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3" r:id="rId3"/>
  </p:sldMasterIdLst>
  <p:handoutMasterIdLst>
    <p:handoutMasterId r:id="rId31"/>
  </p:handoutMasterIdLst>
  <p:sldIdLst>
    <p:sldId id="256" r:id="rId4"/>
    <p:sldId id="498" r:id="rId5"/>
    <p:sldId id="447" r:id="rId6"/>
    <p:sldId id="448" r:id="rId7"/>
    <p:sldId id="450" r:id="rId8"/>
    <p:sldId id="453" r:id="rId9"/>
    <p:sldId id="483" r:id="rId10"/>
    <p:sldId id="485" r:id="rId11"/>
    <p:sldId id="487" r:id="rId12"/>
    <p:sldId id="489" r:id="rId13"/>
    <p:sldId id="509" r:id="rId14"/>
    <p:sldId id="510" r:id="rId15"/>
    <p:sldId id="490" r:id="rId16"/>
    <p:sldId id="500" r:id="rId17"/>
    <p:sldId id="493" r:id="rId18"/>
    <p:sldId id="511" r:id="rId19"/>
    <p:sldId id="508" r:id="rId20"/>
    <p:sldId id="501" r:id="rId21"/>
    <p:sldId id="502" r:id="rId22"/>
    <p:sldId id="503" r:id="rId23"/>
    <p:sldId id="504" r:id="rId24"/>
    <p:sldId id="505" r:id="rId25"/>
    <p:sldId id="506" r:id="rId26"/>
    <p:sldId id="507" r:id="rId27"/>
    <p:sldId id="494" r:id="rId28"/>
    <p:sldId id="495" r:id="rId29"/>
    <p:sldId id="496" r:id="rId30"/>
  </p:sldIdLst>
  <p:sldSz cx="9144000" cy="6858000" type="screen4x3"/>
  <p:notesSz cx="9236075" cy="7010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572515B-8250-7C9E-479A-5D1B64D0039C}" v="1148" dt="2021-10-13T12:14:40.178"/>
    <p1510:client id="{F4D1DD23-EAFD-CC7C-5AA1-AC34A36B0CF2}" v="3" dt="2021-10-11T08:16:50.813"/>
    <p1510:client id="{FB45E428-2805-77C7-0FCD-831DEFCD8DD1}" v="70" dt="2022-10-17T08:36:44.01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howGuides="1"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microsoft.com/office/2015/10/relationships/revisionInfo" Target="revisionInfo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tableStyles" Target="tableStyles.xml"/><Relationship Id="rId8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03136" cy="35064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30849" y="0"/>
            <a:ext cx="4003136" cy="35064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3A5465-E683-4B61-BB0D-30D802EFFFEB}" type="datetimeFigureOut">
              <a:rPr lang="en-US" smtClean="0"/>
              <a:pPr/>
              <a:t>10/17/2022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658555"/>
            <a:ext cx="4003136" cy="35064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30849" y="6658555"/>
            <a:ext cx="4003136" cy="35064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8A54F0-3D85-4509-8861-14CA32CC16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498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00290-DFFB-452F-AC2F-AC7D2AF4C50D}" type="datetimeFigureOut">
              <a:rPr lang="en-US" smtClean="0"/>
              <a:pPr/>
              <a:t>10/17/2022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A2363-1122-4684-A78A-5BC67C413E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00290-DFFB-452F-AC2F-AC7D2AF4C50D}" type="datetimeFigureOut">
              <a:rPr lang="en-US" smtClean="0"/>
              <a:pPr/>
              <a:t>10/17/2022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A2363-1122-4684-A78A-5BC67C413E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00290-DFFB-452F-AC2F-AC7D2AF4C50D}" type="datetimeFigureOut">
              <a:rPr lang="en-US" smtClean="0"/>
              <a:pPr/>
              <a:t>10/17/2022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A2363-1122-4684-A78A-5BC67C413E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FFFFFF"/>
              </a:solidFill>
              <a:latin typeface="Comic Sans MS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FFFFFF"/>
              </a:solidFill>
              <a:latin typeface="Comic Sans MS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r" rtl="0" eaLnBrk="0" fontAlgn="base" hangingPunct="0">
              <a:spcBef>
                <a:spcPct val="0"/>
              </a:spcBef>
              <a:spcAft>
                <a:spcPct val="0"/>
              </a:spcAft>
            </a:pPr>
            <a:fld id="{29778063-7607-44ED-8BF4-DF7E8BA5B1E8}" type="slidenum">
              <a:rPr lang="en-US" sz="1400" kern="1200">
                <a:solidFill>
                  <a:srgbClr val="FFFFFF"/>
                </a:solidFill>
                <a:latin typeface="Comic Sans MS"/>
                <a:ea typeface="+mn-ea"/>
                <a:cs typeface="+mn-cs"/>
              </a:rPr>
              <a:pPr algn="r" rtl="0"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400" kern="1200">
              <a:solidFill>
                <a:srgbClr val="FFFFFF"/>
              </a:solidFill>
              <a:latin typeface="Comic Sans MS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FFFFFF"/>
              </a:solidFill>
              <a:latin typeface="Comic Sans MS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FFFFFF"/>
              </a:solidFill>
              <a:latin typeface="Comic Sans MS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r" rtl="0" eaLnBrk="0" fontAlgn="base" hangingPunct="0">
              <a:spcBef>
                <a:spcPct val="0"/>
              </a:spcBef>
              <a:spcAft>
                <a:spcPct val="0"/>
              </a:spcAft>
            </a:pPr>
            <a:fld id="{55DD0C6B-58C2-4A43-8674-FE25D6C505E4}" type="slidenum">
              <a:rPr lang="en-US" sz="1400" kern="1200">
                <a:solidFill>
                  <a:srgbClr val="FFFFFF"/>
                </a:solidFill>
                <a:latin typeface="Comic Sans MS"/>
                <a:ea typeface="+mn-ea"/>
                <a:cs typeface="+mn-cs"/>
              </a:rPr>
              <a:pPr algn="r" rtl="0"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400" kern="1200">
              <a:solidFill>
                <a:srgbClr val="FFFFFF"/>
              </a:solidFill>
              <a:latin typeface="Comic Sans MS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FFFFFF"/>
              </a:solidFill>
              <a:latin typeface="Comic Sans MS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FFFFFF"/>
              </a:solidFill>
              <a:latin typeface="Comic Sans MS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r" rtl="0" eaLnBrk="0" fontAlgn="base" hangingPunct="0">
              <a:spcBef>
                <a:spcPct val="0"/>
              </a:spcBef>
              <a:spcAft>
                <a:spcPct val="0"/>
              </a:spcAft>
            </a:pPr>
            <a:fld id="{9BB4EEE3-967A-4B41-A06E-CE9BFB41C884}" type="slidenum">
              <a:rPr lang="en-US" sz="1400" kern="1200">
                <a:solidFill>
                  <a:srgbClr val="FFFFFF"/>
                </a:solidFill>
                <a:latin typeface="Comic Sans MS"/>
                <a:ea typeface="+mn-ea"/>
                <a:cs typeface="+mn-cs"/>
              </a:rPr>
              <a:pPr algn="r" rtl="0"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400" kern="1200">
              <a:solidFill>
                <a:srgbClr val="FFFFFF"/>
              </a:solidFill>
              <a:latin typeface="Comic Sans MS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8613" y="1422400"/>
            <a:ext cx="4237037" cy="4767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8050" y="1422400"/>
            <a:ext cx="4237038" cy="4767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FFFFFF"/>
              </a:solidFill>
              <a:latin typeface="Comic Sans MS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FFFFFF"/>
              </a:solidFill>
              <a:latin typeface="Comic Sans MS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r" rtl="0" eaLnBrk="0" fontAlgn="base" hangingPunct="0">
              <a:spcBef>
                <a:spcPct val="0"/>
              </a:spcBef>
              <a:spcAft>
                <a:spcPct val="0"/>
              </a:spcAft>
            </a:pPr>
            <a:fld id="{866D660F-5B8C-417E-B9FE-109DAE752BC8}" type="slidenum">
              <a:rPr lang="en-US" sz="1400" kern="1200">
                <a:solidFill>
                  <a:srgbClr val="FFFFFF"/>
                </a:solidFill>
                <a:latin typeface="Comic Sans MS"/>
                <a:ea typeface="+mn-ea"/>
                <a:cs typeface="+mn-cs"/>
              </a:rPr>
              <a:pPr algn="r" rtl="0"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400" kern="1200">
              <a:solidFill>
                <a:srgbClr val="FFFFFF"/>
              </a:solidFill>
              <a:latin typeface="Comic Sans MS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FFFFFF"/>
              </a:solidFill>
              <a:latin typeface="Comic Sans MS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FFFFFF"/>
              </a:solidFill>
              <a:latin typeface="Comic Sans MS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r" rtl="0" eaLnBrk="0" fontAlgn="base" hangingPunct="0">
              <a:spcBef>
                <a:spcPct val="0"/>
              </a:spcBef>
              <a:spcAft>
                <a:spcPct val="0"/>
              </a:spcAft>
            </a:pPr>
            <a:fld id="{27E6702A-1ED1-4811-BE4A-4EBD075E3BF3}" type="slidenum">
              <a:rPr lang="en-US" sz="1400" kern="1200">
                <a:solidFill>
                  <a:srgbClr val="FFFFFF"/>
                </a:solidFill>
                <a:latin typeface="Comic Sans MS"/>
                <a:ea typeface="+mn-ea"/>
                <a:cs typeface="+mn-cs"/>
              </a:rPr>
              <a:pPr algn="r" rtl="0"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400" kern="1200">
              <a:solidFill>
                <a:srgbClr val="FFFFFF"/>
              </a:solidFill>
              <a:latin typeface="Comic Sans MS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FFFFFF"/>
              </a:solidFill>
              <a:latin typeface="Comic Sans MS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FFFFFF"/>
              </a:solidFill>
              <a:latin typeface="Comic Sans MS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r" rtl="0" eaLnBrk="0" fontAlgn="base" hangingPunct="0">
              <a:spcBef>
                <a:spcPct val="0"/>
              </a:spcBef>
              <a:spcAft>
                <a:spcPct val="0"/>
              </a:spcAft>
            </a:pPr>
            <a:fld id="{5AF4D6F7-2C8E-45AD-960C-86918C2BC01C}" type="slidenum">
              <a:rPr lang="en-US" sz="1400" kern="1200">
                <a:solidFill>
                  <a:srgbClr val="FFFFFF"/>
                </a:solidFill>
                <a:latin typeface="Comic Sans MS"/>
                <a:ea typeface="+mn-ea"/>
                <a:cs typeface="+mn-cs"/>
              </a:rPr>
              <a:pPr algn="r" rtl="0"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400" kern="1200">
              <a:solidFill>
                <a:srgbClr val="FFFFFF"/>
              </a:solidFill>
              <a:latin typeface="Comic Sans MS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FFFFFF"/>
              </a:solidFill>
              <a:latin typeface="Comic Sans MS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FFFFFF"/>
              </a:solidFill>
              <a:latin typeface="Comic Sans MS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r" rtl="0" eaLnBrk="0" fontAlgn="base" hangingPunct="0">
              <a:spcBef>
                <a:spcPct val="0"/>
              </a:spcBef>
              <a:spcAft>
                <a:spcPct val="0"/>
              </a:spcAft>
            </a:pPr>
            <a:fld id="{A37985B7-17E3-41B0-8155-4FCAB869F3DE}" type="slidenum">
              <a:rPr lang="en-US" sz="1400" kern="1200">
                <a:solidFill>
                  <a:srgbClr val="FFFFFF"/>
                </a:solidFill>
                <a:latin typeface="Comic Sans MS"/>
                <a:ea typeface="+mn-ea"/>
                <a:cs typeface="+mn-cs"/>
              </a:rPr>
              <a:pPr algn="r" rtl="0"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400" kern="1200">
              <a:solidFill>
                <a:srgbClr val="FFFFFF"/>
              </a:solidFill>
              <a:latin typeface="Comic Sans MS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FFFFFF"/>
              </a:solidFill>
              <a:latin typeface="Comic Sans MS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FFFFFF"/>
              </a:solidFill>
              <a:latin typeface="Comic Sans MS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r" rtl="0" eaLnBrk="0" fontAlgn="base" hangingPunct="0">
              <a:spcBef>
                <a:spcPct val="0"/>
              </a:spcBef>
              <a:spcAft>
                <a:spcPct val="0"/>
              </a:spcAft>
            </a:pPr>
            <a:fld id="{3851852A-B62B-4FB8-AD42-4A89B2617CE7}" type="slidenum">
              <a:rPr lang="en-US" sz="1400" kern="1200">
                <a:solidFill>
                  <a:srgbClr val="FFFFFF"/>
                </a:solidFill>
                <a:latin typeface="Comic Sans MS"/>
                <a:ea typeface="+mn-ea"/>
                <a:cs typeface="+mn-cs"/>
              </a:rPr>
              <a:pPr algn="r" rtl="0"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400" kern="1200">
              <a:solidFill>
                <a:srgbClr val="FFFFFF"/>
              </a:solidFill>
              <a:latin typeface="Comic Sans MS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00290-DFFB-452F-AC2F-AC7D2AF4C50D}" type="datetimeFigureOut">
              <a:rPr lang="en-US" smtClean="0"/>
              <a:pPr/>
              <a:t>10/17/2022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A2363-1122-4684-A78A-5BC67C413E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FFFFFF"/>
              </a:solidFill>
              <a:latin typeface="Comic Sans MS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FFFFFF"/>
              </a:solidFill>
              <a:latin typeface="Comic Sans MS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r" rtl="0" eaLnBrk="0" fontAlgn="base" hangingPunct="0">
              <a:spcBef>
                <a:spcPct val="0"/>
              </a:spcBef>
              <a:spcAft>
                <a:spcPct val="0"/>
              </a:spcAft>
            </a:pPr>
            <a:fld id="{EAAC789E-8B3D-49E9-898D-0C4A7DEF063C}" type="slidenum">
              <a:rPr lang="en-US" sz="1400" kern="1200">
                <a:solidFill>
                  <a:srgbClr val="FFFFFF"/>
                </a:solidFill>
                <a:latin typeface="Comic Sans MS"/>
                <a:ea typeface="+mn-ea"/>
                <a:cs typeface="+mn-cs"/>
              </a:rPr>
              <a:pPr algn="r" rtl="0"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400" kern="1200">
              <a:solidFill>
                <a:srgbClr val="FFFFFF"/>
              </a:solidFill>
              <a:latin typeface="Comic Sans MS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FFFFFF"/>
              </a:solidFill>
              <a:latin typeface="Comic Sans MS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FFFFFF"/>
              </a:solidFill>
              <a:latin typeface="Comic Sans MS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r" rtl="0" eaLnBrk="0" fontAlgn="base" hangingPunct="0">
              <a:spcBef>
                <a:spcPct val="0"/>
              </a:spcBef>
              <a:spcAft>
                <a:spcPct val="0"/>
              </a:spcAft>
            </a:pPr>
            <a:fld id="{86AD1AF9-DE1C-4F82-8182-B3C4911F9D27}" type="slidenum">
              <a:rPr lang="en-US" sz="1400" kern="1200">
                <a:solidFill>
                  <a:srgbClr val="FFFFFF"/>
                </a:solidFill>
                <a:latin typeface="Comic Sans MS"/>
                <a:ea typeface="+mn-ea"/>
                <a:cs typeface="+mn-cs"/>
              </a:rPr>
              <a:pPr algn="r" rtl="0"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400" kern="1200">
              <a:solidFill>
                <a:srgbClr val="FFFFFF"/>
              </a:solidFill>
              <a:latin typeface="Comic Sans MS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63500"/>
            <a:ext cx="2286000" cy="61261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63500"/>
            <a:ext cx="6705600" cy="61261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FFFFFF"/>
              </a:solidFill>
              <a:latin typeface="Comic Sans MS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FFFFFF"/>
              </a:solidFill>
              <a:latin typeface="Comic Sans MS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r" rtl="0" eaLnBrk="0" fontAlgn="base" hangingPunct="0">
              <a:spcBef>
                <a:spcPct val="0"/>
              </a:spcBef>
              <a:spcAft>
                <a:spcPct val="0"/>
              </a:spcAft>
            </a:pPr>
            <a:fld id="{A75745FA-0774-4F9E-BFEB-3BD250C24936}" type="slidenum">
              <a:rPr lang="en-US" sz="1400" kern="1200">
                <a:solidFill>
                  <a:srgbClr val="FFFFFF"/>
                </a:solidFill>
                <a:latin typeface="Comic Sans MS"/>
                <a:ea typeface="+mn-ea"/>
                <a:cs typeface="+mn-cs"/>
              </a:rPr>
              <a:pPr algn="r" rtl="0"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400" kern="1200">
              <a:solidFill>
                <a:srgbClr val="FFFFFF"/>
              </a:solidFill>
              <a:latin typeface="Comic Sans MS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3500"/>
            <a:ext cx="91440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8613" y="1422400"/>
            <a:ext cx="8626475" cy="23066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8613" y="3881438"/>
            <a:ext cx="8626475" cy="23082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FFFFFF"/>
              </a:solidFill>
              <a:latin typeface="Comic Sans MS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FFFFFF"/>
              </a:solidFill>
              <a:latin typeface="Comic Sans MS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 algn="r" rtl="0" eaLnBrk="0" fontAlgn="base" hangingPunct="0">
              <a:spcBef>
                <a:spcPct val="0"/>
              </a:spcBef>
              <a:spcAft>
                <a:spcPct val="0"/>
              </a:spcAft>
            </a:pPr>
            <a:fld id="{8AB9F70E-7818-4C90-8CD9-93047411BFFE}" type="slidenum">
              <a:rPr lang="en-US" sz="1400" kern="1200">
                <a:solidFill>
                  <a:srgbClr val="FFFFFF"/>
                </a:solidFill>
                <a:latin typeface="Comic Sans MS"/>
                <a:ea typeface="+mn-ea"/>
                <a:cs typeface="+mn-cs"/>
              </a:rPr>
              <a:pPr algn="r" rtl="0"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400" kern="1200">
              <a:solidFill>
                <a:srgbClr val="FFFFFF"/>
              </a:solidFill>
              <a:latin typeface="Comic Sans MS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00290-DFFB-452F-AC2F-AC7D2AF4C50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A2363-1122-4684-A78A-5BC67C413E1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95748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00290-DFFB-452F-AC2F-AC7D2AF4C50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A2363-1122-4684-A78A-5BC67C413E1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142402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00290-DFFB-452F-AC2F-AC7D2AF4C50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A2363-1122-4684-A78A-5BC67C413E1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883700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00290-DFFB-452F-AC2F-AC7D2AF4C50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A2363-1122-4684-A78A-5BC67C413E1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621944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00290-DFFB-452F-AC2F-AC7D2AF4C50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A2363-1122-4684-A78A-5BC67C413E1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90810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00290-DFFB-452F-AC2F-AC7D2AF4C50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A2363-1122-4684-A78A-5BC67C413E1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9326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00290-DFFB-452F-AC2F-AC7D2AF4C50D}" type="datetimeFigureOut">
              <a:rPr lang="en-US" smtClean="0"/>
              <a:pPr/>
              <a:t>10/17/2022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A2363-1122-4684-A78A-5BC67C413E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00290-DFFB-452F-AC2F-AC7D2AF4C50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A2363-1122-4684-A78A-5BC67C413E1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775028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00290-DFFB-452F-AC2F-AC7D2AF4C50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A2363-1122-4684-A78A-5BC67C413E1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542957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00290-DFFB-452F-AC2F-AC7D2AF4C50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A2363-1122-4684-A78A-5BC67C413E1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030550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00290-DFFB-452F-AC2F-AC7D2AF4C50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A2363-1122-4684-A78A-5BC67C413E1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491881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00290-DFFB-452F-AC2F-AC7D2AF4C50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A2363-1122-4684-A78A-5BC67C413E1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3406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00290-DFFB-452F-AC2F-AC7D2AF4C50D}" type="datetimeFigureOut">
              <a:rPr lang="en-US" smtClean="0"/>
              <a:pPr/>
              <a:t>10/17/2022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A2363-1122-4684-A78A-5BC67C413E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00290-DFFB-452F-AC2F-AC7D2AF4C50D}" type="datetimeFigureOut">
              <a:rPr lang="en-US" smtClean="0"/>
              <a:pPr/>
              <a:t>10/17/2022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A2363-1122-4684-A78A-5BC67C413E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00290-DFFB-452F-AC2F-AC7D2AF4C50D}" type="datetimeFigureOut">
              <a:rPr lang="en-US" smtClean="0"/>
              <a:pPr/>
              <a:t>10/17/2022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A2363-1122-4684-A78A-5BC67C413E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00290-DFFB-452F-AC2F-AC7D2AF4C50D}" type="datetimeFigureOut">
              <a:rPr lang="en-US" smtClean="0"/>
              <a:pPr/>
              <a:t>10/17/2022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A2363-1122-4684-A78A-5BC67C413E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00290-DFFB-452F-AC2F-AC7D2AF4C50D}" type="datetimeFigureOut">
              <a:rPr lang="en-US" smtClean="0"/>
              <a:pPr/>
              <a:t>10/17/2022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A2363-1122-4684-A78A-5BC67C413E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00290-DFFB-452F-AC2F-AC7D2AF4C50D}" type="datetimeFigureOut">
              <a:rPr lang="en-US" smtClean="0"/>
              <a:pPr/>
              <a:t>10/17/2022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A2363-1122-4684-A78A-5BC67C413E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300290-DFFB-452F-AC2F-AC7D2AF4C50D}" type="datetimeFigureOut">
              <a:rPr lang="en-US" smtClean="0"/>
              <a:pPr/>
              <a:t>10/17/2022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MSR India Summer School 2008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6A2363-1122-4684-A78A-5BC67C413E1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Segoe Print" pitchFamily="2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Segoe Print" pitchFamily="2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Segoe Print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Segoe Print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Segoe Print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Segoe Print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270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635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9927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8613" y="1422400"/>
            <a:ext cx="8626475" cy="4767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99270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FFFFFF"/>
              </a:solidFill>
              <a:latin typeface="Comic Sans MS"/>
              <a:ea typeface="+mn-ea"/>
              <a:cs typeface="+mn-cs"/>
            </a:endParaRPr>
          </a:p>
        </p:txBody>
      </p:sp>
      <p:sp>
        <p:nvSpPr>
          <p:cNvPr id="199270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FFFFFF"/>
              </a:solidFill>
              <a:latin typeface="Comic Sans MS"/>
              <a:ea typeface="+mn-ea"/>
              <a:cs typeface="+mn-cs"/>
            </a:endParaRPr>
          </a:p>
        </p:txBody>
      </p:sp>
      <p:sp>
        <p:nvSpPr>
          <p:cNvPr id="199271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 rtl="0" eaLnBrk="0" fontAlgn="base" hangingPunct="0">
              <a:spcBef>
                <a:spcPct val="0"/>
              </a:spcBef>
              <a:spcAft>
                <a:spcPct val="0"/>
              </a:spcAft>
            </a:pPr>
            <a:fld id="{66C313BB-5ABD-42E1-BAB8-B339C5C08E9B}" type="slidenum">
              <a:rPr lang="en-US" kern="1200">
                <a:solidFill>
                  <a:srgbClr val="FFFFFF"/>
                </a:solidFill>
                <a:latin typeface="Comic Sans MS"/>
                <a:ea typeface="+mn-ea"/>
                <a:cs typeface="+mn-cs"/>
              </a:rPr>
              <a:pPr rtl="0"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kern="1200">
              <a:solidFill>
                <a:srgbClr val="FFFFFF"/>
              </a:solidFill>
              <a:latin typeface="Comic Sans MS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Comic Sans MS" pitchFamily="66" charset="0"/>
        </a:defRPr>
      </a:lvl2pPr>
      <a:lvl3pPr algn="ctr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Comic Sans MS" pitchFamily="66" charset="0"/>
        </a:defRPr>
      </a:lvl3pPr>
      <a:lvl4pPr algn="ctr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Comic Sans MS" pitchFamily="66" charset="0"/>
        </a:defRPr>
      </a:lvl4pPr>
      <a:lvl5pPr algn="ctr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Comic Sans MS" pitchFamily="66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300290-DFFB-452F-AC2F-AC7D2AF4C50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MSR India Summer School 2008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6A2363-1122-4684-A78A-5BC67C413E1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1317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Segoe Print" pitchFamily="2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Segoe Print" pitchFamily="2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Segoe Print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Segoe Print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Segoe Print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Segoe Print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28800"/>
            <a:ext cx="7772400" cy="1323439"/>
          </a:xfrm>
          <a:ln>
            <a:solidFill>
              <a:schemeClr val="accent1"/>
            </a:solidFill>
          </a:ln>
        </p:spPr>
        <p:txBody>
          <a:bodyPr>
            <a:spAutoFit/>
          </a:bodyPr>
          <a:lstStyle/>
          <a:p>
            <a:r>
              <a:rPr lang="en-US" dirty="0"/>
              <a:t>Pointer Analysis</a:t>
            </a:r>
            <a:br>
              <a:rPr lang="en-US" dirty="0"/>
            </a:br>
            <a:r>
              <a:rPr lang="en-US" sz="3600" dirty="0"/>
              <a:t>Lecture 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4038600"/>
            <a:ext cx="6705600" cy="175260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G. Ramalingam</a:t>
            </a:r>
          </a:p>
          <a:p>
            <a:r>
              <a:rPr lang="en-US" dirty="0"/>
              <a:t>Microsoft Research, India</a:t>
            </a:r>
          </a:p>
          <a:p>
            <a:r>
              <a:rPr lang="en-US" dirty="0"/>
              <a:t>&amp;</a:t>
            </a:r>
          </a:p>
          <a:p>
            <a:r>
              <a:rPr lang="en-US" dirty="0"/>
              <a:t>K. V. Raghavan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Dynamic Memory Allocation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92500" lnSpcReduction="20000"/>
          </a:bodyPr>
          <a:lstStyle/>
          <a:p>
            <a:r>
              <a:rPr lang="en-US" dirty="0">
                <a:solidFill>
                  <a:srgbClr val="C00000"/>
                </a:solidFill>
              </a:rPr>
              <a:t>s: x = new () / </a:t>
            </a:r>
            <a:r>
              <a:rPr lang="en-US" dirty="0" err="1">
                <a:solidFill>
                  <a:srgbClr val="C00000"/>
                </a:solidFill>
              </a:rPr>
              <a:t>malloc</a:t>
            </a:r>
            <a:r>
              <a:rPr lang="en-US" dirty="0">
                <a:solidFill>
                  <a:srgbClr val="C00000"/>
                </a:solidFill>
              </a:rPr>
              <a:t> ()</a:t>
            </a:r>
          </a:p>
          <a:p>
            <a:r>
              <a:rPr lang="en-US" dirty="0"/>
              <a:t>Assume, for now, that allocated object stores one pointer</a:t>
            </a:r>
          </a:p>
          <a:p>
            <a:pPr lvl="1"/>
            <a:r>
              <a:rPr lang="en-US" dirty="0">
                <a:solidFill>
                  <a:srgbClr val="C00000"/>
                </a:solidFill>
              </a:rPr>
              <a:t>s: x = malloc ( </a:t>
            </a:r>
            <a:r>
              <a:rPr lang="en-US" dirty="0" err="1">
                <a:solidFill>
                  <a:srgbClr val="C00000"/>
                </a:solidFill>
              </a:rPr>
              <a:t>sizeof</a:t>
            </a:r>
            <a:r>
              <a:rPr lang="en-US" dirty="0">
                <a:solidFill>
                  <a:srgbClr val="C00000"/>
                </a:solidFill>
              </a:rPr>
              <a:t>(void*) )</a:t>
            </a:r>
          </a:p>
          <a:p>
            <a:pPr lvl="1"/>
            <a:endParaRPr lang="en-US" dirty="0"/>
          </a:p>
          <a:p>
            <a:r>
              <a:rPr lang="en-US" dirty="0"/>
              <a:t>Introduce a pseudo-variable </a:t>
            </a:r>
            <a:r>
              <a:rPr lang="en-US" dirty="0">
                <a:solidFill>
                  <a:srgbClr val="C00000"/>
                </a:solidFill>
              </a:rPr>
              <a:t>V</a:t>
            </a:r>
            <a:r>
              <a:rPr lang="en-US" baseline="-25000" dirty="0">
                <a:solidFill>
                  <a:srgbClr val="C00000"/>
                </a:solidFill>
              </a:rPr>
              <a:t>s</a:t>
            </a:r>
            <a:r>
              <a:rPr lang="en-US" dirty="0"/>
              <a:t> to represent objects allocated at statement </a:t>
            </a:r>
            <a:r>
              <a:rPr lang="en-US" dirty="0">
                <a:solidFill>
                  <a:srgbClr val="C00000"/>
                </a:solidFill>
              </a:rPr>
              <a:t>s</a:t>
            </a:r>
            <a:r>
              <a:rPr lang="en-US" dirty="0"/>
              <a:t>, and use previous algorithm</a:t>
            </a:r>
          </a:p>
          <a:p>
            <a:pPr lvl="1"/>
            <a:r>
              <a:rPr lang="en-US" dirty="0"/>
              <a:t>treat </a:t>
            </a:r>
            <a:r>
              <a:rPr lang="en-US" dirty="0">
                <a:solidFill>
                  <a:srgbClr val="C00000"/>
                </a:solidFill>
              </a:rPr>
              <a:t>s </a:t>
            </a:r>
            <a:r>
              <a:rPr lang="en-US" dirty="0"/>
              <a:t>as if it were </a:t>
            </a:r>
            <a:r>
              <a:rPr lang="en-US" dirty="0">
                <a:solidFill>
                  <a:srgbClr val="C00000"/>
                </a:solidFill>
              </a:rPr>
              <a:t>“x = &amp;V</a:t>
            </a:r>
            <a:r>
              <a:rPr lang="en-US" baseline="-25000" dirty="0">
                <a:solidFill>
                  <a:srgbClr val="C00000"/>
                </a:solidFill>
              </a:rPr>
              <a:t>s</a:t>
            </a:r>
            <a:r>
              <a:rPr lang="en-US" dirty="0">
                <a:solidFill>
                  <a:srgbClr val="C00000"/>
                </a:solidFill>
              </a:rPr>
              <a:t>”</a:t>
            </a:r>
          </a:p>
          <a:p>
            <a:pPr lvl="1"/>
            <a:r>
              <a:rPr lang="en-US" dirty="0"/>
              <a:t>also track possible values of </a:t>
            </a:r>
            <a:r>
              <a:rPr lang="en-US" dirty="0">
                <a:solidFill>
                  <a:srgbClr val="C00000"/>
                </a:solidFill>
              </a:rPr>
              <a:t>V</a:t>
            </a:r>
            <a:r>
              <a:rPr lang="en-US" baseline="-25000" dirty="0">
                <a:solidFill>
                  <a:srgbClr val="C00000"/>
                </a:solidFill>
              </a:rPr>
              <a:t>s</a:t>
            </a:r>
            <a:endParaRPr lang="en-US" dirty="0"/>
          </a:p>
          <a:p>
            <a:pPr lvl="1"/>
            <a:r>
              <a:rPr lang="en-US" dirty="0">
                <a:solidFill>
                  <a:srgbClr val="0070C0"/>
                </a:solidFill>
              </a:rPr>
              <a:t>allocation-site</a:t>
            </a:r>
            <a:r>
              <a:rPr lang="en-US" dirty="0"/>
              <a:t> based approach</a:t>
            </a:r>
          </a:p>
        </p:txBody>
      </p:sp>
    </p:spTree>
    <p:extLst>
      <p:ext uri="{BB962C8B-B14F-4D97-AF65-F5344CB8AC3E}">
        <p14:creationId xmlns:p14="http://schemas.microsoft.com/office/powerpoint/2010/main" val="23032375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907540-9FA3-4D35-A7E3-C1A55892B8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prstClr val="black"/>
                </a:solidFill>
                <a:latin typeface="Symbol" pitchFamily="18" charset="2"/>
              </a:rPr>
              <a:t>a  </a:t>
            </a:r>
            <a:r>
              <a:rPr lang="en-US" dirty="0">
                <a:solidFill>
                  <a:prstClr val="black"/>
                </a:solidFill>
              </a:rPr>
              <a:t> in the presence of pseudo variables</a:t>
            </a:r>
            <a:endParaRPr lang="en-IN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93B70F-0B9C-4D11-9655-056EC5819DBE}"/>
              </a:ext>
            </a:extLst>
          </p:cNvPr>
          <p:cNvSpPr txBox="1">
            <a:spLocks/>
          </p:cNvSpPr>
          <p:nvPr/>
        </p:nvSpPr>
        <p:spPr>
          <a:xfrm>
            <a:off x="1219200" y="1371600"/>
            <a:ext cx="7027886" cy="451200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none" lIns="91440" tIns="45720" rIns="91440" bIns="45720" rtlCol="0" anchor="t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Segoe Print" pitchFamily="2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Segoe Print" pitchFamily="2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Segoe Print" pitchFamily="2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Segoe Print" pitchFamily="2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Segoe Prin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2" indent="-342900">
              <a:buFont typeface="Arial" pitchFamily="34" charset="0"/>
              <a:buNone/>
            </a:pPr>
            <a:r>
              <a:rPr lang="en-US" sz="2800" dirty="0">
                <a:solidFill>
                  <a:srgbClr val="C00000"/>
                </a:solidFill>
                <a:latin typeface="Symbol" pitchFamily="18" charset="2"/>
              </a:rPr>
              <a:t>a</a:t>
            </a:r>
            <a:r>
              <a:rPr lang="en-US" dirty="0">
                <a:solidFill>
                  <a:srgbClr val="C00000"/>
                </a:solidFill>
              </a:rPr>
              <a:t>(Y)</a:t>
            </a:r>
            <a:r>
              <a:rPr lang="en-US" dirty="0"/>
              <a:t> = \p. {x | exist s in Y such that s(y) = z</a:t>
            </a:r>
          </a:p>
          <a:p>
            <a:pPr marL="342900" lvl="2" indent="-342900">
              <a:buFont typeface="Arial" pitchFamily="34" charset="0"/>
              <a:buNone/>
            </a:pPr>
            <a:r>
              <a:rPr lang="en-US" dirty="0"/>
              <a:t>  such that:</a:t>
            </a:r>
          </a:p>
          <a:p>
            <a:pPr marL="342900" lvl="2" indent="-342900">
              <a:buNone/>
            </a:pPr>
            <a:r>
              <a:rPr lang="en-US">
                <a:latin typeface="Segoe Print"/>
              </a:rPr>
              <a:t>  ((p is a normal variable and y is p) OR </a:t>
            </a:r>
            <a:endParaRPr lang="en-US"/>
          </a:p>
          <a:p>
            <a:pPr marL="342900" lvl="2" indent="-342900">
              <a:buNone/>
            </a:pPr>
            <a:r>
              <a:rPr lang="en-US">
                <a:latin typeface="Segoe Print"/>
              </a:rPr>
              <a:t>   (p is </a:t>
            </a:r>
            <a:r>
              <a:rPr lang="en-US" err="1">
                <a:solidFill>
                  <a:srgbClr val="C00000"/>
                </a:solidFill>
                <a:latin typeface="Segoe Print"/>
              </a:rPr>
              <a:t>V</a:t>
            </a:r>
            <a:r>
              <a:rPr lang="en-US" baseline="-25000" err="1">
                <a:solidFill>
                  <a:srgbClr val="C00000"/>
                </a:solidFill>
                <a:latin typeface="Segoe Print"/>
              </a:rPr>
              <a:t>r</a:t>
            </a:r>
            <a:r>
              <a:rPr lang="en-US" dirty="0">
                <a:solidFill>
                  <a:srgbClr val="C00000"/>
                </a:solidFill>
                <a:latin typeface="Segoe Print"/>
              </a:rPr>
              <a:t> </a:t>
            </a:r>
            <a:r>
              <a:rPr lang="en-US" dirty="0">
                <a:latin typeface="Segoe Print"/>
              </a:rPr>
              <a:t>and y is an address </a:t>
            </a:r>
            <a:endParaRPr lang="en-US" dirty="0"/>
          </a:p>
          <a:p>
            <a:pPr marL="342900" lvl="2" indent="-342900">
              <a:buNone/>
            </a:pPr>
            <a:r>
              <a:rPr lang="en-US" dirty="0">
                <a:latin typeface="Segoe Print"/>
              </a:rPr>
              <a:t>                allocated at site </a:t>
            </a:r>
            <a:r>
              <a:rPr lang="en-US" dirty="0">
                <a:solidFill>
                  <a:srgbClr val="C00000"/>
                </a:solidFill>
                <a:latin typeface="Segoe Print"/>
              </a:rPr>
              <a:t>r  </a:t>
            </a:r>
            <a:r>
              <a:rPr lang="en-US">
                <a:latin typeface="Segoe Print"/>
              </a:rPr>
              <a:t>))</a:t>
            </a:r>
            <a:endParaRPr lang="en-US"/>
          </a:p>
          <a:p>
            <a:pPr marL="342900" lvl="2" indent="-342900">
              <a:buNone/>
            </a:pPr>
            <a:r>
              <a:rPr lang="en-US" dirty="0"/>
              <a:t>       AND</a:t>
            </a:r>
          </a:p>
          <a:p>
            <a:pPr marL="342900" lvl="2" indent="-342900">
              <a:buNone/>
            </a:pPr>
            <a:r>
              <a:rPr lang="en-US">
                <a:latin typeface="Segoe Print"/>
              </a:rPr>
              <a:t>  ((x is a normal variable and x is z)  OR </a:t>
            </a:r>
            <a:endParaRPr lang="en-US"/>
          </a:p>
          <a:p>
            <a:pPr marL="342900" lvl="2" indent="-342900">
              <a:buNone/>
            </a:pPr>
            <a:r>
              <a:rPr lang="en-US">
                <a:latin typeface="Segoe Print"/>
              </a:rPr>
              <a:t>   (x is </a:t>
            </a:r>
            <a:r>
              <a:rPr lang="en-US" dirty="0">
                <a:solidFill>
                  <a:srgbClr val="C00000"/>
                </a:solidFill>
                <a:latin typeface="Segoe Print"/>
              </a:rPr>
              <a:t>V</a:t>
            </a:r>
            <a:r>
              <a:rPr lang="en-US" baseline="-25000" dirty="0">
                <a:solidFill>
                  <a:srgbClr val="C00000"/>
                </a:solidFill>
                <a:latin typeface="Segoe Print"/>
              </a:rPr>
              <a:t>t </a:t>
            </a:r>
            <a:r>
              <a:rPr lang="en-US" dirty="0">
                <a:latin typeface="Segoe Print"/>
              </a:rPr>
              <a:t>and z is an address </a:t>
            </a:r>
            <a:endParaRPr lang="en-US" dirty="0"/>
          </a:p>
          <a:p>
            <a:pPr marL="342900" lvl="2" indent="-342900">
              <a:buNone/>
            </a:pPr>
            <a:r>
              <a:rPr lang="en-US" dirty="0">
                <a:latin typeface="Segoe Print"/>
              </a:rPr>
              <a:t>                allocated at site </a:t>
            </a:r>
            <a:r>
              <a:rPr lang="en-US" dirty="0">
                <a:solidFill>
                  <a:srgbClr val="C00000"/>
                </a:solidFill>
                <a:latin typeface="Segoe Print"/>
              </a:rPr>
              <a:t>t  </a:t>
            </a:r>
            <a:r>
              <a:rPr lang="en-US">
                <a:latin typeface="Segoe Print"/>
              </a:rPr>
              <a:t>)) }</a:t>
            </a:r>
          </a:p>
          <a:p>
            <a:pPr marL="342900" lvl="2" indent="-342900">
              <a:buNone/>
            </a:pPr>
            <a:r>
              <a:rPr lang="en-US" dirty="0"/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5A41259-B654-45F2-845B-563FA1614F50}"/>
              </a:ext>
            </a:extLst>
          </p:cNvPr>
          <p:cNvSpPr txBox="1"/>
          <p:nvPr/>
        </p:nvSpPr>
        <p:spPr>
          <a:xfrm>
            <a:off x="1334764" y="5867400"/>
            <a:ext cx="68948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(For simplicity, assume that the set of all concrete addresses is partitioned upfront among all allocation sites in the program)</a:t>
            </a:r>
          </a:p>
        </p:txBody>
      </p:sp>
    </p:spTree>
    <p:extLst>
      <p:ext uri="{BB962C8B-B14F-4D97-AF65-F5344CB8AC3E}">
        <p14:creationId xmlns:p14="http://schemas.microsoft.com/office/powerpoint/2010/main" val="1538128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5CCDC3-F5C9-436E-8AAE-8AED7E267B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prstClr val="black"/>
                </a:solidFill>
                <a:latin typeface="Symbol" pitchFamily="18" charset="2"/>
              </a:rPr>
              <a:t>g  </a:t>
            </a:r>
            <a:r>
              <a:rPr lang="en-IN" dirty="0"/>
              <a:t>in the presence of pseudo variables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>
                <a:extLst>
                  <a:ext uri="{FF2B5EF4-FFF2-40B4-BE49-F238E27FC236}">
                    <a16:creationId xmlns:a16="http://schemas.microsoft.com/office/drawing/2014/main" id="{5D38CA4F-51D4-4A76-B0EB-C5F33BD6EE1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0" y="1493151"/>
                <a:ext cx="9144000" cy="4450449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rtlCol="0">
                <a:sp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Segoe Print" pitchFamily="2" charset="0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Segoe Print" pitchFamily="2" charset="0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Segoe Print" pitchFamily="2" charset="0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Segoe Print" pitchFamily="2" charset="0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Segoe Print" pitchFamily="2" charset="0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342900" lvl="2" indent="-342900">
                  <a:buNone/>
                </a:pPr>
                <a:r>
                  <a:rPr lang="en-US" dirty="0">
                    <a:solidFill>
                      <a:prstClr val="black"/>
                    </a:solidFill>
                    <a:latin typeface="Symbol" pitchFamily="18" charset="2"/>
                  </a:rPr>
                  <a:t>g</a:t>
                </a:r>
                <a:r>
                  <a:rPr lang="en-US" dirty="0">
                    <a:solidFill>
                      <a:srgbClr val="C00000"/>
                    </a:solidFill>
                  </a:rPr>
                  <a:t>(a)</a:t>
                </a:r>
                <a:r>
                  <a:rPr lang="en-US" dirty="0"/>
                  <a:t> = {s | </a:t>
                </a:r>
                <a14:m>
                  <m:oMath xmlns:m="http://schemas.openxmlformats.org/officeDocument/2006/math">
                    <m:r>
                      <a:rPr lang="en-IN" b="0" i="1" smtClean="0">
                        <a:latin typeface="Cambria Math" panose="02040503050406030204" pitchFamily="18" charset="0"/>
                      </a:rPr>
                      <m:t>∀ </m:t>
                    </m:r>
                  </m:oMath>
                </a14:m>
                <a:r>
                  <a:rPr lang="en-US" dirty="0"/>
                  <a:t> normal variables p: </a:t>
                </a:r>
              </a:p>
              <a:p>
                <a:pPr marL="342900" lvl="2" indent="-342900">
                  <a:buNone/>
                </a:pPr>
                <a:r>
                  <a:rPr lang="en-US" dirty="0"/>
                  <a:t>   s(p) = x </a:t>
                </a:r>
                <a14:m>
                  <m:oMath xmlns:m="http://schemas.openxmlformats.org/officeDocument/2006/math">
                    <m:r>
                      <a:rPr lang="en-IN" b="0" i="1" smtClean="0">
                        <a:latin typeface="Cambria Math" panose="02040503050406030204" pitchFamily="18" charset="0"/>
                      </a:rPr>
                      <m:t>∧</m:t>
                    </m:r>
                  </m:oMath>
                </a14:m>
                <a:r>
                  <a:rPr lang="en-US" dirty="0"/>
                  <a:t> x is a normal variable </a:t>
                </a:r>
                <a14:m>
                  <m:oMath xmlns:m="http://schemas.openxmlformats.org/officeDocument/2006/math">
                    <m:r>
                      <a:rPr lang="en-IN" i="1">
                        <a:latin typeface="Cambria Math" panose="02040503050406030204" pitchFamily="18" charset="0"/>
                      </a:rPr>
                      <m:t>∧</m:t>
                    </m:r>
                  </m:oMath>
                </a14:m>
                <a:r>
                  <a:rPr lang="en-US" dirty="0"/>
                  <a:t> x </a:t>
                </a:r>
                <a14:m>
                  <m:oMath xmlns:m="http://schemas.openxmlformats.org/officeDocument/2006/math">
                    <m:r>
                      <a:rPr lang="en-IN" b="0" i="1" smtClean="0">
                        <a:latin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dirty="0"/>
                  <a:t> a(p), OR</a:t>
                </a:r>
              </a:p>
              <a:p>
                <a:pPr marL="342900" lvl="2" indent="-342900">
                  <a:buNone/>
                </a:pPr>
                <a:r>
                  <a:rPr lang="en-US" dirty="0"/>
                  <a:t>   s(p) = y </a:t>
                </a:r>
                <a14:m>
                  <m:oMath xmlns:m="http://schemas.openxmlformats.org/officeDocument/2006/math">
                    <m:r>
                      <a:rPr lang="en-IN" i="1">
                        <a:latin typeface="Cambria Math" panose="02040503050406030204" pitchFamily="18" charset="0"/>
                      </a:rPr>
                      <m:t>∧</m:t>
                    </m:r>
                  </m:oMath>
                </a14:m>
                <a:r>
                  <a:rPr lang="en-US" dirty="0"/>
                  <a:t> y is an address allocated at</a:t>
                </a:r>
              </a:p>
              <a:p>
                <a:pPr marL="342900" lvl="2" indent="-342900">
                  <a:buNone/>
                </a:pPr>
                <a:r>
                  <a:rPr lang="en-US" dirty="0"/>
                  <a:t>     site t </a:t>
                </a:r>
                <a14:m>
                  <m:oMath xmlns:m="http://schemas.openxmlformats.org/officeDocument/2006/math">
                    <m:r>
                      <a:rPr lang="en-IN" i="1">
                        <a:latin typeface="Cambria Math" panose="02040503050406030204" pitchFamily="18" charset="0"/>
                      </a:rPr>
                      <m:t>∧ </m:t>
                    </m:r>
                  </m:oMath>
                </a14:m>
                <a:r>
                  <a:rPr lang="en-US" dirty="0"/>
                  <a:t> V</a:t>
                </a:r>
                <a:r>
                  <a:rPr lang="en-US" baseline="-25000" dirty="0"/>
                  <a:t>t</a:t>
                </a:r>
                <a14:m>
                  <m:oMath xmlns:m="http://schemas.openxmlformats.org/officeDocument/2006/math">
                    <m:r>
                      <a:rPr lang="en-IN" i="1">
                        <a:latin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dirty="0"/>
                  <a:t> a(p), AND</a:t>
                </a:r>
              </a:p>
              <a:p>
                <a:pPr marL="342900" lvl="2" indent="-342900">
                  <a:buNone/>
                </a:pPr>
                <a:endParaRPr lang="en-US" dirty="0"/>
              </a:p>
              <a:p>
                <a:pPr marL="342900" lvl="2" indent="-342900">
                  <a:buNone/>
                </a:pPr>
                <a:r>
                  <a:rPr lang="en-US" dirty="0"/>
                  <a:t>     </a:t>
                </a:r>
                <a14:m>
                  <m:oMath xmlns:m="http://schemas.openxmlformats.org/officeDocument/2006/math">
                    <m:r>
                      <a:rPr lang="en-IN" i="1">
                        <a:latin typeface="Cambria Math" panose="02040503050406030204" pitchFamily="18" charset="0"/>
                      </a:rPr>
                      <m:t>∀ </m:t>
                    </m:r>
                  </m:oMath>
                </a14:m>
                <a:r>
                  <a:rPr lang="en-US" dirty="0"/>
                  <a:t> pseudo-variables </a:t>
                </a:r>
                <a:r>
                  <a:rPr lang="en-US" dirty="0" err="1">
                    <a:solidFill>
                      <a:srgbClr val="C00000"/>
                    </a:solidFill>
                  </a:rPr>
                  <a:t>V</a:t>
                </a:r>
                <a:r>
                  <a:rPr lang="en-US" baseline="-25000" dirty="0" err="1">
                    <a:solidFill>
                      <a:srgbClr val="C00000"/>
                    </a:solidFill>
                  </a:rPr>
                  <a:t>r</a:t>
                </a:r>
                <a:r>
                  <a:rPr lang="en-US" dirty="0"/>
                  <a:t>:</a:t>
                </a:r>
                <a:r>
                  <a:rPr lang="en-IN" dirty="0"/>
                  <a:t> </a:t>
                </a:r>
                <a14:m>
                  <m:oMath xmlns:m="http://schemas.openxmlformats.org/officeDocument/2006/math">
                    <m:r>
                      <a:rPr lang="en-IN" i="1">
                        <a:latin typeface="Cambria Math" panose="02040503050406030204" pitchFamily="18" charset="0"/>
                      </a:rPr>
                      <m:t>∀ </m:t>
                    </m:r>
                  </m:oMath>
                </a14:m>
                <a:r>
                  <a:rPr lang="en-US" dirty="0"/>
                  <a:t> addresses y allocated at </a:t>
                </a:r>
                <a:r>
                  <a:rPr lang="en-US" dirty="0" err="1">
                    <a:solidFill>
                      <a:srgbClr val="C00000"/>
                    </a:solidFill>
                  </a:rPr>
                  <a:t>V</a:t>
                </a:r>
                <a:r>
                  <a:rPr lang="en-US" baseline="-25000" dirty="0" err="1">
                    <a:solidFill>
                      <a:srgbClr val="C00000"/>
                    </a:solidFill>
                  </a:rPr>
                  <a:t>r</a:t>
                </a:r>
                <a:r>
                  <a:rPr lang="en-US" dirty="0"/>
                  <a:t>: </a:t>
                </a:r>
              </a:p>
              <a:p>
                <a:pPr marL="342900" lvl="2" indent="-342900">
                  <a:buNone/>
                </a:pPr>
                <a:r>
                  <a:rPr lang="en-US" dirty="0"/>
                  <a:t>    s(y) = x </a:t>
                </a:r>
                <a14:m>
                  <m:oMath xmlns:m="http://schemas.openxmlformats.org/officeDocument/2006/math">
                    <m:r>
                      <a:rPr lang="en-IN" i="1">
                        <a:latin typeface="Cambria Math" panose="02040503050406030204" pitchFamily="18" charset="0"/>
                      </a:rPr>
                      <m:t>∧</m:t>
                    </m:r>
                  </m:oMath>
                </a14:m>
                <a:r>
                  <a:rPr lang="en-US" dirty="0"/>
                  <a:t> x is a normal variable </a:t>
                </a:r>
                <a14:m>
                  <m:oMath xmlns:m="http://schemas.openxmlformats.org/officeDocument/2006/math">
                    <m:r>
                      <a:rPr lang="en-IN" i="1">
                        <a:latin typeface="Cambria Math" panose="02040503050406030204" pitchFamily="18" charset="0"/>
                      </a:rPr>
                      <m:t>∧</m:t>
                    </m:r>
                  </m:oMath>
                </a14:m>
                <a:r>
                  <a:rPr lang="en-US" dirty="0"/>
                  <a:t> x </a:t>
                </a:r>
                <a14:m>
                  <m:oMath xmlns:m="http://schemas.openxmlformats.org/officeDocument/2006/math">
                    <m:r>
                      <a:rPr lang="en-IN" i="1">
                        <a:latin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dirty="0"/>
                  <a:t> a(</a:t>
                </a:r>
                <a:r>
                  <a:rPr lang="en-US" dirty="0" err="1">
                    <a:solidFill>
                      <a:srgbClr val="C00000"/>
                    </a:solidFill>
                  </a:rPr>
                  <a:t>V</a:t>
                </a:r>
                <a:r>
                  <a:rPr lang="en-US" baseline="-25000" dirty="0" err="1">
                    <a:solidFill>
                      <a:srgbClr val="C00000"/>
                    </a:solidFill>
                  </a:rPr>
                  <a:t>r</a:t>
                </a:r>
                <a:r>
                  <a:rPr lang="en-US" dirty="0"/>
                  <a:t>), OR</a:t>
                </a:r>
              </a:p>
              <a:p>
                <a:pPr marL="342900" lvl="2" indent="-342900">
                  <a:buNone/>
                </a:pPr>
                <a:r>
                  <a:rPr lang="en-US" dirty="0"/>
                  <a:t>   s(y) = z </a:t>
                </a:r>
                <a14:m>
                  <m:oMath xmlns:m="http://schemas.openxmlformats.org/officeDocument/2006/math">
                    <m:r>
                      <a:rPr lang="en-IN" i="1">
                        <a:latin typeface="Cambria Math" panose="02040503050406030204" pitchFamily="18" charset="0"/>
                      </a:rPr>
                      <m:t>∧</m:t>
                    </m:r>
                  </m:oMath>
                </a14:m>
                <a:r>
                  <a:rPr lang="en-US" dirty="0"/>
                  <a:t> z is an address allocated at</a:t>
                </a:r>
              </a:p>
              <a:p>
                <a:pPr marL="342900" lvl="2" indent="-342900">
                  <a:buNone/>
                </a:pPr>
                <a:r>
                  <a:rPr lang="en-US" dirty="0"/>
                  <a:t>     site t </a:t>
                </a:r>
                <a14:m>
                  <m:oMath xmlns:m="http://schemas.openxmlformats.org/officeDocument/2006/math">
                    <m:r>
                      <a:rPr lang="en-IN" i="1">
                        <a:latin typeface="Cambria Math" panose="02040503050406030204" pitchFamily="18" charset="0"/>
                      </a:rPr>
                      <m:t>∧ </m:t>
                    </m:r>
                  </m:oMath>
                </a14:m>
                <a:r>
                  <a:rPr lang="en-US" dirty="0"/>
                  <a:t> V</a:t>
                </a:r>
                <a:r>
                  <a:rPr lang="en-US" baseline="-25000" dirty="0"/>
                  <a:t>t</a:t>
                </a:r>
                <a14:m>
                  <m:oMath xmlns:m="http://schemas.openxmlformats.org/officeDocument/2006/math">
                    <m:r>
                      <a:rPr lang="en-IN" i="1">
                        <a:latin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dirty="0"/>
                  <a:t> a(</a:t>
                </a:r>
                <a:r>
                  <a:rPr lang="en-US" dirty="0" err="1">
                    <a:solidFill>
                      <a:srgbClr val="C00000"/>
                    </a:solidFill>
                  </a:rPr>
                  <a:t>V</a:t>
                </a:r>
                <a:r>
                  <a:rPr lang="en-US" baseline="-25000" dirty="0" err="1">
                    <a:solidFill>
                      <a:srgbClr val="C00000"/>
                    </a:solidFill>
                  </a:rPr>
                  <a:t>r</a:t>
                </a:r>
                <a:r>
                  <a:rPr lang="en-US" dirty="0"/>
                  <a:t>)}</a:t>
                </a:r>
              </a:p>
              <a:p>
                <a:pPr marL="342900" lvl="2" indent="-342900">
                  <a:buNone/>
                </a:pPr>
                <a:r>
                  <a:rPr lang="en-US" dirty="0"/>
                  <a:t>   </a:t>
                </a:r>
              </a:p>
            </p:txBody>
          </p:sp>
        </mc:Choice>
        <mc:Fallback xmlns="">
          <p:sp>
            <p:nvSpPr>
              <p:cNvPr id="4" name="Content Placeholder 3">
                <a:extLst>
                  <a:ext uri="{FF2B5EF4-FFF2-40B4-BE49-F238E27FC236}">
                    <a16:creationId xmlns:a16="http://schemas.microsoft.com/office/drawing/2014/main" id="{5D38CA4F-51D4-4A76-B0EB-C5F33BD6EE1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493151"/>
                <a:ext cx="9144000" cy="4450449"/>
              </a:xfrm>
              <a:prstGeom prst="rect">
                <a:avLst/>
              </a:prstGeom>
              <a:blipFill>
                <a:blip r:embed="rId2"/>
                <a:stretch>
                  <a:fillRect l="-797" t="-1223" r="-399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72768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Segoe Print"/>
              </a:rPr>
              <a:t>Dynamic Memory Allocation:</a:t>
            </a:r>
            <a:br>
              <a:rPr lang="en-US" dirty="0"/>
            </a:br>
            <a:r>
              <a:rPr lang="en-US">
                <a:latin typeface="Segoe Print"/>
              </a:rPr>
              <a:t>A run of the algorithm</a:t>
            </a:r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04800" y="2151727"/>
            <a:ext cx="3026227" cy="353943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3200">
                <a:latin typeface="Rockwell"/>
                <a:ea typeface="Verdana"/>
                <a:cs typeface="Verdana" pitchFamily="34" charset="0"/>
              </a:rPr>
              <a:t>  x = new; // 1</a:t>
            </a:r>
            <a:endParaRPr lang="en-US" sz="3200" dirty="0">
              <a:latin typeface="Rockwell" pitchFamily="18" charset="0"/>
              <a:ea typeface="Verdana" pitchFamily="34" charset="0"/>
              <a:cs typeface="Verdana" pitchFamily="34" charset="0"/>
            </a:endParaRPr>
          </a:p>
          <a:p>
            <a:endParaRPr lang="en-US" sz="3200" dirty="0">
              <a:latin typeface="Rockwell" pitchFamily="18" charset="0"/>
              <a:ea typeface="Verdana" pitchFamily="34" charset="0"/>
              <a:cs typeface="Verdana" pitchFamily="34" charset="0"/>
            </a:endParaRPr>
          </a:p>
          <a:p>
            <a:r>
              <a:rPr lang="en-US" sz="3200" dirty="0">
                <a:latin typeface="Rockwell" pitchFamily="18" charset="0"/>
                <a:ea typeface="Verdana" pitchFamily="34" charset="0"/>
                <a:cs typeface="Verdana" pitchFamily="34" charset="0"/>
              </a:rPr>
              <a:t>  y = x;</a:t>
            </a:r>
          </a:p>
          <a:p>
            <a:endParaRPr lang="en-US" sz="3200" dirty="0">
              <a:latin typeface="Rockwell" pitchFamily="18" charset="0"/>
              <a:ea typeface="Verdana" pitchFamily="34" charset="0"/>
              <a:cs typeface="Verdana" pitchFamily="34" charset="0"/>
            </a:endParaRPr>
          </a:p>
          <a:p>
            <a:r>
              <a:rPr lang="en-US" sz="3200" dirty="0">
                <a:latin typeface="Rockwell" pitchFamily="18" charset="0"/>
                <a:ea typeface="Verdana" pitchFamily="34" charset="0"/>
                <a:cs typeface="Verdana" pitchFamily="34" charset="0"/>
              </a:rPr>
              <a:t>  *y = &amp;b;</a:t>
            </a:r>
          </a:p>
          <a:p>
            <a:endParaRPr lang="en-US" sz="3200" dirty="0">
              <a:latin typeface="Rockwell" pitchFamily="18" charset="0"/>
              <a:ea typeface="Verdana" pitchFamily="34" charset="0"/>
              <a:cs typeface="Verdana" pitchFamily="34" charset="0"/>
            </a:endParaRPr>
          </a:p>
          <a:p>
            <a:r>
              <a:rPr lang="en-US" sz="3200" dirty="0">
                <a:latin typeface="Rockwell" pitchFamily="18" charset="0"/>
                <a:ea typeface="Verdana" pitchFamily="34" charset="0"/>
                <a:cs typeface="Verdana" pitchFamily="34" charset="0"/>
              </a:rPr>
              <a:t>  *y = &amp;a;</a:t>
            </a:r>
          </a:p>
        </p:txBody>
      </p:sp>
      <p:grpSp>
        <p:nvGrpSpPr>
          <p:cNvPr id="3" name="Group 5"/>
          <p:cNvGrpSpPr/>
          <p:nvPr/>
        </p:nvGrpSpPr>
        <p:grpSpPr>
          <a:xfrm>
            <a:off x="3659641" y="2057400"/>
            <a:ext cx="5398783" cy="3886200"/>
            <a:chOff x="3200400" y="2057400"/>
            <a:chExt cx="5398783" cy="3886200"/>
          </a:xfrm>
        </p:grpSpPr>
        <p:sp>
          <p:nvSpPr>
            <p:cNvPr id="7" name="Oval 6"/>
            <p:cNvSpPr/>
            <p:nvPr/>
          </p:nvSpPr>
          <p:spPr>
            <a:xfrm>
              <a:off x="3200400" y="2057400"/>
              <a:ext cx="457200" cy="389513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8" name="Oval 7"/>
            <p:cNvSpPr/>
            <p:nvPr/>
          </p:nvSpPr>
          <p:spPr>
            <a:xfrm>
              <a:off x="3200400" y="2895600"/>
              <a:ext cx="457200" cy="389513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9" name="Oval 8"/>
            <p:cNvSpPr/>
            <p:nvPr/>
          </p:nvSpPr>
          <p:spPr>
            <a:xfrm>
              <a:off x="3200400" y="3801487"/>
              <a:ext cx="457200" cy="389513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3</a:t>
              </a:r>
            </a:p>
          </p:txBody>
        </p:sp>
        <p:cxnSp>
          <p:nvCxnSpPr>
            <p:cNvPr id="10" name="Straight Arrow Connector 9"/>
            <p:cNvCxnSpPr>
              <a:stCxn id="7" idx="4"/>
              <a:endCxn id="8" idx="0"/>
            </p:cNvCxnSpPr>
            <p:nvPr/>
          </p:nvCxnSpPr>
          <p:spPr>
            <a:xfrm rot="5400000">
              <a:off x="3204657" y="2671256"/>
              <a:ext cx="448687" cy="1588"/>
            </a:xfrm>
            <a:prstGeom prst="straightConnector1">
              <a:avLst/>
            </a:prstGeom>
            <a:ln w="254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>
              <a:stCxn id="8" idx="4"/>
              <a:endCxn id="9" idx="0"/>
            </p:cNvCxnSpPr>
            <p:nvPr/>
          </p:nvCxnSpPr>
          <p:spPr>
            <a:xfrm rot="5400000">
              <a:off x="3170813" y="3543300"/>
              <a:ext cx="516374" cy="1588"/>
            </a:xfrm>
            <a:prstGeom prst="straightConnector1">
              <a:avLst/>
            </a:prstGeom>
            <a:ln w="254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>
              <a:off x="3392985" y="2438400"/>
              <a:ext cx="4451860" cy="461665"/>
            </a:xfrm>
            <a:prstGeom prst="rect">
              <a:avLst/>
            </a:prstGeom>
            <a:noFill/>
          </p:spPr>
          <p:txBody>
            <a:bodyPr wrap="none" lIns="91440" tIns="45720" rIns="91440" bIns="45720" rtlCol="0" anchor="t">
              <a:spAutoFit/>
            </a:bodyPr>
            <a:lstStyle/>
            <a:p>
              <a:r>
                <a:rPr lang="en-US" sz="2400"/>
                <a:t>x -&gt; {V</a:t>
              </a:r>
              <a:r>
                <a:rPr lang="en-US" sz="2400" baseline="-25000"/>
                <a:t>1</a:t>
              </a:r>
              <a:r>
                <a:rPr lang="en-US" sz="2400"/>
                <a:t>}, y -&gt; {null}, </a:t>
              </a:r>
              <a:r>
                <a:rPr lang="en-US" sz="2400">
                  <a:ea typeface="+mn-lt"/>
                  <a:cs typeface="+mn-lt"/>
                </a:rPr>
                <a:t>V</a:t>
              </a:r>
              <a:r>
                <a:rPr lang="en-US" sz="2400" baseline="-25000">
                  <a:ea typeface="+mn-lt"/>
                  <a:cs typeface="+mn-lt"/>
                </a:rPr>
                <a:t>1</a:t>
              </a:r>
              <a:r>
                <a:rPr lang="en-US" sz="2400">
                  <a:ea typeface="+mn-lt"/>
                  <a:cs typeface="+mn-lt"/>
                </a:rPr>
                <a:t> -&gt; {null}</a:t>
              </a:r>
              <a:endParaRPr lang="en-US" sz="2400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3388176" y="3276600"/>
              <a:ext cx="4429418" cy="461665"/>
            </a:xfrm>
            <a:prstGeom prst="rect">
              <a:avLst/>
            </a:prstGeom>
            <a:noFill/>
          </p:spPr>
          <p:txBody>
            <a:bodyPr wrap="none" lIns="91440" tIns="45720" rIns="91440" bIns="45720" rtlCol="0" anchor="t">
              <a:spAutoFit/>
            </a:bodyPr>
            <a:lstStyle/>
            <a:p>
              <a:r>
                <a:rPr lang="en-US" sz="2400" dirty="0">
                  <a:ea typeface="+mn-lt"/>
                  <a:cs typeface="+mn-lt"/>
                </a:rPr>
                <a:t>x -&gt; {V</a:t>
              </a:r>
              <a:r>
                <a:rPr lang="en-US" sz="2400" baseline="-25000" dirty="0">
                  <a:ea typeface="+mn-lt"/>
                  <a:cs typeface="+mn-lt"/>
                </a:rPr>
                <a:t>1</a:t>
              </a:r>
              <a:r>
                <a:rPr lang="en-US" sz="2400" dirty="0">
                  <a:ea typeface="+mn-lt"/>
                  <a:cs typeface="+mn-lt"/>
                </a:rPr>
                <a:t>},</a:t>
              </a:r>
              <a:r>
                <a:rPr lang="en-US" sz="2400" dirty="0"/>
                <a:t> y -&gt; {</a:t>
              </a:r>
              <a:r>
                <a:rPr lang="en-US" sz="2400" dirty="0">
                  <a:ea typeface="+mn-lt"/>
                  <a:cs typeface="+mn-lt"/>
                </a:rPr>
                <a:t>V</a:t>
              </a:r>
              <a:r>
                <a:rPr lang="en-US" sz="2400" baseline="-25000" dirty="0">
                  <a:ea typeface="+mn-lt"/>
                  <a:cs typeface="+mn-lt"/>
                </a:rPr>
                <a:t>1</a:t>
              </a:r>
              <a:r>
                <a:rPr lang="en-US" sz="2400" dirty="0"/>
                <a:t>}, </a:t>
              </a:r>
              <a:r>
                <a:rPr lang="en-US" sz="2400">
                  <a:ea typeface="+mn-lt"/>
                  <a:cs typeface="+mn-lt"/>
                </a:rPr>
                <a:t> V</a:t>
              </a:r>
              <a:r>
                <a:rPr lang="en-US" sz="2400" baseline="-25000">
                  <a:ea typeface="+mn-lt"/>
                  <a:cs typeface="+mn-lt"/>
                </a:rPr>
                <a:t>1</a:t>
              </a:r>
              <a:r>
                <a:rPr lang="en-US" sz="2400" dirty="0">
                  <a:ea typeface="+mn-lt"/>
                  <a:cs typeface="+mn-lt"/>
                </a:rPr>
                <a:t> -&gt; {null}</a:t>
              </a:r>
              <a:endParaRPr lang="en-US" dirty="0">
                <a:ea typeface="+mn-lt"/>
                <a:cs typeface="+mn-lt"/>
              </a:endParaRPr>
            </a:p>
          </p:txBody>
        </p:sp>
        <p:sp>
          <p:nvSpPr>
            <p:cNvPr id="14" name="Oval 13"/>
            <p:cNvSpPr/>
            <p:nvPr/>
          </p:nvSpPr>
          <p:spPr>
            <a:xfrm>
              <a:off x="3200400" y="4648200"/>
              <a:ext cx="457200" cy="389513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4</a:t>
              </a:r>
            </a:p>
          </p:txBody>
        </p:sp>
        <p:sp>
          <p:nvSpPr>
            <p:cNvPr id="15" name="Oval 14"/>
            <p:cNvSpPr/>
            <p:nvPr/>
          </p:nvSpPr>
          <p:spPr>
            <a:xfrm>
              <a:off x="3200400" y="5554087"/>
              <a:ext cx="457200" cy="389513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5</a:t>
              </a:r>
            </a:p>
          </p:txBody>
        </p:sp>
        <p:cxnSp>
          <p:nvCxnSpPr>
            <p:cNvPr id="16" name="Straight Arrow Connector 15"/>
            <p:cNvCxnSpPr>
              <a:endCxn id="14" idx="0"/>
            </p:cNvCxnSpPr>
            <p:nvPr/>
          </p:nvCxnSpPr>
          <p:spPr>
            <a:xfrm rot="5400000">
              <a:off x="3204657" y="4423856"/>
              <a:ext cx="448687" cy="1588"/>
            </a:xfrm>
            <a:prstGeom prst="straightConnector1">
              <a:avLst/>
            </a:prstGeom>
            <a:ln w="254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>
              <a:stCxn id="14" idx="4"/>
              <a:endCxn id="15" idx="0"/>
            </p:cNvCxnSpPr>
            <p:nvPr/>
          </p:nvCxnSpPr>
          <p:spPr>
            <a:xfrm rot="5400000">
              <a:off x="3170813" y="5295900"/>
              <a:ext cx="516374" cy="1588"/>
            </a:xfrm>
            <a:prstGeom prst="straightConnector1">
              <a:avLst/>
            </a:prstGeom>
            <a:ln w="254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3380276" y="4191000"/>
              <a:ext cx="5218907" cy="461665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r>
                <a:rPr lang="en-US" sz="2400" dirty="0">
                  <a:ea typeface="+mn-lt"/>
                  <a:cs typeface="+mn-lt"/>
                </a:rPr>
                <a:t>x -&gt; {V</a:t>
              </a:r>
              <a:r>
                <a:rPr lang="en-US" sz="2400" baseline="-25000" dirty="0">
                  <a:ea typeface="+mn-lt"/>
                  <a:cs typeface="+mn-lt"/>
                </a:rPr>
                <a:t>1</a:t>
              </a:r>
              <a:r>
                <a:rPr lang="en-US" sz="2400" dirty="0">
                  <a:ea typeface="+mn-lt"/>
                  <a:cs typeface="+mn-lt"/>
                </a:rPr>
                <a:t>},</a:t>
              </a:r>
              <a:r>
                <a:rPr lang="en-US" sz="2400" dirty="0"/>
                <a:t> </a:t>
              </a:r>
              <a:r>
                <a:rPr lang="en-US" sz="2400" dirty="0">
                  <a:ea typeface="+mn-lt"/>
                  <a:cs typeface="+mn-lt"/>
                </a:rPr>
                <a:t>y -&gt; {V</a:t>
              </a:r>
              <a:r>
                <a:rPr lang="en-US" sz="2400" baseline="-25000" dirty="0">
                  <a:ea typeface="+mn-lt"/>
                  <a:cs typeface="+mn-lt"/>
                </a:rPr>
                <a:t>1</a:t>
              </a:r>
              <a:r>
                <a:rPr lang="en-US" sz="2400" dirty="0">
                  <a:ea typeface="+mn-lt"/>
                  <a:cs typeface="+mn-lt"/>
                </a:rPr>
                <a:t>},</a:t>
              </a:r>
              <a:r>
                <a:rPr lang="en-US" sz="2400" dirty="0"/>
                <a:t> V</a:t>
              </a:r>
              <a:r>
                <a:rPr lang="en-US" sz="2400" baseline="-25000" dirty="0"/>
                <a:t>1</a:t>
              </a:r>
              <a:r>
                <a:rPr lang="en-US" sz="2400"/>
                <a:t> -&gt; {null,b}</a:t>
              </a:r>
              <a:endParaRPr lang="en-US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396306" y="5029200"/>
              <a:ext cx="4717958" cy="461665"/>
            </a:xfrm>
            <a:prstGeom prst="rect">
              <a:avLst/>
            </a:prstGeom>
            <a:noFill/>
          </p:spPr>
          <p:txBody>
            <a:bodyPr wrap="none" lIns="91440" tIns="45720" rIns="91440" bIns="45720" rtlCol="0" anchor="t">
              <a:spAutoFit/>
            </a:bodyPr>
            <a:lstStyle/>
            <a:p>
              <a:r>
                <a:rPr lang="en-US" sz="2400">
                  <a:ea typeface="+mn-lt"/>
                  <a:cs typeface="+mn-lt"/>
                </a:rPr>
                <a:t>x -&gt; {V</a:t>
              </a:r>
              <a:r>
                <a:rPr lang="en-US" sz="2400" baseline="-25000">
                  <a:ea typeface="+mn-lt"/>
                  <a:cs typeface="+mn-lt"/>
                </a:rPr>
                <a:t>1</a:t>
              </a:r>
              <a:r>
                <a:rPr lang="en-US" sz="2400">
                  <a:ea typeface="+mn-lt"/>
                  <a:cs typeface="+mn-lt"/>
                </a:rPr>
                <a:t>}, y -&gt; {V</a:t>
              </a:r>
              <a:r>
                <a:rPr lang="en-US" sz="2400" baseline="-25000">
                  <a:ea typeface="+mn-lt"/>
                  <a:cs typeface="+mn-lt"/>
                </a:rPr>
                <a:t>1</a:t>
              </a:r>
              <a:r>
                <a:rPr lang="en-US" sz="2400">
                  <a:ea typeface="+mn-lt"/>
                  <a:cs typeface="+mn-lt"/>
                </a:rPr>
                <a:t>},</a:t>
              </a:r>
              <a:r>
                <a:rPr lang="en-US" sz="2400"/>
                <a:t> V</a:t>
              </a:r>
              <a:r>
                <a:rPr lang="en-US" sz="2400" baseline="-25000" dirty="0"/>
                <a:t>1</a:t>
              </a:r>
              <a:r>
                <a:rPr lang="en-US" sz="2400"/>
                <a:t> -&gt; {null,a,b}</a:t>
              </a:r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0621912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7639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>
                <a:latin typeface="Segoe Print"/>
              </a:rPr>
              <a:t>Illustrating need for </a:t>
            </a:r>
            <a:r>
              <a:rPr lang="en-US" dirty="0">
                <a:latin typeface="Segoe Print"/>
              </a:rPr>
              <a:t>weak </a:t>
            </a:r>
            <a:r>
              <a:rPr lang="en-US">
                <a:latin typeface="Segoe Print"/>
              </a:rPr>
              <a:t>updates on pseudo variables</a:t>
            </a:r>
            <a:endParaRPr lang="en-IN" dirty="0">
              <a:latin typeface="Segoe Print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93992"/>
            <a:ext cx="8583322" cy="4942892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/>
          <a:p>
            <a:pPr marL="514350" indent="-457200"/>
            <a:r>
              <a:rPr lang="en-US" sz="2800">
                <a:latin typeface="Segoe Print"/>
              </a:rPr>
              <a:t>Key aspect: </a:t>
            </a:r>
            <a:r>
              <a:rPr lang="en-US" sz="2800" dirty="0">
                <a:solidFill>
                  <a:srgbClr val="C00000"/>
                </a:solidFill>
                <a:latin typeface="Segoe Print"/>
              </a:rPr>
              <a:t>V</a:t>
            </a:r>
            <a:r>
              <a:rPr lang="en-US" sz="2800" baseline="-25000" dirty="0">
                <a:solidFill>
                  <a:srgbClr val="C00000"/>
                </a:solidFill>
                <a:latin typeface="Segoe Print"/>
              </a:rPr>
              <a:t>s </a:t>
            </a:r>
            <a:r>
              <a:rPr lang="en-US" sz="2800" dirty="0">
                <a:latin typeface="Segoe Print"/>
              </a:rPr>
              <a:t>represents a set of </a:t>
            </a:r>
            <a:r>
              <a:rPr lang="en-US" sz="2800">
                <a:latin typeface="Segoe Print"/>
              </a:rPr>
              <a:t>memory locations, not a single location</a:t>
            </a:r>
            <a:endParaRPr lang="en-US" sz="2800"/>
          </a:p>
          <a:p>
            <a:pPr lvl="1"/>
            <a:r>
              <a:rPr lang="en-US" dirty="0">
                <a:latin typeface="Segoe Print"/>
              </a:rPr>
              <a:t>i</a:t>
            </a:r>
            <a:r>
              <a:rPr lang="en-US" sz="2400" dirty="0">
                <a:latin typeface="Segoe Print"/>
              </a:rPr>
              <a:t>f x-&gt;{</a:t>
            </a:r>
            <a:r>
              <a:rPr lang="en-US" sz="2400" dirty="0">
                <a:solidFill>
                  <a:srgbClr val="C00000"/>
                </a:solidFill>
                <a:latin typeface="Segoe Print"/>
              </a:rPr>
              <a:t>V</a:t>
            </a:r>
            <a:r>
              <a:rPr lang="en-US" sz="2400" baseline="-25000" dirty="0">
                <a:solidFill>
                  <a:srgbClr val="C00000"/>
                </a:solidFill>
                <a:latin typeface="Segoe Print"/>
              </a:rPr>
              <a:t>s</a:t>
            </a:r>
            <a:r>
              <a:rPr lang="en-US" sz="2400" dirty="0">
                <a:latin typeface="Segoe Print"/>
              </a:rPr>
              <a:t>}, to be safe “*x = ..” still needs weak update!</a:t>
            </a:r>
          </a:p>
          <a:p>
            <a:r>
              <a:rPr lang="en-US" sz="2800">
                <a:latin typeface="Segoe Print"/>
              </a:rPr>
              <a:t>Consider this program:</a:t>
            </a:r>
          </a:p>
          <a:p>
            <a:pPr marL="0" indent="0">
              <a:buNone/>
            </a:pPr>
            <a:r>
              <a:rPr lang="en-US" sz="2800">
                <a:latin typeface="Segoe Print"/>
              </a:rPr>
              <a:t>     do  {x = new /* V</a:t>
            </a:r>
            <a:r>
              <a:rPr lang="en-US" sz="2800" baseline="-25000">
                <a:latin typeface="Segoe Print"/>
              </a:rPr>
              <a:t>1</a:t>
            </a:r>
            <a:r>
              <a:rPr lang="en-US" sz="2800">
                <a:latin typeface="Segoe Print"/>
              </a:rPr>
              <a:t> */; *x = &amp;a} while(..); </a:t>
            </a:r>
          </a:p>
          <a:p>
            <a:pPr marL="0" indent="0">
              <a:buNone/>
            </a:pPr>
            <a:r>
              <a:rPr lang="en-US" sz="2800">
                <a:latin typeface="Segoe Print"/>
              </a:rPr>
              <a:t>     *x = &amp;b; </a:t>
            </a:r>
          </a:p>
          <a:p>
            <a:pPr marL="400050" lvl="1" indent="0">
              <a:buNone/>
            </a:pPr>
            <a:r>
              <a:rPr lang="en-US" sz="2400" b="1" dirty="0">
                <a:solidFill>
                  <a:srgbClr val="FF0000"/>
                </a:solidFill>
                <a:latin typeface="Segoe Print"/>
              </a:rPr>
              <a:t>Exercise</a:t>
            </a:r>
            <a:r>
              <a:rPr lang="en-US" sz="2400">
                <a:latin typeface="Segoe Print"/>
              </a:rPr>
              <a:t>: Say in the last stmt above we set V</a:t>
            </a:r>
            <a:r>
              <a:rPr lang="en-US" sz="2400" baseline="-25000" dirty="0">
                <a:latin typeface="Segoe Print"/>
              </a:rPr>
              <a:t>1</a:t>
            </a:r>
            <a:r>
              <a:rPr lang="en-US" sz="2400" dirty="0">
                <a:latin typeface="Segoe Print"/>
              </a:rPr>
              <a:t> -&gt; {b}. </a:t>
            </a:r>
            <a:r>
              <a:rPr lang="en-US" sz="2400">
                <a:latin typeface="Segoe Print"/>
              </a:rPr>
              <a:t>Show that \gamma(V</a:t>
            </a:r>
            <a:r>
              <a:rPr lang="en-US" sz="2400" baseline="-25000">
                <a:latin typeface="Segoe Print"/>
              </a:rPr>
              <a:t>1</a:t>
            </a:r>
            <a:r>
              <a:rPr lang="en-US" sz="2400">
                <a:latin typeface="Segoe Print"/>
              </a:rPr>
              <a:t> -&gt; {b}) does not include all concrete states that can arise at the end of the </a:t>
            </a:r>
            <a:r>
              <a:rPr lang="en-US" sz="2400" dirty="0">
                <a:latin typeface="Segoe Print"/>
              </a:rPr>
              <a:t>program.</a:t>
            </a:r>
          </a:p>
        </p:txBody>
      </p:sp>
    </p:spTree>
    <p:extLst>
      <p:ext uri="{BB962C8B-B14F-4D97-AF65-F5344CB8AC3E}">
        <p14:creationId xmlns:p14="http://schemas.microsoft.com/office/powerpoint/2010/main" val="8796867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Handling structures/objects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lnSpcReduction="10000"/>
          </a:bodyPr>
          <a:lstStyle/>
          <a:p>
            <a:pPr lvl="1"/>
            <a:r>
              <a:rPr lang="en-US" dirty="0"/>
              <a:t>Concrete state maps each variable to a variable or address of an object or null, and for each object o and each field f of o, maps (</a:t>
            </a:r>
            <a:r>
              <a:rPr lang="en-US" dirty="0" err="1"/>
              <a:t>o,f</a:t>
            </a:r>
            <a:r>
              <a:rPr lang="en-US" dirty="0"/>
              <a:t>) to the address of some other object (or to null)</a:t>
            </a:r>
          </a:p>
          <a:p>
            <a:pPr lvl="1"/>
            <a:r>
              <a:rPr lang="en-US" dirty="0"/>
              <a:t>Let </a:t>
            </a:r>
            <a:r>
              <a:rPr lang="en-US" dirty="0" err="1"/>
              <a:t>PseudoVar</a:t>
            </a:r>
            <a:r>
              <a:rPr lang="en-US" dirty="0"/>
              <a:t> be the set of pseudo-variables, let Var’ = Var </a:t>
            </a:r>
            <a:r>
              <a:rPr lang="en-US" dirty="0">
                <a:latin typeface="Cambria Math"/>
                <a:ea typeface="Cambria Math"/>
              </a:rPr>
              <a:t>⋃ </a:t>
            </a:r>
            <a:r>
              <a:rPr lang="en-US" dirty="0" err="1"/>
              <a:t>PseudoVar</a:t>
            </a:r>
            <a:r>
              <a:rPr lang="en-US" dirty="0"/>
              <a:t> </a:t>
            </a:r>
            <a:r>
              <a:rPr lang="en-US" dirty="0">
                <a:latin typeface="Cambria Math"/>
                <a:ea typeface="Cambria Math"/>
              </a:rPr>
              <a:t>⋃ </a:t>
            </a:r>
            <a:r>
              <a:rPr lang="en-US" dirty="0"/>
              <a:t>{null}</a:t>
            </a:r>
          </a:p>
          <a:p>
            <a:pPr lvl="1"/>
            <a:r>
              <a:rPr lang="en-US" dirty="0"/>
              <a:t>Each </a:t>
            </a:r>
            <a:r>
              <a:rPr lang="en-US" dirty="0" err="1"/>
              <a:t>AbsDataState</a:t>
            </a:r>
            <a:r>
              <a:rPr lang="en-US" dirty="0"/>
              <a:t> maps each variable to a subset of Var’, and also maps (</a:t>
            </a:r>
            <a:r>
              <a:rPr lang="en-US" dirty="0">
                <a:solidFill>
                  <a:srgbClr val="C00000"/>
                </a:solidFill>
              </a:rPr>
              <a:t>V</a:t>
            </a:r>
            <a:r>
              <a:rPr lang="en-US" baseline="-25000" dirty="0">
                <a:solidFill>
                  <a:srgbClr val="C00000"/>
                </a:solidFill>
              </a:rPr>
              <a:t>s </a:t>
            </a:r>
            <a:r>
              <a:rPr lang="en-US" dirty="0"/>
              <a:t>,f) to a subset of Var’ for each V</a:t>
            </a:r>
            <a:r>
              <a:rPr lang="en-US" baseline="-25000" dirty="0"/>
              <a:t>s</a:t>
            </a:r>
            <a:r>
              <a:rPr lang="en-US" dirty="0"/>
              <a:t> and for each field f in struct allocated at site s</a:t>
            </a:r>
            <a:r>
              <a:rPr lang="en-US" baseline="-25000" dirty="0">
                <a:solidFill>
                  <a:srgbClr val="C00000"/>
                </a:solidFill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78421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67668E-33C2-4401-B351-2A26304367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Handling structures/objects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4062DC-F686-4FEE-98EC-2A67CC9F95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Transfer function of an update statement “v-&gt;f = w” should perform weak update if v points to a singleton and that element is a pseudo-variable.</a:t>
            </a:r>
          </a:p>
          <a:p>
            <a:pPr lvl="1"/>
            <a:r>
              <a:rPr lang="en-IN" dirty="0"/>
              <a:t>That is, if v -&gt; </a:t>
            </a:r>
            <a:r>
              <a:rPr lang="en-US" dirty="0"/>
              <a:t>{V</a:t>
            </a:r>
            <a:r>
              <a:rPr lang="en-US" baseline="-25000" dirty="0"/>
              <a:t>s</a:t>
            </a:r>
            <a:r>
              <a:rPr lang="en-US" dirty="0"/>
              <a:t>} in incoming </a:t>
            </a:r>
            <a:r>
              <a:rPr lang="en-US"/>
              <a:t>abstract state</a:t>
            </a:r>
            <a:r>
              <a:rPr lang="en-IN"/>
              <a:t>, </a:t>
            </a:r>
            <a:r>
              <a:rPr lang="en-IN" dirty="0"/>
              <a:t>then add points-to set of w to points-to set of (</a:t>
            </a:r>
            <a:r>
              <a:rPr lang="en-US" dirty="0"/>
              <a:t>V</a:t>
            </a:r>
            <a:r>
              <a:rPr lang="en-US" baseline="-25000" dirty="0"/>
              <a:t>s, </a:t>
            </a:r>
            <a:r>
              <a:rPr lang="en-US" dirty="0"/>
              <a:t>f)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32899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085356-C7FB-4906-978A-C892B51916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Inter-procedural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FCFF49-FF3B-4DB9-A697-8B006399E0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Context-sensitivity can be achieved using standard techniques</a:t>
            </a:r>
          </a:p>
          <a:p>
            <a:r>
              <a:rPr lang="en-US" dirty="0"/>
              <a:t>Indirect (virtual) function call sites need to be resolved to candidate functions using points-to analysis. And points-to analysis needs calls to be resolved!  Therefore, the two have to happen hand in hand.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1768384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Andersen’s Analysis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5029200"/>
          </a:xfrm>
        </p:spPr>
        <p:txBody>
          <a:bodyPr>
            <a:normAutofit/>
          </a:bodyPr>
          <a:lstStyle/>
          <a:p>
            <a:r>
              <a:rPr lang="en-US" dirty="0"/>
              <a:t>A </a:t>
            </a:r>
            <a:r>
              <a:rPr lang="en-US" dirty="0">
                <a:solidFill>
                  <a:srgbClr val="0070C0"/>
                </a:solidFill>
              </a:rPr>
              <a:t>flow-insensitive</a:t>
            </a:r>
            <a:r>
              <a:rPr lang="en-US" dirty="0"/>
              <a:t> analysis </a:t>
            </a:r>
          </a:p>
          <a:p>
            <a:pPr lvl="1"/>
            <a:r>
              <a:rPr lang="en-US" dirty="0"/>
              <a:t>computes a single points-to solution, which over-approximates points-to solutions at all program points</a:t>
            </a:r>
          </a:p>
          <a:p>
            <a:pPr lvl="1"/>
            <a:r>
              <a:rPr lang="en-US" dirty="0"/>
              <a:t>ignores control-flow – treats program as a set of statements</a:t>
            </a:r>
          </a:p>
          <a:p>
            <a:pPr lvl="1"/>
            <a:r>
              <a:rPr lang="en-US" dirty="0">
                <a:solidFill>
                  <a:prstClr val="black"/>
                </a:solidFill>
              </a:rPr>
              <a:t>equivalent to collapsing the given program to have a single program point, and then applying Algorithm A on it. </a:t>
            </a:r>
          </a:p>
        </p:txBody>
      </p:sp>
    </p:spTree>
    <p:extLst>
      <p:ext uri="{BB962C8B-B14F-4D97-AF65-F5344CB8AC3E}">
        <p14:creationId xmlns:p14="http://schemas.microsoft.com/office/powerpoint/2010/main" val="7367008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Andersen’s Analysis</a:t>
            </a:r>
            <a:endParaRPr lang="en-IN" dirty="0"/>
          </a:p>
        </p:txBody>
      </p:sp>
      <p:sp>
        <p:nvSpPr>
          <p:cNvPr id="3" name="TextBox 2"/>
          <p:cNvSpPr txBox="1"/>
          <p:nvPr/>
        </p:nvSpPr>
        <p:spPr>
          <a:xfrm>
            <a:off x="457200" y="1295400"/>
            <a:ext cx="858440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Segoe Print" panose="02000600000000000000" pitchFamily="2" charset="0"/>
              </a:rPr>
              <a:t>If program has statements s1, s2, …, </a:t>
            </a:r>
            <a:r>
              <a:rPr lang="en-US" sz="2400" dirty="0" err="1">
                <a:latin typeface="Segoe Print" panose="02000600000000000000" pitchFamily="2" charset="0"/>
              </a:rPr>
              <a:t>sn</a:t>
            </a:r>
            <a:r>
              <a:rPr lang="en-US" sz="2400" dirty="0">
                <a:latin typeface="Segoe Print" panose="02000600000000000000" pitchFamily="2" charset="0"/>
              </a:rPr>
              <a:t>, then create </a:t>
            </a:r>
          </a:p>
          <a:p>
            <a:r>
              <a:rPr lang="en-US" sz="2400" dirty="0">
                <a:latin typeface="Segoe Print" panose="02000600000000000000" pitchFamily="2" charset="0"/>
              </a:rPr>
              <a:t>collapsed CFG as follows:</a:t>
            </a:r>
            <a:endParaRPr lang="en-IN" sz="2400" dirty="0">
              <a:latin typeface="Segoe Print" panose="02000600000000000000" pitchFamily="2" charset="0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4267200" y="2154382"/>
            <a:ext cx="0" cy="533400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4152900" y="2687782"/>
            <a:ext cx="228600" cy="228600"/>
          </a:xfrm>
          <a:prstGeom prst="ellipse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91440" rtlCol="0" anchor="ctr"/>
          <a:lstStyle/>
          <a:p>
            <a:pPr algn="ctr"/>
            <a:endParaRPr lang="en-IN" sz="2400" b="1" dirty="0">
              <a:solidFill>
                <a:schemeClr val="tx1"/>
              </a:solidFill>
              <a:latin typeface="Symbol" pitchFamily="18" charset="2"/>
            </a:endParaRPr>
          </a:p>
        </p:txBody>
      </p:sp>
      <p:cxnSp>
        <p:nvCxnSpPr>
          <p:cNvPr id="8" name="Straight Arrow Connector 7"/>
          <p:cNvCxnSpPr>
            <a:stCxn id="6" idx="4"/>
          </p:cNvCxnSpPr>
          <p:nvPr/>
        </p:nvCxnSpPr>
        <p:spPr>
          <a:xfrm>
            <a:off x="4267200" y="2916382"/>
            <a:ext cx="0" cy="838200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4042064" y="3737264"/>
            <a:ext cx="457200" cy="457200"/>
          </a:xfrm>
          <a:prstGeom prst="ellipse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Symbol" pitchFamily="18" charset="2"/>
              </a:rPr>
              <a:t>?</a:t>
            </a:r>
            <a:endParaRPr lang="en-IN" sz="2400" b="1" dirty="0">
              <a:solidFill>
                <a:schemeClr val="tx1"/>
              </a:solidFill>
              <a:latin typeface="Symbol" pitchFamily="18" charset="2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4244340" y="3221182"/>
            <a:ext cx="45719" cy="45719"/>
          </a:xfrm>
          <a:prstGeom prst="ellipse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N" sz="2400" b="1" dirty="0">
              <a:solidFill>
                <a:schemeClr val="tx1"/>
              </a:solidFill>
              <a:latin typeface="Symbol" pitchFamily="18" charset="2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2971800" y="4668982"/>
            <a:ext cx="533400" cy="550718"/>
          </a:xfrm>
          <a:prstGeom prst="ellipse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Segoe Print" panose="02000600000000000000" pitchFamily="2" charset="0"/>
              </a:rPr>
              <a:t>s1</a:t>
            </a:r>
            <a:endParaRPr lang="en-IN" b="1" dirty="0">
              <a:solidFill>
                <a:schemeClr val="tx1"/>
              </a:solidFill>
              <a:latin typeface="Segoe Print" panose="02000600000000000000" pitchFamily="2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3710940" y="4677641"/>
            <a:ext cx="533400" cy="550718"/>
          </a:xfrm>
          <a:prstGeom prst="ellipse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Segoe Print" panose="02000600000000000000" pitchFamily="2" charset="0"/>
              </a:rPr>
              <a:t>s2</a:t>
            </a:r>
            <a:endParaRPr lang="en-IN" b="1" dirty="0">
              <a:solidFill>
                <a:schemeClr val="tx1"/>
              </a:solidFill>
              <a:latin typeface="Segoe Print" panose="02000600000000000000" pitchFamily="2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5562600" y="4707082"/>
            <a:ext cx="533400" cy="550718"/>
          </a:xfrm>
          <a:prstGeom prst="ellipse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b="1" dirty="0" err="1">
                <a:solidFill>
                  <a:schemeClr val="tx1"/>
                </a:solidFill>
                <a:latin typeface="Segoe Print" panose="02000600000000000000" pitchFamily="2" charset="0"/>
              </a:rPr>
              <a:t>sn</a:t>
            </a:r>
            <a:endParaRPr lang="en-IN" b="1" dirty="0">
              <a:solidFill>
                <a:schemeClr val="tx1"/>
              </a:solidFill>
              <a:latin typeface="Segoe Print" panose="02000600000000000000" pitchFamily="2" charset="0"/>
            </a:endParaRPr>
          </a:p>
        </p:txBody>
      </p:sp>
      <p:cxnSp>
        <p:nvCxnSpPr>
          <p:cNvPr id="16" name="Straight Arrow Connector 15"/>
          <p:cNvCxnSpPr>
            <a:stCxn id="10" idx="3"/>
            <a:endCxn id="12" idx="7"/>
          </p:cNvCxnSpPr>
          <p:nvPr/>
        </p:nvCxnSpPr>
        <p:spPr>
          <a:xfrm flipH="1">
            <a:off x="3427085" y="4127509"/>
            <a:ext cx="681934" cy="622124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0" idx="4"/>
            <a:endCxn id="13" idx="0"/>
          </p:cNvCxnSpPr>
          <p:nvPr/>
        </p:nvCxnSpPr>
        <p:spPr>
          <a:xfrm flipH="1">
            <a:off x="3977640" y="4194464"/>
            <a:ext cx="293024" cy="483177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10" idx="5"/>
            <a:endCxn id="14" idx="0"/>
          </p:cNvCxnSpPr>
          <p:nvPr/>
        </p:nvCxnSpPr>
        <p:spPr>
          <a:xfrm>
            <a:off x="4432309" y="4127509"/>
            <a:ext cx="1396991" cy="579573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urved Connector 24"/>
          <p:cNvCxnSpPr>
            <a:stCxn id="12" idx="4"/>
            <a:endCxn id="6" idx="1"/>
          </p:cNvCxnSpPr>
          <p:nvPr/>
        </p:nvCxnSpPr>
        <p:spPr>
          <a:xfrm rot="5400000" flipH="1" flipV="1">
            <a:off x="2463219" y="3496541"/>
            <a:ext cx="2498440" cy="947878"/>
          </a:xfrm>
          <a:prstGeom prst="curvedConnector5">
            <a:avLst>
              <a:gd name="adj1" fmla="val -9150"/>
              <a:gd name="adj2" fmla="val -128442"/>
              <a:gd name="adj3" fmla="val 109150"/>
            </a:avLst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urved Connector 30"/>
          <p:cNvCxnSpPr>
            <a:stCxn id="13" idx="4"/>
            <a:endCxn id="6" idx="3"/>
          </p:cNvCxnSpPr>
          <p:nvPr/>
        </p:nvCxnSpPr>
        <p:spPr>
          <a:xfrm rot="5400000" flipH="1" flipV="1">
            <a:off x="2909281" y="3951263"/>
            <a:ext cx="2345455" cy="208738"/>
          </a:xfrm>
          <a:prstGeom prst="curvedConnector5">
            <a:avLst>
              <a:gd name="adj1" fmla="val -9747"/>
              <a:gd name="adj2" fmla="val -675345"/>
              <a:gd name="adj3" fmla="val 100899"/>
            </a:avLst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urved Connector 35"/>
          <p:cNvCxnSpPr>
            <a:stCxn id="14" idx="4"/>
            <a:endCxn id="6" idx="7"/>
          </p:cNvCxnSpPr>
          <p:nvPr/>
        </p:nvCxnSpPr>
        <p:spPr>
          <a:xfrm rot="5400000" flipH="1">
            <a:off x="3820391" y="3248891"/>
            <a:ext cx="2536540" cy="1481278"/>
          </a:xfrm>
          <a:prstGeom prst="curvedConnector5">
            <a:avLst>
              <a:gd name="adj1" fmla="val -9012"/>
              <a:gd name="adj2" fmla="val -76813"/>
              <a:gd name="adj3" fmla="val 109012"/>
            </a:avLst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4572000" y="4745182"/>
            <a:ext cx="5132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……</a:t>
            </a:r>
            <a:endParaRPr lang="en-IN" b="1" dirty="0"/>
          </a:p>
        </p:txBody>
      </p:sp>
      <p:sp>
        <p:nvSpPr>
          <p:cNvPr id="39" name="Oval 38"/>
          <p:cNvSpPr/>
          <p:nvPr/>
        </p:nvSpPr>
        <p:spPr>
          <a:xfrm>
            <a:off x="4254730" y="2333108"/>
            <a:ext cx="45719" cy="45719"/>
          </a:xfrm>
          <a:prstGeom prst="ellipse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N" sz="2400" b="1" dirty="0">
              <a:solidFill>
                <a:schemeClr val="tx1"/>
              </a:solidFill>
              <a:latin typeface="Symbol" pitchFamily="18" charset="2"/>
            </a:endParaRPr>
          </a:p>
        </p:txBody>
      </p:sp>
      <p:sp>
        <p:nvSpPr>
          <p:cNvPr id="40" name="Rounded Rectangular Callout 39"/>
          <p:cNvSpPr/>
          <p:nvPr/>
        </p:nvSpPr>
        <p:spPr>
          <a:xfrm>
            <a:off x="7162800" y="2154382"/>
            <a:ext cx="914400" cy="612648"/>
          </a:xfrm>
          <a:prstGeom prst="wedgeRoundRectCallout">
            <a:avLst>
              <a:gd name="adj1" fmla="val -359469"/>
              <a:gd name="adj2" fmla="val -17216"/>
              <a:gd name="adj3" fmla="val 16667"/>
            </a:avLst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Segoe Print" panose="02000600000000000000" pitchFamily="2" charset="0"/>
              </a:rPr>
              <a:t>Initial fact</a:t>
            </a:r>
            <a:endParaRPr lang="en-IN" b="1" dirty="0">
              <a:solidFill>
                <a:schemeClr val="tx1"/>
              </a:solidFill>
              <a:latin typeface="Segoe Print" panose="02000600000000000000" pitchFamily="2" charset="0"/>
            </a:endParaRPr>
          </a:p>
        </p:txBody>
      </p:sp>
      <p:sp>
        <p:nvSpPr>
          <p:cNvPr id="41" name="Rounded Rectangular Callout 40"/>
          <p:cNvSpPr/>
          <p:nvPr/>
        </p:nvSpPr>
        <p:spPr>
          <a:xfrm>
            <a:off x="7162800" y="3383809"/>
            <a:ext cx="1600200" cy="1365824"/>
          </a:xfrm>
          <a:prstGeom prst="wedgeRoundRectCallout">
            <a:avLst>
              <a:gd name="adj1" fmla="val -224404"/>
              <a:gd name="adj2" fmla="val -59820"/>
              <a:gd name="adj3" fmla="val 16667"/>
            </a:avLst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Segoe Print" panose="02000600000000000000" pitchFamily="2" charset="0"/>
              </a:rPr>
              <a:t>Single program point that </a:t>
            </a:r>
            <a:r>
              <a:rPr lang="en-US" b="1" dirty="0" err="1">
                <a:solidFill>
                  <a:schemeClr val="tx1"/>
                </a:solidFill>
                <a:latin typeface="Segoe Print" panose="02000600000000000000" pitchFamily="2" charset="0"/>
              </a:rPr>
              <a:t>Kildall</a:t>
            </a:r>
            <a:r>
              <a:rPr lang="en-US" b="1" dirty="0">
                <a:solidFill>
                  <a:schemeClr val="tx1"/>
                </a:solidFill>
                <a:latin typeface="Segoe Print" panose="02000600000000000000" pitchFamily="2" charset="0"/>
              </a:rPr>
              <a:t> updates</a:t>
            </a:r>
            <a:endParaRPr lang="en-IN" b="1" dirty="0">
              <a:solidFill>
                <a:schemeClr val="tx1"/>
              </a:solidFill>
              <a:latin typeface="Segoe Print" panose="02000600000000000000" pitchFamily="2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33400" y="5722203"/>
            <a:ext cx="783579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Segoe Print" panose="02000600000000000000" pitchFamily="2" charset="0"/>
              </a:rPr>
              <a:t>After algorithm terminates, final solution at the</a:t>
            </a:r>
          </a:p>
          <a:p>
            <a:r>
              <a:rPr lang="en-US" sz="2400" dirty="0">
                <a:latin typeface="Segoe Print" panose="02000600000000000000" pitchFamily="2" charset="0"/>
              </a:rPr>
              <a:t>single program point over-approximates result</a:t>
            </a:r>
          </a:p>
          <a:p>
            <a:r>
              <a:rPr lang="en-US" sz="2400" dirty="0">
                <a:latin typeface="Segoe Print" panose="02000600000000000000" pitchFamily="2" charset="0"/>
              </a:rPr>
              <a:t>computed by flow-sensitive analysis at any point</a:t>
            </a:r>
            <a:endParaRPr lang="en-IN" sz="2400" dirty="0">
              <a:latin typeface="Segoe Print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3719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4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Correctness and precision of Algorithm A</a:t>
            </a:r>
          </a:p>
        </p:txBody>
      </p:sp>
    </p:spTree>
    <p:extLst>
      <p:ext uri="{BB962C8B-B14F-4D97-AF65-F5344CB8AC3E}">
        <p14:creationId xmlns:p14="http://schemas.microsoft.com/office/powerpoint/2010/main" val="34307922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Example:</a:t>
            </a:r>
            <a:br>
              <a:rPr lang="en-US" dirty="0"/>
            </a:br>
            <a:r>
              <a:rPr lang="en-US" dirty="0"/>
              <a:t>Andersen’s Analysis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4800" y="1295400"/>
            <a:ext cx="2209799" cy="550920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prstClr val="black"/>
                </a:solidFill>
                <a:latin typeface="Rockwell" pitchFamily="18" charset="0"/>
                <a:ea typeface="Verdana" pitchFamily="34" charset="0"/>
                <a:cs typeface="Verdana" pitchFamily="34" charset="0"/>
              </a:rPr>
              <a:t>  x = &amp;a;</a:t>
            </a:r>
          </a:p>
          <a:p>
            <a:endParaRPr lang="en-US" sz="3200" dirty="0">
              <a:solidFill>
                <a:prstClr val="black"/>
              </a:solidFill>
              <a:latin typeface="Rockwell" pitchFamily="18" charset="0"/>
              <a:ea typeface="Verdana" pitchFamily="34" charset="0"/>
              <a:cs typeface="Verdana" pitchFamily="34" charset="0"/>
            </a:endParaRPr>
          </a:p>
          <a:p>
            <a:r>
              <a:rPr lang="en-US" sz="3200" dirty="0">
                <a:solidFill>
                  <a:prstClr val="black"/>
                </a:solidFill>
                <a:latin typeface="Rockwell" pitchFamily="18" charset="0"/>
                <a:ea typeface="Verdana" pitchFamily="34" charset="0"/>
                <a:cs typeface="Verdana" pitchFamily="34" charset="0"/>
              </a:rPr>
              <a:t>  *x = &amp;w;</a:t>
            </a:r>
          </a:p>
          <a:p>
            <a:endParaRPr lang="en-US" sz="3200" dirty="0">
              <a:solidFill>
                <a:prstClr val="black"/>
              </a:solidFill>
              <a:latin typeface="Rockwell" pitchFamily="18" charset="0"/>
              <a:ea typeface="Verdana" pitchFamily="34" charset="0"/>
              <a:cs typeface="Verdana" pitchFamily="34" charset="0"/>
            </a:endParaRPr>
          </a:p>
          <a:p>
            <a:r>
              <a:rPr lang="en-US" sz="3200" dirty="0">
                <a:solidFill>
                  <a:prstClr val="black"/>
                </a:solidFill>
                <a:latin typeface="Rockwell" pitchFamily="18" charset="0"/>
                <a:ea typeface="Verdana" pitchFamily="34" charset="0"/>
                <a:cs typeface="Verdana" pitchFamily="34" charset="0"/>
              </a:rPr>
              <a:t>  y = x;</a:t>
            </a:r>
          </a:p>
          <a:p>
            <a:endParaRPr lang="en-US" sz="3200" dirty="0">
              <a:solidFill>
                <a:prstClr val="black"/>
              </a:solidFill>
              <a:latin typeface="Rockwell" pitchFamily="18" charset="0"/>
              <a:ea typeface="Verdana" pitchFamily="34" charset="0"/>
              <a:cs typeface="Verdana" pitchFamily="34" charset="0"/>
            </a:endParaRPr>
          </a:p>
          <a:p>
            <a:r>
              <a:rPr lang="en-US" sz="3200" dirty="0">
                <a:solidFill>
                  <a:prstClr val="black"/>
                </a:solidFill>
                <a:latin typeface="Rockwell" pitchFamily="18" charset="0"/>
                <a:ea typeface="Verdana" pitchFamily="34" charset="0"/>
                <a:cs typeface="Verdana" pitchFamily="34" charset="0"/>
              </a:rPr>
              <a:t>  x = &amp;b;</a:t>
            </a:r>
          </a:p>
          <a:p>
            <a:endParaRPr lang="en-US" sz="3200" dirty="0">
              <a:solidFill>
                <a:prstClr val="black"/>
              </a:solidFill>
              <a:latin typeface="Rockwell" pitchFamily="18" charset="0"/>
              <a:ea typeface="Verdana" pitchFamily="34" charset="0"/>
              <a:cs typeface="Verdana" pitchFamily="34" charset="0"/>
            </a:endParaRPr>
          </a:p>
          <a:p>
            <a:r>
              <a:rPr lang="en-US" sz="3200" dirty="0">
                <a:solidFill>
                  <a:prstClr val="black"/>
                </a:solidFill>
                <a:latin typeface="Rockwell" pitchFamily="18" charset="0"/>
                <a:ea typeface="Verdana" pitchFamily="34" charset="0"/>
                <a:cs typeface="Verdana" pitchFamily="34" charset="0"/>
              </a:rPr>
              <a:t>  *x = &amp;t;</a:t>
            </a:r>
          </a:p>
          <a:p>
            <a:endParaRPr lang="en-US" sz="3200" dirty="0">
              <a:solidFill>
                <a:prstClr val="black"/>
              </a:solidFill>
              <a:latin typeface="Rockwell" pitchFamily="18" charset="0"/>
              <a:ea typeface="Verdana" pitchFamily="34" charset="0"/>
              <a:cs typeface="Verdana" pitchFamily="34" charset="0"/>
            </a:endParaRPr>
          </a:p>
          <a:p>
            <a:r>
              <a:rPr lang="en-US" sz="3200" dirty="0">
                <a:solidFill>
                  <a:prstClr val="black"/>
                </a:solidFill>
                <a:latin typeface="Rockwell" pitchFamily="18" charset="0"/>
                <a:ea typeface="Verdana" pitchFamily="34" charset="0"/>
                <a:cs typeface="Verdana" pitchFamily="34" charset="0"/>
              </a:rPr>
              <a:t>  z = x;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9C82D99-7D66-4ADE-8A2B-E653AE540BC1}"/>
              </a:ext>
            </a:extLst>
          </p:cNvPr>
          <p:cNvSpPr txBox="1"/>
          <p:nvPr/>
        </p:nvSpPr>
        <p:spPr>
          <a:xfrm>
            <a:off x="3200399" y="2684372"/>
            <a:ext cx="5075640" cy="424731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/>
              <a:t>Before first iteration: all variables null</a:t>
            </a:r>
          </a:p>
          <a:p>
            <a:endParaRPr lang="en-US" dirty="0"/>
          </a:p>
          <a:p>
            <a:r>
              <a:rPr lang="en-US" dirty="0"/>
              <a:t>After first iteration of Kildall:</a:t>
            </a:r>
          </a:p>
          <a:p>
            <a:endParaRPr lang="en-US" dirty="0"/>
          </a:p>
          <a:p>
            <a:r>
              <a:rPr lang="en-US" dirty="0"/>
              <a:t>x -&gt; {</a:t>
            </a:r>
            <a:r>
              <a:rPr lang="en-US" dirty="0" err="1"/>
              <a:t>a,b,null</a:t>
            </a:r>
            <a:r>
              <a:rPr lang="en-US" dirty="0"/>
              <a:t>}, y -&gt; {a, null}, z -&gt; {</a:t>
            </a:r>
            <a:r>
              <a:rPr lang="en-US" dirty="0" err="1"/>
              <a:t>a,b,null</a:t>
            </a:r>
            <a:r>
              <a:rPr lang="en-US" dirty="0"/>
              <a:t>}, all other variables null</a:t>
            </a:r>
          </a:p>
          <a:p>
            <a:endParaRPr lang="en-US" dirty="0"/>
          </a:p>
          <a:p>
            <a:r>
              <a:rPr lang="en-US" dirty="0"/>
              <a:t>After 2nd iteration:</a:t>
            </a:r>
          </a:p>
          <a:p>
            <a:r>
              <a:rPr lang="en-US" dirty="0"/>
              <a:t>x -&gt; {</a:t>
            </a:r>
            <a:r>
              <a:rPr lang="en-US" dirty="0" err="1"/>
              <a:t>a,b,null</a:t>
            </a:r>
            <a:r>
              <a:rPr lang="en-US" dirty="0"/>
              <a:t>}, </a:t>
            </a:r>
            <a:r>
              <a:rPr lang="en-US" dirty="0" err="1"/>
              <a:t>y,z</a:t>
            </a:r>
            <a:r>
              <a:rPr lang="en-US" dirty="0"/>
              <a:t> -&gt; {</a:t>
            </a:r>
            <a:r>
              <a:rPr lang="en-US" dirty="0" err="1"/>
              <a:t>a,b,null</a:t>
            </a:r>
            <a:r>
              <a:rPr lang="en-US" dirty="0"/>
              <a:t>}, </a:t>
            </a:r>
            <a:r>
              <a:rPr lang="en-US" dirty="0" err="1"/>
              <a:t>a,b</a:t>
            </a:r>
            <a:r>
              <a:rPr lang="en-US" dirty="0"/>
              <a:t> -&gt; {</a:t>
            </a:r>
            <a:r>
              <a:rPr lang="en-US" dirty="0" err="1"/>
              <a:t>w,t,null</a:t>
            </a:r>
            <a:r>
              <a:rPr lang="en-US" dirty="0"/>
              <a:t>}, </a:t>
            </a:r>
          </a:p>
          <a:p>
            <a:r>
              <a:rPr lang="en-US" dirty="0">
                <a:ea typeface="+mn-lt"/>
                <a:cs typeface="+mn-lt"/>
              </a:rPr>
              <a:t>all other variables null</a:t>
            </a:r>
          </a:p>
          <a:p>
            <a:endParaRPr lang="en-US" dirty="0"/>
          </a:p>
          <a:p>
            <a:r>
              <a:rPr lang="en-US" dirty="0"/>
              <a:t>After 3rd iteration:</a:t>
            </a:r>
          </a:p>
          <a:p>
            <a:r>
              <a:rPr lang="en-US" dirty="0">
                <a:ea typeface="+mn-lt"/>
                <a:cs typeface="+mn-lt"/>
              </a:rPr>
              <a:t>X -&gt; {</a:t>
            </a:r>
            <a:r>
              <a:rPr lang="en-US" dirty="0" err="1">
                <a:ea typeface="+mn-lt"/>
                <a:cs typeface="+mn-lt"/>
              </a:rPr>
              <a:t>a,b,null</a:t>
            </a:r>
            <a:r>
              <a:rPr lang="en-US" dirty="0">
                <a:ea typeface="+mn-lt"/>
                <a:cs typeface="+mn-lt"/>
              </a:rPr>
              <a:t>}, </a:t>
            </a:r>
            <a:r>
              <a:rPr lang="en-US" dirty="0" err="1">
                <a:ea typeface="+mn-lt"/>
                <a:cs typeface="+mn-lt"/>
              </a:rPr>
              <a:t>y,z</a:t>
            </a:r>
            <a:r>
              <a:rPr lang="en-US" dirty="0">
                <a:ea typeface="+mn-lt"/>
                <a:cs typeface="+mn-lt"/>
              </a:rPr>
              <a:t> -&gt; {</a:t>
            </a:r>
            <a:r>
              <a:rPr lang="en-US" dirty="0" err="1">
                <a:ea typeface="+mn-lt"/>
                <a:cs typeface="+mn-lt"/>
              </a:rPr>
              <a:t>a,b,null</a:t>
            </a:r>
            <a:r>
              <a:rPr lang="en-US" dirty="0">
                <a:ea typeface="+mn-lt"/>
                <a:cs typeface="+mn-lt"/>
              </a:rPr>
              <a:t>}, </a:t>
            </a:r>
            <a:r>
              <a:rPr lang="en-US" dirty="0" err="1">
                <a:ea typeface="+mn-lt"/>
                <a:cs typeface="+mn-lt"/>
              </a:rPr>
              <a:t>a,b</a:t>
            </a:r>
            <a:r>
              <a:rPr lang="en-US" dirty="0">
                <a:ea typeface="+mn-lt"/>
                <a:cs typeface="+mn-lt"/>
              </a:rPr>
              <a:t> -&gt; {</a:t>
            </a:r>
            <a:r>
              <a:rPr lang="en-US" dirty="0" err="1">
                <a:ea typeface="+mn-lt"/>
                <a:cs typeface="+mn-lt"/>
              </a:rPr>
              <a:t>w,t,null</a:t>
            </a:r>
            <a:r>
              <a:rPr lang="en-US" dirty="0">
                <a:ea typeface="+mn-lt"/>
                <a:cs typeface="+mn-lt"/>
              </a:rPr>
              <a:t>}, all other variables null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9937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Notes about Andersen’s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Strong updates never happen in Andersen’s analysis!</a:t>
            </a:r>
          </a:p>
          <a:p>
            <a:pPr lvl="1"/>
            <a:r>
              <a:rPr lang="en-US" dirty="0"/>
              <a:t>If x-&gt;{y} and y-&gt;{w} before we process statement “*x = &amp;z”,  then even if transfer function returns y-&gt;{z}, due to subsequent join, y will point to {</a:t>
            </a:r>
            <a:r>
              <a:rPr lang="en-US" dirty="0" err="1"/>
              <a:t>w,z</a:t>
            </a:r>
            <a:r>
              <a:rPr lang="en-US" dirty="0"/>
              <a:t>} after this step.</a:t>
            </a:r>
          </a:p>
          <a:p>
            <a:r>
              <a:rPr lang="en-US" dirty="0"/>
              <a:t>Flow-insensitive style can be adopted for </a:t>
            </a:r>
            <a:r>
              <a:rPr lang="en-US" dirty="0">
                <a:solidFill>
                  <a:srgbClr val="FF0000"/>
                </a:solidFill>
              </a:rPr>
              <a:t>any</a:t>
            </a:r>
            <a:r>
              <a:rPr lang="en-US" dirty="0"/>
              <a:t> analysis, not just for pointer analysis</a:t>
            </a:r>
          </a:p>
        </p:txBody>
      </p:sp>
    </p:spTree>
    <p:extLst>
      <p:ext uri="{BB962C8B-B14F-4D97-AF65-F5344CB8AC3E}">
        <p14:creationId xmlns:p14="http://schemas.microsoft.com/office/powerpoint/2010/main" val="19797006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Why Flow-Insensitive Analysis?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Reduced space requirements</a:t>
            </a:r>
          </a:p>
          <a:p>
            <a:pPr lvl="1"/>
            <a:r>
              <a:rPr lang="en-US" dirty="0"/>
              <a:t>a single points-to solution</a:t>
            </a:r>
          </a:p>
          <a:p>
            <a:r>
              <a:rPr lang="en-US" dirty="0"/>
              <a:t>Reduced time complexity</a:t>
            </a:r>
          </a:p>
          <a:p>
            <a:pPr lvl="1"/>
            <a:r>
              <a:rPr lang="en-US" dirty="0"/>
              <a:t>no copying of points-to facts</a:t>
            </a:r>
          </a:p>
          <a:p>
            <a:pPr lvl="2"/>
            <a:r>
              <a:rPr lang="en-US" dirty="0"/>
              <a:t>individual updates more efficient</a:t>
            </a:r>
          </a:p>
          <a:p>
            <a:pPr lvl="1"/>
            <a:r>
              <a:rPr lang="en-US" dirty="0"/>
              <a:t>a cubic-time algorithm</a:t>
            </a:r>
          </a:p>
          <a:p>
            <a:r>
              <a:rPr lang="en-US" dirty="0"/>
              <a:t>Scales to millions of lines of code</a:t>
            </a:r>
          </a:p>
          <a:p>
            <a:pPr lvl="1"/>
            <a:r>
              <a:rPr lang="en-US" dirty="0"/>
              <a:t>most popular points-to analysis</a:t>
            </a:r>
          </a:p>
        </p:txBody>
      </p:sp>
    </p:spTree>
    <p:extLst>
      <p:ext uri="{BB962C8B-B14F-4D97-AF65-F5344CB8AC3E}">
        <p14:creationId xmlns:p14="http://schemas.microsoft.com/office/powerpoint/2010/main" val="120617933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Andersen’s Analysis:</a:t>
            </a:r>
            <a:br>
              <a:rPr lang="en-US" dirty="0"/>
            </a:br>
            <a:r>
              <a:rPr lang="en-US" dirty="0"/>
              <a:t>An alternative formulation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 vert="horz" lIns="91440" tIns="45720" rIns="91440" bIns="45720" rtlCol="0" anchor="t">
            <a:normAutofit fontScale="6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Introduce a constraint variable </a:t>
            </a:r>
            <a:r>
              <a:rPr lang="en-US" dirty="0" err="1">
                <a:solidFill>
                  <a:srgbClr val="0070C0"/>
                </a:solidFill>
              </a:rPr>
              <a:t>PT</a:t>
            </a:r>
            <a:r>
              <a:rPr lang="en-US" baseline="-25000" dirty="0" err="1">
                <a:solidFill>
                  <a:srgbClr val="0070C0"/>
                </a:solidFill>
              </a:rPr>
              <a:t>x</a:t>
            </a:r>
            <a:r>
              <a:rPr lang="en-US" dirty="0"/>
              <a:t> for each program variable x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Create a constraint from each assignment statement, as follows:</a:t>
            </a:r>
          </a:p>
          <a:p>
            <a:pPr marL="400050" lvl="1" indent="0">
              <a:buNone/>
            </a:pPr>
            <a:r>
              <a:rPr lang="en-US" dirty="0">
                <a:latin typeface="Segoe Print"/>
              </a:rPr>
              <a:t>x = y:   </a:t>
            </a:r>
            <a:r>
              <a:rPr lang="en-US" dirty="0" err="1">
                <a:solidFill>
                  <a:srgbClr val="0070C0"/>
                </a:solidFill>
                <a:latin typeface="Segoe Print"/>
              </a:rPr>
              <a:t>PT</a:t>
            </a:r>
            <a:r>
              <a:rPr lang="en-US" baseline="-25000" dirty="0" err="1">
                <a:solidFill>
                  <a:srgbClr val="0070C0"/>
                </a:solidFill>
                <a:latin typeface="Segoe Print"/>
              </a:rPr>
              <a:t>y</a:t>
            </a:r>
            <a:r>
              <a:rPr lang="en-US" baseline="-25000" dirty="0">
                <a:solidFill>
                  <a:srgbClr val="0070C0"/>
                </a:solidFill>
                <a:latin typeface="Segoe Print"/>
              </a:rPr>
              <a:t> </a:t>
            </a:r>
            <a:r>
              <a:rPr lang="en-US" dirty="0">
                <a:solidFill>
                  <a:srgbClr val="0070C0"/>
                </a:solidFill>
                <a:latin typeface="Segoe Print"/>
              </a:rPr>
              <a:t> </a:t>
            </a:r>
            <a:r>
              <a:rPr lang="en-US" dirty="0">
                <a:solidFill>
                  <a:srgbClr val="0070C0"/>
                </a:solidFill>
                <a:latin typeface="Cambria Math"/>
                <a:ea typeface="Cambria Math"/>
              </a:rPr>
              <a:t>⊆</a:t>
            </a:r>
            <a:r>
              <a:rPr lang="en-US" dirty="0">
                <a:solidFill>
                  <a:srgbClr val="0070C0"/>
                </a:solidFill>
                <a:latin typeface="Segoe Print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Segoe Print"/>
              </a:rPr>
              <a:t>PT</a:t>
            </a:r>
            <a:r>
              <a:rPr lang="en-US" baseline="-25000" dirty="0" err="1">
                <a:solidFill>
                  <a:srgbClr val="0070C0"/>
                </a:solidFill>
                <a:latin typeface="Segoe Print"/>
              </a:rPr>
              <a:t>x</a:t>
            </a:r>
          </a:p>
          <a:p>
            <a:pPr marL="400050" lvl="1" indent="0">
              <a:buNone/>
            </a:pPr>
            <a:r>
              <a:rPr lang="en-US" dirty="0">
                <a:latin typeface="Segoe Print"/>
              </a:rPr>
              <a:t>*x = y:  </a:t>
            </a:r>
            <a:r>
              <a:rPr lang="en-US" dirty="0" err="1">
                <a:solidFill>
                  <a:srgbClr val="0070C0"/>
                </a:solidFill>
                <a:latin typeface="Segoe Print"/>
              </a:rPr>
              <a:t>PT</a:t>
            </a:r>
            <a:r>
              <a:rPr lang="en-US" baseline="-25000" dirty="0" err="1">
                <a:solidFill>
                  <a:srgbClr val="0070C0"/>
                </a:solidFill>
                <a:latin typeface="Segoe Print"/>
              </a:rPr>
              <a:t>y</a:t>
            </a:r>
            <a:r>
              <a:rPr lang="en-US" baseline="-25000" dirty="0">
                <a:solidFill>
                  <a:srgbClr val="0070C0"/>
                </a:solidFill>
                <a:latin typeface="Segoe Print"/>
              </a:rPr>
              <a:t> </a:t>
            </a:r>
            <a:r>
              <a:rPr lang="en-US" dirty="0">
                <a:solidFill>
                  <a:srgbClr val="0070C0"/>
                </a:solidFill>
                <a:latin typeface="Segoe Print"/>
              </a:rPr>
              <a:t> </a:t>
            </a:r>
            <a:r>
              <a:rPr lang="en-US" dirty="0">
                <a:solidFill>
                  <a:srgbClr val="0070C0"/>
                </a:solidFill>
                <a:latin typeface="Cambria Math"/>
                <a:ea typeface="Cambria Math"/>
              </a:rPr>
              <a:t>⊆</a:t>
            </a:r>
            <a:r>
              <a:rPr lang="en-US" dirty="0">
                <a:solidFill>
                  <a:srgbClr val="0070C0"/>
                </a:solidFill>
                <a:latin typeface="Segoe Print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Segoe Print"/>
              </a:rPr>
              <a:t>PT</a:t>
            </a:r>
            <a:r>
              <a:rPr lang="en-US" baseline="-25000" dirty="0" err="1">
                <a:solidFill>
                  <a:srgbClr val="0070C0"/>
                </a:solidFill>
                <a:latin typeface="Segoe Print"/>
              </a:rPr>
              <a:t>v</a:t>
            </a:r>
            <a:r>
              <a:rPr lang="en-US" baseline="-25000" dirty="0">
                <a:solidFill>
                  <a:srgbClr val="0070C0"/>
                </a:solidFill>
                <a:latin typeface="Segoe Print"/>
              </a:rPr>
              <a:t>, </a:t>
            </a:r>
            <a:r>
              <a:rPr lang="en-US" dirty="0" err="1">
                <a:solidFill>
                  <a:srgbClr val="0070C0"/>
                </a:solidFill>
                <a:latin typeface="Segoe Print"/>
              </a:rPr>
              <a:t>forall</a:t>
            </a:r>
            <a:r>
              <a:rPr lang="en-US" dirty="0">
                <a:solidFill>
                  <a:srgbClr val="0070C0"/>
                </a:solidFill>
                <a:latin typeface="Segoe Print"/>
              </a:rPr>
              <a:t> variables v in </a:t>
            </a:r>
            <a:r>
              <a:rPr lang="en-US" dirty="0" err="1">
                <a:solidFill>
                  <a:srgbClr val="0070C0"/>
                </a:solidFill>
                <a:latin typeface="Segoe Print"/>
              </a:rPr>
              <a:t>PT</a:t>
            </a:r>
            <a:r>
              <a:rPr lang="en-US" baseline="-25000" dirty="0" err="1">
                <a:solidFill>
                  <a:srgbClr val="0070C0"/>
                </a:solidFill>
                <a:latin typeface="Segoe Print"/>
              </a:rPr>
              <a:t>x</a:t>
            </a:r>
            <a:endParaRPr lang="en-US" baseline="-25000" dirty="0">
              <a:solidFill>
                <a:srgbClr val="0070C0"/>
              </a:solidFill>
              <a:latin typeface="Segoe Print"/>
            </a:endParaRPr>
          </a:p>
          <a:p>
            <a:pPr marL="400050" lvl="1" indent="0">
              <a:buNone/>
            </a:pPr>
            <a:r>
              <a:rPr lang="en-US" dirty="0">
                <a:latin typeface="Segoe Print"/>
              </a:rPr>
              <a:t>x = &amp;y:</a:t>
            </a:r>
            <a:r>
              <a:rPr lang="en-US" dirty="0">
                <a:solidFill>
                  <a:srgbClr val="000000"/>
                </a:solidFill>
                <a:latin typeface="Segoe Print"/>
              </a:rPr>
              <a:t> </a:t>
            </a:r>
            <a:r>
              <a:rPr lang="en-US" dirty="0">
                <a:solidFill>
                  <a:srgbClr val="0070C0"/>
                </a:solidFill>
                <a:latin typeface="Segoe Print"/>
              </a:rPr>
              <a:t>{y} </a:t>
            </a:r>
            <a:r>
              <a:rPr lang="en-US" dirty="0">
                <a:solidFill>
                  <a:srgbClr val="0070C0"/>
                </a:solidFill>
                <a:latin typeface="Cambria Math"/>
                <a:ea typeface="Cambria Math"/>
              </a:rPr>
              <a:t>⊆</a:t>
            </a:r>
            <a:r>
              <a:rPr lang="en-US" dirty="0">
                <a:solidFill>
                  <a:srgbClr val="0070C0"/>
                </a:solidFill>
                <a:latin typeface="Segoe Print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Segoe Print"/>
              </a:rPr>
              <a:t>PT</a:t>
            </a:r>
            <a:r>
              <a:rPr lang="en-US" baseline="-25000" dirty="0" err="1">
                <a:solidFill>
                  <a:srgbClr val="0070C0"/>
                </a:solidFill>
                <a:latin typeface="Segoe Print"/>
              </a:rPr>
              <a:t>x</a:t>
            </a:r>
            <a:r>
              <a:rPr lang="en-US" dirty="0">
                <a:solidFill>
                  <a:srgbClr val="0070C0"/>
                </a:solidFill>
                <a:latin typeface="Segoe Print"/>
              </a:rPr>
              <a:t> </a:t>
            </a:r>
            <a:endParaRPr lang="en-US" baseline="-25000" dirty="0">
              <a:solidFill>
                <a:srgbClr val="0070C0"/>
              </a:solidFill>
              <a:latin typeface="Segoe Print"/>
            </a:endParaRPr>
          </a:p>
          <a:p>
            <a:pPr marL="400050" lvl="1" indent="0">
              <a:buNone/>
            </a:pPr>
            <a:r>
              <a:rPr lang="en-US" dirty="0">
                <a:latin typeface="Segoe Print"/>
              </a:rPr>
              <a:t>x = *y:  </a:t>
            </a:r>
            <a:r>
              <a:rPr lang="en-US" dirty="0" err="1">
                <a:solidFill>
                  <a:srgbClr val="0070C0"/>
                </a:solidFill>
                <a:latin typeface="Segoe Print"/>
              </a:rPr>
              <a:t>PT</a:t>
            </a:r>
            <a:r>
              <a:rPr lang="en-US" baseline="-25000" dirty="0" err="1">
                <a:solidFill>
                  <a:srgbClr val="0070C0"/>
                </a:solidFill>
                <a:latin typeface="Segoe Print"/>
              </a:rPr>
              <a:t>v</a:t>
            </a:r>
            <a:r>
              <a:rPr lang="en-US" baseline="-25000" dirty="0">
                <a:solidFill>
                  <a:srgbClr val="0070C0"/>
                </a:solidFill>
                <a:latin typeface="Segoe Print"/>
              </a:rPr>
              <a:t> </a:t>
            </a:r>
            <a:r>
              <a:rPr lang="en-US" dirty="0">
                <a:solidFill>
                  <a:srgbClr val="0070C0"/>
                </a:solidFill>
                <a:latin typeface="Segoe Print"/>
              </a:rPr>
              <a:t> </a:t>
            </a:r>
            <a:r>
              <a:rPr lang="en-US" dirty="0">
                <a:solidFill>
                  <a:srgbClr val="0070C0"/>
                </a:solidFill>
                <a:latin typeface="Cambria Math"/>
                <a:ea typeface="Cambria Math"/>
              </a:rPr>
              <a:t>⊆</a:t>
            </a:r>
            <a:r>
              <a:rPr lang="en-US" dirty="0">
                <a:solidFill>
                  <a:srgbClr val="0070C0"/>
                </a:solidFill>
                <a:latin typeface="Segoe Print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Segoe Print"/>
              </a:rPr>
              <a:t>PT</a:t>
            </a:r>
            <a:r>
              <a:rPr lang="en-US" baseline="-25000" dirty="0" err="1">
                <a:solidFill>
                  <a:srgbClr val="0070C0"/>
                </a:solidFill>
                <a:latin typeface="Segoe Print"/>
              </a:rPr>
              <a:t>x</a:t>
            </a:r>
            <a:r>
              <a:rPr lang="en-US" baseline="-25000" dirty="0">
                <a:solidFill>
                  <a:srgbClr val="0070C0"/>
                </a:solidFill>
                <a:latin typeface="Segoe Print"/>
              </a:rPr>
              <a:t>, </a:t>
            </a:r>
            <a:r>
              <a:rPr lang="en-US" dirty="0" err="1">
                <a:solidFill>
                  <a:srgbClr val="0070C0"/>
                </a:solidFill>
                <a:latin typeface="Segoe Print"/>
              </a:rPr>
              <a:t>forall</a:t>
            </a:r>
            <a:r>
              <a:rPr lang="en-US" dirty="0">
                <a:solidFill>
                  <a:srgbClr val="0070C0"/>
                </a:solidFill>
                <a:latin typeface="Segoe Print"/>
              </a:rPr>
              <a:t> variables v in </a:t>
            </a:r>
            <a:r>
              <a:rPr lang="en-US" dirty="0" err="1">
                <a:solidFill>
                  <a:srgbClr val="0070C0"/>
                </a:solidFill>
                <a:latin typeface="Segoe Print"/>
              </a:rPr>
              <a:t>PT</a:t>
            </a:r>
            <a:r>
              <a:rPr lang="en-US" baseline="-25000" dirty="0" err="1">
                <a:solidFill>
                  <a:srgbClr val="0070C0"/>
                </a:solidFill>
                <a:latin typeface="Segoe Print"/>
              </a:rPr>
              <a:t>y</a:t>
            </a:r>
            <a:endParaRPr lang="en-US" baseline="-25000" dirty="0">
              <a:solidFill>
                <a:srgbClr val="0070C0"/>
              </a:solidFill>
              <a:latin typeface="Segoe Print"/>
            </a:endParaRPr>
          </a:p>
          <a:p>
            <a:pPr marL="400050" lvl="1" indent="0">
              <a:buNone/>
            </a:pPr>
            <a:endParaRPr lang="en-US" baseline="-25000" dirty="0">
              <a:solidFill>
                <a:srgbClr val="0070C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Find least solution to set of all constraints that were generated above. (A solution is a mapping from constraint variables to sets of program variables.) Emit this least solution as the final solution.</a:t>
            </a:r>
          </a:p>
          <a:p>
            <a:pPr marL="914400" lvl="1" indent="-514350"/>
            <a:r>
              <a:rPr lang="en-US" dirty="0"/>
              <a:t>Note: Solution s1 dominates Solution s2 if for each program variable v, s2(</a:t>
            </a:r>
            <a:r>
              <a:rPr lang="en-US" dirty="0" err="1">
                <a:solidFill>
                  <a:srgbClr val="0070C0"/>
                </a:solidFill>
              </a:rPr>
              <a:t>PT</a:t>
            </a:r>
            <a:r>
              <a:rPr lang="en-US" baseline="-25000" dirty="0" err="1">
                <a:solidFill>
                  <a:srgbClr val="0070C0"/>
                </a:solidFill>
              </a:rPr>
              <a:t>v</a:t>
            </a:r>
            <a:r>
              <a:rPr lang="en-US" dirty="0"/>
              <a:t>) </a:t>
            </a:r>
            <a:r>
              <a:rPr lang="en-US" dirty="0">
                <a:latin typeface="Cambria Math"/>
                <a:ea typeface="Cambria Math"/>
              </a:rPr>
              <a:t>⊆ </a:t>
            </a:r>
            <a:r>
              <a:rPr lang="en-US" dirty="0"/>
              <a:t>s1(</a:t>
            </a:r>
            <a:r>
              <a:rPr lang="en-US" dirty="0" err="1">
                <a:solidFill>
                  <a:srgbClr val="0070C0"/>
                </a:solidFill>
              </a:rPr>
              <a:t>PT</a:t>
            </a:r>
            <a:r>
              <a:rPr lang="en-US" baseline="-25000" dirty="0" err="1">
                <a:solidFill>
                  <a:srgbClr val="0070C0"/>
                </a:solidFill>
              </a:rPr>
              <a:t>v</a:t>
            </a:r>
            <a:r>
              <a:rPr lang="en-US" dirty="0"/>
              <a:t>)</a:t>
            </a:r>
          </a:p>
          <a:p>
            <a:pPr marL="914400" lvl="1" indent="-514350"/>
            <a:endParaRPr lang="en-US" baseline="-25000" dirty="0"/>
          </a:p>
          <a:p>
            <a:pPr marL="0" indent="0">
              <a:buNone/>
            </a:pPr>
            <a:r>
              <a:rPr lang="en-US" dirty="0"/>
              <a:t>Note: This approach computes exact same result as previous approach that collapses program and then uses Algorithm A.</a:t>
            </a:r>
          </a:p>
          <a:p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4113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May-Point-To Analyses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2095500" y="1371600"/>
            <a:ext cx="5029200" cy="7620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chemeClr val="bg1">
                <a:lumMod val="5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Segoe Print" pitchFamily="2" charset="0"/>
              </a:rPr>
              <a:t>Ideal-May-Point-To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095500" y="2844800"/>
            <a:ext cx="5029200" cy="7620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chemeClr val="bg1">
                <a:lumMod val="5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Segoe Print" pitchFamily="2" charset="0"/>
              </a:rPr>
              <a:t>Algorithm A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095500" y="4318000"/>
            <a:ext cx="5029200" cy="7620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chemeClr val="bg1">
                <a:lumMod val="5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Segoe Print" pitchFamily="2" charset="0"/>
              </a:rPr>
              <a:t>Andersen’s</a:t>
            </a:r>
          </a:p>
        </p:txBody>
      </p:sp>
      <p:cxnSp>
        <p:nvCxnSpPr>
          <p:cNvPr id="12" name="Straight Arrow Connector 11"/>
          <p:cNvCxnSpPr>
            <a:stCxn id="5" idx="0"/>
            <a:endCxn id="4" idx="2"/>
          </p:cNvCxnSpPr>
          <p:nvPr/>
        </p:nvCxnSpPr>
        <p:spPr>
          <a:xfrm rot="5400000" flipH="1" flipV="1">
            <a:off x="4254500" y="3962400"/>
            <a:ext cx="711200" cy="1588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4" idx="0"/>
            <a:endCxn id="3" idx="2"/>
          </p:cNvCxnSpPr>
          <p:nvPr/>
        </p:nvCxnSpPr>
        <p:spPr>
          <a:xfrm rot="5400000" flipH="1" flipV="1">
            <a:off x="4254500" y="2489200"/>
            <a:ext cx="711200" cy="1588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2895600" y="2362200"/>
            <a:ext cx="33906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Segoe Print" pitchFamily="2" charset="0"/>
              </a:rPr>
              <a:t>more efficient / less precise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895600" y="3745468"/>
            <a:ext cx="33906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Segoe Print" pitchFamily="2" charset="0"/>
              </a:rPr>
              <a:t>more efficient / less precise</a:t>
            </a:r>
          </a:p>
        </p:txBody>
      </p:sp>
    </p:spTree>
    <p:extLst>
      <p:ext uri="{BB962C8B-B14F-4D97-AF65-F5344CB8AC3E}">
        <p14:creationId xmlns:p14="http://schemas.microsoft.com/office/powerpoint/2010/main" val="83593326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Andersen’s Analysis:</a:t>
            </a:r>
            <a:br>
              <a:rPr lang="en-US" sz="3200" dirty="0"/>
            </a:br>
            <a:r>
              <a:rPr lang="en-US" sz="3200" dirty="0"/>
              <a:t>Further Optimizations and Extensions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70000" lnSpcReduction="20000"/>
          </a:bodyPr>
          <a:lstStyle/>
          <a:p>
            <a:r>
              <a:rPr lang="en-US" dirty="0" err="1"/>
              <a:t>Fahndrich</a:t>
            </a:r>
            <a:r>
              <a:rPr lang="en-US" dirty="0"/>
              <a:t> et al., Partial online cycle elimination in inclusion constraint graphs, PLDI 1998.</a:t>
            </a:r>
          </a:p>
          <a:p>
            <a:r>
              <a:rPr lang="en-US" dirty="0" err="1"/>
              <a:t>Rountev</a:t>
            </a:r>
            <a:r>
              <a:rPr lang="en-US" dirty="0"/>
              <a:t> and Chandra, Offline variable substitution for scaling points-to analysis, 2000.</a:t>
            </a:r>
          </a:p>
          <a:p>
            <a:r>
              <a:rPr lang="en-US" dirty="0" err="1"/>
              <a:t>Heintze</a:t>
            </a:r>
            <a:r>
              <a:rPr lang="en-US" dirty="0"/>
              <a:t> and Tardieu, Ultra-fast aliasing analysis using CLA: a million lines of C code in a second, PLDI 2001.</a:t>
            </a:r>
          </a:p>
          <a:p>
            <a:r>
              <a:rPr lang="en-US" dirty="0"/>
              <a:t>M. Hind, Pointer analysis: Haven’t we solved this problem yet?, PASTE 2001.</a:t>
            </a:r>
          </a:p>
          <a:p>
            <a:r>
              <a:rPr lang="en-US" dirty="0" err="1"/>
              <a:t>Hardekopf</a:t>
            </a:r>
            <a:r>
              <a:rPr lang="en-US" dirty="0"/>
              <a:t> and Lin, The ant and the grasshopper: fast and accurate pointer analysis for millions of lines of code, PLDI 2007.</a:t>
            </a:r>
          </a:p>
          <a:p>
            <a:r>
              <a:rPr lang="en-US" dirty="0" err="1"/>
              <a:t>Hardekopf</a:t>
            </a:r>
            <a:r>
              <a:rPr lang="en-US" dirty="0"/>
              <a:t> and Lin, Exploiting pointer and location equivalence to optimize pointer analysis, SAS 2007.</a:t>
            </a:r>
          </a:p>
          <a:p>
            <a:r>
              <a:rPr lang="en-US" dirty="0" err="1"/>
              <a:t>Hardekopf</a:t>
            </a:r>
            <a:r>
              <a:rPr lang="en-US" dirty="0"/>
              <a:t> and Lin, Semi-sparse flow-sensitive pointer analysis, POPL 2009.</a:t>
            </a:r>
          </a:p>
        </p:txBody>
      </p:sp>
    </p:spTree>
    <p:extLst>
      <p:ext uri="{BB962C8B-B14F-4D97-AF65-F5344CB8AC3E}">
        <p14:creationId xmlns:p14="http://schemas.microsoft.com/office/powerpoint/2010/main" val="352211269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Context-Sensitivity Etc.</a:t>
            </a:r>
            <a:endParaRPr lang="en-IN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2800" dirty="0"/>
              <a:t>Liang &amp; </a:t>
            </a:r>
            <a:r>
              <a:rPr lang="en-US" sz="2800" dirty="0" err="1"/>
              <a:t>Harrold</a:t>
            </a:r>
            <a:r>
              <a:rPr lang="en-US" sz="2800" dirty="0"/>
              <a:t>, Efficient computation of parameterized pointer information for </a:t>
            </a:r>
            <a:r>
              <a:rPr lang="en-US" sz="2800" dirty="0" err="1"/>
              <a:t>interprocedural</a:t>
            </a:r>
            <a:r>
              <a:rPr lang="en-US" sz="2800" dirty="0"/>
              <a:t> analyses. SAS 2001.</a:t>
            </a:r>
          </a:p>
          <a:p>
            <a:r>
              <a:rPr lang="en-US" sz="2800" dirty="0" err="1"/>
              <a:t>Lattner</a:t>
            </a:r>
            <a:r>
              <a:rPr lang="en-US" sz="2800" dirty="0"/>
              <a:t> et al., Making context-sensitive points-to analysis with heap cloning practical for the real world, PLDI 2007.</a:t>
            </a:r>
          </a:p>
          <a:p>
            <a:r>
              <a:rPr lang="en-US" sz="2800" dirty="0"/>
              <a:t>Zhu &amp; </a:t>
            </a:r>
            <a:r>
              <a:rPr lang="en-US" sz="2800" dirty="0" err="1"/>
              <a:t>Calman</a:t>
            </a:r>
            <a:r>
              <a:rPr lang="en-US" sz="2800" dirty="0"/>
              <a:t>, Symbolic pointer analysis revisited. PLDI 2004.</a:t>
            </a:r>
          </a:p>
          <a:p>
            <a:r>
              <a:rPr lang="en-US" sz="2800" dirty="0"/>
              <a:t>Whaley &amp; Lam, Cloning-based context-sensitive pointer alias analysis using BDD, PLDI 2004.</a:t>
            </a:r>
          </a:p>
          <a:p>
            <a:r>
              <a:rPr lang="en-US" sz="2800" dirty="0"/>
              <a:t>Rountev et al. Points-to analysis for Java using annotated constraints. OOPSLA 2001.</a:t>
            </a:r>
          </a:p>
          <a:p>
            <a:r>
              <a:rPr lang="en-US" sz="2800" dirty="0" err="1"/>
              <a:t>Milanova</a:t>
            </a:r>
            <a:r>
              <a:rPr lang="en-US" sz="2800" dirty="0"/>
              <a:t> et al. Parameterized object sensitivity for points-to and side-effect analyses for Java. ISSTA 2002.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185542360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Applications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Compiler optimizations</a:t>
            </a:r>
          </a:p>
          <a:p>
            <a:endParaRPr lang="en-US" dirty="0"/>
          </a:p>
          <a:p>
            <a:r>
              <a:rPr lang="en-US" dirty="0"/>
              <a:t>Verification &amp; Bug Finding</a:t>
            </a:r>
          </a:p>
          <a:p>
            <a:pPr lvl="1"/>
            <a:r>
              <a:rPr lang="en-US" dirty="0"/>
              <a:t>use in preliminary phases</a:t>
            </a:r>
          </a:p>
          <a:p>
            <a:pPr lvl="1"/>
            <a:r>
              <a:rPr lang="en-US" dirty="0"/>
              <a:t>use in verification itself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780176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Enter: The French Recipe</a:t>
            </a:r>
            <a:br>
              <a:rPr lang="en-US" dirty="0"/>
            </a:br>
            <a:r>
              <a:rPr lang="en-US" dirty="0"/>
              <a:t>(Abstract Interpretation)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5029200" y="2057400"/>
                <a:ext cx="3529424" cy="1940957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solidFill>
                      <a:prstClr val="black"/>
                    </a:solidFill>
                  </a:rPr>
                  <a:t>Abstract</a:t>
                </a:r>
                <a:r>
                  <a:rPr lang="en-US" sz="2400" dirty="0">
                    <a:solidFill>
                      <a:prstClr val="black"/>
                    </a:solidFill>
                    <a:latin typeface="Segoe Print" pitchFamily="2" charset="0"/>
                  </a:rPr>
                  <a:t> </a:t>
                </a:r>
                <a:r>
                  <a:rPr lang="en-US" dirty="0">
                    <a:solidFill>
                      <a:prstClr val="black"/>
                    </a:solidFill>
                  </a:rPr>
                  <a:t>Domain</a:t>
                </a:r>
              </a:p>
              <a:p>
                <a:pPr>
                  <a:buFont typeface="Arial" pitchFamily="34" charset="0"/>
                  <a:buChar char="•"/>
                </a:pPr>
                <a:r>
                  <a:rPr lang="en-US" sz="2400" dirty="0">
                    <a:solidFill>
                      <a:prstClr val="black"/>
                    </a:solidFill>
                    <a:latin typeface="Segoe Print" pitchFamily="2" charset="0"/>
                  </a:rPr>
                  <a:t> </a:t>
                </a:r>
                <a:r>
                  <a:rPr lang="en-US" dirty="0">
                    <a:solidFill>
                      <a:prstClr val="black"/>
                    </a:solidFill>
                  </a:rPr>
                  <a:t>A</a:t>
                </a:r>
                <a:r>
                  <a:rPr lang="en-US" sz="2400" dirty="0">
                    <a:solidFill>
                      <a:prstClr val="black"/>
                    </a:solidFill>
                    <a:latin typeface="Segoe Print" pitchFamily="2" charset="0"/>
                  </a:rPr>
                  <a:t> </a:t>
                </a:r>
                <a:r>
                  <a:rPr lang="en-US" dirty="0">
                    <a:solidFill>
                      <a:prstClr val="black"/>
                    </a:solidFill>
                  </a:rPr>
                  <a:t>semi-lattice</a:t>
                </a:r>
                <a:r>
                  <a:rPr lang="en-US" sz="2400" dirty="0">
                    <a:solidFill>
                      <a:prstClr val="black"/>
                    </a:solidFill>
                    <a:latin typeface="Segoe Print" pitchFamily="2" charset="0"/>
                  </a:rPr>
                  <a:t> </a:t>
                </a:r>
                <a:r>
                  <a:rPr lang="en-US" sz="2400" dirty="0">
                    <a:solidFill>
                      <a:srgbClr val="C00000"/>
                    </a:solidFill>
                  </a:rPr>
                  <a:t>(A,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solidFill>
                          <a:srgbClr val="C00000"/>
                        </a:solidFill>
                        <a:latin typeface="Cambria Math"/>
                      </a:rPr>
                      <m:t>⊔</m:t>
                    </m:r>
                  </m:oMath>
                </a14:m>
                <a:r>
                  <a:rPr lang="en-US" sz="2400" dirty="0">
                    <a:solidFill>
                      <a:srgbClr val="C00000"/>
                    </a:solidFill>
                  </a:rPr>
                  <a:t>)</a:t>
                </a:r>
                <a:endParaRPr lang="en-US" sz="2400" dirty="0">
                  <a:solidFill>
                    <a:prstClr val="black"/>
                  </a:solidFill>
                  <a:latin typeface="Segoe Print" pitchFamily="2" charset="0"/>
                </a:endParaRPr>
              </a:p>
              <a:p>
                <a:pPr>
                  <a:buFont typeface="Arial" pitchFamily="34" charset="0"/>
                  <a:buChar char="•"/>
                </a:pPr>
                <a:r>
                  <a:rPr lang="en-US" sz="2400" dirty="0">
                    <a:solidFill>
                      <a:prstClr val="black"/>
                    </a:solidFill>
                    <a:latin typeface="Segoe Print" pitchFamily="2" charset="0"/>
                  </a:rPr>
                  <a:t> </a:t>
                </a:r>
                <a:r>
                  <a:rPr lang="en-US" dirty="0">
                    <a:solidFill>
                      <a:prstClr val="black"/>
                    </a:solidFill>
                  </a:rPr>
                  <a:t>Transfer</a:t>
                </a:r>
                <a:r>
                  <a:rPr lang="en-US" sz="2400" dirty="0">
                    <a:solidFill>
                      <a:prstClr val="black"/>
                    </a:solidFill>
                    <a:latin typeface="Segoe Print" pitchFamily="2" charset="0"/>
                  </a:rPr>
                  <a:t> </a:t>
                </a:r>
                <a:r>
                  <a:rPr lang="en-US" dirty="0">
                    <a:solidFill>
                      <a:prstClr val="black"/>
                    </a:solidFill>
                  </a:rPr>
                  <a:t>Functions</a:t>
                </a:r>
              </a:p>
              <a:p>
                <a:pPr lvl="1">
                  <a:buFont typeface="Arial" pitchFamily="34" charset="0"/>
                  <a:buChar char="•"/>
                </a:pPr>
                <a:r>
                  <a:rPr lang="en-US" dirty="0">
                    <a:solidFill>
                      <a:prstClr val="black"/>
                    </a:solidFill>
                  </a:rPr>
                  <a:t> For every statement </a:t>
                </a:r>
                <a:r>
                  <a:rPr lang="en-US" dirty="0" err="1">
                    <a:solidFill>
                      <a:srgbClr val="C00000"/>
                    </a:solidFill>
                  </a:rPr>
                  <a:t>st</a:t>
                </a:r>
                <a:r>
                  <a:rPr lang="en-US" dirty="0">
                    <a:solidFill>
                      <a:prstClr val="black"/>
                    </a:solidFill>
                  </a:rPr>
                  <a:t>,</a:t>
                </a:r>
              </a:p>
              <a:p>
                <a:pPr lvl="2"/>
                <a:r>
                  <a:rPr lang="en-US" dirty="0">
                    <a:solidFill>
                      <a:srgbClr val="C00000"/>
                    </a:solidFill>
                  </a:rPr>
                  <a:t>AS[</a:t>
                </a:r>
                <a:r>
                  <a:rPr lang="en-US" dirty="0" err="1">
                    <a:solidFill>
                      <a:srgbClr val="C00000"/>
                    </a:solidFill>
                  </a:rPr>
                  <a:t>st</a:t>
                </a:r>
                <a:r>
                  <a:rPr lang="en-US" dirty="0">
                    <a:solidFill>
                      <a:srgbClr val="C00000"/>
                    </a:solidFill>
                  </a:rPr>
                  <a:t>] : A -&gt; A</a:t>
                </a:r>
                <a:endParaRPr lang="en-US" sz="2400" dirty="0">
                  <a:solidFill>
                    <a:prstClr val="black"/>
                  </a:solidFill>
                  <a:latin typeface="Segoe Print" pitchFamily="2" charset="0"/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9200" y="2057400"/>
                <a:ext cx="3529424" cy="1940957"/>
              </a:xfrm>
              <a:prstGeom prst="roundRect">
                <a:avLst/>
              </a:prstGeom>
              <a:blipFill rotWithShape="1">
                <a:blip r:embed="rId2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509176" y="2108478"/>
                <a:ext cx="3529424" cy="1838801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solidFill>
                      <a:prstClr val="black"/>
                    </a:solidFill>
                  </a:rPr>
                  <a:t>Concrete (Collecting) Domain</a:t>
                </a:r>
              </a:p>
              <a:p>
                <a:pPr>
                  <a:buFont typeface="Arial" pitchFamily="34" charset="0"/>
                  <a:buChar char="•"/>
                </a:pPr>
                <a:r>
                  <a:rPr lang="en-US" sz="2400" dirty="0">
                    <a:solidFill>
                      <a:prstClr val="black"/>
                    </a:solidFill>
                    <a:latin typeface="Segoe Print" pitchFamily="2" charset="0"/>
                  </a:rPr>
                  <a:t> </a:t>
                </a:r>
                <a:r>
                  <a:rPr lang="en-US" dirty="0">
                    <a:solidFill>
                      <a:prstClr val="black"/>
                    </a:solidFill>
                  </a:rPr>
                  <a:t>A</a:t>
                </a:r>
                <a:r>
                  <a:rPr lang="en-US" sz="2400" dirty="0">
                    <a:solidFill>
                      <a:prstClr val="black"/>
                    </a:solidFill>
                    <a:latin typeface="Segoe Print" pitchFamily="2" charset="0"/>
                  </a:rPr>
                  <a:t> </a:t>
                </a:r>
                <a:r>
                  <a:rPr lang="en-US" dirty="0">
                    <a:solidFill>
                      <a:prstClr val="black"/>
                    </a:solidFill>
                  </a:rPr>
                  <a:t>semi-lattice</a:t>
                </a:r>
                <a:r>
                  <a:rPr lang="en-US" sz="2400" dirty="0">
                    <a:solidFill>
                      <a:prstClr val="black"/>
                    </a:solidFill>
                    <a:latin typeface="Segoe Print" pitchFamily="2" charset="0"/>
                  </a:rPr>
                  <a:t> </a:t>
                </a:r>
                <a:r>
                  <a:rPr lang="en-US" sz="2400" dirty="0">
                    <a:solidFill>
                      <a:srgbClr val="C00000"/>
                    </a:solidFill>
                  </a:rPr>
                  <a:t>(C, 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⋃</m:t>
                    </m:r>
                  </m:oMath>
                </a14:m>
                <a:r>
                  <a:rPr lang="en-US" sz="2400" dirty="0">
                    <a:solidFill>
                      <a:srgbClr val="C00000"/>
                    </a:solidFill>
                  </a:rPr>
                  <a:t>)</a:t>
                </a:r>
                <a:endParaRPr lang="en-US" sz="2400" dirty="0">
                  <a:solidFill>
                    <a:prstClr val="black"/>
                  </a:solidFill>
                  <a:latin typeface="Segoe Print" pitchFamily="2" charset="0"/>
                </a:endParaRPr>
              </a:p>
              <a:p>
                <a:pPr>
                  <a:buFont typeface="Arial" pitchFamily="34" charset="0"/>
                  <a:buChar char="•"/>
                </a:pPr>
                <a:r>
                  <a:rPr lang="en-US" sz="2400" dirty="0">
                    <a:solidFill>
                      <a:prstClr val="black"/>
                    </a:solidFill>
                    <a:latin typeface="Segoe Print" pitchFamily="2" charset="0"/>
                  </a:rPr>
                  <a:t> </a:t>
                </a:r>
                <a:r>
                  <a:rPr lang="en-US" dirty="0">
                    <a:solidFill>
                      <a:prstClr val="black"/>
                    </a:solidFill>
                  </a:rPr>
                  <a:t>Transfer</a:t>
                </a:r>
                <a:r>
                  <a:rPr lang="en-US" sz="2400" dirty="0">
                    <a:solidFill>
                      <a:prstClr val="black"/>
                    </a:solidFill>
                    <a:latin typeface="Segoe Print" pitchFamily="2" charset="0"/>
                  </a:rPr>
                  <a:t> </a:t>
                </a:r>
                <a:r>
                  <a:rPr lang="en-US" dirty="0">
                    <a:solidFill>
                      <a:prstClr val="black"/>
                    </a:solidFill>
                  </a:rPr>
                  <a:t>Functions</a:t>
                </a:r>
              </a:p>
              <a:p>
                <a:pPr lvl="1">
                  <a:buFont typeface="Arial" pitchFamily="34" charset="0"/>
                  <a:buChar char="•"/>
                </a:pPr>
                <a:r>
                  <a:rPr lang="en-US" dirty="0">
                    <a:solidFill>
                      <a:prstClr val="black"/>
                    </a:solidFill>
                  </a:rPr>
                  <a:t> For every statement </a:t>
                </a:r>
                <a:r>
                  <a:rPr lang="en-US" dirty="0" err="1">
                    <a:solidFill>
                      <a:srgbClr val="C00000"/>
                    </a:solidFill>
                  </a:rPr>
                  <a:t>st</a:t>
                </a:r>
                <a:r>
                  <a:rPr lang="en-US" dirty="0">
                    <a:solidFill>
                      <a:prstClr val="black"/>
                    </a:solidFill>
                  </a:rPr>
                  <a:t>,</a:t>
                </a:r>
              </a:p>
              <a:p>
                <a:pPr lvl="2"/>
                <a:r>
                  <a:rPr lang="en-US" dirty="0">
                    <a:solidFill>
                      <a:srgbClr val="C00000"/>
                    </a:solidFill>
                  </a:rPr>
                  <a:t>CS’[</a:t>
                </a:r>
                <a:r>
                  <a:rPr lang="en-US" dirty="0" err="1">
                    <a:solidFill>
                      <a:srgbClr val="C00000"/>
                    </a:solidFill>
                  </a:rPr>
                  <a:t>st</a:t>
                </a:r>
                <a:r>
                  <a:rPr lang="en-US" dirty="0">
                    <a:solidFill>
                      <a:srgbClr val="C00000"/>
                    </a:solidFill>
                  </a:rPr>
                  <a:t>] : C -&gt; C</a:t>
                </a:r>
                <a:endParaRPr lang="en-US" sz="2400" baseline="30000" dirty="0">
                  <a:solidFill>
                    <a:prstClr val="black"/>
                  </a:solidFill>
                  <a:latin typeface="Segoe Print" pitchFamily="2" charset="0"/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9176" y="2108478"/>
                <a:ext cx="3529424" cy="1838801"/>
              </a:xfrm>
              <a:prstGeom prst="roundRect">
                <a:avLst/>
              </a:prstGeom>
              <a:blipFill rotWithShape="1">
                <a:blip r:embed="rId3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Oval 19"/>
          <p:cNvSpPr/>
          <p:nvPr/>
        </p:nvSpPr>
        <p:spPr>
          <a:xfrm>
            <a:off x="1404116" y="4074557"/>
            <a:ext cx="1676400" cy="1219200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153545" y="5303937"/>
            <a:ext cx="25040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prstClr val="black"/>
                </a:solidFill>
                <a:latin typeface="+mj-lt"/>
              </a:rPr>
              <a:t>C</a:t>
            </a:r>
            <a:r>
              <a:rPr lang="en-US" sz="2800" dirty="0">
                <a:solidFill>
                  <a:prstClr val="black"/>
                </a:solidFill>
                <a:latin typeface="Segoe Print" pitchFamily="2" charset="0"/>
              </a:rPr>
              <a:t> </a:t>
            </a:r>
            <a:r>
              <a:rPr lang="en-US" sz="2800" dirty="0">
                <a:solidFill>
                  <a:prstClr val="black"/>
                </a:solidFill>
                <a:latin typeface="Cambria Math"/>
                <a:ea typeface="Cambria Math"/>
              </a:rPr>
              <a:t>≡ </a:t>
            </a:r>
            <a:r>
              <a:rPr lang="en-US" sz="2800" dirty="0">
                <a:solidFill>
                  <a:prstClr val="black"/>
                </a:solidFill>
                <a:latin typeface="Segoe Print" pitchFamily="2" charset="0"/>
              </a:rPr>
              <a:t>2</a:t>
            </a:r>
            <a:r>
              <a:rPr lang="en-US" sz="2800" baseline="30000" dirty="0">
                <a:solidFill>
                  <a:prstClr val="black"/>
                </a:solidFill>
              </a:rPr>
              <a:t>DataState</a:t>
            </a:r>
            <a:endParaRPr lang="en-US" sz="2800" baseline="30000" dirty="0">
              <a:solidFill>
                <a:prstClr val="black"/>
              </a:solidFill>
              <a:latin typeface="Segoe Print" pitchFamily="2" charset="0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5534642" y="4074557"/>
            <a:ext cx="2590800" cy="121920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334000" y="5303937"/>
            <a:ext cx="3581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prstClr val="black"/>
                </a:solidFill>
                <a:latin typeface="+mj-lt"/>
              </a:rPr>
              <a:t>A </a:t>
            </a:r>
            <a:r>
              <a:rPr lang="en-US" sz="2800" dirty="0">
                <a:solidFill>
                  <a:prstClr val="black"/>
                </a:solidFill>
                <a:latin typeface="+mj-lt"/>
                <a:ea typeface="Cambria Math"/>
              </a:rPr>
              <a:t>≡ </a:t>
            </a:r>
            <a:r>
              <a:rPr lang="en-US" sz="2800" dirty="0" err="1">
                <a:solidFill>
                  <a:prstClr val="black"/>
                </a:solidFill>
                <a:latin typeface="+mj-lt"/>
              </a:rPr>
              <a:t>AbsDataState</a:t>
            </a:r>
            <a:endParaRPr lang="en-US" sz="2800" baseline="30000" dirty="0">
              <a:solidFill>
                <a:prstClr val="black"/>
              </a:solidFill>
              <a:latin typeface="+mj-lt"/>
            </a:endParaRPr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4038600" y="2626757"/>
            <a:ext cx="990600" cy="1588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4038600" y="3388757"/>
            <a:ext cx="990600" cy="1588"/>
          </a:xfrm>
          <a:prstGeom prst="straightConnector1">
            <a:avLst/>
          </a:prstGeom>
          <a:ln w="25400">
            <a:solidFill>
              <a:schemeClr val="tx1"/>
            </a:solidFill>
            <a:headEnd type="triangl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4352984" y="2855357"/>
            <a:ext cx="3321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>
                <a:solidFill>
                  <a:prstClr val="black"/>
                </a:solidFill>
                <a:latin typeface="Symbol" pitchFamily="18" charset="2"/>
              </a:rPr>
              <a:t>g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313710" y="2169557"/>
            <a:ext cx="4106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>
                <a:solidFill>
                  <a:prstClr val="black"/>
                </a:solidFill>
                <a:latin typeface="Symbol" pitchFamily="18" charset="2"/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38582102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Points-To Analysis</a:t>
            </a:r>
            <a:br>
              <a:rPr lang="en-US" dirty="0"/>
            </a:br>
            <a:r>
              <a:rPr lang="en-US" dirty="0"/>
              <a:t>(Abstract Interpretation)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547619" y="2590800"/>
            <a:ext cx="6128601" cy="523220"/>
          </a:xfr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>
            <a:spAutoFit/>
          </a:bodyPr>
          <a:lstStyle/>
          <a:p>
            <a:pPr marL="342900" lvl="2" indent="-342900">
              <a:buNone/>
            </a:pPr>
            <a:r>
              <a:rPr lang="en-US" sz="2800" dirty="0">
                <a:solidFill>
                  <a:srgbClr val="C00000"/>
                </a:solidFill>
                <a:latin typeface="Symbol" pitchFamily="18" charset="2"/>
              </a:rPr>
              <a:t>a</a:t>
            </a:r>
            <a:r>
              <a:rPr lang="en-US" dirty="0">
                <a:solidFill>
                  <a:srgbClr val="C00000"/>
                </a:solidFill>
              </a:rPr>
              <a:t>(Y)</a:t>
            </a:r>
            <a:r>
              <a:rPr lang="en-US" dirty="0"/>
              <a:t> = \p. {x | exists s in Y. s(p) == x }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2EE6F5CA-56DF-4B1F-A841-CAC218D39C47}"/>
              </a:ext>
            </a:extLst>
          </p:cNvPr>
          <p:cNvSpPr txBox="1">
            <a:spLocks/>
          </p:cNvSpPr>
          <p:nvPr/>
        </p:nvSpPr>
        <p:spPr>
          <a:xfrm>
            <a:off x="931294" y="4256641"/>
            <a:ext cx="7935186" cy="46166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none" lIns="91440" tIns="45720" rIns="91440" bIns="45720" rtlCol="0" anchor="t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Segoe Print" pitchFamily="2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Segoe Print" pitchFamily="2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Segoe Print" pitchFamily="2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Segoe Print" pitchFamily="2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Segoe Prin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2" indent="-342900">
              <a:buNone/>
            </a:pPr>
            <a:r>
              <a:rPr lang="en-US" dirty="0">
                <a:latin typeface="Symbol"/>
                <a:sym typeface="Symbol"/>
              </a:rPr>
              <a:t>g</a:t>
            </a:r>
            <a:r>
              <a:rPr lang="en-US" dirty="0">
                <a:solidFill>
                  <a:srgbClr val="C00000"/>
                </a:solidFill>
                <a:latin typeface="Segoe Print"/>
              </a:rPr>
              <a:t>(a)</a:t>
            </a:r>
            <a:r>
              <a:rPr lang="en-US" dirty="0">
                <a:latin typeface="Segoe Print"/>
              </a:rPr>
              <a:t> = {s | for each pointer variable p, s(p) </a:t>
            </a:r>
            <a:r>
              <a:rPr lang="en-US" dirty="0">
                <a:latin typeface="Cambria Math"/>
                <a:ea typeface="Cambria Math"/>
              </a:rPr>
              <a:t>∊ </a:t>
            </a:r>
            <a:r>
              <a:rPr lang="en-US">
                <a:latin typeface="Segoe Print"/>
              </a:rPr>
              <a:t>a(p)} </a:t>
            </a:r>
          </a:p>
        </p:txBody>
      </p:sp>
    </p:spTree>
    <p:extLst>
      <p:ext uri="{BB962C8B-B14F-4D97-AF65-F5344CB8AC3E}">
        <p14:creationId xmlns:p14="http://schemas.microsoft.com/office/powerpoint/2010/main" val="4059524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  <p:bldP spid="5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Approximating Transformers:</a:t>
            </a:r>
            <a:br>
              <a:rPr lang="en-US" dirty="0"/>
            </a:br>
            <a:r>
              <a:rPr lang="en-US" dirty="0"/>
              <a:t>Correctness Criterion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981200" y="2743200"/>
            <a:ext cx="5410200" cy="16312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prstClr val="black"/>
                </a:solidFill>
                <a:latin typeface="Segoe Print" pitchFamily="2" charset="0"/>
              </a:rPr>
              <a:t>It can be shown that for any statement </a:t>
            </a:r>
            <a:r>
              <a:rPr lang="en-US" sz="2400" dirty="0" err="1">
                <a:solidFill>
                  <a:prstClr val="black"/>
                </a:solidFill>
                <a:latin typeface="Segoe Print" pitchFamily="2" charset="0"/>
              </a:rPr>
              <a:t>st</a:t>
            </a:r>
            <a:r>
              <a:rPr lang="en-US" sz="2400" dirty="0">
                <a:solidFill>
                  <a:prstClr val="black"/>
                </a:solidFill>
                <a:latin typeface="Segoe Print" pitchFamily="2" charset="0"/>
              </a:rPr>
              <a:t>, and for any a1 </a:t>
            </a:r>
            <a:r>
              <a:rPr lang="en-US" sz="2400" dirty="0">
                <a:solidFill>
                  <a:prstClr val="black"/>
                </a:solidFill>
                <a:latin typeface="Cambria Math"/>
                <a:ea typeface="Cambria Math"/>
              </a:rPr>
              <a:t>∊ </a:t>
            </a:r>
            <a:r>
              <a:rPr lang="en-US" sz="2400" dirty="0">
                <a:solidFill>
                  <a:prstClr val="black"/>
                </a:solidFill>
                <a:latin typeface="Segoe Print" pitchFamily="2" charset="0"/>
              </a:rPr>
              <a:t>A </a:t>
            </a:r>
          </a:p>
          <a:p>
            <a:pPr algn="ctr"/>
            <a:endParaRPr lang="en-US" sz="2400" dirty="0">
              <a:solidFill>
                <a:prstClr val="black"/>
              </a:solidFill>
              <a:latin typeface="Segoe Print" pitchFamily="2" charset="0"/>
            </a:endParaRPr>
          </a:p>
          <a:p>
            <a:pPr algn="ctr"/>
            <a:r>
              <a:rPr lang="en-US" sz="2400" dirty="0">
                <a:solidFill>
                  <a:prstClr val="black"/>
                </a:solidFill>
                <a:latin typeface="Segoe Print" pitchFamily="2" charset="0"/>
              </a:rPr>
              <a:t>AS[</a:t>
            </a:r>
            <a:r>
              <a:rPr lang="en-US" sz="2400" dirty="0" err="1">
                <a:solidFill>
                  <a:prstClr val="black"/>
                </a:solidFill>
                <a:latin typeface="Segoe Print" pitchFamily="2" charset="0"/>
              </a:rPr>
              <a:t>st</a:t>
            </a:r>
            <a:r>
              <a:rPr lang="en-US" sz="2400" dirty="0">
                <a:solidFill>
                  <a:prstClr val="black"/>
                </a:solidFill>
                <a:latin typeface="Segoe Print" pitchFamily="2" charset="0"/>
              </a:rPr>
              <a:t>](a1) </a:t>
            </a:r>
            <a:r>
              <a:rPr lang="en-US" sz="2400" b="1" dirty="0">
                <a:solidFill>
                  <a:prstClr val="black"/>
                </a:solidFill>
                <a:latin typeface="Math B"/>
              </a:rPr>
              <a:t>≥</a:t>
            </a:r>
            <a:r>
              <a:rPr lang="en-US" sz="2400" dirty="0">
                <a:solidFill>
                  <a:prstClr val="black"/>
                </a:solidFill>
                <a:latin typeface="Segoe Print" pitchFamily="2" charset="0"/>
              </a:rPr>
              <a:t> </a:t>
            </a:r>
            <a:r>
              <a:rPr lang="en-US" sz="2800" dirty="0">
                <a:solidFill>
                  <a:prstClr val="black"/>
                </a:solidFill>
                <a:latin typeface="Symbol" pitchFamily="18" charset="2"/>
              </a:rPr>
              <a:t>a </a:t>
            </a:r>
            <a:r>
              <a:rPr lang="en-US" sz="2800" dirty="0">
                <a:solidFill>
                  <a:prstClr val="black"/>
                </a:solidFill>
                <a:latin typeface="Segoe Print" pitchFamily="2" charset="0"/>
              </a:rPr>
              <a:t>(CS[</a:t>
            </a:r>
            <a:r>
              <a:rPr lang="en-US" sz="2800" dirty="0" err="1">
                <a:solidFill>
                  <a:prstClr val="black"/>
                </a:solidFill>
                <a:latin typeface="Segoe Print" pitchFamily="2" charset="0"/>
              </a:rPr>
              <a:t>st</a:t>
            </a:r>
            <a:r>
              <a:rPr lang="en-US" sz="2800" dirty="0">
                <a:solidFill>
                  <a:prstClr val="black"/>
                </a:solidFill>
                <a:latin typeface="Segoe Print" pitchFamily="2" charset="0"/>
              </a:rPr>
              <a:t>](</a:t>
            </a:r>
            <a:r>
              <a:rPr lang="en-US" sz="2800" dirty="0">
                <a:solidFill>
                  <a:prstClr val="black"/>
                </a:solidFill>
                <a:latin typeface="Symbol" pitchFamily="18" charset="2"/>
              </a:rPr>
              <a:t> g</a:t>
            </a:r>
            <a:r>
              <a:rPr lang="en-US" sz="2800" dirty="0">
                <a:solidFill>
                  <a:prstClr val="black"/>
                </a:solidFill>
                <a:latin typeface="Segoe Print" pitchFamily="2" charset="0"/>
              </a:rPr>
              <a:t>(a1))</a:t>
            </a:r>
          </a:p>
        </p:txBody>
      </p:sp>
    </p:spTree>
    <p:extLst>
      <p:ext uri="{BB962C8B-B14F-4D97-AF65-F5344CB8AC3E}">
        <p14:creationId xmlns:p14="http://schemas.microsoft.com/office/powerpoint/2010/main" val="312038312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>
                <a:latin typeface="Segoe Print"/>
              </a:rPr>
              <a:t>Correctness illustration</a:t>
            </a:r>
          </a:p>
        </p:txBody>
      </p:sp>
      <p:grpSp>
        <p:nvGrpSpPr>
          <p:cNvPr id="3" name="Group 35"/>
          <p:cNvGrpSpPr/>
          <p:nvPr/>
        </p:nvGrpSpPr>
        <p:grpSpPr>
          <a:xfrm>
            <a:off x="4421015" y="2321868"/>
            <a:ext cx="4383025" cy="461665"/>
            <a:chOff x="4508477" y="2819400"/>
            <a:chExt cx="4383025" cy="461665"/>
          </a:xfrm>
        </p:grpSpPr>
        <p:sp>
          <p:nvSpPr>
            <p:cNvPr id="14" name="Text Box 46"/>
            <p:cNvSpPr txBox="1">
              <a:spLocks noChangeArrowheads="1"/>
            </p:cNvSpPr>
            <p:nvPr/>
          </p:nvSpPr>
          <p:spPr bwMode="auto">
            <a:xfrm>
              <a:off x="4508477" y="2819400"/>
              <a:ext cx="1282723" cy="461665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2400" dirty="0">
                  <a:solidFill>
                    <a:prstClr val="black"/>
                  </a:solidFill>
                  <a:latin typeface="Segoe Print" pitchFamily="2" charset="0"/>
                  <a:cs typeface="Arial" pitchFamily="34" charset="0"/>
                </a:rPr>
                <a:t>x: {&amp;y}</a:t>
              </a:r>
            </a:p>
          </p:txBody>
        </p:sp>
        <p:sp>
          <p:nvSpPr>
            <p:cNvPr id="15" name="Text Box 46"/>
            <p:cNvSpPr txBox="1">
              <a:spLocks noChangeArrowheads="1"/>
            </p:cNvSpPr>
            <p:nvPr/>
          </p:nvSpPr>
          <p:spPr bwMode="auto">
            <a:xfrm>
              <a:off x="5791200" y="2819400"/>
              <a:ext cx="1826141" cy="461665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2400" dirty="0">
                  <a:solidFill>
                    <a:prstClr val="black"/>
                  </a:solidFill>
                  <a:latin typeface="Segoe Print" pitchFamily="2" charset="0"/>
                  <a:cs typeface="Arial" pitchFamily="34" charset="0"/>
                </a:rPr>
                <a:t>y: {&amp;</a:t>
              </a:r>
              <a:r>
                <a:rPr lang="en-US" sz="2400" dirty="0" err="1">
                  <a:solidFill>
                    <a:prstClr val="black"/>
                  </a:solidFill>
                  <a:latin typeface="Segoe Print" pitchFamily="2" charset="0"/>
                  <a:cs typeface="Arial" pitchFamily="34" charset="0"/>
                </a:rPr>
                <a:t>x,&amp;z</a:t>
              </a:r>
              <a:r>
                <a:rPr lang="en-US" sz="2400" dirty="0">
                  <a:solidFill>
                    <a:prstClr val="black"/>
                  </a:solidFill>
                  <a:latin typeface="Segoe Print" pitchFamily="2" charset="0"/>
                  <a:cs typeface="Arial" pitchFamily="34" charset="0"/>
                </a:rPr>
                <a:t>}</a:t>
              </a:r>
            </a:p>
          </p:txBody>
        </p:sp>
        <p:sp>
          <p:nvSpPr>
            <p:cNvPr id="16" name="Text Box 46"/>
            <p:cNvSpPr txBox="1">
              <a:spLocks noChangeArrowheads="1"/>
            </p:cNvSpPr>
            <p:nvPr/>
          </p:nvSpPr>
          <p:spPr bwMode="auto">
            <a:xfrm>
              <a:off x="7620000" y="2819400"/>
              <a:ext cx="1271502" cy="461665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2400" dirty="0">
                  <a:solidFill>
                    <a:prstClr val="black"/>
                  </a:solidFill>
                  <a:latin typeface="Segoe Print" pitchFamily="2" charset="0"/>
                  <a:cs typeface="Arial" pitchFamily="34" charset="0"/>
                </a:rPr>
                <a:t>z: {&amp;a}</a:t>
              </a:r>
            </a:p>
          </p:txBody>
        </p:sp>
      </p:grpSp>
      <p:grpSp>
        <p:nvGrpSpPr>
          <p:cNvPr id="4" name="Group 47"/>
          <p:cNvGrpSpPr/>
          <p:nvPr/>
        </p:nvGrpSpPr>
        <p:grpSpPr>
          <a:xfrm>
            <a:off x="76200" y="4800600"/>
            <a:ext cx="3657600" cy="1600200"/>
            <a:chOff x="76200" y="4191000"/>
            <a:chExt cx="3657600" cy="1600200"/>
          </a:xfrm>
        </p:grpSpPr>
        <p:grpSp>
          <p:nvGrpSpPr>
            <p:cNvPr id="5" name="Group 40"/>
            <p:cNvGrpSpPr/>
            <p:nvPr/>
          </p:nvGrpSpPr>
          <p:grpSpPr>
            <a:xfrm>
              <a:off x="367187" y="4381500"/>
              <a:ext cx="3075627" cy="1219200"/>
              <a:chOff x="304800" y="4343400"/>
              <a:chExt cx="3075627" cy="1219200"/>
            </a:xfrm>
          </p:grpSpPr>
          <p:sp>
            <p:nvSpPr>
              <p:cNvPr id="20" name="Text Box 46"/>
              <p:cNvSpPr txBox="1">
                <a:spLocks noChangeArrowheads="1"/>
              </p:cNvSpPr>
              <p:nvPr/>
            </p:nvSpPr>
            <p:spPr bwMode="auto">
              <a:xfrm>
                <a:off x="304800" y="4343400"/>
                <a:ext cx="1029449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2400" dirty="0">
                    <a:solidFill>
                      <a:prstClr val="black"/>
                    </a:solidFill>
                    <a:latin typeface="Segoe Print" pitchFamily="2" charset="0"/>
                    <a:cs typeface="Arial" pitchFamily="34" charset="0"/>
                  </a:rPr>
                  <a:t>x: &amp;b</a:t>
                </a:r>
              </a:p>
            </p:txBody>
          </p:sp>
          <p:sp>
            <p:nvSpPr>
              <p:cNvPr id="21" name="Text Box 46"/>
              <p:cNvSpPr txBox="1">
                <a:spLocks noChangeArrowheads="1"/>
              </p:cNvSpPr>
              <p:nvPr/>
            </p:nvSpPr>
            <p:spPr bwMode="auto">
              <a:xfrm>
                <a:off x="1332751" y="4343400"/>
                <a:ext cx="1029449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2400" dirty="0">
                    <a:solidFill>
                      <a:prstClr val="black"/>
                    </a:solidFill>
                    <a:latin typeface="Segoe Print" pitchFamily="2" charset="0"/>
                    <a:cs typeface="Arial" pitchFamily="34" charset="0"/>
                  </a:rPr>
                  <a:t>y: &amp;x</a:t>
                </a:r>
              </a:p>
            </p:txBody>
          </p:sp>
          <p:sp>
            <p:nvSpPr>
              <p:cNvPr id="22" name="Text Box 46"/>
              <p:cNvSpPr txBox="1">
                <a:spLocks noChangeArrowheads="1"/>
              </p:cNvSpPr>
              <p:nvPr/>
            </p:nvSpPr>
            <p:spPr bwMode="auto">
              <a:xfrm>
                <a:off x="2362200" y="4343400"/>
                <a:ext cx="1018227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2400" dirty="0">
                    <a:solidFill>
                      <a:prstClr val="black"/>
                    </a:solidFill>
                    <a:latin typeface="Segoe Print" pitchFamily="2" charset="0"/>
                    <a:cs typeface="Arial" pitchFamily="34" charset="0"/>
                  </a:rPr>
                  <a:t>z: &amp;a</a:t>
                </a:r>
              </a:p>
            </p:txBody>
          </p:sp>
          <p:sp>
            <p:nvSpPr>
              <p:cNvPr id="23" name="Text Box 46"/>
              <p:cNvSpPr txBox="1">
                <a:spLocks noChangeArrowheads="1"/>
              </p:cNvSpPr>
              <p:nvPr/>
            </p:nvSpPr>
            <p:spPr bwMode="auto">
              <a:xfrm>
                <a:off x="304800" y="5100935"/>
                <a:ext cx="1029449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2400" dirty="0">
                    <a:solidFill>
                      <a:prstClr val="black"/>
                    </a:solidFill>
                    <a:latin typeface="Segoe Print" pitchFamily="2" charset="0"/>
                    <a:cs typeface="Arial" pitchFamily="34" charset="0"/>
                  </a:rPr>
                  <a:t>x: &amp;y</a:t>
                </a:r>
              </a:p>
            </p:txBody>
          </p:sp>
          <p:sp>
            <p:nvSpPr>
              <p:cNvPr id="24" name="Text Box 46"/>
              <p:cNvSpPr txBox="1">
                <a:spLocks noChangeArrowheads="1"/>
              </p:cNvSpPr>
              <p:nvPr/>
            </p:nvSpPr>
            <p:spPr bwMode="auto">
              <a:xfrm>
                <a:off x="1332751" y="5100935"/>
                <a:ext cx="1029449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2400" dirty="0">
                    <a:solidFill>
                      <a:prstClr val="black"/>
                    </a:solidFill>
                    <a:latin typeface="Segoe Print" pitchFamily="2" charset="0"/>
                    <a:cs typeface="Arial" pitchFamily="34" charset="0"/>
                  </a:rPr>
                  <a:t>y: &amp;z</a:t>
                </a:r>
              </a:p>
            </p:txBody>
          </p:sp>
          <p:sp>
            <p:nvSpPr>
              <p:cNvPr id="25" name="Text Box 46"/>
              <p:cNvSpPr txBox="1">
                <a:spLocks noChangeArrowheads="1"/>
              </p:cNvSpPr>
              <p:nvPr/>
            </p:nvSpPr>
            <p:spPr bwMode="auto">
              <a:xfrm>
                <a:off x="2362200" y="5100935"/>
                <a:ext cx="1018227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2400" dirty="0">
                    <a:solidFill>
                      <a:prstClr val="black"/>
                    </a:solidFill>
                    <a:latin typeface="Segoe Print" pitchFamily="2" charset="0"/>
                    <a:cs typeface="Arial" pitchFamily="34" charset="0"/>
                  </a:rPr>
                  <a:t>z: &amp;b</a:t>
                </a:r>
              </a:p>
            </p:txBody>
          </p:sp>
        </p:grpSp>
        <p:grpSp>
          <p:nvGrpSpPr>
            <p:cNvPr id="7" name="Group 42"/>
            <p:cNvGrpSpPr/>
            <p:nvPr/>
          </p:nvGrpSpPr>
          <p:grpSpPr>
            <a:xfrm>
              <a:off x="76200" y="4191000"/>
              <a:ext cx="3657600" cy="1600200"/>
              <a:chOff x="76200" y="4191000"/>
              <a:chExt cx="3657600" cy="1600200"/>
            </a:xfrm>
          </p:grpSpPr>
          <p:sp>
            <p:nvSpPr>
              <p:cNvPr id="29" name="Right Brace 28"/>
              <p:cNvSpPr/>
              <p:nvPr/>
            </p:nvSpPr>
            <p:spPr>
              <a:xfrm>
                <a:off x="3352800" y="4191000"/>
                <a:ext cx="381000" cy="160020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0" name="Right Brace 29"/>
              <p:cNvSpPr/>
              <p:nvPr/>
            </p:nvSpPr>
            <p:spPr>
              <a:xfrm flipH="1">
                <a:off x="76200" y="4191000"/>
                <a:ext cx="381000" cy="160020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black"/>
                  </a:solidFill>
                </a:endParaRPr>
              </a:p>
            </p:txBody>
          </p:sp>
        </p:grpSp>
      </p:grpSp>
      <p:grpSp>
        <p:nvGrpSpPr>
          <p:cNvPr id="8" name="Group 34"/>
          <p:cNvGrpSpPr/>
          <p:nvPr/>
        </p:nvGrpSpPr>
        <p:grpSpPr>
          <a:xfrm>
            <a:off x="4267200" y="5400645"/>
            <a:ext cx="4690654" cy="400110"/>
            <a:chOff x="4267200" y="5024735"/>
            <a:chExt cx="4690654" cy="400110"/>
          </a:xfrm>
        </p:grpSpPr>
        <p:sp>
          <p:nvSpPr>
            <p:cNvPr id="32" name="Text Box 46"/>
            <p:cNvSpPr txBox="1">
              <a:spLocks noChangeArrowheads="1"/>
            </p:cNvSpPr>
            <p:nvPr/>
          </p:nvSpPr>
          <p:spPr bwMode="auto">
            <a:xfrm>
              <a:off x="4267200" y="5024735"/>
              <a:ext cx="1577676" cy="40011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2000" dirty="0">
                  <a:solidFill>
                    <a:prstClr val="black"/>
                  </a:solidFill>
                  <a:latin typeface="Segoe Print" pitchFamily="2" charset="0"/>
                  <a:cs typeface="Arial" pitchFamily="34" charset="0"/>
                </a:rPr>
                <a:t>x: {&amp;</a:t>
              </a:r>
              <a:r>
                <a:rPr lang="en-US" sz="2000" dirty="0" err="1">
                  <a:solidFill>
                    <a:prstClr val="black"/>
                  </a:solidFill>
                  <a:latin typeface="Segoe Print" pitchFamily="2" charset="0"/>
                  <a:cs typeface="Arial" pitchFamily="34" charset="0"/>
                </a:rPr>
                <a:t>y,&amp;b</a:t>
              </a:r>
              <a:r>
                <a:rPr lang="en-US" sz="2000" dirty="0">
                  <a:solidFill>
                    <a:prstClr val="black"/>
                  </a:solidFill>
                  <a:latin typeface="Segoe Print" pitchFamily="2" charset="0"/>
                  <a:cs typeface="Arial" pitchFamily="34" charset="0"/>
                </a:rPr>
                <a:t>}</a:t>
              </a:r>
            </a:p>
          </p:txBody>
        </p:sp>
        <p:sp>
          <p:nvSpPr>
            <p:cNvPr id="33" name="Text Box 46"/>
            <p:cNvSpPr txBox="1">
              <a:spLocks noChangeArrowheads="1"/>
            </p:cNvSpPr>
            <p:nvPr/>
          </p:nvSpPr>
          <p:spPr bwMode="auto">
            <a:xfrm>
              <a:off x="5824946" y="5024735"/>
              <a:ext cx="1556836" cy="40011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2000" dirty="0">
                  <a:solidFill>
                    <a:prstClr val="black"/>
                  </a:solidFill>
                  <a:latin typeface="Segoe Print" pitchFamily="2" charset="0"/>
                  <a:cs typeface="Arial" pitchFamily="34" charset="0"/>
                </a:rPr>
                <a:t>y: {&amp;</a:t>
              </a:r>
              <a:r>
                <a:rPr lang="en-US" sz="2000" dirty="0" err="1">
                  <a:solidFill>
                    <a:prstClr val="black"/>
                  </a:solidFill>
                  <a:latin typeface="Segoe Print" pitchFamily="2" charset="0"/>
                  <a:cs typeface="Arial" pitchFamily="34" charset="0"/>
                </a:rPr>
                <a:t>x,&amp;z</a:t>
              </a:r>
              <a:r>
                <a:rPr lang="en-US" sz="2000" dirty="0">
                  <a:solidFill>
                    <a:prstClr val="black"/>
                  </a:solidFill>
                  <a:latin typeface="Segoe Print" pitchFamily="2" charset="0"/>
                  <a:cs typeface="Arial" pitchFamily="34" charset="0"/>
                </a:rPr>
                <a:t>}</a:t>
              </a:r>
            </a:p>
          </p:txBody>
        </p:sp>
        <p:sp>
          <p:nvSpPr>
            <p:cNvPr id="34" name="Text Box 46"/>
            <p:cNvSpPr txBox="1">
              <a:spLocks noChangeArrowheads="1"/>
            </p:cNvSpPr>
            <p:nvPr/>
          </p:nvSpPr>
          <p:spPr bwMode="auto">
            <a:xfrm>
              <a:off x="7391400" y="5024735"/>
              <a:ext cx="1566454" cy="40011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2000" dirty="0">
                  <a:solidFill>
                    <a:prstClr val="black"/>
                  </a:solidFill>
                  <a:latin typeface="Segoe Print" pitchFamily="2" charset="0"/>
                  <a:cs typeface="Arial" pitchFamily="34" charset="0"/>
                </a:rPr>
                <a:t>z: {&amp;</a:t>
              </a:r>
              <a:r>
                <a:rPr lang="en-US" sz="2000" dirty="0" err="1">
                  <a:solidFill>
                    <a:prstClr val="black"/>
                  </a:solidFill>
                  <a:latin typeface="Segoe Print" pitchFamily="2" charset="0"/>
                  <a:cs typeface="Arial" pitchFamily="34" charset="0"/>
                </a:rPr>
                <a:t>a,&amp;b</a:t>
              </a:r>
              <a:r>
                <a:rPr lang="en-US" sz="2000" dirty="0">
                  <a:solidFill>
                    <a:prstClr val="black"/>
                  </a:solidFill>
                  <a:latin typeface="Segoe Print" pitchFamily="2" charset="0"/>
                  <a:cs typeface="Arial" pitchFamily="34" charset="0"/>
                </a:rPr>
                <a:t>}</a:t>
              </a:r>
            </a:p>
          </p:txBody>
        </p:sp>
      </p:grpSp>
      <p:grpSp>
        <p:nvGrpSpPr>
          <p:cNvPr id="11" name="Group 46"/>
          <p:cNvGrpSpPr/>
          <p:nvPr/>
        </p:nvGrpSpPr>
        <p:grpSpPr>
          <a:xfrm>
            <a:off x="76200" y="1752600"/>
            <a:ext cx="3657600" cy="1600200"/>
            <a:chOff x="76200" y="2057400"/>
            <a:chExt cx="3657600" cy="1600200"/>
          </a:xfrm>
        </p:grpSpPr>
        <p:grpSp>
          <p:nvGrpSpPr>
            <p:cNvPr id="13" name="Group 41"/>
            <p:cNvGrpSpPr/>
            <p:nvPr/>
          </p:nvGrpSpPr>
          <p:grpSpPr>
            <a:xfrm>
              <a:off x="367187" y="2247900"/>
              <a:ext cx="3075627" cy="1219200"/>
              <a:chOff x="381000" y="2133600"/>
              <a:chExt cx="3075627" cy="1219200"/>
            </a:xfrm>
          </p:grpSpPr>
          <p:sp>
            <p:nvSpPr>
              <p:cNvPr id="6" name="Text Box 46"/>
              <p:cNvSpPr txBox="1">
                <a:spLocks noChangeArrowheads="1"/>
              </p:cNvSpPr>
              <p:nvPr/>
            </p:nvSpPr>
            <p:spPr bwMode="auto">
              <a:xfrm>
                <a:off x="381000" y="2133600"/>
                <a:ext cx="1029449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2400" dirty="0">
                    <a:solidFill>
                      <a:prstClr val="black"/>
                    </a:solidFill>
                    <a:latin typeface="Segoe Print" pitchFamily="2" charset="0"/>
                    <a:cs typeface="Arial" pitchFamily="34" charset="0"/>
                  </a:rPr>
                  <a:t>x: &amp;y</a:t>
                </a:r>
              </a:p>
            </p:txBody>
          </p:sp>
          <p:sp>
            <p:nvSpPr>
              <p:cNvPr id="9" name="Text Box 46"/>
              <p:cNvSpPr txBox="1">
                <a:spLocks noChangeArrowheads="1"/>
              </p:cNvSpPr>
              <p:nvPr/>
            </p:nvSpPr>
            <p:spPr bwMode="auto">
              <a:xfrm>
                <a:off x="1408951" y="2133600"/>
                <a:ext cx="1029449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2400" dirty="0">
                    <a:solidFill>
                      <a:prstClr val="black"/>
                    </a:solidFill>
                    <a:latin typeface="Segoe Print" pitchFamily="2" charset="0"/>
                    <a:cs typeface="Arial" pitchFamily="34" charset="0"/>
                  </a:rPr>
                  <a:t>y: &amp;x</a:t>
                </a:r>
              </a:p>
            </p:txBody>
          </p:sp>
          <p:sp>
            <p:nvSpPr>
              <p:cNvPr id="10" name="Text Box 46"/>
              <p:cNvSpPr txBox="1">
                <a:spLocks noChangeArrowheads="1"/>
              </p:cNvSpPr>
              <p:nvPr/>
            </p:nvSpPr>
            <p:spPr bwMode="auto">
              <a:xfrm>
                <a:off x="2438400" y="2133600"/>
                <a:ext cx="1018227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2400" dirty="0">
                    <a:solidFill>
                      <a:prstClr val="black"/>
                    </a:solidFill>
                    <a:latin typeface="Segoe Print" pitchFamily="2" charset="0"/>
                    <a:cs typeface="Arial" pitchFamily="34" charset="0"/>
                  </a:rPr>
                  <a:t>z: &amp;a</a:t>
                </a:r>
              </a:p>
            </p:txBody>
          </p:sp>
          <p:sp>
            <p:nvSpPr>
              <p:cNvPr id="17" name="Text Box 46"/>
              <p:cNvSpPr txBox="1">
                <a:spLocks noChangeArrowheads="1"/>
              </p:cNvSpPr>
              <p:nvPr/>
            </p:nvSpPr>
            <p:spPr bwMode="auto">
              <a:xfrm>
                <a:off x="381000" y="2891135"/>
                <a:ext cx="1029449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2400" dirty="0">
                    <a:solidFill>
                      <a:prstClr val="black"/>
                    </a:solidFill>
                    <a:latin typeface="Segoe Print" pitchFamily="2" charset="0"/>
                    <a:cs typeface="Arial" pitchFamily="34" charset="0"/>
                  </a:rPr>
                  <a:t>x: &amp;y</a:t>
                </a:r>
              </a:p>
            </p:txBody>
          </p:sp>
          <p:sp>
            <p:nvSpPr>
              <p:cNvPr id="18" name="Text Box 46"/>
              <p:cNvSpPr txBox="1">
                <a:spLocks noChangeArrowheads="1"/>
              </p:cNvSpPr>
              <p:nvPr/>
            </p:nvSpPr>
            <p:spPr bwMode="auto">
              <a:xfrm>
                <a:off x="1408951" y="2891135"/>
                <a:ext cx="1029449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2400" dirty="0">
                    <a:solidFill>
                      <a:prstClr val="black"/>
                    </a:solidFill>
                    <a:latin typeface="Segoe Print" pitchFamily="2" charset="0"/>
                    <a:cs typeface="Arial" pitchFamily="34" charset="0"/>
                  </a:rPr>
                  <a:t>y: &amp;z</a:t>
                </a:r>
              </a:p>
            </p:txBody>
          </p:sp>
          <p:sp>
            <p:nvSpPr>
              <p:cNvPr id="19" name="Text Box 46"/>
              <p:cNvSpPr txBox="1">
                <a:spLocks noChangeArrowheads="1"/>
              </p:cNvSpPr>
              <p:nvPr/>
            </p:nvSpPr>
            <p:spPr bwMode="auto">
              <a:xfrm>
                <a:off x="2438400" y="2891135"/>
                <a:ext cx="1018227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2400" dirty="0">
                    <a:solidFill>
                      <a:prstClr val="black"/>
                    </a:solidFill>
                    <a:latin typeface="Segoe Print" pitchFamily="2" charset="0"/>
                    <a:cs typeface="Arial" pitchFamily="34" charset="0"/>
                  </a:rPr>
                  <a:t>z: &amp;a</a:t>
                </a:r>
              </a:p>
            </p:txBody>
          </p:sp>
        </p:grpSp>
        <p:grpSp>
          <p:nvGrpSpPr>
            <p:cNvPr id="26" name="Group 43"/>
            <p:cNvGrpSpPr/>
            <p:nvPr/>
          </p:nvGrpSpPr>
          <p:grpSpPr>
            <a:xfrm>
              <a:off x="76200" y="2057400"/>
              <a:ext cx="3657600" cy="1600200"/>
              <a:chOff x="76200" y="4191000"/>
              <a:chExt cx="3657600" cy="1600200"/>
            </a:xfrm>
          </p:grpSpPr>
          <p:sp>
            <p:nvSpPr>
              <p:cNvPr id="45" name="Right Brace 44"/>
              <p:cNvSpPr/>
              <p:nvPr/>
            </p:nvSpPr>
            <p:spPr>
              <a:xfrm>
                <a:off x="3352800" y="4191000"/>
                <a:ext cx="381000" cy="160020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6" name="Right Brace 45"/>
              <p:cNvSpPr/>
              <p:nvPr/>
            </p:nvSpPr>
            <p:spPr>
              <a:xfrm flipH="1">
                <a:off x="76200" y="4191000"/>
                <a:ext cx="381000" cy="160020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black"/>
                  </a:solidFill>
                </a:endParaRPr>
              </a:p>
            </p:txBody>
          </p:sp>
        </p:grpSp>
      </p:grpSp>
      <p:sp>
        <p:nvSpPr>
          <p:cNvPr id="12" name="TextBox 11"/>
          <p:cNvSpPr txBox="1"/>
          <p:nvPr/>
        </p:nvSpPr>
        <p:spPr>
          <a:xfrm>
            <a:off x="6625418" y="3839772"/>
            <a:ext cx="15279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prstClr val="black"/>
                </a:solidFill>
                <a:latin typeface="Segoe Print" pitchFamily="2" charset="0"/>
              </a:rPr>
              <a:t>*y = &amp;b;</a:t>
            </a:r>
          </a:p>
        </p:txBody>
      </p:sp>
      <p:sp>
        <p:nvSpPr>
          <p:cNvPr id="49" name="Down Arrow 48"/>
          <p:cNvSpPr/>
          <p:nvPr/>
        </p:nvSpPr>
        <p:spPr>
          <a:xfrm>
            <a:off x="6096000" y="3581400"/>
            <a:ext cx="685800" cy="978408"/>
          </a:xfrm>
          <a:prstGeom prst="downArrow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2000" dirty="0">
                <a:solidFill>
                  <a:prstClr val="black"/>
                </a:solidFill>
              </a:rPr>
              <a:t>AS</a:t>
            </a:r>
            <a:endParaRPr lang="en-US" sz="2000" baseline="30000" dirty="0">
              <a:solidFill>
                <a:prstClr val="black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1901018" y="3775764"/>
            <a:ext cx="15279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prstClr val="black"/>
                </a:solidFill>
                <a:latin typeface="Segoe Print" pitchFamily="2" charset="0"/>
              </a:rPr>
              <a:t>*y = &amp;b;</a:t>
            </a:r>
          </a:p>
        </p:txBody>
      </p:sp>
      <p:sp>
        <p:nvSpPr>
          <p:cNvPr id="53" name="Down Arrow 52"/>
          <p:cNvSpPr/>
          <p:nvPr/>
        </p:nvSpPr>
        <p:spPr>
          <a:xfrm>
            <a:off x="878446" y="3517392"/>
            <a:ext cx="1178953" cy="978408"/>
          </a:xfrm>
          <a:prstGeom prst="downArrow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prstClr val="black"/>
                </a:solidFill>
              </a:rPr>
              <a:t>CS’</a:t>
            </a:r>
          </a:p>
        </p:txBody>
      </p:sp>
      <p:sp>
        <p:nvSpPr>
          <p:cNvPr id="54" name="Right Arrow 53"/>
          <p:cNvSpPr/>
          <p:nvPr/>
        </p:nvSpPr>
        <p:spPr>
          <a:xfrm>
            <a:off x="3745992" y="5334000"/>
            <a:ext cx="445008" cy="609600"/>
          </a:xfrm>
          <a:prstGeom prst="rightArrow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91440" rtlCol="0" anchor="ctr"/>
          <a:lstStyle/>
          <a:p>
            <a:pPr algn="ctr"/>
            <a:r>
              <a:rPr lang="en-US" sz="2400" b="1" dirty="0">
                <a:solidFill>
                  <a:prstClr val="black"/>
                </a:solidFill>
                <a:latin typeface="Symbol" pitchFamily="18" charset="2"/>
              </a:rPr>
              <a:t>a</a:t>
            </a:r>
          </a:p>
        </p:txBody>
      </p:sp>
      <p:sp>
        <p:nvSpPr>
          <p:cNvPr id="55" name="Right Arrow 54"/>
          <p:cNvSpPr/>
          <p:nvPr/>
        </p:nvSpPr>
        <p:spPr>
          <a:xfrm flipH="1">
            <a:off x="3810000" y="2286000"/>
            <a:ext cx="445008" cy="609600"/>
          </a:xfrm>
          <a:prstGeom prst="rightArrow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91440" rtlCol="0" anchor="ctr"/>
          <a:lstStyle/>
          <a:p>
            <a:pPr algn="ctr"/>
            <a:r>
              <a:rPr lang="en-US" sz="2400" b="1" dirty="0">
                <a:solidFill>
                  <a:prstClr val="black"/>
                </a:solidFill>
                <a:latin typeface="Symbol" pitchFamily="18" charset="2"/>
              </a:rPr>
              <a:t>g</a:t>
            </a:r>
          </a:p>
        </p:txBody>
      </p:sp>
    </p:spTree>
    <p:extLst>
      <p:ext uri="{BB962C8B-B14F-4D97-AF65-F5344CB8AC3E}">
        <p14:creationId xmlns:p14="http://schemas.microsoft.com/office/powerpoint/2010/main" val="1706765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49" grpId="0" animBg="1"/>
      <p:bldP spid="52" grpId="0"/>
      <p:bldP spid="53" grpId="0" animBg="1"/>
      <p:bldP spid="54" grpId="0" animBg="1"/>
      <p:bldP spid="5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Is The Precise Solution Computable?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52596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Claim: </a:t>
            </a:r>
            <a:r>
              <a:rPr lang="en-US" dirty="0">
                <a:solidFill>
                  <a:srgbClr val="C00000"/>
                </a:solidFill>
              </a:rPr>
              <a:t>The set RS(u) of reachable concrete states</a:t>
            </a:r>
            <a:r>
              <a:rPr lang="en-US" dirty="0"/>
              <a:t> (for our language) </a:t>
            </a:r>
            <a:r>
              <a:rPr lang="en-US" dirty="0">
                <a:solidFill>
                  <a:srgbClr val="C00000"/>
                </a:solidFill>
              </a:rPr>
              <a:t>is precisely computable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(However, Algorithm A is imprecise)</a:t>
            </a:r>
          </a:p>
          <a:p>
            <a:endParaRPr lang="en-US" dirty="0"/>
          </a:p>
          <a:p>
            <a:r>
              <a:rPr lang="en-US" dirty="0"/>
              <a:t>Note: This is true for any collecting semantics with a </a:t>
            </a:r>
            <a:r>
              <a:rPr lang="en-US" dirty="0">
                <a:solidFill>
                  <a:srgbClr val="C00000"/>
                </a:solidFill>
              </a:rPr>
              <a:t>finite state space</a:t>
            </a:r>
            <a:r>
              <a:rPr lang="en-US" dirty="0"/>
              <a:t>.</a:t>
            </a:r>
          </a:p>
          <a:p>
            <a:r>
              <a:rPr lang="en-US" dirty="0"/>
              <a:t>This is true only for restricted language!</a:t>
            </a:r>
          </a:p>
        </p:txBody>
      </p:sp>
    </p:spTree>
    <p:extLst>
      <p:ext uri="{BB962C8B-B14F-4D97-AF65-F5344CB8AC3E}">
        <p14:creationId xmlns:p14="http://schemas.microsoft.com/office/powerpoint/2010/main" val="3865383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Precise Points-To Analysis:</a:t>
            </a:r>
            <a:br>
              <a:rPr lang="en-US" dirty="0"/>
            </a:br>
            <a:r>
              <a:rPr lang="en-US" dirty="0"/>
              <a:t>Computational Complexity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525963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What’s the complexity of the least-fixed point computation using the collecting semantics?</a:t>
            </a:r>
          </a:p>
          <a:p>
            <a:endParaRPr lang="en-US" dirty="0"/>
          </a:p>
          <a:p>
            <a:r>
              <a:rPr lang="en-US" dirty="0"/>
              <a:t>The worst-case complexity of computing reachable states is exponential in the number of variables.</a:t>
            </a:r>
          </a:p>
          <a:p>
            <a:pPr lvl="1"/>
            <a:r>
              <a:rPr lang="en-US" dirty="0"/>
              <a:t>Can we do better?</a:t>
            </a:r>
          </a:p>
          <a:p>
            <a:endParaRPr lang="en-US" dirty="0"/>
          </a:p>
          <a:p>
            <a:r>
              <a:rPr lang="en-US" dirty="0"/>
              <a:t>Theorem: Computing precise may-point-to is PSPACE-hard even if we have only two-level pointers.</a:t>
            </a:r>
          </a:p>
        </p:txBody>
      </p:sp>
    </p:spTree>
    <p:extLst>
      <p:ext uri="{BB962C8B-B14F-4D97-AF65-F5344CB8AC3E}">
        <p14:creationId xmlns:p14="http://schemas.microsoft.com/office/powerpoint/2010/main" val="1018711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Precise Points-To Analysis: Caveats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Theorem: </a:t>
            </a:r>
            <a:r>
              <a:rPr lang="en-US" dirty="0">
                <a:solidFill>
                  <a:srgbClr val="C00000"/>
                </a:solidFill>
              </a:rPr>
              <a:t>Precise may-alias analysis is </a:t>
            </a:r>
            <a:r>
              <a:rPr lang="en-US" dirty="0" err="1">
                <a:solidFill>
                  <a:srgbClr val="C00000"/>
                </a:solidFill>
              </a:rPr>
              <a:t>undecidable</a:t>
            </a:r>
            <a:r>
              <a:rPr lang="en-US" dirty="0">
                <a:solidFill>
                  <a:srgbClr val="C00000"/>
                </a:solidFill>
              </a:rPr>
              <a:t> in the presence of dynamic memory allocation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Add “</a:t>
            </a:r>
            <a:r>
              <a:rPr lang="en-US" dirty="0">
                <a:solidFill>
                  <a:srgbClr val="00B050"/>
                </a:solidFill>
              </a:rPr>
              <a:t>x = new/</a:t>
            </a:r>
            <a:r>
              <a:rPr lang="en-US" dirty="0" err="1">
                <a:solidFill>
                  <a:srgbClr val="00B050"/>
                </a:solidFill>
              </a:rPr>
              <a:t>malloc</a:t>
            </a:r>
            <a:r>
              <a:rPr lang="en-US" dirty="0">
                <a:solidFill>
                  <a:srgbClr val="00B050"/>
                </a:solidFill>
              </a:rPr>
              <a:t> ()</a:t>
            </a:r>
            <a:r>
              <a:rPr lang="en-US" dirty="0"/>
              <a:t>” to language</a:t>
            </a:r>
          </a:p>
          <a:p>
            <a:pPr lvl="1"/>
            <a:r>
              <a:rPr lang="en-US" dirty="0"/>
              <a:t>State-space becomes infinite</a:t>
            </a:r>
          </a:p>
          <a:p>
            <a:endParaRPr lang="en-US" dirty="0"/>
          </a:p>
          <a:p>
            <a:r>
              <a:rPr lang="en-US" dirty="0"/>
              <a:t>Digression: </a:t>
            </a:r>
            <a:r>
              <a:rPr lang="en-US" dirty="0">
                <a:solidFill>
                  <a:srgbClr val="00B050"/>
                </a:solidFill>
              </a:rPr>
              <a:t>Integer variables + conditional-branching </a:t>
            </a:r>
            <a:r>
              <a:rPr lang="en-US" dirty="0"/>
              <a:t>involving integer variables also makes any precise analysis undecidable.</a:t>
            </a:r>
          </a:p>
        </p:txBody>
      </p:sp>
    </p:spTree>
    <p:extLst>
      <p:ext uri="{BB962C8B-B14F-4D97-AF65-F5344CB8AC3E}">
        <p14:creationId xmlns:p14="http://schemas.microsoft.com/office/powerpoint/2010/main" val="27023836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Rama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Mod val="40000"/>
            <a:lumOff val="60000"/>
          </a:schemeClr>
        </a:solidFill>
      </a:spPr>
      <a:bodyPr tIns="0" bIns="91440" rtlCol="0" anchor="ctr"/>
      <a:lstStyle>
        <a:defPPr algn="ctr">
          <a:defRPr sz="2400" b="1" dirty="0" smtClean="0">
            <a:solidFill>
              <a:schemeClr val="tx1"/>
            </a:solidFill>
            <a:latin typeface="Symbol" pitchFamily="18" charset="2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1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8575" cap="flat" cmpd="sng" algn="ctr">
          <a:solidFill>
            <a:schemeClr val="bg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8575" cap="flat" cmpd="sng" algn="ctr">
          <a:solidFill>
            <a:schemeClr val="bg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Rama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16748</TotalTime>
  <Words>2015</Words>
  <Application>Microsoft Office PowerPoint</Application>
  <PresentationFormat>On-screen Show (4:3)</PresentationFormat>
  <Paragraphs>277</Paragraphs>
  <Slides>27</Slides>
  <Notes>0</Notes>
  <HiddenSlides>2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27</vt:i4>
      </vt:variant>
    </vt:vector>
  </HeadingPairs>
  <TitlesOfParts>
    <vt:vector size="30" baseType="lpstr">
      <vt:lpstr>Office Theme</vt:lpstr>
      <vt:lpstr>1_Default Design</vt:lpstr>
      <vt:lpstr>3_Office Theme</vt:lpstr>
      <vt:lpstr>Pointer Analysis Lecture 2</vt:lpstr>
      <vt:lpstr>Correctness and precision of Algorithm A</vt:lpstr>
      <vt:lpstr>Enter: The French Recipe (Abstract Interpretation)</vt:lpstr>
      <vt:lpstr>Points-To Analysis (Abstract Interpretation)</vt:lpstr>
      <vt:lpstr>Approximating Transformers: Correctness Criterion</vt:lpstr>
      <vt:lpstr>Correctness illustration</vt:lpstr>
      <vt:lpstr>Is The Precise Solution Computable?</vt:lpstr>
      <vt:lpstr>Precise Points-To Analysis: Computational Complexity</vt:lpstr>
      <vt:lpstr>Precise Points-To Analysis: Caveats</vt:lpstr>
      <vt:lpstr>Dynamic Memory Allocation</vt:lpstr>
      <vt:lpstr>a   in the presence of pseudo variables</vt:lpstr>
      <vt:lpstr>g  in the presence of pseudo variables</vt:lpstr>
      <vt:lpstr>Dynamic Memory Allocation: A run of the algorithm</vt:lpstr>
      <vt:lpstr>Illustrating need for weak updates on pseudo variables</vt:lpstr>
      <vt:lpstr>Handling structures/objects</vt:lpstr>
      <vt:lpstr>Handling structures/objects</vt:lpstr>
      <vt:lpstr>Inter-procedural analysis</vt:lpstr>
      <vt:lpstr>Andersen’s Analysis </vt:lpstr>
      <vt:lpstr>Andersen’s Analysis</vt:lpstr>
      <vt:lpstr>Example: Andersen’s Analysis</vt:lpstr>
      <vt:lpstr>Notes about Andersen’s Analysis</vt:lpstr>
      <vt:lpstr>Why Flow-Insensitive Analysis?</vt:lpstr>
      <vt:lpstr>Andersen’s Analysis: An alternative formulation</vt:lpstr>
      <vt:lpstr>May-Point-To Analyses</vt:lpstr>
      <vt:lpstr>Andersen’s Analysis: Further Optimizations and Extensions</vt:lpstr>
      <vt:lpstr>Context-Sensitivity Etc.</vt:lpstr>
      <vt:lpstr>Applications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Concurrency Control from Sequential Proofs  (What You Prove is What You Get)</dc:title>
  <dc:creator>grama</dc:creator>
  <cp:lastModifiedBy>K V Raghavan</cp:lastModifiedBy>
  <cp:revision>958</cp:revision>
  <dcterms:created xsi:type="dcterms:W3CDTF">2008-04-14T03:35:13Z</dcterms:created>
  <dcterms:modified xsi:type="dcterms:W3CDTF">2022-10-17T08:36:47Z</dcterms:modified>
</cp:coreProperties>
</file>