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81"/>
  </p:notesMasterIdLst>
  <p:handoutMasterIdLst>
    <p:handoutMasterId r:id="rId82"/>
  </p:handoutMasterIdLst>
  <p:sldIdLst>
    <p:sldId id="312" r:id="rId5"/>
    <p:sldId id="323" r:id="rId6"/>
    <p:sldId id="304" r:id="rId7"/>
    <p:sldId id="307" r:id="rId8"/>
    <p:sldId id="314" r:id="rId9"/>
    <p:sldId id="282" r:id="rId10"/>
    <p:sldId id="373" r:id="rId11"/>
    <p:sldId id="317" r:id="rId12"/>
    <p:sldId id="325" r:id="rId13"/>
    <p:sldId id="321" r:id="rId14"/>
    <p:sldId id="331" r:id="rId15"/>
    <p:sldId id="328" r:id="rId16"/>
    <p:sldId id="330" r:id="rId17"/>
    <p:sldId id="334" r:id="rId18"/>
    <p:sldId id="336" r:id="rId19"/>
    <p:sldId id="340" r:id="rId20"/>
    <p:sldId id="342" r:id="rId21"/>
    <p:sldId id="391" r:id="rId22"/>
    <p:sldId id="369" r:id="rId23"/>
    <p:sldId id="374" r:id="rId24"/>
    <p:sldId id="409" r:id="rId25"/>
    <p:sldId id="370" r:id="rId26"/>
    <p:sldId id="361" r:id="rId27"/>
    <p:sldId id="372" r:id="rId28"/>
    <p:sldId id="382" r:id="rId29"/>
    <p:sldId id="380" r:id="rId30"/>
    <p:sldId id="346" r:id="rId31"/>
    <p:sldId id="386" r:id="rId32"/>
    <p:sldId id="384" r:id="rId33"/>
    <p:sldId id="404" r:id="rId34"/>
    <p:sldId id="402" r:id="rId35"/>
    <p:sldId id="385" r:id="rId36"/>
    <p:sldId id="406" r:id="rId37"/>
    <p:sldId id="407" r:id="rId38"/>
    <p:sldId id="408" r:id="rId39"/>
    <p:sldId id="350" r:id="rId40"/>
    <p:sldId id="347" r:id="rId41"/>
    <p:sldId id="348" r:id="rId42"/>
    <p:sldId id="349" r:id="rId43"/>
    <p:sldId id="351" r:id="rId44"/>
    <p:sldId id="354" r:id="rId45"/>
    <p:sldId id="388" r:id="rId46"/>
    <p:sldId id="359" r:id="rId47"/>
    <p:sldId id="375" r:id="rId48"/>
    <p:sldId id="378" r:id="rId49"/>
    <p:sldId id="415" r:id="rId50"/>
    <p:sldId id="379" r:id="rId51"/>
    <p:sldId id="416" r:id="rId52"/>
    <p:sldId id="356" r:id="rId53"/>
    <p:sldId id="363" r:id="rId54"/>
    <p:sldId id="381" r:id="rId55"/>
    <p:sldId id="395" r:id="rId56"/>
    <p:sldId id="396" r:id="rId57"/>
    <p:sldId id="366" r:id="rId58"/>
    <p:sldId id="410" r:id="rId59"/>
    <p:sldId id="411" r:id="rId60"/>
    <p:sldId id="392" r:id="rId61"/>
    <p:sldId id="412" r:id="rId62"/>
    <p:sldId id="413" r:id="rId63"/>
    <p:sldId id="387" r:id="rId64"/>
    <p:sldId id="414" r:id="rId65"/>
    <p:sldId id="390" r:id="rId66"/>
    <p:sldId id="362" r:id="rId67"/>
    <p:sldId id="400" r:id="rId68"/>
    <p:sldId id="401" r:id="rId69"/>
    <p:sldId id="403" r:id="rId70"/>
    <p:sldId id="405" r:id="rId71"/>
    <p:sldId id="397" r:id="rId72"/>
    <p:sldId id="398" r:id="rId73"/>
    <p:sldId id="364" r:id="rId74"/>
    <p:sldId id="367" r:id="rId75"/>
    <p:sldId id="399" r:id="rId76"/>
    <p:sldId id="368" r:id="rId77"/>
    <p:sldId id="365" r:id="rId78"/>
    <p:sldId id="297" r:id="rId79"/>
    <p:sldId id="360" r:id="rId8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13970-DA3B-492B-9835-4125F744A624}">
          <p14:sldIdLst>
            <p14:sldId id="312"/>
            <p14:sldId id="323"/>
            <p14:sldId id="304"/>
            <p14:sldId id="307"/>
            <p14:sldId id="314"/>
            <p14:sldId id="282"/>
            <p14:sldId id="373"/>
            <p14:sldId id="317"/>
            <p14:sldId id="325"/>
            <p14:sldId id="321"/>
            <p14:sldId id="331"/>
            <p14:sldId id="328"/>
            <p14:sldId id="330"/>
            <p14:sldId id="334"/>
            <p14:sldId id="336"/>
            <p14:sldId id="340"/>
            <p14:sldId id="342"/>
            <p14:sldId id="391"/>
            <p14:sldId id="369"/>
            <p14:sldId id="374"/>
            <p14:sldId id="409"/>
            <p14:sldId id="370"/>
            <p14:sldId id="361"/>
            <p14:sldId id="372"/>
            <p14:sldId id="382"/>
            <p14:sldId id="380"/>
            <p14:sldId id="346"/>
            <p14:sldId id="386"/>
            <p14:sldId id="384"/>
            <p14:sldId id="404"/>
            <p14:sldId id="402"/>
            <p14:sldId id="385"/>
            <p14:sldId id="406"/>
            <p14:sldId id="407"/>
            <p14:sldId id="408"/>
            <p14:sldId id="350"/>
            <p14:sldId id="347"/>
            <p14:sldId id="348"/>
            <p14:sldId id="349"/>
            <p14:sldId id="351"/>
            <p14:sldId id="354"/>
            <p14:sldId id="388"/>
            <p14:sldId id="359"/>
            <p14:sldId id="375"/>
            <p14:sldId id="378"/>
            <p14:sldId id="415"/>
            <p14:sldId id="379"/>
            <p14:sldId id="416"/>
            <p14:sldId id="356"/>
            <p14:sldId id="363"/>
            <p14:sldId id="381"/>
            <p14:sldId id="395"/>
            <p14:sldId id="396"/>
            <p14:sldId id="366"/>
            <p14:sldId id="410"/>
            <p14:sldId id="411"/>
            <p14:sldId id="392"/>
            <p14:sldId id="412"/>
            <p14:sldId id="413"/>
            <p14:sldId id="387"/>
            <p14:sldId id="414"/>
            <p14:sldId id="390"/>
            <p14:sldId id="362"/>
            <p14:sldId id="400"/>
            <p14:sldId id="401"/>
            <p14:sldId id="403"/>
            <p14:sldId id="405"/>
            <p14:sldId id="397"/>
            <p14:sldId id="398"/>
            <p14:sldId id="364"/>
            <p14:sldId id="367"/>
            <p14:sldId id="399"/>
            <p14:sldId id="368"/>
            <p14:sldId id="365"/>
            <p14:sldId id="297"/>
            <p14:sldId id="360"/>
          </p14:sldIdLst>
        </p14:section>
      </p14:sectionLst>
    </p:ex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234"/>
    <a:srgbClr val="E6F0FE"/>
    <a:srgbClr val="FDFBF6"/>
    <a:srgbClr val="AAC4E9"/>
    <a:srgbClr val="DF8C8C"/>
    <a:srgbClr val="202C8F"/>
    <a:srgbClr val="F5CDCE"/>
    <a:srgbClr val="D4D593"/>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ACCE9-185B-2C14-B621-D1F354B48F11}" v="414" dt="2025-04-13T08:16:44.952"/>
    <p1510:client id="{9352ED66-C89B-D4B9-6AAD-A06B9D46ECEF}" v="1799" dt="2025-04-13T10:24:27.047"/>
    <p1510:client id="{9E6F8CA0-9146-56DD-3028-925033FDE2FD}" v="33" dt="2025-04-12T06:22:34.313"/>
    <p1510:client id="{A54EE6DD-9EBB-BDD5-D450-1A483EFF530F}" v="407" dt="2025-04-13T10:45:31.664"/>
    <p1510:client id="{A7C6D014-F81E-0838-222D-0296C7CE3D84}" v="317" dt="2025-04-13T15:45:15.950"/>
    <p1510:client id="{B1556789-5FF1-737C-E495-55D773FEC9F5}" v="260" dt="2025-04-13T13:05:47.603"/>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90531-749C-BC71-4DCB-E72CA8776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FABB4-83B4-0A3B-C692-3A8B63878CB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21AAE1C-F4CE-2DEA-D0E0-9E56E0C6F5C3}"/>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03974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A7FC8-EC40-AC65-501B-CD091214A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E5E51-B92B-0F64-8C22-EC93AD14BE6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C0C3E0D-B8C3-D915-9B73-1866B9FED982}"/>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27632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81823-3569-4B56-8E15-6FD5D2DA3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7B0B7-61EE-5259-3F50-E8C77AAA4E0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5D0D124-F1C9-6C01-7D23-D4951C834E50}"/>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225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3130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A081-5452-4F2E-8509-39D8B0F10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72C04-60A2-73B5-5D03-FCDA677151D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3256838-B7FF-A71F-22C7-8A9611EEC752}"/>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585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766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E9A82-0B9F-A0B4-16A1-F694F8309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1EA65-DB03-4FE6-A956-3A78644B67A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68B1D26-81F8-6E2F-6EE2-8DB3045F23E5}"/>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37596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7791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76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B2748-E75D-160B-6CC2-E03F1FCC5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05B70-62FF-1CB9-E15E-39E3D96D925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A4D0941-2ED1-3BDF-5B18-E74CC6D5F86E}"/>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0232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endParaRPr lang="en-US"/>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endParaRPr lang="en-US"/>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11CFF7-3046-7DD6-DE0E-B7A4F5673D33}"/>
              </a:ext>
            </a:extLst>
          </p:cNvPr>
          <p:cNvSpPr>
            <a:spLocks noGrp="1"/>
          </p:cNvSpPr>
          <p:nvPr>
            <p:ph type="ctrTitle"/>
          </p:nvPr>
        </p:nvSpPr>
        <p:spPr>
          <a:xfrm>
            <a:off x="801816" y="1433682"/>
            <a:ext cx="10588369" cy="1584805"/>
          </a:xfrm>
        </p:spPr>
        <p:txBody>
          <a:bodyPr/>
          <a:lstStyle/>
          <a:p>
            <a:r>
              <a:rPr lang="en-US" sz="4000">
                <a:solidFill>
                  <a:schemeClr val="accent6">
                    <a:lumMod val="60000"/>
                    <a:lumOff val="40000"/>
                  </a:schemeClr>
                </a:solidFill>
              </a:rPr>
              <a:t>BASE</a:t>
            </a:r>
            <a:br>
              <a:rPr lang="en-US" sz="4000"/>
            </a:br>
            <a:r>
              <a:rPr lang="en-US" sz="4000">
                <a:solidFill>
                  <a:schemeClr val="accent6">
                    <a:lumMod val="40000"/>
                    <a:lumOff val="60000"/>
                  </a:schemeClr>
                </a:solidFill>
              </a:rPr>
              <a:t>an ACID ALTERNATIVE</a:t>
            </a:r>
            <a:br>
              <a:rPr lang="en-US" sz="4000"/>
            </a:br>
            <a:endParaRPr lang="en-US" sz="4000">
              <a:solidFill>
                <a:schemeClr val="accent6">
                  <a:lumMod val="40000"/>
                  <a:lumOff val="60000"/>
                </a:schemeClr>
              </a:solidFill>
            </a:endParaRPr>
          </a:p>
        </p:txBody>
      </p:sp>
      <p:sp>
        <p:nvSpPr>
          <p:cNvPr id="3" name="TextBox 2">
            <a:extLst>
              <a:ext uri="{FF2B5EF4-FFF2-40B4-BE49-F238E27FC236}">
                <a16:creationId xmlns:a16="http://schemas.microsoft.com/office/drawing/2014/main" id="{735E406C-462B-1CD0-8283-E30A79CCCC1A}"/>
              </a:ext>
            </a:extLst>
          </p:cNvPr>
          <p:cNvSpPr txBox="1"/>
          <p:nvPr/>
        </p:nvSpPr>
        <p:spPr>
          <a:xfrm>
            <a:off x="5380675" y="3015811"/>
            <a:ext cx="18828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lumMod val="49000"/>
                  </a:schemeClr>
                </a:solidFill>
                <a:latin typeface="Arial Black"/>
                <a:cs typeface="Sabon Next LT"/>
              </a:rPr>
              <a:t>Group #1</a:t>
            </a:r>
            <a:endParaRPr lang="en-US">
              <a:solidFill>
                <a:schemeClr val="accent1">
                  <a:lumMod val="49000"/>
                </a:schemeClr>
              </a:solidFill>
            </a:endParaRPr>
          </a:p>
          <a:p>
            <a:endParaRPr lang="en-US" sz="2400">
              <a:solidFill>
                <a:schemeClr val="accent1">
                  <a:lumMod val="49000"/>
                </a:schemeClr>
              </a:solidFill>
              <a:latin typeface="Arial Black"/>
              <a:cs typeface="Sabon Next LT"/>
            </a:endParaRPr>
          </a:p>
        </p:txBody>
      </p:sp>
    </p:spTree>
    <p:extLst>
      <p:ext uri="{BB962C8B-B14F-4D97-AF65-F5344CB8AC3E}">
        <p14:creationId xmlns:p14="http://schemas.microsoft.com/office/powerpoint/2010/main" val="22024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a:t>FUNCTIONAL PARTITIONING</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539141"/>
            <a:ext cx="3693400" cy="3453686"/>
          </a:xfrm>
        </p:spPr>
        <p:txBody>
          <a:bodyPr vert="horz" lIns="91440" tIns="0" rIns="91440" bIns="0" rtlCol="0" anchor="t">
            <a:normAutofit/>
          </a:bodyPr>
          <a:lstStyle/>
          <a:p>
            <a:pPr marL="347345" indent="-347345"/>
            <a:endParaRPr lang="en-US" sz="2000">
              <a:ea typeface="+mn-lt"/>
              <a:cs typeface="+mn-lt"/>
            </a:endParaRPr>
          </a:p>
          <a:p>
            <a:pPr marL="347345" indent="-347345"/>
            <a:r>
              <a:rPr lang="en-US" sz="2000">
                <a:ea typeface="+mn-lt"/>
                <a:cs typeface="+mn-lt"/>
              </a:rPr>
              <a:t>Functional partitioning is important for achieving high degrees of scalability. </a:t>
            </a:r>
            <a:endParaRPr lang="en-US">
              <a:ea typeface="+mn-lt"/>
              <a:cs typeface="+mn-lt"/>
            </a:endParaRPr>
          </a:p>
          <a:p>
            <a:pPr marL="0" indent="0">
              <a:buNone/>
            </a:pPr>
            <a:r>
              <a:rPr lang="en-US" sz="2000">
                <a:ea typeface="+mn-lt"/>
                <a:cs typeface="+mn-lt"/>
              </a:rPr>
              <a:t>(like microservices architecture)</a:t>
            </a:r>
            <a:endParaRPr lang="en-US">
              <a:cs typeface="Sabon Next LT"/>
            </a:endParaRPr>
          </a:p>
          <a:p>
            <a:pPr marL="347345" indent="-347345"/>
            <a:r>
              <a:rPr lang="en-US" sz="2000">
                <a:ea typeface="+mn-lt"/>
                <a:cs typeface="+mn-lt"/>
              </a:rPr>
              <a:t>Any good database architecture decomposes the schema into tables grouped by functionality. </a:t>
            </a:r>
          </a:p>
          <a:p>
            <a:pPr marL="0" indent="0">
              <a:buNone/>
            </a:pPr>
            <a:endParaRPr lang="en-US" sz="2000">
              <a:cs typeface="Sabon Next LT"/>
            </a:endParaRP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a:p>
        </p:txBody>
      </p:sp>
      <p:pic>
        <p:nvPicPr>
          <p:cNvPr id="7" name="Content Placeholder 6" descr="What is Data Partitioning and why it matters at scale">
            <a:extLst>
              <a:ext uri="{FF2B5EF4-FFF2-40B4-BE49-F238E27FC236}">
                <a16:creationId xmlns:a16="http://schemas.microsoft.com/office/drawing/2014/main" id="{A17828EC-E88C-D872-976D-18DE0AF759D9}"/>
              </a:ext>
            </a:extLst>
          </p:cNvPr>
          <p:cNvPicPr>
            <a:picLocks noGrp="1" noChangeAspect="1"/>
          </p:cNvPicPr>
          <p:nvPr>
            <p:ph sz="half" idx="15"/>
          </p:nvPr>
        </p:nvPicPr>
        <p:blipFill>
          <a:blip r:embed="rId3"/>
          <a:stretch>
            <a:fillRect/>
          </a:stretch>
        </p:blipFill>
        <p:spPr>
          <a:xfrm>
            <a:off x="5440271" y="2474128"/>
            <a:ext cx="6260247" cy="3572624"/>
          </a:xfrm>
        </p:spPr>
      </p:pic>
    </p:spTree>
    <p:extLst>
      <p:ext uri="{BB962C8B-B14F-4D97-AF65-F5344CB8AC3E}">
        <p14:creationId xmlns:p14="http://schemas.microsoft.com/office/powerpoint/2010/main" val="24980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 calcmode="lin" valueType="num">
                                      <p:cBhvr additive="base">
                                        <p:cTn id="2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645F-999A-24B2-1306-520655B1CE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326D89-BE0F-B93F-A49B-7497E4E9BCC1}"/>
              </a:ext>
            </a:extLst>
          </p:cNvPr>
          <p:cNvSpPr>
            <a:spLocks noGrp="1"/>
          </p:cNvSpPr>
          <p:nvPr>
            <p:ph type="title"/>
          </p:nvPr>
        </p:nvSpPr>
        <p:spPr>
          <a:xfrm>
            <a:off x="1550564" y="1057274"/>
            <a:ext cx="9875463" cy="999746"/>
          </a:xfrm>
        </p:spPr>
        <p:txBody>
          <a:bodyPr/>
          <a:lstStyle/>
          <a:p>
            <a:r>
              <a:rPr lang="en-US"/>
              <a:t>FUNCTIONAL PARTITIONING (1)</a:t>
            </a:r>
            <a:br>
              <a:rPr lang="en-US"/>
            </a:br>
            <a:r>
              <a:rPr lang="en-US" sz="2000"/>
              <a:t>AN </a:t>
            </a:r>
            <a:r>
              <a:rPr lang="en-US" sz="2000">
                <a:solidFill>
                  <a:srgbClr val="1C5234"/>
                </a:solidFill>
              </a:rPr>
              <a:t>EXAMPLE</a:t>
            </a:r>
          </a:p>
        </p:txBody>
      </p:sp>
      <p:pic>
        <p:nvPicPr>
          <p:cNvPr id="4" name="Content Placeholder 3" descr="Transactional Data - an overview | ScienceDirect Topics">
            <a:extLst>
              <a:ext uri="{FF2B5EF4-FFF2-40B4-BE49-F238E27FC236}">
                <a16:creationId xmlns:a16="http://schemas.microsoft.com/office/drawing/2014/main" id="{42CB9957-58E3-FEEA-D6F9-C75A75018329}"/>
              </a:ext>
            </a:extLst>
          </p:cNvPr>
          <p:cNvPicPr>
            <a:picLocks noGrp="1" noChangeAspect="1"/>
          </p:cNvPicPr>
          <p:nvPr>
            <p:ph sz="half" idx="15"/>
          </p:nvPr>
        </p:nvPicPr>
        <p:blipFill>
          <a:blip r:embed="rId3"/>
          <a:stretch>
            <a:fillRect/>
          </a:stretch>
        </p:blipFill>
        <p:spPr>
          <a:xfrm>
            <a:off x="5247829" y="1984398"/>
            <a:ext cx="6178437" cy="4326473"/>
          </a:xfrm>
        </p:spPr>
      </p:pic>
      <p:sp>
        <p:nvSpPr>
          <p:cNvPr id="2" name="Slide Number Placeholder 1">
            <a:extLst>
              <a:ext uri="{FF2B5EF4-FFF2-40B4-BE49-F238E27FC236}">
                <a16:creationId xmlns:a16="http://schemas.microsoft.com/office/drawing/2014/main" id="{4570DD3A-C242-8D89-D77A-CBA135831CC6}"/>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11</a:t>
            </a:fld>
            <a:endParaRPr lang="en-US"/>
          </a:p>
        </p:txBody>
      </p:sp>
      <p:sp>
        <p:nvSpPr>
          <p:cNvPr id="5" name="Rectangle: Rounded Corners 4">
            <a:extLst>
              <a:ext uri="{FF2B5EF4-FFF2-40B4-BE49-F238E27FC236}">
                <a16:creationId xmlns:a16="http://schemas.microsoft.com/office/drawing/2014/main" id="{7927B34F-0997-A28A-B83F-0DF6AEF50D8B}"/>
              </a:ext>
            </a:extLst>
          </p:cNvPr>
          <p:cNvSpPr/>
          <p:nvPr/>
        </p:nvSpPr>
        <p:spPr>
          <a:xfrm>
            <a:off x="1465508" y="3238500"/>
            <a:ext cx="1460500" cy="393700"/>
          </a:xfrm>
          <a:prstGeom prst="roundRect">
            <a:avLst/>
          </a:prstGeom>
          <a:solidFill>
            <a:schemeClr val="accent6">
              <a:lumMod val="40000"/>
              <a:lumOff val="6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Sabon Next LT"/>
              </a:rPr>
              <a:t>Customers</a:t>
            </a:r>
            <a:endParaRPr lang="en-US" sz="1600"/>
          </a:p>
        </p:txBody>
      </p:sp>
      <p:sp>
        <p:nvSpPr>
          <p:cNvPr id="6" name="Rectangle: Rounded Corners 5">
            <a:extLst>
              <a:ext uri="{FF2B5EF4-FFF2-40B4-BE49-F238E27FC236}">
                <a16:creationId xmlns:a16="http://schemas.microsoft.com/office/drawing/2014/main" id="{D9D410D5-FB44-A488-9F55-3477EB9DC680}"/>
              </a:ext>
            </a:extLst>
          </p:cNvPr>
          <p:cNvSpPr/>
          <p:nvPr/>
        </p:nvSpPr>
        <p:spPr>
          <a:xfrm>
            <a:off x="1465509" y="3952875"/>
            <a:ext cx="1460500" cy="393700"/>
          </a:xfrm>
          <a:prstGeom prst="roundRect">
            <a:avLst/>
          </a:prstGeom>
          <a:solidFill>
            <a:schemeClr val="accent6">
              <a:lumMod val="40000"/>
              <a:lumOff val="6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Sabon Next LT"/>
              </a:rPr>
              <a:t>Products</a:t>
            </a:r>
            <a:endParaRPr lang="en-US" sz="1600"/>
          </a:p>
        </p:txBody>
      </p:sp>
      <p:sp>
        <p:nvSpPr>
          <p:cNvPr id="7" name="Rectangle: Rounded Corners 6">
            <a:extLst>
              <a:ext uri="{FF2B5EF4-FFF2-40B4-BE49-F238E27FC236}">
                <a16:creationId xmlns:a16="http://schemas.microsoft.com/office/drawing/2014/main" id="{8E39545C-B1E6-3951-A070-5E4310FD4B56}"/>
              </a:ext>
            </a:extLst>
          </p:cNvPr>
          <p:cNvSpPr/>
          <p:nvPr/>
        </p:nvSpPr>
        <p:spPr>
          <a:xfrm>
            <a:off x="1465509" y="4629150"/>
            <a:ext cx="1460500" cy="393700"/>
          </a:xfrm>
          <a:prstGeom prst="roundRect">
            <a:avLst/>
          </a:prstGeom>
          <a:solidFill>
            <a:schemeClr val="accent6">
              <a:lumMod val="40000"/>
              <a:lumOff val="6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cs typeface="Sabon Next LT"/>
              </a:rPr>
              <a:t>Transactions</a:t>
            </a:r>
          </a:p>
        </p:txBody>
      </p:sp>
      <p:sp>
        <p:nvSpPr>
          <p:cNvPr id="8" name="Rectangle: Rounded Corners 7">
            <a:extLst>
              <a:ext uri="{FF2B5EF4-FFF2-40B4-BE49-F238E27FC236}">
                <a16:creationId xmlns:a16="http://schemas.microsoft.com/office/drawing/2014/main" id="{7ABAE3DD-1EF5-5EB5-C727-0C42CC75B62E}"/>
              </a:ext>
            </a:extLst>
          </p:cNvPr>
          <p:cNvSpPr/>
          <p:nvPr/>
        </p:nvSpPr>
        <p:spPr>
          <a:xfrm>
            <a:off x="1466850" y="2457450"/>
            <a:ext cx="2479675" cy="384175"/>
          </a:xfrm>
          <a:prstGeom prst="roundRect">
            <a:avLst/>
          </a:prstGeom>
          <a:solidFill>
            <a:srgbClr val="7030A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Sabon Next LT"/>
              </a:rPr>
              <a:t>Functional Partitions</a:t>
            </a:r>
            <a:endParaRPr lang="en-US"/>
          </a:p>
        </p:txBody>
      </p:sp>
    </p:spTree>
    <p:extLst>
      <p:ext uri="{BB962C8B-B14F-4D97-AF65-F5344CB8AC3E}">
        <p14:creationId xmlns:p14="http://schemas.microsoft.com/office/powerpoint/2010/main" val="360476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289D-C495-A07C-C6CC-201A19E4B5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DBFE1B-8BBE-030A-FD75-FC86CBDCBF86}"/>
              </a:ext>
            </a:extLst>
          </p:cNvPr>
          <p:cNvSpPr>
            <a:spLocks noGrp="1"/>
          </p:cNvSpPr>
          <p:nvPr>
            <p:ph type="title"/>
          </p:nvPr>
        </p:nvSpPr>
        <p:spPr>
          <a:xfrm>
            <a:off x="1550564" y="692373"/>
            <a:ext cx="9875463" cy="1364647"/>
          </a:xfrm>
        </p:spPr>
        <p:txBody>
          <a:bodyPr/>
          <a:lstStyle/>
          <a:p>
            <a:r>
              <a:rPr lang="en-US"/>
              <a:t>FUNCTIONAL PARTITIONING (2)</a:t>
            </a:r>
            <a:br>
              <a:rPr lang="en-US"/>
            </a:br>
            <a:endParaRPr lang="en-US" sz="2400"/>
          </a:p>
        </p:txBody>
      </p:sp>
      <p:sp>
        <p:nvSpPr>
          <p:cNvPr id="12" name="Content Placeholder 3">
            <a:extLst>
              <a:ext uri="{FF2B5EF4-FFF2-40B4-BE49-F238E27FC236}">
                <a16:creationId xmlns:a16="http://schemas.microsoft.com/office/drawing/2014/main" id="{47B7D211-283B-BCED-7940-3119BD8519E9}"/>
              </a:ext>
            </a:extLst>
          </p:cNvPr>
          <p:cNvSpPr>
            <a:spLocks noGrp="1"/>
          </p:cNvSpPr>
          <p:nvPr>
            <p:ph sz="half" idx="2"/>
          </p:nvPr>
        </p:nvSpPr>
        <p:spPr>
          <a:xfrm>
            <a:off x="1443241" y="2614268"/>
            <a:ext cx="3800723" cy="3972325"/>
          </a:xfrm>
        </p:spPr>
        <p:txBody>
          <a:bodyPr vert="horz" lIns="91440" tIns="0" rIns="91440" bIns="0" rtlCol="0" anchor="t">
            <a:normAutofit/>
          </a:bodyPr>
          <a:lstStyle/>
          <a:p>
            <a:pPr marL="347345" indent="-347345">
              <a:buFont typeface="Arial"/>
              <a:buChar char="•"/>
            </a:pPr>
            <a:r>
              <a:rPr lang="en-US" sz="2000" b="1">
                <a:highlight>
                  <a:srgbClr val="FFFF00"/>
                </a:highlight>
                <a:ea typeface="+mn-lt"/>
                <a:cs typeface="+mn-lt"/>
              </a:rPr>
              <a:t>Foreign keys</a:t>
            </a:r>
            <a:r>
              <a:rPr lang="en-US" sz="2000">
                <a:ea typeface="+mn-lt"/>
                <a:cs typeface="+mn-lt"/>
              </a:rPr>
              <a:t> to maintain relationships between tables.</a:t>
            </a:r>
            <a:endParaRPr lang="en-US"/>
          </a:p>
          <a:p>
            <a:pPr marL="347345" indent="-347345">
              <a:buFont typeface="Arial"/>
              <a:buChar char="•"/>
            </a:pPr>
            <a:r>
              <a:rPr lang="en-US" sz="2000">
                <a:ea typeface="+mn-lt"/>
                <a:cs typeface="+mn-lt"/>
              </a:rPr>
              <a:t>For constraints to be applied, the tables must reside on a single database server, otherwise we have to use 2PC.</a:t>
            </a:r>
            <a:endParaRPr lang="en-US">
              <a:cs typeface="Sabon Next LT"/>
            </a:endParaRPr>
          </a:p>
        </p:txBody>
      </p:sp>
      <p:sp>
        <p:nvSpPr>
          <p:cNvPr id="2" name="Slide Number Placeholder 1">
            <a:extLst>
              <a:ext uri="{FF2B5EF4-FFF2-40B4-BE49-F238E27FC236}">
                <a16:creationId xmlns:a16="http://schemas.microsoft.com/office/drawing/2014/main" id="{243D8370-4C1F-1AD5-92DD-1D2A32D8323B}"/>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12</a:t>
            </a:fld>
            <a:endParaRPr lang="en-US"/>
          </a:p>
        </p:txBody>
      </p:sp>
      <p:sp>
        <p:nvSpPr>
          <p:cNvPr id="7" name="Content Placeholder 3">
            <a:extLst>
              <a:ext uri="{FF2B5EF4-FFF2-40B4-BE49-F238E27FC236}">
                <a16:creationId xmlns:a16="http://schemas.microsoft.com/office/drawing/2014/main" id="{3961DD3D-1AF0-41C8-5A28-81B613908FE1}"/>
              </a:ext>
            </a:extLst>
          </p:cNvPr>
          <p:cNvSpPr>
            <a:spLocks noGrp="1"/>
          </p:cNvSpPr>
          <p:nvPr/>
        </p:nvSpPr>
        <p:spPr>
          <a:xfrm>
            <a:off x="6779789" y="2614268"/>
            <a:ext cx="3693400" cy="3972325"/>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347345">
              <a:buFont typeface="Arial"/>
              <a:buChar char="•"/>
            </a:pPr>
            <a:r>
              <a:rPr lang="en-US" sz="2000">
                <a:ea typeface="+mn-lt"/>
                <a:cs typeface="+mn-lt"/>
              </a:rPr>
              <a:t>Moves </a:t>
            </a:r>
            <a:r>
              <a:rPr lang="en-US" sz="2000" b="1">
                <a:highlight>
                  <a:srgbClr val="FFFF00"/>
                </a:highlight>
                <a:ea typeface="+mn-lt"/>
                <a:cs typeface="+mn-lt"/>
              </a:rPr>
              <a:t>functional groups</a:t>
            </a:r>
            <a:r>
              <a:rPr lang="en-US" sz="2000">
                <a:ea typeface="+mn-lt"/>
                <a:cs typeface="+mn-lt"/>
              </a:rPr>
              <a:t> of data onto </a:t>
            </a:r>
            <a:r>
              <a:rPr lang="en-US" sz="2000" b="1">
                <a:highlight>
                  <a:srgbClr val="FFFF00"/>
                </a:highlight>
                <a:ea typeface="+mn-lt"/>
                <a:cs typeface="+mn-lt"/>
              </a:rPr>
              <a:t>separate database</a:t>
            </a:r>
            <a:r>
              <a:rPr lang="en-US" sz="2000" b="1">
                <a:ea typeface="+mn-lt"/>
                <a:cs typeface="+mn-lt"/>
              </a:rPr>
              <a:t> servers</a:t>
            </a:r>
            <a:r>
              <a:rPr lang="en-US" sz="2000">
                <a:ea typeface="+mn-lt"/>
                <a:cs typeface="+mn-lt"/>
              </a:rPr>
              <a:t>.</a:t>
            </a:r>
            <a:endParaRPr lang="en-US">
              <a:ea typeface="+mn-lt"/>
              <a:cs typeface="+mn-lt"/>
            </a:endParaRPr>
          </a:p>
          <a:p>
            <a:pPr marL="347345" indent="-347345">
              <a:buFont typeface="Arial"/>
              <a:buChar char="•"/>
            </a:pPr>
            <a:r>
              <a:rPr lang="en-US" sz="2000">
                <a:ea typeface="+mn-lt"/>
                <a:cs typeface="+mn-lt"/>
              </a:rPr>
              <a:t>Reduces load on a single database.</a:t>
            </a:r>
            <a:endParaRPr lang="en-US" sz="2000">
              <a:cs typeface="Sabon Next LT"/>
            </a:endParaRPr>
          </a:p>
          <a:p>
            <a:pPr marL="347345" indent="-347345">
              <a:buFont typeface="Arial"/>
              <a:buChar char="•"/>
            </a:pPr>
            <a:r>
              <a:rPr lang="en-US" sz="2000">
                <a:ea typeface="+mn-lt"/>
                <a:cs typeface="+mn-lt"/>
              </a:rPr>
              <a:t>Enables independent scaling of different functional areas (e.g., scale user data separately from transactions).</a:t>
            </a:r>
            <a:endParaRPr lang="en-US"/>
          </a:p>
          <a:p>
            <a:pPr marL="347345" indent="-347345">
              <a:buFont typeface="Arial"/>
              <a:buChar char="•"/>
            </a:pPr>
            <a:endParaRPr lang="en-US" sz="2000">
              <a:cs typeface="Sabon Next LT"/>
            </a:endParaRPr>
          </a:p>
        </p:txBody>
      </p:sp>
      <p:sp>
        <p:nvSpPr>
          <p:cNvPr id="8" name="TextBox 7">
            <a:extLst>
              <a:ext uri="{FF2B5EF4-FFF2-40B4-BE49-F238E27FC236}">
                <a16:creationId xmlns:a16="http://schemas.microsoft.com/office/drawing/2014/main" id="{E4F4C6F1-A514-7620-64D0-D3C9E930D7A0}"/>
              </a:ext>
            </a:extLst>
          </p:cNvPr>
          <p:cNvSpPr txBox="1"/>
          <p:nvPr/>
        </p:nvSpPr>
        <p:spPr>
          <a:xfrm>
            <a:off x="1555750" y="1892300"/>
            <a:ext cx="49180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cap="all">
                <a:solidFill>
                  <a:srgbClr val="1F2C8F"/>
                </a:solidFill>
                <a:latin typeface="Arial Black"/>
                <a:cs typeface="Sabon Next LT"/>
              </a:rPr>
              <a:t>ensuring </a:t>
            </a:r>
            <a:r>
              <a:rPr lang="en-US" sz="2000" b="1" cap="all">
                <a:solidFill>
                  <a:srgbClr val="1C5234"/>
                </a:solidFill>
                <a:latin typeface="Arial Black"/>
                <a:cs typeface="Sabon Next LT"/>
              </a:rPr>
              <a:t>consistency</a:t>
            </a:r>
            <a:r>
              <a:rPr lang="en-US" sz="2000" b="1" cap="all">
                <a:solidFill>
                  <a:srgbClr val="1F2C8F"/>
                </a:solidFill>
                <a:latin typeface="Arial Black"/>
                <a:cs typeface="Sabon Next LT"/>
              </a:rPr>
              <a:t>:</a:t>
            </a:r>
            <a:endParaRPr lang="en-US" sz="2000">
              <a:cs typeface="Sabon Next LT"/>
            </a:endParaRPr>
          </a:p>
        </p:txBody>
      </p:sp>
      <p:sp>
        <p:nvSpPr>
          <p:cNvPr id="9" name="TextBox 8">
            <a:extLst>
              <a:ext uri="{FF2B5EF4-FFF2-40B4-BE49-F238E27FC236}">
                <a16:creationId xmlns:a16="http://schemas.microsoft.com/office/drawing/2014/main" id="{971BE5E7-D7BB-0B07-C2DE-70E84BD4EBD1}"/>
              </a:ext>
            </a:extLst>
          </p:cNvPr>
          <p:cNvSpPr txBox="1"/>
          <p:nvPr/>
        </p:nvSpPr>
        <p:spPr>
          <a:xfrm>
            <a:off x="6775449" y="1892300"/>
            <a:ext cx="49180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cap="all">
                <a:solidFill>
                  <a:srgbClr val="1F2C8F"/>
                </a:solidFill>
                <a:latin typeface="Arial Black"/>
                <a:cs typeface="Sabon Next LT"/>
              </a:rPr>
              <a:t>ensuring </a:t>
            </a:r>
            <a:r>
              <a:rPr lang="en-US" sz="2000" b="1" cap="all">
                <a:solidFill>
                  <a:srgbClr val="1C5234"/>
                </a:solidFill>
                <a:latin typeface="Arial Black"/>
                <a:cs typeface="Sabon Next LT"/>
              </a:rPr>
              <a:t>SCALABILITY</a:t>
            </a:r>
            <a:r>
              <a:rPr lang="en-US" sz="2000" b="1" cap="all">
                <a:solidFill>
                  <a:srgbClr val="1F2C8F"/>
                </a:solidFill>
                <a:latin typeface="Arial Black"/>
                <a:cs typeface="Sabon Next LT"/>
              </a:rPr>
              <a:t>:</a:t>
            </a:r>
            <a:endParaRPr lang="en-US" sz="2000">
              <a:cs typeface="Sabon Next LT"/>
            </a:endParaRPr>
          </a:p>
        </p:txBody>
      </p:sp>
    </p:spTree>
    <p:extLst>
      <p:ext uri="{BB962C8B-B14F-4D97-AF65-F5344CB8AC3E}">
        <p14:creationId xmlns:p14="http://schemas.microsoft.com/office/powerpoint/2010/main" val="153117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10150-89AF-A632-8B51-8352AA19E5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B3122E-0D5E-0EA0-64C5-B795287CAC3B}"/>
              </a:ext>
            </a:extLst>
          </p:cNvPr>
          <p:cNvSpPr>
            <a:spLocks noGrp="1"/>
          </p:cNvSpPr>
          <p:nvPr>
            <p:ph type="title"/>
          </p:nvPr>
        </p:nvSpPr>
        <p:spPr>
          <a:xfrm>
            <a:off x="1550564" y="692373"/>
            <a:ext cx="9875463" cy="1364647"/>
          </a:xfrm>
        </p:spPr>
        <p:txBody>
          <a:bodyPr/>
          <a:lstStyle/>
          <a:p>
            <a:r>
              <a:rPr lang="en-US"/>
              <a:t>FUNCTIONAL PARTITIONING (3)</a:t>
            </a:r>
            <a:br>
              <a:rPr lang="en-US"/>
            </a:br>
            <a:r>
              <a:rPr lang="en-US" sz="2400"/>
              <a:t>CHALLENGES?</a:t>
            </a:r>
          </a:p>
        </p:txBody>
      </p:sp>
      <p:sp>
        <p:nvSpPr>
          <p:cNvPr id="12" name="Content Placeholder 3">
            <a:extLst>
              <a:ext uri="{FF2B5EF4-FFF2-40B4-BE49-F238E27FC236}">
                <a16:creationId xmlns:a16="http://schemas.microsoft.com/office/drawing/2014/main" id="{BCC8B87E-5881-5A02-F680-7CC9F6D0C573}"/>
              </a:ext>
            </a:extLst>
          </p:cNvPr>
          <p:cNvSpPr>
            <a:spLocks noGrp="1"/>
          </p:cNvSpPr>
          <p:nvPr>
            <p:ph sz="half" idx="2"/>
          </p:nvPr>
        </p:nvSpPr>
        <p:spPr>
          <a:xfrm>
            <a:off x="1550564" y="2614268"/>
            <a:ext cx="5592461" cy="3822071"/>
          </a:xfrm>
        </p:spPr>
        <p:txBody>
          <a:bodyPr vert="horz" lIns="91440" tIns="0" rIns="91440" bIns="0" rtlCol="0" anchor="t">
            <a:normAutofit/>
          </a:bodyPr>
          <a:lstStyle/>
          <a:p>
            <a:pPr marL="347345" indent="-347345">
              <a:buFont typeface="Arial"/>
              <a:buChar char="•"/>
            </a:pPr>
            <a:r>
              <a:rPr lang="en-US" b="1"/>
              <a:t>Moving Data Constraints to the Application</a:t>
            </a:r>
            <a:endParaRPr lang="en-US">
              <a:ea typeface="+mn-lt"/>
              <a:cs typeface="+mn-lt"/>
            </a:endParaRPr>
          </a:p>
          <a:p>
            <a:pPr marL="347345" indent="-347345">
              <a:buFont typeface="Arial"/>
              <a:buChar char="•"/>
            </a:pPr>
            <a:r>
              <a:rPr lang="en-US" sz="2000">
                <a:ea typeface="+mn-lt"/>
                <a:cs typeface="+mn-lt"/>
              </a:rPr>
              <a:t>Removes </a:t>
            </a:r>
            <a:r>
              <a:rPr lang="en-US" sz="2000" b="1">
                <a:ea typeface="+mn-lt"/>
                <a:cs typeface="+mn-lt"/>
              </a:rPr>
              <a:t>database-enforced constraints</a:t>
            </a:r>
            <a:r>
              <a:rPr lang="en-US" sz="2000">
                <a:ea typeface="+mn-lt"/>
                <a:cs typeface="+mn-lt"/>
              </a:rPr>
              <a:t> for flexibility in scaling.</a:t>
            </a:r>
            <a:endParaRPr lang="en-US">
              <a:ea typeface="+mn-lt"/>
              <a:cs typeface="+mn-lt"/>
            </a:endParaRPr>
          </a:p>
          <a:p>
            <a:pPr marL="347345" indent="-347345">
              <a:buFont typeface="Arial"/>
              <a:buChar char="•"/>
            </a:pPr>
            <a:r>
              <a:rPr lang="en-US" sz="2000">
                <a:ea typeface="+mn-lt"/>
                <a:cs typeface="+mn-lt"/>
              </a:rPr>
              <a:t>Requires application logic to enforce data consistency.</a:t>
            </a:r>
            <a:endParaRPr lang="en-US">
              <a:ea typeface="+mn-lt"/>
              <a:cs typeface="+mn-lt"/>
            </a:endParaRPr>
          </a:p>
          <a:p>
            <a:pPr marL="347345" indent="-347345">
              <a:buFont typeface="Arial"/>
              <a:buChar char="•"/>
            </a:pPr>
            <a:r>
              <a:rPr lang="en-US" sz="2000">
                <a:ea typeface="+mn-lt"/>
                <a:cs typeface="+mn-lt"/>
              </a:rPr>
              <a:t>Introduces new challenges, such as handling </a:t>
            </a:r>
            <a:r>
              <a:rPr lang="en-US" sz="2000" b="1">
                <a:ea typeface="+mn-lt"/>
                <a:cs typeface="+mn-lt"/>
              </a:rPr>
              <a:t>distributed transactions</a:t>
            </a:r>
            <a:r>
              <a:rPr lang="en-US" sz="2000">
                <a:ea typeface="+mn-lt"/>
                <a:cs typeface="+mn-lt"/>
              </a:rPr>
              <a:t> and </a:t>
            </a:r>
            <a:r>
              <a:rPr lang="en-US" sz="2000" b="1">
                <a:ea typeface="+mn-lt"/>
                <a:cs typeface="+mn-lt"/>
              </a:rPr>
              <a:t>eventual consistency or 2PC</a:t>
            </a:r>
            <a:r>
              <a:rPr lang="en-US" sz="2000">
                <a:ea typeface="+mn-lt"/>
                <a:cs typeface="+mn-lt"/>
              </a:rPr>
              <a:t>.</a:t>
            </a:r>
            <a:endParaRPr lang="en-US" sz="2000">
              <a:cs typeface="Sabon Next LT"/>
            </a:endParaRPr>
          </a:p>
          <a:p>
            <a:pPr marL="347345" indent="-347345">
              <a:buFont typeface="Arial"/>
              <a:buChar char="•"/>
            </a:pPr>
            <a:endParaRPr lang="en-US" sz="2000">
              <a:cs typeface="Sabon Next LT"/>
            </a:endParaRPr>
          </a:p>
        </p:txBody>
      </p:sp>
      <p:sp>
        <p:nvSpPr>
          <p:cNvPr id="2" name="Slide Number Placeholder 1">
            <a:extLst>
              <a:ext uri="{FF2B5EF4-FFF2-40B4-BE49-F238E27FC236}">
                <a16:creationId xmlns:a16="http://schemas.microsoft.com/office/drawing/2014/main" id="{9F954473-F8BD-30D8-84DD-53062D32E729}"/>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13</a:t>
            </a:fld>
            <a:endParaRPr lang="en-US"/>
          </a:p>
        </p:txBody>
      </p:sp>
      <p:pic>
        <p:nvPicPr>
          <p:cNvPr id="4" name="Content Placeholder 3" descr="A diagram of a data scaling system&#10;&#10;AI-generated content may be incorrect.">
            <a:extLst>
              <a:ext uri="{FF2B5EF4-FFF2-40B4-BE49-F238E27FC236}">
                <a16:creationId xmlns:a16="http://schemas.microsoft.com/office/drawing/2014/main" id="{CFD12BE2-252F-3DDB-C435-1A5D414F332D}"/>
              </a:ext>
            </a:extLst>
          </p:cNvPr>
          <p:cNvPicPr>
            <a:picLocks noGrp="1" noChangeAspect="1"/>
          </p:cNvPicPr>
          <p:nvPr>
            <p:ph sz="half" idx="15"/>
          </p:nvPr>
        </p:nvPicPr>
        <p:blipFill>
          <a:blip r:embed="rId3"/>
          <a:stretch>
            <a:fillRect/>
          </a:stretch>
        </p:blipFill>
        <p:spPr>
          <a:xfrm>
            <a:off x="7263768" y="2614700"/>
            <a:ext cx="4280314" cy="3120547"/>
          </a:xfrm>
        </p:spPr>
      </p:pic>
      <p:sp>
        <p:nvSpPr>
          <p:cNvPr id="5" name="Rectangle: Rounded Corners 4">
            <a:extLst>
              <a:ext uri="{FF2B5EF4-FFF2-40B4-BE49-F238E27FC236}">
                <a16:creationId xmlns:a16="http://schemas.microsoft.com/office/drawing/2014/main" id="{C115BCE9-3C7B-F1FF-2DDD-2BAE336FD584}"/>
              </a:ext>
            </a:extLst>
          </p:cNvPr>
          <p:cNvSpPr/>
          <p:nvPr/>
        </p:nvSpPr>
        <p:spPr>
          <a:xfrm>
            <a:off x="1546971" y="5724035"/>
            <a:ext cx="5605780" cy="70664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1F2C8F"/>
                </a:solidFill>
                <a:ea typeface="+mn-lt"/>
                <a:cs typeface="+mn-lt"/>
              </a:rPr>
              <a:t>FUNCTIONAL PARTITIONING IS </a:t>
            </a:r>
            <a:r>
              <a:rPr lang="en-US" b="1">
                <a:solidFill>
                  <a:srgbClr val="1F2C8F"/>
                </a:solidFill>
                <a:highlight>
                  <a:srgbClr val="FFFF00"/>
                </a:highlight>
                <a:ea typeface="+mn-lt"/>
                <a:cs typeface="+mn-lt"/>
              </a:rPr>
              <a:t>NOT</a:t>
            </a:r>
            <a:r>
              <a:rPr lang="en-US" b="1">
                <a:solidFill>
                  <a:srgbClr val="1F2C8F"/>
                </a:solidFill>
                <a:ea typeface="+mn-lt"/>
                <a:cs typeface="+mn-lt"/>
              </a:rPr>
              <a:t> SHARDING</a:t>
            </a:r>
            <a:endParaRPr lang="en-US" b="1">
              <a:cs typeface="Sabon Next LT"/>
            </a:endParaRPr>
          </a:p>
        </p:txBody>
      </p:sp>
    </p:spTree>
    <p:extLst>
      <p:ext uri="{BB962C8B-B14F-4D97-AF65-F5344CB8AC3E}">
        <p14:creationId xmlns:p14="http://schemas.microsoft.com/office/powerpoint/2010/main" val="315934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E4D8-C8FF-346B-603B-B8B3D3E5B754}"/>
              </a:ext>
            </a:extLst>
          </p:cNvPr>
          <p:cNvSpPr>
            <a:spLocks noGrp="1"/>
          </p:cNvSpPr>
          <p:nvPr>
            <p:ph type="title"/>
          </p:nvPr>
        </p:nvSpPr>
        <p:spPr>
          <a:xfrm>
            <a:off x="914400" y="695324"/>
            <a:ext cx="5195887" cy="527007"/>
          </a:xfrm>
        </p:spPr>
        <p:txBody>
          <a:bodyPr vert="horz" lIns="91440" tIns="0" rIns="91440" bIns="0" rtlCol="0" anchor="t" anchorCtr="0">
            <a:normAutofit fontScale="90000"/>
          </a:bodyPr>
          <a:lstStyle/>
          <a:p>
            <a:r>
              <a:rPr lang="en-US"/>
              <a:t>CAP </a:t>
            </a:r>
            <a:r>
              <a:rPr lang="en-US" err="1"/>
              <a:t>THEoREM</a:t>
            </a:r>
            <a:r>
              <a:rPr lang="en-US"/>
              <a:t> (1)</a:t>
            </a:r>
          </a:p>
        </p:txBody>
      </p:sp>
      <p:sp>
        <p:nvSpPr>
          <p:cNvPr id="3" name="Content Placeholder 2">
            <a:extLst>
              <a:ext uri="{FF2B5EF4-FFF2-40B4-BE49-F238E27FC236}">
                <a16:creationId xmlns:a16="http://schemas.microsoft.com/office/drawing/2014/main" id="{B491B1B0-7E71-0414-C3AE-7AD49B28BE42}"/>
              </a:ext>
            </a:extLst>
          </p:cNvPr>
          <p:cNvSpPr>
            <a:spLocks noGrp="1"/>
          </p:cNvSpPr>
          <p:nvPr>
            <p:ph idx="13"/>
          </p:nvPr>
        </p:nvSpPr>
        <p:spPr>
          <a:xfrm>
            <a:off x="914400" y="1217769"/>
            <a:ext cx="9080342" cy="492594"/>
          </a:xfrm>
        </p:spPr>
        <p:txBody>
          <a:bodyPr vert="horz" lIns="91440" tIns="0" rIns="91440" bIns="0" rtlCol="0" anchor="t">
            <a:normAutofit/>
          </a:bodyPr>
          <a:lstStyle/>
          <a:p>
            <a:pPr>
              <a:spcAft>
                <a:spcPts val="600"/>
              </a:spcAft>
            </a:pPr>
            <a:r>
              <a:rPr lang="en-US" i="1">
                <a:solidFill>
                  <a:schemeClr val="tx1">
                    <a:lumMod val="76000"/>
                    <a:lumOff val="24000"/>
                  </a:schemeClr>
                </a:solidFill>
              </a:rPr>
              <a:t>proposed by: </a:t>
            </a:r>
            <a:r>
              <a:rPr lang="en-US" b="1">
                <a:solidFill>
                  <a:schemeClr val="tx1">
                    <a:lumMod val="76000"/>
                    <a:lumOff val="24000"/>
                  </a:schemeClr>
                </a:solidFill>
              </a:rPr>
              <a:t>Eric Brewer</a:t>
            </a:r>
            <a:r>
              <a:rPr lang="en-US" sz="3200" b="1">
                <a:solidFill>
                  <a:schemeClr val="tx1">
                    <a:lumMod val="76000"/>
                    <a:lumOff val="24000"/>
                  </a:schemeClr>
                </a:solidFill>
              </a:rPr>
              <a:t> </a:t>
            </a:r>
            <a:r>
              <a:rPr lang="en-US" sz="1600" b="1">
                <a:solidFill>
                  <a:srgbClr val="1F2C8F"/>
                </a:solidFill>
              </a:rPr>
              <a:t> </a:t>
            </a:r>
            <a:r>
              <a:rPr lang="en-US" sz="1600" b="1"/>
              <a:t>(professor at the University of California, Berkeley)</a:t>
            </a:r>
            <a:endParaRPr lang="en-US" sz="1600" b="1">
              <a:cs typeface="Sabon Next LT"/>
            </a:endParaRPr>
          </a:p>
        </p:txBody>
      </p:sp>
      <p:sp>
        <p:nvSpPr>
          <p:cNvPr id="5" name="Slide Number Placeholder 4">
            <a:extLst>
              <a:ext uri="{FF2B5EF4-FFF2-40B4-BE49-F238E27FC236}">
                <a16:creationId xmlns:a16="http://schemas.microsoft.com/office/drawing/2014/main" id="{14B44840-52B2-1766-CB3F-6CA2BF6B15D3}"/>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14</a:t>
            </a:fld>
            <a:endParaRPr lang="en-US"/>
          </a:p>
        </p:txBody>
      </p:sp>
      <p:pic>
        <p:nvPicPr>
          <p:cNvPr id="4" name="Picture 3" descr="What is the CAP Theorem? | Hazelcast">
            <a:extLst>
              <a:ext uri="{FF2B5EF4-FFF2-40B4-BE49-F238E27FC236}">
                <a16:creationId xmlns:a16="http://schemas.microsoft.com/office/drawing/2014/main" id="{990B1BCC-8FBF-E49C-B9D7-D12B9229FEC9}"/>
              </a:ext>
            </a:extLst>
          </p:cNvPr>
          <p:cNvPicPr>
            <a:picLocks noChangeAspect="1"/>
          </p:cNvPicPr>
          <p:nvPr/>
        </p:nvPicPr>
        <p:blipFill>
          <a:blip r:embed="rId2"/>
          <a:stretch>
            <a:fillRect/>
          </a:stretch>
        </p:blipFill>
        <p:spPr>
          <a:xfrm>
            <a:off x="7353419" y="2404775"/>
            <a:ext cx="3579523" cy="3576303"/>
          </a:xfrm>
          <a:prstGeom prst="rect">
            <a:avLst/>
          </a:prstGeom>
        </p:spPr>
      </p:pic>
      <p:sp>
        <p:nvSpPr>
          <p:cNvPr id="7" name="TextBox 6">
            <a:extLst>
              <a:ext uri="{FF2B5EF4-FFF2-40B4-BE49-F238E27FC236}">
                <a16:creationId xmlns:a16="http://schemas.microsoft.com/office/drawing/2014/main" id="{731A85A8-A309-0196-8AD8-17CE20E7912B}"/>
              </a:ext>
            </a:extLst>
          </p:cNvPr>
          <p:cNvSpPr txBox="1"/>
          <p:nvPr/>
        </p:nvSpPr>
        <p:spPr>
          <a:xfrm>
            <a:off x="914400" y="1714500"/>
            <a:ext cx="5962650"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solidFill>
                  <a:srgbClr val="1F2C8F"/>
                </a:solidFill>
              </a:rPr>
              <a:t>He made the </a:t>
            </a:r>
            <a:r>
              <a:rPr lang="en-US" sz="2300" b="1" i="1">
                <a:solidFill>
                  <a:srgbClr val="1F2C8F"/>
                </a:solidFill>
              </a:rPr>
              <a:t>conjecture </a:t>
            </a:r>
            <a:r>
              <a:rPr lang="en-US" sz="2300" b="1">
                <a:solidFill>
                  <a:srgbClr val="1F2C8F"/>
                </a:solidFill>
              </a:rPr>
              <a:t>that Web services </a:t>
            </a:r>
            <a:r>
              <a:rPr lang="en-US" sz="2300" b="1">
                <a:solidFill>
                  <a:srgbClr val="B82528"/>
                </a:solidFill>
              </a:rPr>
              <a:t>cannot </a:t>
            </a:r>
            <a:r>
              <a:rPr lang="en-US" sz="2300" b="1">
                <a:solidFill>
                  <a:srgbClr val="1F2C8F"/>
                </a:solidFill>
              </a:rPr>
              <a:t>ensure </a:t>
            </a:r>
            <a:r>
              <a:rPr lang="en-US" sz="2300" b="1">
                <a:solidFill>
                  <a:srgbClr val="1F2C8F"/>
                </a:solidFill>
                <a:highlight>
                  <a:srgbClr val="FFFF00"/>
                </a:highlight>
              </a:rPr>
              <a:t>all three of the following properties at once</a:t>
            </a:r>
            <a:endParaRPr lang="en-US" sz="2300">
              <a:cs typeface="Sabon Next LT"/>
            </a:endParaRPr>
          </a:p>
        </p:txBody>
      </p:sp>
      <p:sp>
        <p:nvSpPr>
          <p:cNvPr id="10" name="Content Placeholder 2">
            <a:extLst>
              <a:ext uri="{FF2B5EF4-FFF2-40B4-BE49-F238E27FC236}">
                <a16:creationId xmlns:a16="http://schemas.microsoft.com/office/drawing/2014/main" id="{1684B2EF-5FF4-6FAF-B422-263748D9EEB5}"/>
              </a:ext>
            </a:extLst>
          </p:cNvPr>
          <p:cNvSpPr>
            <a:spLocks noGrp="1"/>
          </p:cNvSpPr>
          <p:nvPr/>
        </p:nvSpPr>
        <p:spPr>
          <a:xfrm>
            <a:off x="918111" y="2973430"/>
            <a:ext cx="5975544" cy="2999685"/>
          </a:xfrm>
          <a:prstGeom prst="rect">
            <a:avLst/>
          </a:prstGeom>
        </p:spPr>
        <p:txBody>
          <a:bodyPr vert="horz" lIns="91440" tIns="0" rIns="9144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2pPr>
            <a:lvl3pPr marL="685800"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US" sz="2000" b="1">
                <a:solidFill>
                  <a:schemeClr val="tx1">
                    <a:lumMod val="76000"/>
                    <a:lumOff val="24000"/>
                  </a:schemeClr>
                </a:solidFill>
                <a:ea typeface="+mn-lt"/>
                <a:cs typeface="+mn-lt"/>
              </a:rPr>
              <a:t>Consistency (C)</a:t>
            </a:r>
            <a:r>
              <a:rPr lang="en-US" sz="2000">
                <a:solidFill>
                  <a:schemeClr val="tx1">
                    <a:lumMod val="76000"/>
                    <a:lumOff val="24000"/>
                  </a:schemeClr>
                </a:solidFill>
                <a:ea typeface="+mn-lt"/>
                <a:cs typeface="+mn-lt"/>
              </a:rPr>
              <a:t> – Every read receives the most recent write or an error.</a:t>
            </a:r>
            <a:endParaRPr lang="en-US" sz="2000">
              <a:solidFill>
                <a:schemeClr val="tx1">
                  <a:lumMod val="76000"/>
                  <a:lumOff val="24000"/>
                </a:schemeClr>
              </a:solidFill>
              <a:cs typeface="Sabon Next LT"/>
            </a:endParaRPr>
          </a:p>
          <a:p>
            <a:pPr marL="285750" indent="-285750">
              <a:buFont typeface="Arial"/>
              <a:buChar char="•"/>
            </a:pPr>
            <a:r>
              <a:rPr lang="en-US" sz="2000" b="1">
                <a:solidFill>
                  <a:schemeClr val="tx1">
                    <a:lumMod val="76000"/>
                    <a:lumOff val="24000"/>
                  </a:schemeClr>
                </a:solidFill>
                <a:ea typeface="+mn-lt"/>
                <a:cs typeface="+mn-lt"/>
              </a:rPr>
              <a:t>Availability (A)</a:t>
            </a:r>
            <a:r>
              <a:rPr lang="en-US" sz="2000">
                <a:solidFill>
                  <a:schemeClr val="tx1">
                    <a:lumMod val="76000"/>
                    <a:lumOff val="24000"/>
                  </a:schemeClr>
                </a:solidFill>
                <a:ea typeface="+mn-lt"/>
                <a:cs typeface="+mn-lt"/>
              </a:rPr>
              <a:t> – Every request receives a response(not necessarily the most recent).</a:t>
            </a:r>
            <a:endParaRPr lang="en-US" sz="2000">
              <a:solidFill>
                <a:schemeClr val="tx1">
                  <a:lumMod val="76000"/>
                  <a:lumOff val="24000"/>
                </a:schemeClr>
              </a:solidFill>
              <a:cs typeface="Sabon Next LT"/>
            </a:endParaRPr>
          </a:p>
          <a:p>
            <a:pPr marL="285750" indent="-285750">
              <a:buFont typeface="Arial"/>
              <a:buChar char="•"/>
            </a:pPr>
            <a:r>
              <a:rPr lang="en-US" sz="2000" b="1">
                <a:solidFill>
                  <a:schemeClr val="tx1">
                    <a:lumMod val="76000"/>
                    <a:lumOff val="24000"/>
                  </a:schemeClr>
                </a:solidFill>
                <a:ea typeface="+mn-lt"/>
                <a:cs typeface="+mn-lt"/>
              </a:rPr>
              <a:t>Partition Tolerance (P)</a:t>
            </a:r>
            <a:r>
              <a:rPr lang="en-US" sz="2000">
                <a:solidFill>
                  <a:schemeClr val="tx1">
                    <a:lumMod val="76000"/>
                    <a:lumOff val="24000"/>
                  </a:schemeClr>
                </a:solidFill>
                <a:ea typeface="+mn-lt"/>
                <a:cs typeface="+mn-lt"/>
              </a:rPr>
              <a:t> – The system continues to function despite network failures (partitions).</a:t>
            </a:r>
            <a:endParaRPr lang="en-US" sz="2000">
              <a:solidFill>
                <a:schemeClr val="tx1">
                  <a:lumMod val="76000"/>
                  <a:lumOff val="24000"/>
                </a:schemeClr>
              </a:solidFill>
              <a:cs typeface="Sabon Next LT"/>
            </a:endParaRPr>
          </a:p>
          <a:p>
            <a:pPr marL="285750" indent="-285750">
              <a:buFont typeface="Arial"/>
              <a:buChar char="•"/>
            </a:pPr>
            <a:endParaRPr lang="en-US" sz="2000">
              <a:solidFill>
                <a:schemeClr val="tx1">
                  <a:lumMod val="76000"/>
                  <a:lumOff val="24000"/>
                </a:schemeClr>
              </a:solidFill>
              <a:ea typeface="+mn-lt"/>
              <a:cs typeface="+mn-lt"/>
            </a:endParaRPr>
          </a:p>
          <a:p>
            <a:r>
              <a:rPr lang="en-US" sz="1800">
                <a:solidFill>
                  <a:schemeClr val="tx1">
                    <a:lumMod val="76000"/>
                    <a:lumOff val="24000"/>
                  </a:schemeClr>
                </a:solidFill>
                <a:ea typeface="+mn-lt"/>
                <a:cs typeface="+mn-lt"/>
              </a:rPr>
              <a:t>Since network partitions </a:t>
            </a:r>
            <a:r>
              <a:rPr lang="en-US" sz="1800" b="1">
                <a:solidFill>
                  <a:schemeClr val="tx1">
                    <a:lumMod val="76000"/>
                    <a:lumOff val="24000"/>
                  </a:schemeClr>
                </a:solidFill>
                <a:ea typeface="+mn-lt"/>
                <a:cs typeface="+mn-lt"/>
              </a:rPr>
              <a:t>always</a:t>
            </a:r>
            <a:r>
              <a:rPr lang="en-US" sz="1800">
                <a:solidFill>
                  <a:schemeClr val="tx1">
                    <a:lumMod val="76000"/>
                    <a:lumOff val="24000"/>
                  </a:schemeClr>
                </a:solidFill>
                <a:ea typeface="+mn-lt"/>
                <a:cs typeface="+mn-lt"/>
              </a:rPr>
              <a:t> happen in distributed systems, you can only choose between </a:t>
            </a:r>
            <a:r>
              <a:rPr lang="en-US" sz="1800" b="1">
                <a:solidFill>
                  <a:schemeClr val="tx1">
                    <a:lumMod val="76000"/>
                    <a:lumOff val="24000"/>
                  </a:schemeClr>
                </a:solidFill>
                <a:ea typeface="+mn-lt"/>
                <a:cs typeface="+mn-lt"/>
              </a:rPr>
              <a:t>Consistency (C) or Availability (A)</a:t>
            </a:r>
            <a:r>
              <a:rPr lang="en-US" sz="1800">
                <a:solidFill>
                  <a:schemeClr val="tx1">
                    <a:lumMod val="76000"/>
                    <a:lumOff val="24000"/>
                  </a:schemeClr>
                </a:solidFill>
                <a:ea typeface="+mn-lt"/>
                <a:cs typeface="+mn-lt"/>
              </a:rPr>
              <a:t> under partition failure.</a:t>
            </a:r>
            <a:endParaRPr lang="en-US" sz="1800">
              <a:solidFill>
                <a:schemeClr val="tx1">
                  <a:lumMod val="76000"/>
                  <a:lumOff val="24000"/>
                </a:schemeClr>
              </a:solidFill>
              <a:cs typeface="Sabon Next LT"/>
            </a:endParaRPr>
          </a:p>
          <a:p>
            <a:pPr>
              <a:spcAft>
                <a:spcPts val="600"/>
              </a:spcAft>
            </a:pPr>
            <a:endParaRPr lang="en-US" sz="2000" b="1">
              <a:solidFill>
                <a:schemeClr val="tx1">
                  <a:lumMod val="76000"/>
                  <a:lumOff val="24000"/>
                </a:schemeClr>
              </a:solidFill>
              <a:cs typeface="Sabon Next LT"/>
            </a:endParaRPr>
          </a:p>
        </p:txBody>
      </p:sp>
    </p:spTree>
    <p:extLst>
      <p:ext uri="{BB962C8B-B14F-4D97-AF65-F5344CB8AC3E}">
        <p14:creationId xmlns:p14="http://schemas.microsoft.com/office/powerpoint/2010/main" val="121145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14B9-729D-C12E-4733-1CEE2DD4B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68199-B3B6-7F02-5305-41EE441E4CE6}"/>
              </a:ext>
            </a:extLst>
          </p:cNvPr>
          <p:cNvSpPr>
            <a:spLocks noGrp="1"/>
          </p:cNvSpPr>
          <p:nvPr>
            <p:ph type="title"/>
          </p:nvPr>
        </p:nvSpPr>
        <p:spPr>
          <a:xfrm>
            <a:off x="792744" y="126778"/>
            <a:ext cx="7843837" cy="1121638"/>
          </a:xfrm>
        </p:spPr>
        <p:txBody>
          <a:bodyPr anchor="b">
            <a:normAutofit/>
          </a:bodyPr>
          <a:lstStyle/>
          <a:p>
            <a:r>
              <a:rPr lang="en-US"/>
              <a:t>CAP THEOREM (2)</a:t>
            </a:r>
          </a:p>
        </p:txBody>
      </p:sp>
      <p:sp>
        <p:nvSpPr>
          <p:cNvPr id="3" name="Content Placeholder 2">
            <a:extLst>
              <a:ext uri="{FF2B5EF4-FFF2-40B4-BE49-F238E27FC236}">
                <a16:creationId xmlns:a16="http://schemas.microsoft.com/office/drawing/2014/main" id="{57E6DC84-3CE7-14E4-B65A-6B5B801F9C5C}"/>
              </a:ext>
            </a:extLst>
          </p:cNvPr>
          <p:cNvSpPr>
            <a:spLocks noGrp="1"/>
          </p:cNvSpPr>
          <p:nvPr>
            <p:ph idx="13"/>
          </p:nvPr>
        </p:nvSpPr>
        <p:spPr>
          <a:xfrm>
            <a:off x="792745" y="1344556"/>
            <a:ext cx="11366216" cy="5255713"/>
          </a:xfrm>
        </p:spPr>
        <p:txBody>
          <a:bodyPr vert="horz" lIns="91440" tIns="0" rIns="91440" bIns="0" rtlCol="0" anchor="t">
            <a:noAutofit/>
          </a:bodyPr>
          <a:lstStyle/>
          <a:p>
            <a:r>
              <a:rPr lang="en-US" sz="2000" b="1" dirty="0"/>
              <a:t>Trade-offs in CAP Theorem</a:t>
            </a:r>
            <a:endParaRPr lang="en-US" sz="2000" b="1" dirty="0">
              <a:cs typeface="Sabon Next LT"/>
            </a:endParaRPr>
          </a:p>
          <a:p>
            <a:endParaRPr lang="en-US" sz="2000" b="1">
              <a:solidFill>
                <a:srgbClr val="1F2C8F"/>
              </a:solidFill>
              <a:ea typeface="+mn-lt"/>
              <a:cs typeface="+mn-lt"/>
            </a:endParaRPr>
          </a:p>
          <a:p>
            <a:pPr marL="285750" indent="-285750">
              <a:buFont typeface="Arial"/>
              <a:buChar char="•"/>
            </a:pPr>
            <a:r>
              <a:rPr lang="en-US" sz="2000" b="1" dirty="0">
                <a:solidFill>
                  <a:schemeClr val="tx1">
                    <a:lumMod val="76000"/>
                    <a:lumOff val="24000"/>
                  </a:schemeClr>
                </a:solidFill>
                <a:ea typeface="+mn-lt"/>
                <a:cs typeface="+mn-lt"/>
              </a:rPr>
              <a:t>CP           Low Availability.</a:t>
            </a:r>
            <a:endParaRPr lang="en-US" sz="2000" dirty="0">
              <a:solidFill>
                <a:schemeClr val="tx1">
                  <a:lumMod val="76000"/>
                  <a:lumOff val="24000"/>
                </a:schemeClr>
              </a:solidFill>
              <a:ea typeface="+mn-lt"/>
              <a:cs typeface="+mn-lt"/>
            </a:endParaRPr>
          </a:p>
          <a:p>
            <a:pPr marL="0" lvl="1" indent="0">
              <a:buNone/>
            </a:pPr>
            <a:r>
              <a:rPr lang="en-US" sz="2000" dirty="0">
                <a:solidFill>
                  <a:schemeClr val="tx1">
                    <a:lumMod val="76000"/>
                    <a:lumOff val="24000"/>
                  </a:schemeClr>
                </a:solidFill>
                <a:ea typeface="+mn-lt"/>
                <a:cs typeface="+mn-lt"/>
              </a:rPr>
              <a:t>   Example: </a:t>
            </a:r>
            <a:r>
              <a:rPr lang="en-US" sz="2000" b="1" dirty="0">
                <a:solidFill>
                  <a:schemeClr val="tx1">
                    <a:lumMod val="76000"/>
                    <a:lumOff val="24000"/>
                  </a:schemeClr>
                </a:solidFill>
                <a:ea typeface="+mn-lt"/>
                <a:cs typeface="+mn-lt"/>
              </a:rPr>
              <a:t>HBase, MongoDB (strong consistency)</a:t>
            </a:r>
            <a:endParaRPr lang="en-US" sz="2000" dirty="0">
              <a:solidFill>
                <a:schemeClr val="tx1">
                  <a:lumMod val="76000"/>
                  <a:lumOff val="24000"/>
                </a:schemeClr>
              </a:solidFill>
              <a:ea typeface="+mn-lt"/>
              <a:cs typeface="+mn-lt"/>
            </a:endParaRPr>
          </a:p>
          <a:p>
            <a:pPr marL="347345" lvl="1" indent="-347345">
              <a:buFont typeface="Arial"/>
              <a:buChar char="•"/>
            </a:pPr>
            <a:endParaRPr lang="en-US" sz="2000" b="1">
              <a:solidFill>
                <a:schemeClr val="tx1">
                  <a:lumMod val="76000"/>
                  <a:lumOff val="24000"/>
                </a:schemeClr>
              </a:solidFill>
              <a:ea typeface="+mn-lt"/>
              <a:cs typeface="+mn-lt"/>
            </a:endParaRPr>
          </a:p>
          <a:p>
            <a:pPr marL="285750" indent="-285750">
              <a:buFont typeface="Arial"/>
              <a:buChar char="•"/>
            </a:pPr>
            <a:r>
              <a:rPr lang="en-US" sz="2000" b="1" dirty="0">
                <a:solidFill>
                  <a:schemeClr val="tx1">
                    <a:lumMod val="76000"/>
                    <a:lumOff val="24000"/>
                  </a:schemeClr>
                </a:solidFill>
                <a:ea typeface="+mn-lt"/>
                <a:cs typeface="+mn-lt"/>
              </a:rPr>
              <a:t>AP           Delayed/no Consistency</a:t>
            </a:r>
            <a:endParaRPr lang="en-US" sz="2000" dirty="0">
              <a:solidFill>
                <a:schemeClr val="tx1">
                  <a:lumMod val="76000"/>
                  <a:lumOff val="24000"/>
                </a:schemeClr>
              </a:solidFill>
              <a:ea typeface="+mn-lt"/>
              <a:cs typeface="+mn-lt"/>
            </a:endParaRPr>
          </a:p>
          <a:p>
            <a:pPr marL="0" lvl="1" indent="0">
              <a:buNone/>
            </a:pPr>
            <a:r>
              <a:rPr lang="en-US" sz="2000" b="1" dirty="0">
                <a:ea typeface="+mn-lt"/>
                <a:cs typeface="+mn-lt"/>
              </a:rPr>
              <a:t>   May return stale (outdated) data.</a:t>
            </a:r>
            <a:endParaRPr lang="en-US" sz="2000" b="1" dirty="0">
              <a:cs typeface="Sabon Next LT"/>
            </a:endParaRPr>
          </a:p>
          <a:p>
            <a:pPr marL="0" lvl="1" indent="0">
              <a:buNone/>
            </a:pPr>
            <a:r>
              <a:rPr lang="en-US" sz="2000" dirty="0">
                <a:solidFill>
                  <a:schemeClr val="tx1">
                    <a:lumMod val="76000"/>
                    <a:lumOff val="24000"/>
                  </a:schemeClr>
                </a:solidFill>
                <a:ea typeface="+mn-lt"/>
                <a:cs typeface="+mn-lt"/>
              </a:rPr>
              <a:t>   Example: </a:t>
            </a:r>
            <a:r>
              <a:rPr lang="en-US" sz="2000" b="1" dirty="0">
                <a:solidFill>
                  <a:schemeClr val="tx1">
                    <a:lumMod val="76000"/>
                    <a:lumOff val="24000"/>
                  </a:schemeClr>
                </a:solidFill>
                <a:ea typeface="+mn-lt"/>
                <a:cs typeface="+mn-lt"/>
              </a:rPr>
              <a:t>Cassandra, DynamoDB, CouchDB</a:t>
            </a:r>
            <a:endParaRPr lang="en-US" sz="2000" dirty="0">
              <a:solidFill>
                <a:schemeClr val="tx1">
                  <a:lumMod val="76000"/>
                  <a:lumOff val="24000"/>
                </a:schemeClr>
              </a:solidFill>
              <a:cs typeface="Sabon Next LT"/>
            </a:endParaRPr>
          </a:p>
          <a:p>
            <a:pPr marL="347345" lvl="1" indent="-347345">
              <a:buFont typeface="Arial"/>
              <a:buChar char="•"/>
            </a:pPr>
            <a:endParaRPr lang="en-US" sz="2000" b="1">
              <a:solidFill>
                <a:schemeClr val="tx1">
                  <a:lumMod val="76000"/>
                  <a:lumOff val="24000"/>
                </a:schemeClr>
              </a:solidFill>
              <a:ea typeface="+mn-lt"/>
              <a:cs typeface="+mn-lt"/>
            </a:endParaRPr>
          </a:p>
          <a:p>
            <a:pPr marL="285750" indent="-285750">
              <a:buFont typeface="Arial"/>
              <a:buChar char="•"/>
            </a:pPr>
            <a:r>
              <a:rPr lang="en-US" sz="2000" b="1" dirty="0">
                <a:solidFill>
                  <a:schemeClr val="tx1">
                    <a:lumMod val="76000"/>
                    <a:lumOff val="24000"/>
                  </a:schemeClr>
                </a:solidFill>
                <a:ea typeface="+mn-lt"/>
                <a:cs typeface="+mn-lt"/>
              </a:rPr>
              <a:t>CA           No Partition Tolerance</a:t>
            </a:r>
            <a:endParaRPr lang="en-US" sz="2000" dirty="0">
              <a:solidFill>
                <a:schemeClr val="tx1">
                  <a:lumMod val="76000"/>
                  <a:lumOff val="24000"/>
                </a:schemeClr>
              </a:solidFill>
              <a:cs typeface="Sabon Next LT"/>
            </a:endParaRPr>
          </a:p>
          <a:p>
            <a:pPr marL="0" lvl="1" indent="0">
              <a:buNone/>
            </a:pPr>
            <a:r>
              <a:rPr lang="en-US" sz="2000" b="1" dirty="0">
                <a:ea typeface="+mn-lt"/>
                <a:cs typeface="+mn-lt"/>
              </a:rPr>
              <a:t>    Not realistic for large distributed systems</a:t>
            </a:r>
            <a:endParaRPr lang="en-US" sz="2000" dirty="0">
              <a:solidFill>
                <a:srgbClr val="3D3D3D"/>
              </a:solidFill>
              <a:ea typeface="+mn-lt"/>
              <a:cs typeface="+mn-lt"/>
            </a:endParaRPr>
          </a:p>
          <a:p>
            <a:pPr marL="0" lvl="1" indent="0">
              <a:buNone/>
            </a:pPr>
            <a:r>
              <a:rPr lang="en-US" sz="2000" dirty="0">
                <a:solidFill>
                  <a:schemeClr val="tx1">
                    <a:lumMod val="76000"/>
                    <a:lumOff val="24000"/>
                  </a:schemeClr>
                </a:solidFill>
                <a:ea typeface="+mn-lt"/>
                <a:cs typeface="+mn-lt"/>
              </a:rPr>
              <a:t>    Example: </a:t>
            </a:r>
            <a:r>
              <a:rPr lang="en-US" sz="2000" b="1" dirty="0">
                <a:solidFill>
                  <a:schemeClr val="tx1">
                    <a:lumMod val="76000"/>
                    <a:lumOff val="24000"/>
                  </a:schemeClr>
                </a:solidFill>
                <a:ea typeface="+mn-lt"/>
                <a:cs typeface="+mn-lt"/>
              </a:rPr>
              <a:t>Single-node databases like RDBMS </a:t>
            </a:r>
            <a:endParaRPr lang="en-US" sz="2000" dirty="0">
              <a:solidFill>
                <a:schemeClr val="tx1">
                  <a:lumMod val="76000"/>
                  <a:lumOff val="24000"/>
                </a:schemeClr>
              </a:solidFill>
              <a:ea typeface="+mn-lt"/>
              <a:cs typeface="+mn-lt"/>
            </a:endParaRPr>
          </a:p>
          <a:p>
            <a:pPr marL="0" lvl="1" indent="0">
              <a:buNone/>
            </a:pPr>
            <a:r>
              <a:rPr lang="en-US" sz="2000" b="1" dirty="0">
                <a:solidFill>
                  <a:schemeClr val="tx1">
                    <a:lumMod val="76000"/>
                    <a:lumOff val="24000"/>
                  </a:schemeClr>
                </a:solidFill>
                <a:ea typeface="+mn-lt"/>
                <a:cs typeface="+mn-lt"/>
              </a:rPr>
              <a:t>           (PostgreSQL, MySQL in single-node mode)</a:t>
            </a:r>
            <a:endParaRPr lang="en-US" sz="2000" dirty="0">
              <a:solidFill>
                <a:schemeClr val="tx1">
                  <a:lumMod val="76000"/>
                  <a:lumOff val="24000"/>
                </a:schemeClr>
              </a:solidFill>
              <a:ea typeface="+mn-lt"/>
              <a:cs typeface="+mn-lt"/>
            </a:endParaRPr>
          </a:p>
          <a:p>
            <a:pPr>
              <a:spcAft>
                <a:spcPts val="600"/>
              </a:spcAft>
            </a:pPr>
            <a:endParaRPr lang="en-US" sz="2000" b="1">
              <a:solidFill>
                <a:schemeClr val="tx1">
                  <a:lumMod val="76000"/>
                  <a:lumOff val="24000"/>
                </a:schemeClr>
              </a:solidFill>
              <a:cs typeface="Sabon Next LT"/>
            </a:endParaRPr>
          </a:p>
        </p:txBody>
      </p:sp>
      <p:sp>
        <p:nvSpPr>
          <p:cNvPr id="5" name="Slide Number Placeholder 4">
            <a:extLst>
              <a:ext uri="{FF2B5EF4-FFF2-40B4-BE49-F238E27FC236}">
                <a16:creationId xmlns:a16="http://schemas.microsoft.com/office/drawing/2014/main" id="{C70C0303-9B37-302D-C18E-C62EFE6015CF}"/>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15</a:t>
            </a:fld>
            <a:endParaRPr lang="en-US"/>
          </a:p>
        </p:txBody>
      </p:sp>
      <p:sp>
        <p:nvSpPr>
          <p:cNvPr id="4" name="Arrow: Right 3">
            <a:extLst>
              <a:ext uri="{FF2B5EF4-FFF2-40B4-BE49-F238E27FC236}">
                <a16:creationId xmlns:a16="http://schemas.microsoft.com/office/drawing/2014/main" id="{ACB6E168-D36D-8759-7389-B534267DB741}"/>
              </a:ext>
            </a:extLst>
          </p:cNvPr>
          <p:cNvSpPr/>
          <p:nvPr/>
        </p:nvSpPr>
        <p:spPr>
          <a:xfrm>
            <a:off x="1615440" y="2049780"/>
            <a:ext cx="520700" cy="177800"/>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D1188CE-0A94-E47E-E595-104DEFDEFEF5}"/>
              </a:ext>
            </a:extLst>
          </p:cNvPr>
          <p:cNvSpPr/>
          <p:nvPr/>
        </p:nvSpPr>
        <p:spPr>
          <a:xfrm>
            <a:off x="1615440" y="2954020"/>
            <a:ext cx="520700" cy="177800"/>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CFF91EA-6E8C-4148-D865-8973C68EB2FF}"/>
              </a:ext>
            </a:extLst>
          </p:cNvPr>
          <p:cNvSpPr/>
          <p:nvPr/>
        </p:nvSpPr>
        <p:spPr>
          <a:xfrm>
            <a:off x="1615440" y="4183380"/>
            <a:ext cx="520700" cy="177800"/>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AFFDC59-1D86-EED7-AE11-D515D0BA764C}"/>
              </a:ext>
            </a:extLst>
          </p:cNvPr>
          <p:cNvSpPr/>
          <p:nvPr/>
        </p:nvSpPr>
        <p:spPr>
          <a:xfrm>
            <a:off x="7447207" y="1324127"/>
            <a:ext cx="3891280" cy="3256279"/>
          </a:xfrm>
          <a:prstGeom prst="roundRect">
            <a:avLst/>
          </a:prstGeom>
          <a:ln>
            <a:solidFill>
              <a:srgbClr val="DF8C8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lumMod val="76000"/>
                    <a:lumOff val="24000"/>
                  </a:schemeClr>
                </a:solidFill>
                <a:latin typeface="Arial"/>
                <a:cs typeface="Arial"/>
              </a:rPr>
              <a:t>Distributed systems </a:t>
            </a:r>
            <a:r>
              <a:rPr lang="en-US" sz="2000" b="1">
                <a:solidFill>
                  <a:schemeClr val="tx1">
                    <a:lumMod val="76000"/>
                    <a:lumOff val="24000"/>
                  </a:schemeClr>
                </a:solidFill>
                <a:latin typeface="Arial"/>
                <a:cs typeface="Arial"/>
              </a:rPr>
              <a:t>must tolerate partitions (P)</a:t>
            </a:r>
            <a:r>
              <a:rPr lang="en-US" sz="2000">
                <a:solidFill>
                  <a:schemeClr val="tx1">
                    <a:lumMod val="76000"/>
                    <a:lumOff val="24000"/>
                  </a:schemeClr>
                </a:solidFill>
                <a:latin typeface="Arial"/>
                <a:cs typeface="Arial"/>
              </a:rPr>
              <a:t>, </a:t>
            </a:r>
            <a:endParaRPr lang="en-US">
              <a:solidFill>
                <a:schemeClr val="tx1">
                  <a:lumMod val="76000"/>
                  <a:lumOff val="24000"/>
                </a:schemeClr>
              </a:solidFill>
            </a:endParaRPr>
          </a:p>
          <a:p>
            <a:r>
              <a:rPr lang="en-US" sz="2000">
                <a:solidFill>
                  <a:schemeClr val="tx1">
                    <a:lumMod val="76000"/>
                    <a:lumOff val="24000"/>
                  </a:schemeClr>
                </a:solidFill>
                <a:latin typeface="Arial"/>
                <a:cs typeface="Arial"/>
              </a:rPr>
              <a:t>so they must choose between </a:t>
            </a:r>
            <a:r>
              <a:rPr lang="en-US" sz="2000" b="1">
                <a:solidFill>
                  <a:schemeClr val="tx1">
                    <a:lumMod val="76000"/>
                    <a:lumOff val="24000"/>
                  </a:schemeClr>
                </a:solidFill>
                <a:highlight>
                  <a:srgbClr val="FFFF00"/>
                </a:highlight>
                <a:latin typeface="Arial"/>
                <a:cs typeface="Arial"/>
              </a:rPr>
              <a:t>C or A</a:t>
            </a:r>
            <a:r>
              <a:rPr lang="en-US" sz="2000">
                <a:solidFill>
                  <a:schemeClr val="tx1">
                    <a:lumMod val="76000"/>
                    <a:lumOff val="24000"/>
                  </a:schemeClr>
                </a:solidFill>
                <a:highlight>
                  <a:srgbClr val="FFFF00"/>
                </a:highlight>
                <a:latin typeface="Arial"/>
                <a:cs typeface="Arial"/>
              </a:rPr>
              <a:t>.</a:t>
            </a:r>
            <a:endParaRPr lang="en-US">
              <a:solidFill>
                <a:schemeClr val="tx1">
                  <a:lumMod val="76000"/>
                  <a:lumOff val="24000"/>
                </a:schemeClr>
              </a:solidFill>
              <a:highlight>
                <a:srgbClr val="FFFF00"/>
              </a:highlight>
            </a:endParaRPr>
          </a:p>
          <a:p>
            <a:endParaRPr lang="en-US" sz="2000">
              <a:solidFill>
                <a:schemeClr val="tx1">
                  <a:lumMod val="76000"/>
                  <a:lumOff val="24000"/>
                </a:schemeClr>
              </a:solidFill>
              <a:latin typeface="Arial"/>
              <a:cs typeface="Arial"/>
            </a:endParaRPr>
          </a:p>
          <a:p>
            <a:r>
              <a:rPr lang="en-US" sz="2000" b="1">
                <a:solidFill>
                  <a:schemeClr val="tx1">
                    <a:lumMod val="76000"/>
                    <a:lumOff val="24000"/>
                  </a:schemeClr>
                </a:solidFill>
                <a:ea typeface="+mn-lt"/>
                <a:cs typeface="+mn-lt"/>
              </a:rPr>
              <a:t>AP systems</a:t>
            </a:r>
            <a:r>
              <a:rPr lang="en-US" sz="2000">
                <a:solidFill>
                  <a:schemeClr val="tx1">
                    <a:lumMod val="76000"/>
                    <a:lumOff val="24000"/>
                  </a:schemeClr>
                </a:solidFill>
                <a:ea typeface="+mn-lt"/>
                <a:cs typeface="+mn-lt"/>
              </a:rPr>
              <a:t> prioritize </a:t>
            </a:r>
            <a:endParaRPr lang="en-US">
              <a:solidFill>
                <a:schemeClr val="tx1">
                  <a:lumMod val="76000"/>
                  <a:lumOff val="24000"/>
                </a:schemeClr>
              </a:solidFill>
              <a:ea typeface="+mn-lt"/>
              <a:cs typeface="+mn-lt"/>
            </a:endParaRPr>
          </a:p>
          <a:p>
            <a:r>
              <a:rPr lang="en-US" sz="2000">
                <a:solidFill>
                  <a:schemeClr val="tx1">
                    <a:lumMod val="76000"/>
                    <a:lumOff val="24000"/>
                  </a:schemeClr>
                </a:solidFill>
                <a:ea typeface="+mn-lt"/>
                <a:cs typeface="+mn-lt"/>
              </a:rPr>
              <a:t>uptime and fast responses. </a:t>
            </a:r>
            <a:endParaRPr lang="en-US">
              <a:solidFill>
                <a:schemeClr val="tx1">
                  <a:lumMod val="76000"/>
                  <a:lumOff val="24000"/>
                </a:schemeClr>
              </a:solidFill>
              <a:ea typeface="+mn-lt"/>
              <a:cs typeface="+mn-lt"/>
            </a:endParaRPr>
          </a:p>
          <a:p>
            <a:r>
              <a:rPr lang="en-US" sz="2000" b="1">
                <a:solidFill>
                  <a:schemeClr val="tx1">
                    <a:lumMod val="76000"/>
                    <a:lumOff val="24000"/>
                  </a:schemeClr>
                </a:solidFill>
                <a:ea typeface="+mn-lt"/>
                <a:cs typeface="+mn-lt"/>
              </a:rPr>
              <a:t>CP systems</a:t>
            </a:r>
            <a:r>
              <a:rPr lang="en-US" sz="2000">
                <a:solidFill>
                  <a:schemeClr val="tx1">
                    <a:lumMod val="76000"/>
                    <a:lumOff val="24000"/>
                  </a:schemeClr>
                </a:solidFill>
                <a:ea typeface="+mn-lt"/>
                <a:cs typeface="+mn-lt"/>
              </a:rPr>
              <a:t> prioritize correctness.</a:t>
            </a:r>
            <a:endParaRPr lang="en-US">
              <a:solidFill>
                <a:schemeClr val="tx1">
                  <a:lumMod val="76000"/>
                  <a:lumOff val="24000"/>
                </a:schemeClr>
              </a:solidFill>
              <a:cs typeface="Sabon Next LT"/>
            </a:endParaRPr>
          </a:p>
        </p:txBody>
      </p:sp>
    </p:spTree>
    <p:extLst>
      <p:ext uri="{BB962C8B-B14F-4D97-AF65-F5344CB8AC3E}">
        <p14:creationId xmlns:p14="http://schemas.microsoft.com/office/powerpoint/2010/main" val="7374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A3B319-F5F4-29BA-1632-4659968199C0}"/>
              </a:ext>
            </a:extLst>
          </p:cNvPr>
          <p:cNvSpPr>
            <a:spLocks noGrp="1"/>
          </p:cNvSpPr>
          <p:nvPr>
            <p:ph type="subTitle" idx="4294967295"/>
          </p:nvPr>
        </p:nvSpPr>
        <p:spPr>
          <a:xfrm>
            <a:off x="910441" y="1711325"/>
            <a:ext cx="9350272" cy="1636713"/>
          </a:xfrm>
        </p:spPr>
        <p:txBody>
          <a:bodyPr vert="horz" lIns="91440" tIns="45720" rIns="91440" bIns="45720" rtlCol="0" anchor="t">
            <a:normAutofit fontScale="77500" lnSpcReduction="20000"/>
          </a:bodyPr>
          <a:lstStyle/>
          <a:p>
            <a:pPr marL="0" indent="0">
              <a:buNone/>
            </a:pPr>
            <a:r>
              <a:rPr lang="en-US">
                <a:solidFill>
                  <a:schemeClr val="tx1">
                    <a:lumMod val="76000"/>
                    <a:lumOff val="24000"/>
                  </a:schemeClr>
                </a:solidFill>
                <a:ea typeface="+mn-lt"/>
                <a:cs typeface="+mn-lt"/>
              </a:rPr>
              <a:t>ACID database transactions greatly simplify the job of the application developer. </a:t>
            </a:r>
            <a:endParaRPr lang="en-US"/>
          </a:p>
          <a:p>
            <a:pPr marL="0" indent="0">
              <a:buNone/>
            </a:pPr>
            <a:endParaRPr lang="en-US">
              <a:solidFill>
                <a:schemeClr val="tx1">
                  <a:lumMod val="76000"/>
                  <a:lumOff val="24000"/>
                </a:schemeClr>
              </a:solidFill>
              <a:ea typeface="+mn-lt"/>
              <a:cs typeface="+mn-lt"/>
            </a:endParaRPr>
          </a:p>
          <a:p>
            <a:pPr marL="0" indent="0">
              <a:buNone/>
            </a:pPr>
            <a:r>
              <a:rPr lang="en-US">
                <a:solidFill>
                  <a:schemeClr val="tx1">
                    <a:lumMod val="76000"/>
                    <a:lumOff val="24000"/>
                  </a:schemeClr>
                </a:solidFill>
                <a:ea typeface="+mn-lt"/>
                <a:cs typeface="+mn-lt"/>
              </a:rPr>
              <a:t>As signified by the acronym, </a:t>
            </a:r>
          </a:p>
          <a:p>
            <a:pPr marL="0" indent="0">
              <a:buNone/>
            </a:pPr>
            <a:r>
              <a:rPr lang="en-US">
                <a:solidFill>
                  <a:schemeClr val="tx1">
                    <a:lumMod val="76000"/>
                    <a:lumOff val="24000"/>
                  </a:schemeClr>
                </a:solidFill>
                <a:highlight>
                  <a:srgbClr val="FFFF00"/>
                </a:highlight>
                <a:ea typeface="+mn-lt"/>
                <a:cs typeface="+mn-lt"/>
              </a:rPr>
              <a:t>ACID </a:t>
            </a:r>
            <a:r>
              <a:rPr lang="en-US">
                <a:solidFill>
                  <a:schemeClr val="tx1">
                    <a:lumMod val="76000"/>
                    <a:lumOff val="24000"/>
                  </a:schemeClr>
                </a:solidFill>
                <a:ea typeface="+mn-lt"/>
                <a:cs typeface="+mn-lt"/>
              </a:rPr>
              <a:t>transactions provide the following guarantees:</a:t>
            </a:r>
          </a:p>
          <a:p>
            <a:pPr marL="0" indent="0">
              <a:buNone/>
            </a:pPr>
            <a:endParaRPr lang="en-US">
              <a:solidFill>
                <a:schemeClr val="tx1">
                  <a:lumMod val="76000"/>
                  <a:lumOff val="24000"/>
                </a:schemeClr>
              </a:solidFill>
              <a:cs typeface="Sabon Next LT"/>
            </a:endParaRPr>
          </a:p>
          <a:p>
            <a:pPr marL="0" indent="0">
              <a:buNone/>
            </a:pPr>
            <a:endParaRPr lang="en-US">
              <a:solidFill>
                <a:schemeClr val="tx1">
                  <a:lumMod val="76000"/>
                  <a:lumOff val="24000"/>
                </a:schemeClr>
              </a:solidFill>
              <a:cs typeface="Sabon Next LT"/>
            </a:endParaRPr>
          </a:p>
        </p:txBody>
      </p:sp>
      <p:sp>
        <p:nvSpPr>
          <p:cNvPr id="4" name="TextBox 3">
            <a:extLst>
              <a:ext uri="{FF2B5EF4-FFF2-40B4-BE49-F238E27FC236}">
                <a16:creationId xmlns:a16="http://schemas.microsoft.com/office/drawing/2014/main" id="{E427F8A8-9A77-6D65-7A22-F7CA80D22CE3}"/>
              </a:ext>
            </a:extLst>
          </p:cNvPr>
          <p:cNvSpPr txBox="1"/>
          <p:nvPr/>
        </p:nvSpPr>
        <p:spPr>
          <a:xfrm>
            <a:off x="914401" y="3655621"/>
            <a:ext cx="10115796" cy="2187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n-US" sz="2200" b="1">
                <a:solidFill>
                  <a:srgbClr val="333333"/>
                </a:solidFill>
                <a:highlight>
                  <a:srgbClr val="FFFF00"/>
                </a:highlight>
                <a:cs typeface="Segoe UI"/>
              </a:rPr>
              <a:t>Atomicity</a:t>
            </a:r>
            <a:r>
              <a:rPr lang="en-US" sz="2200" b="1">
                <a:solidFill>
                  <a:srgbClr val="333333"/>
                </a:solidFill>
                <a:cs typeface="Segoe UI"/>
              </a:rPr>
              <a:t>.</a:t>
            </a:r>
            <a:r>
              <a:rPr lang="en-US" sz="2200">
                <a:solidFill>
                  <a:srgbClr val="333333"/>
                </a:solidFill>
                <a:cs typeface="Segoe UI"/>
              </a:rPr>
              <a:t> All of the operations in the transaction will complete, or none will.</a:t>
            </a:r>
            <a:r>
              <a:rPr lang="en-US" sz="2200">
                <a:cs typeface="Segoe UI"/>
              </a:rPr>
              <a:t>​</a:t>
            </a:r>
          </a:p>
          <a:p>
            <a:pPr>
              <a:lnSpc>
                <a:spcPts val="1800"/>
              </a:lnSpc>
            </a:pPr>
            <a:r>
              <a:rPr lang="en-US" sz="2200">
                <a:cs typeface="Segoe UI"/>
              </a:rPr>
              <a:t>​</a:t>
            </a:r>
          </a:p>
          <a:p>
            <a:pPr>
              <a:lnSpc>
                <a:spcPts val="1800"/>
              </a:lnSpc>
            </a:pPr>
            <a:r>
              <a:rPr lang="en-US" sz="2200" b="1">
                <a:solidFill>
                  <a:srgbClr val="333333"/>
                </a:solidFill>
                <a:highlight>
                  <a:srgbClr val="FFFF00"/>
                </a:highlight>
                <a:cs typeface="Segoe UI"/>
              </a:rPr>
              <a:t>Consistency</a:t>
            </a:r>
            <a:r>
              <a:rPr lang="en-US" sz="2200" b="1">
                <a:solidFill>
                  <a:srgbClr val="333333"/>
                </a:solidFill>
                <a:cs typeface="Segoe UI"/>
              </a:rPr>
              <a:t>.</a:t>
            </a:r>
            <a:r>
              <a:rPr lang="en-US" sz="2200">
                <a:solidFill>
                  <a:srgbClr val="333333"/>
                </a:solidFill>
                <a:cs typeface="Segoe UI"/>
              </a:rPr>
              <a:t> The database will be in a consistent state when the transaction begins and ends.</a:t>
            </a:r>
            <a:r>
              <a:rPr lang="en-US" sz="2200">
                <a:cs typeface="Segoe UI"/>
              </a:rPr>
              <a:t>​</a:t>
            </a:r>
          </a:p>
          <a:p>
            <a:pPr>
              <a:lnSpc>
                <a:spcPts val="1800"/>
              </a:lnSpc>
            </a:pPr>
            <a:r>
              <a:rPr lang="en-US" sz="2200">
                <a:cs typeface="Segoe UI"/>
              </a:rPr>
              <a:t>​</a:t>
            </a:r>
          </a:p>
          <a:p>
            <a:pPr>
              <a:lnSpc>
                <a:spcPts val="1800"/>
              </a:lnSpc>
            </a:pPr>
            <a:r>
              <a:rPr lang="en-US" sz="2200" b="1">
                <a:solidFill>
                  <a:srgbClr val="333333"/>
                </a:solidFill>
                <a:highlight>
                  <a:srgbClr val="FFFF00"/>
                </a:highlight>
                <a:cs typeface="Segoe UI"/>
              </a:rPr>
              <a:t>Isolation</a:t>
            </a:r>
            <a:r>
              <a:rPr lang="en-US" sz="2200" b="1">
                <a:solidFill>
                  <a:srgbClr val="333333"/>
                </a:solidFill>
                <a:cs typeface="Segoe UI"/>
              </a:rPr>
              <a:t>.</a:t>
            </a:r>
            <a:r>
              <a:rPr lang="en-US" sz="2200">
                <a:solidFill>
                  <a:srgbClr val="333333"/>
                </a:solidFill>
                <a:cs typeface="Segoe UI"/>
              </a:rPr>
              <a:t> The transaction will behave as if it is the only operation being performed upon the database.</a:t>
            </a:r>
            <a:r>
              <a:rPr lang="en-US" sz="2200">
                <a:cs typeface="Segoe UI"/>
              </a:rPr>
              <a:t>​</a:t>
            </a:r>
          </a:p>
          <a:p>
            <a:pPr>
              <a:lnSpc>
                <a:spcPts val="1800"/>
              </a:lnSpc>
            </a:pPr>
            <a:r>
              <a:rPr lang="en-US" sz="2200">
                <a:cs typeface="Segoe UI"/>
              </a:rPr>
              <a:t>​</a:t>
            </a:r>
          </a:p>
          <a:p>
            <a:pPr>
              <a:lnSpc>
                <a:spcPts val="1800"/>
              </a:lnSpc>
            </a:pPr>
            <a:r>
              <a:rPr lang="en-US" sz="2200" b="1">
                <a:solidFill>
                  <a:srgbClr val="333333"/>
                </a:solidFill>
                <a:highlight>
                  <a:srgbClr val="FFFF00"/>
                </a:highlight>
                <a:cs typeface="Segoe UI"/>
              </a:rPr>
              <a:t>Durability</a:t>
            </a:r>
            <a:r>
              <a:rPr lang="en-US" sz="2200" b="1">
                <a:solidFill>
                  <a:srgbClr val="333333"/>
                </a:solidFill>
                <a:cs typeface="Segoe UI"/>
              </a:rPr>
              <a:t>.</a:t>
            </a:r>
            <a:r>
              <a:rPr lang="en-US" sz="2200">
                <a:solidFill>
                  <a:srgbClr val="333333"/>
                </a:solidFill>
                <a:cs typeface="Segoe UI"/>
              </a:rPr>
              <a:t> Upon completion of the transaction, the operation will not be reversed.</a:t>
            </a:r>
          </a:p>
        </p:txBody>
      </p:sp>
      <p:sp>
        <p:nvSpPr>
          <p:cNvPr id="7" name="Title 1">
            <a:extLst>
              <a:ext uri="{FF2B5EF4-FFF2-40B4-BE49-F238E27FC236}">
                <a16:creationId xmlns:a16="http://schemas.microsoft.com/office/drawing/2014/main" id="{6CA164F8-EDFA-F043-11C6-DA50B534BEE0}"/>
              </a:ext>
            </a:extLst>
          </p:cNvPr>
          <p:cNvSpPr txBox="1">
            <a:spLocks/>
          </p:cNvSpPr>
          <p:nvPr/>
        </p:nvSpPr>
        <p:spPr>
          <a:xfrm>
            <a:off x="914401" y="849782"/>
            <a:ext cx="7861478" cy="956864"/>
          </a:xfrm>
          <a:prstGeom prst="rect">
            <a:avLst/>
          </a:prstGeom>
        </p:spPr>
        <p:txBody>
          <a:bodyPr lIns="91440" tIns="45720" rIns="91440" bIns="45720" anchor="t"/>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pPr algn="l"/>
            <a:r>
              <a:rPr lang="en-US"/>
              <a:t>ACID </a:t>
            </a:r>
            <a:br>
              <a:rPr lang="en-US"/>
            </a:br>
            <a:endParaRPr lang="en-US" sz="2000">
              <a:solidFill>
                <a:schemeClr val="tx1">
                  <a:lumMod val="65000"/>
                  <a:lumOff val="35000"/>
                </a:schemeClr>
              </a:solidFill>
            </a:endParaRPr>
          </a:p>
        </p:txBody>
      </p:sp>
    </p:spTree>
    <p:extLst>
      <p:ext uri="{BB962C8B-B14F-4D97-AF65-F5344CB8AC3E}">
        <p14:creationId xmlns:p14="http://schemas.microsoft.com/office/powerpoint/2010/main" val="38974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772A-842A-87D2-61D7-7AF66324F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76CBC-58FC-2774-93A5-C24E8E3E62E5}"/>
              </a:ext>
            </a:extLst>
          </p:cNvPr>
          <p:cNvSpPr>
            <a:spLocks noGrp="1"/>
          </p:cNvSpPr>
          <p:nvPr>
            <p:ph type="ctrTitle"/>
          </p:nvPr>
        </p:nvSpPr>
        <p:spPr>
          <a:xfrm>
            <a:off x="914401" y="849782"/>
            <a:ext cx="7861478" cy="956864"/>
          </a:xfrm>
        </p:spPr>
        <p:txBody>
          <a:bodyPr/>
          <a:lstStyle/>
          <a:p>
            <a:r>
              <a:rPr lang="en-US"/>
              <a:t>ACID</a:t>
            </a:r>
            <a:br>
              <a:rPr lang="en-US"/>
            </a:br>
            <a:r>
              <a:rPr lang="en-US" sz="2000">
                <a:solidFill>
                  <a:schemeClr val="tx1">
                    <a:lumMod val="65000"/>
                    <a:lumOff val="35000"/>
                  </a:schemeClr>
                </a:solidFill>
              </a:rPr>
              <a:t>Commiting in a single DB</a:t>
            </a:r>
          </a:p>
        </p:txBody>
      </p:sp>
      <p:sp>
        <p:nvSpPr>
          <p:cNvPr id="3" name="Subtitle 2">
            <a:extLst>
              <a:ext uri="{FF2B5EF4-FFF2-40B4-BE49-F238E27FC236}">
                <a16:creationId xmlns:a16="http://schemas.microsoft.com/office/drawing/2014/main" id="{DC58AF22-7359-A2C6-7476-CE4E9CE5614F}"/>
              </a:ext>
            </a:extLst>
          </p:cNvPr>
          <p:cNvSpPr>
            <a:spLocks noGrp="1"/>
          </p:cNvSpPr>
          <p:nvPr>
            <p:ph type="subTitle" idx="1"/>
          </p:nvPr>
        </p:nvSpPr>
        <p:spPr>
          <a:xfrm>
            <a:off x="914401" y="2051347"/>
            <a:ext cx="8157827" cy="3844501"/>
          </a:xfrm>
        </p:spPr>
        <p:txBody>
          <a:bodyPr>
            <a:normAutofit fontScale="92500" lnSpcReduction="10000"/>
          </a:bodyPr>
          <a:lstStyle/>
          <a:p>
            <a:r>
              <a:rPr lang="en-US" b="1">
                <a:solidFill>
                  <a:srgbClr val="333333"/>
                </a:solidFill>
                <a:highlight>
                  <a:srgbClr val="FFFF00"/>
                </a:highlight>
                <a:ea typeface="+mn-lt"/>
                <a:cs typeface="+mn-lt"/>
              </a:rPr>
              <a:t>It is easy</a:t>
            </a:r>
            <a:endParaRPr lang="en-US"/>
          </a:p>
          <a:p>
            <a:r>
              <a:rPr lang="en-US">
                <a:solidFill>
                  <a:schemeClr val="tx1">
                    <a:lumMod val="76000"/>
                    <a:lumOff val="24000"/>
                  </a:schemeClr>
                </a:solidFill>
                <a:ea typeface="+mn-lt"/>
                <a:cs typeface="+mn-lt"/>
              </a:rPr>
              <a:t>Steps: </a:t>
            </a:r>
            <a:endParaRPr lang="en-US">
              <a:solidFill>
                <a:schemeClr val="tx1">
                  <a:lumMod val="76000"/>
                  <a:lumOff val="24000"/>
                </a:schemeClr>
              </a:solidFill>
              <a:cs typeface="Sabon Next LT"/>
            </a:endParaRPr>
          </a:p>
          <a:p>
            <a:pPr marL="742950" lvl="1" indent="-285750" algn="l">
              <a:buFont typeface="Arial"/>
              <a:buChar char="•"/>
            </a:pPr>
            <a:r>
              <a:rPr lang="en-US">
                <a:solidFill>
                  <a:schemeClr val="tx1">
                    <a:lumMod val="76000"/>
                    <a:lumOff val="24000"/>
                  </a:schemeClr>
                </a:solidFill>
                <a:ea typeface="+mn-lt"/>
                <a:cs typeface="+mn-lt"/>
              </a:rPr>
              <a:t>Transaction begins (</a:t>
            </a:r>
            <a:r>
              <a:rPr lang="en-US">
                <a:solidFill>
                  <a:schemeClr val="tx1">
                    <a:lumMod val="76000"/>
                    <a:lumOff val="24000"/>
                  </a:schemeClr>
                </a:solidFill>
                <a:latin typeface="Consolas"/>
                <a:cs typeface="Sabon Next LT"/>
              </a:rPr>
              <a:t>BEGIN TRANSACTION</a:t>
            </a:r>
            <a:r>
              <a:rPr lang="en-US">
                <a:solidFill>
                  <a:schemeClr val="tx1">
                    <a:lumMod val="76000"/>
                    <a:lumOff val="24000"/>
                  </a:schemeClr>
                </a:solidFill>
                <a:ea typeface="+mn-lt"/>
                <a:cs typeface="+mn-lt"/>
              </a:rPr>
              <a:t>).</a:t>
            </a:r>
            <a:endParaRPr lang="en-US">
              <a:cs typeface="Sabon Next LT"/>
            </a:endParaRPr>
          </a:p>
          <a:p>
            <a:pPr marL="742950" lvl="1" indent="-285750" algn="l">
              <a:buFont typeface="Arial"/>
              <a:buChar char="•"/>
            </a:pPr>
            <a:r>
              <a:rPr lang="en-US">
                <a:solidFill>
                  <a:schemeClr val="tx1">
                    <a:lumMod val="76000"/>
                    <a:lumOff val="24000"/>
                  </a:schemeClr>
                </a:solidFill>
                <a:ea typeface="+mn-lt"/>
                <a:cs typeface="+mn-lt"/>
              </a:rPr>
              <a:t>SQL operations execute (e.g., </a:t>
            </a:r>
            <a:r>
              <a:rPr lang="en-US">
                <a:solidFill>
                  <a:schemeClr val="tx1">
                    <a:lumMod val="76000"/>
                    <a:lumOff val="24000"/>
                  </a:schemeClr>
                </a:solidFill>
                <a:latin typeface="Consolas"/>
                <a:cs typeface="Sabon Next LT"/>
              </a:rPr>
              <a:t>INSERT</a:t>
            </a:r>
            <a:r>
              <a:rPr lang="en-US">
                <a:solidFill>
                  <a:schemeClr val="tx1">
                    <a:lumMod val="76000"/>
                    <a:lumOff val="24000"/>
                  </a:schemeClr>
                </a:solidFill>
                <a:ea typeface="+mn-lt"/>
                <a:cs typeface="+mn-lt"/>
              </a:rPr>
              <a:t>, </a:t>
            </a:r>
            <a:r>
              <a:rPr lang="en-US">
                <a:solidFill>
                  <a:schemeClr val="tx1">
                    <a:lumMod val="76000"/>
                    <a:lumOff val="24000"/>
                  </a:schemeClr>
                </a:solidFill>
                <a:latin typeface="Consolas"/>
                <a:cs typeface="Sabon Next LT"/>
              </a:rPr>
              <a:t>UPDATE</a:t>
            </a:r>
            <a:r>
              <a:rPr lang="en-US">
                <a:solidFill>
                  <a:schemeClr val="tx1">
                    <a:lumMod val="76000"/>
                    <a:lumOff val="24000"/>
                  </a:schemeClr>
                </a:solidFill>
                <a:ea typeface="+mn-lt"/>
                <a:cs typeface="+mn-lt"/>
              </a:rPr>
              <a:t>, </a:t>
            </a:r>
            <a:r>
              <a:rPr lang="en-US">
                <a:solidFill>
                  <a:schemeClr val="tx1">
                    <a:lumMod val="76000"/>
                    <a:lumOff val="24000"/>
                  </a:schemeClr>
                </a:solidFill>
                <a:latin typeface="Consolas"/>
                <a:cs typeface="Sabon Next LT"/>
              </a:rPr>
              <a:t>DELETE</a:t>
            </a:r>
            <a:r>
              <a:rPr lang="en-US">
                <a:solidFill>
                  <a:schemeClr val="tx1">
                    <a:lumMod val="76000"/>
                    <a:lumOff val="24000"/>
                  </a:schemeClr>
                </a:solidFill>
                <a:ea typeface="+mn-lt"/>
                <a:cs typeface="+mn-lt"/>
              </a:rPr>
              <a:t>).</a:t>
            </a:r>
            <a:endParaRPr lang="en-US">
              <a:cs typeface="Sabon Next LT"/>
            </a:endParaRPr>
          </a:p>
          <a:p>
            <a:pPr marL="742950" lvl="1" indent="-285750" algn="l">
              <a:buFont typeface="Arial"/>
              <a:buChar char="•"/>
            </a:pPr>
            <a:r>
              <a:rPr lang="en-US">
                <a:solidFill>
                  <a:schemeClr val="tx1">
                    <a:lumMod val="76000"/>
                    <a:lumOff val="24000"/>
                  </a:schemeClr>
                </a:solidFill>
                <a:ea typeface="+mn-lt"/>
                <a:cs typeface="+mn-lt"/>
              </a:rPr>
              <a:t>Changes are held in memory (not yet permanent).</a:t>
            </a:r>
            <a:endParaRPr lang="en-US">
              <a:cs typeface="Sabon Next LT"/>
            </a:endParaRPr>
          </a:p>
          <a:p>
            <a:pPr marL="742950" lvl="1" indent="-285750" algn="l">
              <a:buFont typeface="Arial"/>
              <a:buChar char="•"/>
            </a:pPr>
            <a:r>
              <a:rPr lang="en-US">
                <a:solidFill>
                  <a:schemeClr val="tx1">
                    <a:lumMod val="76000"/>
                    <a:lumOff val="24000"/>
                  </a:schemeClr>
                </a:solidFill>
                <a:latin typeface="Consolas"/>
                <a:cs typeface="Sabon Next LT"/>
              </a:rPr>
              <a:t>COMMIT</a:t>
            </a:r>
            <a:r>
              <a:rPr lang="en-US">
                <a:solidFill>
                  <a:schemeClr val="tx1">
                    <a:lumMod val="76000"/>
                    <a:lumOff val="24000"/>
                  </a:schemeClr>
                </a:solidFill>
                <a:ea typeface="+mn-lt"/>
                <a:cs typeface="+mn-lt"/>
              </a:rPr>
              <a:t> command is issued.</a:t>
            </a:r>
            <a:endParaRPr lang="en-US">
              <a:cs typeface="Sabon Next LT"/>
            </a:endParaRPr>
          </a:p>
          <a:p>
            <a:pPr marL="742950" lvl="1" indent="-285750" algn="l">
              <a:buFont typeface="Arial"/>
              <a:buChar char="•"/>
            </a:pPr>
            <a:r>
              <a:rPr lang="en-US">
                <a:solidFill>
                  <a:schemeClr val="tx1">
                    <a:lumMod val="76000"/>
                    <a:lumOff val="24000"/>
                  </a:schemeClr>
                </a:solidFill>
                <a:ea typeface="+mn-lt"/>
                <a:cs typeface="+mn-lt"/>
              </a:rPr>
              <a:t>The database writes changes to disk and updates the transaction log.</a:t>
            </a:r>
            <a:endParaRPr lang="en-US">
              <a:cs typeface="Sabon Next LT"/>
            </a:endParaRPr>
          </a:p>
          <a:p>
            <a:pPr marL="742950" lvl="1" indent="-285750" algn="l">
              <a:buFont typeface="Arial"/>
              <a:buChar char="•"/>
            </a:pPr>
            <a:r>
              <a:rPr lang="en-US">
                <a:solidFill>
                  <a:schemeClr val="tx1">
                    <a:lumMod val="76000"/>
                    <a:lumOff val="24000"/>
                  </a:schemeClr>
                </a:solidFill>
                <a:ea typeface="+mn-lt"/>
                <a:cs typeface="+mn-lt"/>
              </a:rPr>
              <a:t>The transaction is marked as complete.</a:t>
            </a:r>
            <a:endParaRPr lang="en-US">
              <a:cs typeface="Sabon Next LT"/>
            </a:endParaRPr>
          </a:p>
          <a:p>
            <a:pPr marL="742950" lvl="1" indent="-285750">
              <a:buFont typeface="Arial"/>
              <a:buChar char="•"/>
            </a:pPr>
            <a:endParaRPr lang="en-US">
              <a:solidFill>
                <a:schemeClr val="tx1">
                  <a:lumMod val="76000"/>
                  <a:lumOff val="24000"/>
                </a:schemeClr>
              </a:solidFill>
              <a:cs typeface="Sabon Next LT"/>
            </a:endParaRPr>
          </a:p>
          <a:p>
            <a:r>
              <a:rPr lang="en-US" sz="2200" b="1">
                <a:solidFill>
                  <a:schemeClr val="tx1">
                    <a:lumMod val="76000"/>
                    <a:lumOff val="24000"/>
                  </a:schemeClr>
                </a:solidFill>
                <a:cs typeface="Sabon Next LT"/>
              </a:rPr>
              <a:t>Easier Recovery and Consistency:</a:t>
            </a:r>
            <a:endParaRPr lang="en-US" sz="2200">
              <a:solidFill>
                <a:schemeClr val="tx1">
                  <a:lumMod val="76000"/>
                  <a:lumOff val="24000"/>
                </a:schemeClr>
              </a:solidFill>
              <a:cs typeface="Sabon Next LT"/>
            </a:endParaRPr>
          </a:p>
          <a:p>
            <a:pPr marL="285750" indent="-285750">
              <a:buFont typeface="Arial,Sans-Serif"/>
              <a:buChar char="•"/>
            </a:pPr>
            <a:r>
              <a:rPr lang="en-US" sz="2200">
                <a:solidFill>
                  <a:schemeClr val="tx1">
                    <a:lumMod val="76000"/>
                    <a:lumOff val="24000"/>
                  </a:schemeClr>
                </a:solidFill>
                <a:cs typeface="Sabon Next LT"/>
              </a:rPr>
              <a:t>If a failure occurs, a single database can quickly rollback changes because all data modifications are in the same transaction log.</a:t>
            </a:r>
            <a:endParaRPr lang="en-US" sz="2200">
              <a:solidFill>
                <a:schemeClr val="tx1">
                  <a:lumMod val="76000"/>
                  <a:lumOff val="24000"/>
                </a:schemeClr>
              </a:solidFill>
            </a:endParaRPr>
          </a:p>
          <a:p>
            <a:endParaRPr lang="en-US">
              <a:solidFill>
                <a:schemeClr val="tx1">
                  <a:lumMod val="76000"/>
                  <a:lumOff val="24000"/>
                </a:schemeClr>
              </a:solidFill>
              <a:cs typeface="Sabon Next LT"/>
            </a:endParaRPr>
          </a:p>
        </p:txBody>
      </p:sp>
    </p:spTree>
    <p:extLst>
      <p:ext uri="{BB962C8B-B14F-4D97-AF65-F5344CB8AC3E}">
        <p14:creationId xmlns:p14="http://schemas.microsoft.com/office/powerpoint/2010/main" val="308663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D564-8D32-4543-37E0-C2A7B406DDC4}"/>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0380F67-269C-8773-63A8-0F23BF42F8CF}"/>
              </a:ext>
            </a:extLst>
          </p:cNvPr>
          <p:cNvSpPr/>
          <p:nvPr/>
        </p:nvSpPr>
        <p:spPr>
          <a:xfrm>
            <a:off x="2082800" y="2895600"/>
            <a:ext cx="3314700" cy="2959100"/>
          </a:xfrm>
          <a:prstGeom prst="roundRect">
            <a:avLst/>
          </a:prstGeom>
          <a:solidFill>
            <a:schemeClr val="accent3">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D8164-1D3B-E8F2-7E29-C6DCC9789E2D}"/>
              </a:ext>
            </a:extLst>
          </p:cNvPr>
          <p:cNvSpPr>
            <a:spLocks noGrp="1"/>
          </p:cNvSpPr>
          <p:nvPr>
            <p:ph type="ctrTitle"/>
          </p:nvPr>
        </p:nvSpPr>
        <p:spPr>
          <a:xfrm>
            <a:off x="1476376" y="1230782"/>
            <a:ext cx="5899328" cy="1194989"/>
          </a:xfrm>
        </p:spPr>
        <p:txBody>
          <a:bodyPr/>
          <a:lstStyle/>
          <a:p>
            <a:r>
              <a:rPr lang="en-US" sz="4000">
                <a:solidFill>
                  <a:schemeClr val="tx2"/>
                </a:solidFill>
              </a:rPr>
              <a:t>We start with a toy example</a:t>
            </a:r>
          </a:p>
        </p:txBody>
      </p:sp>
      <p:sp>
        <p:nvSpPr>
          <p:cNvPr id="3" name="Subtitle 2">
            <a:extLst>
              <a:ext uri="{FF2B5EF4-FFF2-40B4-BE49-F238E27FC236}">
                <a16:creationId xmlns:a16="http://schemas.microsoft.com/office/drawing/2014/main" id="{AA6F670A-50AE-E2FF-482F-C832A9E08C1A}"/>
              </a:ext>
            </a:extLst>
          </p:cNvPr>
          <p:cNvSpPr>
            <a:spLocks noGrp="1"/>
          </p:cNvSpPr>
          <p:nvPr>
            <p:ph type="subTitle" idx="1"/>
          </p:nvPr>
        </p:nvSpPr>
        <p:spPr>
          <a:xfrm>
            <a:off x="923926" y="2384722"/>
            <a:ext cx="7024352" cy="3844501"/>
          </a:xfrm>
        </p:spPr>
        <p:txBody>
          <a:bodyPr>
            <a:normAutofit/>
          </a:bodyPr>
          <a:lstStyle/>
          <a:p>
            <a:endParaRPr lang="en-US" b="1">
              <a:solidFill>
                <a:srgbClr val="333333"/>
              </a:solidFill>
              <a:highlight>
                <a:srgbClr val="FFFF00"/>
              </a:highlight>
              <a:ea typeface="+mn-lt"/>
              <a:cs typeface="+mn-lt"/>
            </a:endParaRPr>
          </a:p>
          <a:p>
            <a:pPr algn="l"/>
            <a:endParaRPr lang="en-US">
              <a:solidFill>
                <a:schemeClr val="tx1">
                  <a:lumMod val="76000"/>
                  <a:lumOff val="24000"/>
                </a:schemeClr>
              </a:solidFill>
              <a:cs typeface="Sabon Next LT"/>
            </a:endParaRPr>
          </a:p>
          <a:p>
            <a:endParaRPr lang="en-US">
              <a:solidFill>
                <a:schemeClr val="tx1">
                  <a:lumMod val="76000"/>
                  <a:lumOff val="24000"/>
                </a:schemeClr>
              </a:solidFill>
              <a:cs typeface="Sabon Next LT"/>
            </a:endParaRPr>
          </a:p>
        </p:txBody>
      </p:sp>
      <p:sp>
        <p:nvSpPr>
          <p:cNvPr id="4" name="TextBox 3">
            <a:extLst>
              <a:ext uri="{FF2B5EF4-FFF2-40B4-BE49-F238E27FC236}">
                <a16:creationId xmlns:a16="http://schemas.microsoft.com/office/drawing/2014/main" id="{551D7878-3D03-8C69-6DBB-ADBEA282F93D}"/>
              </a:ext>
            </a:extLst>
          </p:cNvPr>
          <p:cNvSpPr txBox="1"/>
          <p:nvPr/>
        </p:nvSpPr>
        <p:spPr>
          <a:xfrm>
            <a:off x="1457325" y="3063875"/>
            <a:ext cx="4673600" cy="3086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E89C13B8-355F-1F0E-5666-FCB10A6C8559}"/>
              </a:ext>
            </a:extLst>
          </p:cNvPr>
          <p:cNvSpPr txBox="1"/>
          <p:nvPr/>
        </p:nvSpPr>
        <p:spPr>
          <a:xfrm>
            <a:off x="2079446" y="3064009"/>
            <a:ext cx="331765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Sabon Next LT"/>
              </a:rPr>
              <a:t>We start with most simple ACID (&amp; 2PC) implementation.</a:t>
            </a:r>
          </a:p>
          <a:p>
            <a:pPr algn="ctr"/>
            <a:endParaRPr lang="en-US" b="1" dirty="0">
              <a:cs typeface="Sabon Next LT"/>
            </a:endParaRPr>
          </a:p>
          <a:p>
            <a:pPr algn="ctr"/>
            <a:endParaRPr lang="en-US" b="1" dirty="0">
              <a:cs typeface="Sabon Next LT"/>
            </a:endParaRPr>
          </a:p>
          <a:p>
            <a:pPr algn="ctr"/>
            <a:r>
              <a:rPr lang="en-US" b="1" dirty="0">
                <a:cs typeface="Sabon Next LT"/>
              </a:rPr>
              <a:t>Present the problems.</a:t>
            </a:r>
          </a:p>
          <a:p>
            <a:pPr algn="ctr"/>
            <a:endParaRPr lang="en-US" b="1" dirty="0">
              <a:cs typeface="Sabon Next LT"/>
            </a:endParaRPr>
          </a:p>
          <a:p>
            <a:pPr algn="ctr"/>
            <a:endParaRPr lang="en-US" b="1" dirty="0">
              <a:cs typeface="Sabon Next LT"/>
            </a:endParaRPr>
          </a:p>
          <a:p>
            <a:pPr algn="ctr"/>
            <a:r>
              <a:rPr lang="en-US" b="1" dirty="0">
                <a:cs typeface="Sabon Next LT"/>
              </a:rPr>
              <a:t>Solving using BASE.</a:t>
            </a:r>
          </a:p>
        </p:txBody>
      </p:sp>
      <p:sp>
        <p:nvSpPr>
          <p:cNvPr id="6" name="Arrow: Down 5">
            <a:extLst>
              <a:ext uri="{FF2B5EF4-FFF2-40B4-BE49-F238E27FC236}">
                <a16:creationId xmlns:a16="http://schemas.microsoft.com/office/drawing/2014/main" id="{9C5EE9E1-D079-33F3-BDB5-22B607F34F16}"/>
              </a:ext>
            </a:extLst>
          </p:cNvPr>
          <p:cNvSpPr/>
          <p:nvPr/>
        </p:nvSpPr>
        <p:spPr>
          <a:xfrm>
            <a:off x="3620394" y="4010784"/>
            <a:ext cx="246487" cy="496374"/>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E3FF54F-8CA4-C3B2-FB45-64339F372044}"/>
              </a:ext>
            </a:extLst>
          </p:cNvPr>
          <p:cNvSpPr/>
          <p:nvPr/>
        </p:nvSpPr>
        <p:spPr>
          <a:xfrm>
            <a:off x="3620393" y="4777345"/>
            <a:ext cx="246487" cy="485641"/>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27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82DDF-BFE8-9FFA-9E0F-B80A39682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91602-A4E0-A761-78B3-65BA9483888C}"/>
              </a:ext>
            </a:extLst>
          </p:cNvPr>
          <p:cNvSpPr>
            <a:spLocks noGrp="1"/>
          </p:cNvSpPr>
          <p:nvPr>
            <p:ph type="title"/>
          </p:nvPr>
        </p:nvSpPr>
        <p:spPr>
          <a:xfrm>
            <a:off x="914399" y="834635"/>
            <a:ext cx="8826773" cy="1222385"/>
          </a:xfrm>
        </p:spPr>
        <p:txBody>
          <a:bodyPr vert="horz" lIns="91440" tIns="0" rIns="91440" bIns="0" rtlCol="0" anchor="t" anchorCtr="0">
            <a:noAutofit/>
          </a:bodyPr>
          <a:lstStyle/>
          <a:p>
            <a:r>
              <a:rPr lang="en-US" sz="3200"/>
              <a:t>ACID transaction</a:t>
            </a:r>
            <a:br>
              <a:rPr lang="en-US" sz="3200"/>
            </a:br>
            <a:r>
              <a:rPr lang="en-US" sz="2400">
                <a:solidFill>
                  <a:schemeClr val="tx1">
                    <a:lumMod val="65000"/>
                    <a:lumOff val="35000"/>
                  </a:schemeClr>
                </a:solidFill>
              </a:rPr>
              <a:t>TOY EXAMPLE</a:t>
            </a:r>
          </a:p>
        </p:txBody>
      </p:sp>
      <p:sp>
        <p:nvSpPr>
          <p:cNvPr id="3" name="Slide Number Placeholder 2">
            <a:extLst>
              <a:ext uri="{FF2B5EF4-FFF2-40B4-BE49-F238E27FC236}">
                <a16:creationId xmlns:a16="http://schemas.microsoft.com/office/drawing/2014/main" id="{F4BB514E-501B-33DF-0987-40205D2A0BA7}"/>
              </a:ext>
            </a:extLst>
          </p:cNvPr>
          <p:cNvSpPr>
            <a:spLocks noGrp="1"/>
          </p:cNvSpPr>
          <p:nvPr>
            <p:ph type="sldNum" sz="quarter" idx="10"/>
          </p:nvPr>
        </p:nvSpPr>
        <p:spPr/>
        <p:txBody>
          <a:bodyPr/>
          <a:lstStyle/>
          <a:p>
            <a:fld id="{48F63A3B-78C7-47BE-AE5E-E10140E04643}" type="slidenum">
              <a:rPr lang="en-US" smtClean="0"/>
              <a:pPr/>
              <a:t>19</a:t>
            </a:fld>
            <a:endParaRPr lang="en-US"/>
          </a:p>
        </p:txBody>
      </p:sp>
      <p:sp>
        <p:nvSpPr>
          <p:cNvPr id="4" name="Content Placeholder 3">
            <a:extLst>
              <a:ext uri="{FF2B5EF4-FFF2-40B4-BE49-F238E27FC236}">
                <a16:creationId xmlns:a16="http://schemas.microsoft.com/office/drawing/2014/main" id="{8DDF1278-FBEF-8945-037C-BDDD7AB35D29}"/>
              </a:ext>
            </a:extLst>
          </p:cNvPr>
          <p:cNvSpPr>
            <a:spLocks noGrp="1"/>
          </p:cNvSpPr>
          <p:nvPr>
            <p:ph sz="half" idx="2"/>
          </p:nvPr>
        </p:nvSpPr>
        <p:spPr>
          <a:xfrm>
            <a:off x="914400" y="2580119"/>
            <a:ext cx="4794568" cy="3443246"/>
          </a:xfrm>
        </p:spPr>
        <p:txBody>
          <a:bodyPr vert="horz" lIns="91440" tIns="0" rIns="91440" bIns="0" rtlCol="0" anchor="t">
            <a:normAutofit fontScale="92500" lnSpcReduction="20000"/>
          </a:bodyPr>
          <a:lstStyle/>
          <a:p>
            <a:r>
              <a:rPr lang="en-US" sz="2000" b="1"/>
              <a:t>Example Schema in one node:</a:t>
            </a:r>
            <a:endParaRPr lang="en-US" sz="2000" b="1">
              <a:cs typeface="Sabon Next LT"/>
            </a:endParaRPr>
          </a:p>
          <a:p>
            <a:r>
              <a:rPr lang="en-US" sz="2000">
                <a:solidFill>
                  <a:schemeClr val="tx1"/>
                </a:solidFill>
                <a:ea typeface="+mn-lt"/>
                <a:cs typeface="+mn-lt"/>
              </a:rPr>
              <a:t> Initially all our </a:t>
            </a:r>
            <a:r>
              <a:rPr lang="en-US" sz="2000">
                <a:solidFill>
                  <a:schemeClr val="tx1"/>
                </a:solidFill>
                <a:highlight>
                  <a:srgbClr val="FFFF00"/>
                </a:highlight>
                <a:ea typeface="+mn-lt"/>
                <a:cs typeface="+mn-lt"/>
              </a:rPr>
              <a:t>data tables</a:t>
            </a:r>
            <a:r>
              <a:rPr lang="en-US" sz="2000">
                <a:solidFill>
                  <a:schemeClr val="tx1"/>
                </a:solidFill>
                <a:ea typeface="+mn-lt"/>
                <a:cs typeface="+mn-lt"/>
              </a:rPr>
              <a:t> are in </a:t>
            </a:r>
            <a:r>
              <a:rPr lang="en-US" sz="2000">
                <a:solidFill>
                  <a:schemeClr val="tx1"/>
                </a:solidFill>
                <a:highlight>
                  <a:srgbClr val="FFFF00"/>
                </a:highlight>
                <a:ea typeface="+mn-lt"/>
                <a:cs typeface="+mn-lt"/>
              </a:rPr>
              <a:t>one database</a:t>
            </a:r>
            <a:r>
              <a:rPr lang="en-US" sz="2000">
                <a:solidFill>
                  <a:schemeClr val="tx1"/>
                </a:solidFill>
                <a:ea typeface="+mn-lt"/>
                <a:cs typeface="+mn-lt"/>
              </a:rPr>
              <a:t> which is hosted on a </a:t>
            </a:r>
            <a:r>
              <a:rPr lang="en-US" sz="2000">
                <a:solidFill>
                  <a:schemeClr val="tx1"/>
                </a:solidFill>
                <a:highlight>
                  <a:srgbClr val="FFFF00"/>
                </a:highlight>
                <a:ea typeface="+mn-lt"/>
                <a:cs typeface="+mn-lt"/>
              </a:rPr>
              <a:t>single node.</a:t>
            </a:r>
          </a:p>
          <a:p>
            <a:endParaRPr lang="en-US" sz="2000">
              <a:solidFill>
                <a:schemeClr val="tx1"/>
              </a:solidFill>
              <a:ea typeface="+mn-lt"/>
              <a:cs typeface="+mn-lt"/>
            </a:endParaRPr>
          </a:p>
          <a:p>
            <a:r>
              <a:rPr lang="en-US" sz="2000">
                <a:solidFill>
                  <a:schemeClr val="tx1"/>
                </a:solidFill>
                <a:ea typeface="+mn-lt"/>
                <a:cs typeface="+mn-lt"/>
              </a:rPr>
              <a:t>We can perform operations on both tables in one single transaction.</a:t>
            </a:r>
          </a:p>
          <a:p>
            <a:endParaRPr lang="en-US" sz="2000">
              <a:solidFill>
                <a:srgbClr val="000000"/>
              </a:solidFill>
              <a:ea typeface="+mn-lt"/>
              <a:cs typeface="+mn-lt"/>
            </a:endParaRPr>
          </a:p>
          <a:p>
            <a:r>
              <a:rPr lang="en-US" sz="2000" b="1">
                <a:ea typeface="+mn-lt"/>
                <a:cs typeface="+mn-lt"/>
              </a:rPr>
              <a:t>Advantages</a:t>
            </a:r>
            <a:r>
              <a:rPr lang="en-US" sz="2000">
                <a:solidFill>
                  <a:schemeClr val="tx1"/>
                </a:solidFill>
                <a:ea typeface="+mn-lt"/>
                <a:cs typeface="+mn-lt"/>
              </a:rPr>
              <a:t>:</a:t>
            </a:r>
          </a:p>
          <a:p>
            <a:pPr marL="342900" indent="-342900">
              <a:buChar char="•"/>
            </a:pPr>
            <a:r>
              <a:rPr lang="en-US" sz="2000">
                <a:solidFill>
                  <a:schemeClr val="tx1"/>
                </a:solidFill>
                <a:ea typeface="+mn-lt"/>
                <a:cs typeface="+mn-lt"/>
              </a:rPr>
              <a:t>  Simplicity</a:t>
            </a:r>
          </a:p>
          <a:p>
            <a:pPr marL="342900" indent="-342900">
              <a:buChar char="•"/>
            </a:pPr>
            <a:r>
              <a:rPr lang="en-US" sz="2000">
                <a:solidFill>
                  <a:schemeClr val="tx1"/>
                </a:solidFill>
                <a:ea typeface="+mn-lt"/>
                <a:cs typeface="+mn-lt"/>
              </a:rPr>
              <a:t>  DBMS handles ACID for us</a:t>
            </a:r>
          </a:p>
          <a:p>
            <a:pPr marL="285750" indent="-285750">
              <a:buChar char="•"/>
            </a:pPr>
            <a:endParaRPr lang="en-US" sz="2000" b="1">
              <a:solidFill>
                <a:srgbClr val="333333"/>
              </a:solidFill>
              <a:ea typeface="+mn-lt"/>
              <a:cs typeface="+mn-lt"/>
            </a:endParaRPr>
          </a:p>
        </p:txBody>
      </p:sp>
      <p:pic>
        <p:nvPicPr>
          <p:cNvPr id="5" name="Picture 4" descr="A diagram of a diagram&#10;&#10;AI-generated content may be incorrect.">
            <a:extLst>
              <a:ext uri="{FF2B5EF4-FFF2-40B4-BE49-F238E27FC236}">
                <a16:creationId xmlns:a16="http://schemas.microsoft.com/office/drawing/2014/main" id="{03861968-F939-5DB5-9FEB-99C387114F5E}"/>
              </a:ext>
            </a:extLst>
          </p:cNvPr>
          <p:cNvPicPr>
            <a:picLocks noChangeAspect="1"/>
          </p:cNvPicPr>
          <p:nvPr/>
        </p:nvPicPr>
        <p:blipFill>
          <a:blip r:embed="rId2"/>
          <a:stretch>
            <a:fillRect/>
          </a:stretch>
        </p:blipFill>
        <p:spPr>
          <a:xfrm>
            <a:off x="6186946" y="1131522"/>
            <a:ext cx="5213631" cy="2876314"/>
          </a:xfrm>
          <a:prstGeom prst="rect">
            <a:avLst/>
          </a:prstGeom>
        </p:spPr>
      </p:pic>
      <p:sp>
        <p:nvSpPr>
          <p:cNvPr id="8" name="Rectangle 7">
            <a:extLst>
              <a:ext uri="{FF2B5EF4-FFF2-40B4-BE49-F238E27FC236}">
                <a16:creationId xmlns:a16="http://schemas.microsoft.com/office/drawing/2014/main" id="{8DF8B9DD-BB1E-12D8-7B88-4879A0A94E23}"/>
              </a:ext>
            </a:extLst>
          </p:cNvPr>
          <p:cNvSpPr/>
          <p:nvPr/>
        </p:nvSpPr>
        <p:spPr>
          <a:xfrm>
            <a:off x="6266776" y="1306501"/>
            <a:ext cx="5048851" cy="253549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5">
            <a:extLst>
              <a:ext uri="{FF2B5EF4-FFF2-40B4-BE49-F238E27FC236}">
                <a16:creationId xmlns:a16="http://schemas.microsoft.com/office/drawing/2014/main" id="{82EB4C3A-8417-7A23-51E4-C32251042138}"/>
              </a:ext>
            </a:extLst>
          </p:cNvPr>
          <p:cNvPicPr>
            <a:picLocks noChangeAspect="1"/>
          </p:cNvPicPr>
          <p:nvPr/>
        </p:nvPicPr>
        <p:blipFill>
          <a:blip r:embed="rId3"/>
          <a:srcRect t="1526" r="-1" b="1525"/>
          <a:stretch/>
        </p:blipFill>
        <p:spPr>
          <a:xfrm>
            <a:off x="6396841" y="4249783"/>
            <a:ext cx="5000303" cy="2415656"/>
          </a:xfrm>
          <a:prstGeom prst="rect">
            <a:avLst/>
          </a:prstGeom>
          <a:noFill/>
        </p:spPr>
      </p:pic>
    </p:spTree>
    <p:extLst>
      <p:ext uri="{BB962C8B-B14F-4D97-AF65-F5344CB8AC3E}">
        <p14:creationId xmlns:p14="http://schemas.microsoft.com/office/powerpoint/2010/main" val="388923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90EF-BABE-8D23-5BED-1CA37DEE9818}"/>
              </a:ext>
            </a:extLst>
          </p:cNvPr>
          <p:cNvSpPr>
            <a:spLocks noGrp="1"/>
          </p:cNvSpPr>
          <p:nvPr>
            <p:ph type="title"/>
          </p:nvPr>
        </p:nvSpPr>
        <p:spPr>
          <a:xfrm>
            <a:off x="914400" y="-1609"/>
            <a:ext cx="6583680" cy="927695"/>
          </a:xfrm>
        </p:spPr>
        <p:txBody>
          <a:bodyPr/>
          <a:lstStyle/>
          <a:p>
            <a:r>
              <a:rPr lang="en-US"/>
              <a:t>ACID vs BASE</a:t>
            </a:r>
          </a:p>
        </p:txBody>
      </p:sp>
      <p:sp>
        <p:nvSpPr>
          <p:cNvPr id="3" name="Content Placeholder 2">
            <a:extLst>
              <a:ext uri="{FF2B5EF4-FFF2-40B4-BE49-F238E27FC236}">
                <a16:creationId xmlns:a16="http://schemas.microsoft.com/office/drawing/2014/main" id="{7FFD467A-1DAB-0052-F6B3-B634E5B6FDF3}"/>
              </a:ext>
            </a:extLst>
          </p:cNvPr>
          <p:cNvSpPr>
            <a:spLocks noGrp="1"/>
          </p:cNvSpPr>
          <p:nvPr>
            <p:ph idx="1"/>
          </p:nvPr>
        </p:nvSpPr>
        <p:spPr>
          <a:xfrm>
            <a:off x="914400" y="1419498"/>
            <a:ext cx="3990901" cy="4622486"/>
          </a:xfrm>
        </p:spPr>
        <p:txBody>
          <a:bodyPr vert="horz" lIns="91440" tIns="0" rIns="91440" bIns="0" rtlCol="0" anchor="t">
            <a:normAutofit/>
          </a:bodyPr>
          <a:lstStyle/>
          <a:p>
            <a:r>
              <a:rPr lang="en-US">
                <a:cs typeface="Sabon Next LT"/>
              </a:rPr>
              <a:t>Not this.</a:t>
            </a:r>
          </a:p>
          <a:p>
            <a:br>
              <a:rPr lang="en-US">
                <a:cs typeface="Sabon Next LT"/>
              </a:rPr>
            </a:br>
            <a:endParaRPr lang="en-US">
              <a:cs typeface="Sabon Next LT"/>
            </a:endParaRPr>
          </a:p>
        </p:txBody>
      </p:sp>
      <p:sp>
        <p:nvSpPr>
          <p:cNvPr id="4" name="Slide Number Placeholder 3">
            <a:extLst>
              <a:ext uri="{FF2B5EF4-FFF2-40B4-BE49-F238E27FC236}">
                <a16:creationId xmlns:a16="http://schemas.microsoft.com/office/drawing/2014/main" id="{999C701B-29AD-7ABD-81A5-CC013C44BA13}"/>
              </a:ext>
            </a:extLst>
          </p:cNvPr>
          <p:cNvSpPr>
            <a:spLocks noGrp="1"/>
          </p:cNvSpPr>
          <p:nvPr>
            <p:ph type="sldNum" sz="quarter" idx="10"/>
          </p:nvPr>
        </p:nvSpPr>
        <p:spPr/>
        <p:txBody>
          <a:bodyPr/>
          <a:lstStyle/>
          <a:p>
            <a:fld id="{48F63A3B-78C7-47BE-AE5E-E10140E04643}" type="slidenum">
              <a:rPr lang="en-US" smtClean="0"/>
              <a:pPr/>
              <a:t>2</a:t>
            </a:fld>
            <a:endParaRPr lang="en-US"/>
          </a:p>
        </p:txBody>
      </p:sp>
      <p:pic>
        <p:nvPicPr>
          <p:cNvPr id="5" name="Picture 4" descr="like acids and bases your danger is when mixed together.&quot; How can a line  this fucking stupid make the final cut of a multi-million dollar movie like  The Matrix Resurrections? :">
            <a:extLst>
              <a:ext uri="{FF2B5EF4-FFF2-40B4-BE49-F238E27FC236}">
                <a16:creationId xmlns:a16="http://schemas.microsoft.com/office/drawing/2014/main" id="{85086CF8-44F7-2ADF-E62F-D625C9174D9A}"/>
              </a:ext>
            </a:extLst>
          </p:cNvPr>
          <p:cNvPicPr>
            <a:picLocks noChangeAspect="1"/>
          </p:cNvPicPr>
          <p:nvPr/>
        </p:nvPicPr>
        <p:blipFill>
          <a:blip r:embed="rId2"/>
          <a:stretch>
            <a:fillRect/>
          </a:stretch>
        </p:blipFill>
        <p:spPr>
          <a:xfrm>
            <a:off x="917606" y="2120578"/>
            <a:ext cx="4138549" cy="4284957"/>
          </a:xfrm>
          <a:prstGeom prst="rect">
            <a:avLst/>
          </a:prstGeom>
        </p:spPr>
      </p:pic>
      <p:sp>
        <p:nvSpPr>
          <p:cNvPr id="8" name="Content Placeholder 2">
            <a:extLst>
              <a:ext uri="{FF2B5EF4-FFF2-40B4-BE49-F238E27FC236}">
                <a16:creationId xmlns:a16="http://schemas.microsoft.com/office/drawing/2014/main" id="{EDE946F8-CFAE-3193-0C88-651D70C3D62F}"/>
              </a:ext>
            </a:extLst>
          </p:cNvPr>
          <p:cNvSpPr txBox="1">
            <a:spLocks/>
          </p:cNvSpPr>
          <p:nvPr/>
        </p:nvSpPr>
        <p:spPr>
          <a:xfrm>
            <a:off x="5460670" y="1314600"/>
            <a:ext cx="3357550" cy="4741239"/>
          </a:xfrm>
          <a:prstGeom prst="rect">
            <a:avLst/>
          </a:prstGeom>
        </p:spPr>
        <p:txBody>
          <a:bodyPr vert="horz" lIns="91440" tIns="0" rIns="91440" bIns="0" rtlCol="0" anchor="t">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Sabon Next LT"/>
              </a:rPr>
              <a:t>               But this.</a:t>
            </a:r>
            <a:br>
              <a:rPr lang="en-US">
                <a:cs typeface="Sabon Next LT"/>
              </a:rPr>
            </a:br>
            <a:endParaRPr lang="en-US"/>
          </a:p>
        </p:txBody>
      </p:sp>
      <p:pic>
        <p:nvPicPr>
          <p:cNvPr id="9" name="Picture 8" descr="15. ACID vs BASE: Database transactions – System Design">
            <a:extLst>
              <a:ext uri="{FF2B5EF4-FFF2-40B4-BE49-F238E27FC236}">
                <a16:creationId xmlns:a16="http://schemas.microsoft.com/office/drawing/2014/main" id="{DF6563D9-DD70-6314-4E92-82FC088AFB0C}"/>
              </a:ext>
            </a:extLst>
          </p:cNvPr>
          <p:cNvPicPr>
            <a:picLocks noChangeAspect="1"/>
          </p:cNvPicPr>
          <p:nvPr/>
        </p:nvPicPr>
        <p:blipFill>
          <a:blip r:embed="rId3"/>
          <a:stretch>
            <a:fillRect/>
          </a:stretch>
        </p:blipFill>
        <p:spPr>
          <a:xfrm>
            <a:off x="5383398" y="2120169"/>
            <a:ext cx="6157849" cy="4282476"/>
          </a:xfrm>
          <a:prstGeom prst="rect">
            <a:avLst/>
          </a:prstGeom>
        </p:spPr>
      </p:pic>
    </p:spTree>
    <p:extLst>
      <p:ext uri="{BB962C8B-B14F-4D97-AF65-F5344CB8AC3E}">
        <p14:creationId xmlns:p14="http://schemas.microsoft.com/office/powerpoint/2010/main" val="32949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3E5A9-A513-8C91-086E-03143633B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2C1A4-2C57-9CA5-D53C-CA3C974BAC01}"/>
              </a:ext>
            </a:extLst>
          </p:cNvPr>
          <p:cNvSpPr>
            <a:spLocks noGrp="1"/>
          </p:cNvSpPr>
          <p:nvPr>
            <p:ph type="title"/>
          </p:nvPr>
        </p:nvSpPr>
        <p:spPr>
          <a:xfrm>
            <a:off x="914399" y="834635"/>
            <a:ext cx="8826773" cy="1222385"/>
          </a:xfrm>
        </p:spPr>
        <p:txBody>
          <a:bodyPr vert="horz" lIns="91440" tIns="0" rIns="91440" bIns="0" rtlCol="0" anchor="t" anchorCtr="0">
            <a:noAutofit/>
          </a:bodyPr>
          <a:lstStyle/>
          <a:p>
            <a:r>
              <a:rPr lang="en-US" sz="3200"/>
              <a:t>ACID transaction</a:t>
            </a:r>
            <a:br>
              <a:rPr lang="en-US" sz="3200"/>
            </a:br>
            <a:r>
              <a:rPr lang="en-US" sz="2400">
                <a:solidFill>
                  <a:schemeClr val="tx1">
                    <a:lumMod val="65000"/>
                    <a:lumOff val="35000"/>
                  </a:schemeClr>
                </a:solidFill>
              </a:rPr>
              <a:t>TOY EXAMPLE</a:t>
            </a:r>
          </a:p>
        </p:txBody>
      </p:sp>
      <p:sp>
        <p:nvSpPr>
          <p:cNvPr id="3" name="Slide Number Placeholder 2">
            <a:extLst>
              <a:ext uri="{FF2B5EF4-FFF2-40B4-BE49-F238E27FC236}">
                <a16:creationId xmlns:a16="http://schemas.microsoft.com/office/drawing/2014/main" id="{B53F6E26-488A-2742-4BC5-5087607F46B7}"/>
              </a:ext>
            </a:extLst>
          </p:cNvPr>
          <p:cNvSpPr>
            <a:spLocks noGrp="1"/>
          </p:cNvSpPr>
          <p:nvPr>
            <p:ph type="sldNum" sz="quarter" idx="10"/>
          </p:nvPr>
        </p:nvSpPr>
        <p:spPr/>
        <p:txBody>
          <a:bodyPr/>
          <a:lstStyle/>
          <a:p>
            <a:fld id="{48F63A3B-78C7-47BE-AE5E-E10140E04643}" type="slidenum">
              <a:rPr lang="en-US" smtClean="0"/>
              <a:pPr/>
              <a:t>20</a:t>
            </a:fld>
            <a:endParaRPr lang="en-US"/>
          </a:p>
        </p:txBody>
      </p:sp>
      <p:sp>
        <p:nvSpPr>
          <p:cNvPr id="4" name="Content Placeholder 3">
            <a:extLst>
              <a:ext uri="{FF2B5EF4-FFF2-40B4-BE49-F238E27FC236}">
                <a16:creationId xmlns:a16="http://schemas.microsoft.com/office/drawing/2014/main" id="{C522DC17-2D17-11C6-5956-2E09059E47DC}"/>
              </a:ext>
            </a:extLst>
          </p:cNvPr>
          <p:cNvSpPr>
            <a:spLocks noGrp="1"/>
          </p:cNvSpPr>
          <p:nvPr>
            <p:ph sz="half" idx="2"/>
          </p:nvPr>
        </p:nvSpPr>
        <p:spPr>
          <a:xfrm>
            <a:off x="914400" y="2263444"/>
            <a:ext cx="3745581" cy="2268119"/>
          </a:xfrm>
        </p:spPr>
        <p:txBody>
          <a:bodyPr vert="horz" lIns="91440" tIns="0" rIns="91440" bIns="0" rtlCol="0" anchor="t">
            <a:normAutofit/>
          </a:bodyPr>
          <a:lstStyle/>
          <a:p>
            <a:r>
              <a:rPr lang="en-US" sz="2000" b="1"/>
              <a:t>Example in one node:</a:t>
            </a:r>
            <a:endParaRPr lang="en-US" sz="2000" b="1">
              <a:cs typeface="Sabon Next LT"/>
            </a:endParaRPr>
          </a:p>
          <a:p>
            <a:r>
              <a:rPr lang="en-US">
                <a:solidFill>
                  <a:schemeClr val="tx1"/>
                </a:solidFill>
                <a:ea typeface="+mn-lt"/>
                <a:cs typeface="+mn-lt"/>
              </a:rPr>
              <a:t>We know this will work because on a single database on a single node, transactions will ensure consistency, and durability.</a:t>
            </a:r>
          </a:p>
          <a:p>
            <a:r>
              <a:rPr lang="en-US" b="1">
                <a:solidFill>
                  <a:srgbClr val="1C5234"/>
                </a:solidFill>
                <a:ea typeface="+mn-lt"/>
                <a:cs typeface="+mn-lt"/>
              </a:rPr>
              <a:t>No worry about any such issues!</a:t>
            </a:r>
          </a:p>
          <a:p>
            <a:pPr marL="285750" indent="-285750">
              <a:buChar char="•"/>
            </a:pPr>
            <a:endParaRPr lang="en-US" sz="2000" b="1">
              <a:solidFill>
                <a:srgbClr val="333333"/>
              </a:solidFill>
              <a:ea typeface="+mn-lt"/>
              <a:cs typeface="+mn-lt"/>
            </a:endParaRPr>
          </a:p>
        </p:txBody>
      </p:sp>
      <p:pic>
        <p:nvPicPr>
          <p:cNvPr id="7" name="Picture 6" descr="A blue and white text&#10;&#10;AI-generated content may be incorrect.">
            <a:extLst>
              <a:ext uri="{FF2B5EF4-FFF2-40B4-BE49-F238E27FC236}">
                <a16:creationId xmlns:a16="http://schemas.microsoft.com/office/drawing/2014/main" id="{AFCB72B3-BF45-6E3C-8C1F-6E797E3F6830}"/>
              </a:ext>
            </a:extLst>
          </p:cNvPr>
          <p:cNvPicPr>
            <a:picLocks noChangeAspect="1"/>
          </p:cNvPicPr>
          <p:nvPr/>
        </p:nvPicPr>
        <p:blipFill>
          <a:blip r:embed="rId2"/>
          <a:stretch>
            <a:fillRect/>
          </a:stretch>
        </p:blipFill>
        <p:spPr>
          <a:xfrm>
            <a:off x="5069840" y="2961650"/>
            <a:ext cx="6451600" cy="2169951"/>
          </a:xfrm>
          <a:prstGeom prst="rect">
            <a:avLst/>
          </a:prstGeom>
        </p:spPr>
      </p:pic>
      <p:pic>
        <p:nvPicPr>
          <p:cNvPr id="9" name="Picture Placeholder 5">
            <a:extLst>
              <a:ext uri="{FF2B5EF4-FFF2-40B4-BE49-F238E27FC236}">
                <a16:creationId xmlns:a16="http://schemas.microsoft.com/office/drawing/2014/main" id="{592363D6-B76A-8A1A-7EED-51518FC9E808}"/>
              </a:ext>
            </a:extLst>
          </p:cNvPr>
          <p:cNvPicPr>
            <a:picLocks noChangeAspect="1"/>
          </p:cNvPicPr>
          <p:nvPr/>
        </p:nvPicPr>
        <p:blipFill>
          <a:blip r:embed="rId3"/>
          <a:srcRect t="1526" r="-1" b="1525"/>
          <a:stretch/>
        </p:blipFill>
        <p:spPr>
          <a:xfrm>
            <a:off x="7237329" y="926935"/>
            <a:ext cx="3604953" cy="1742721"/>
          </a:xfrm>
          <a:prstGeom prst="rect">
            <a:avLst/>
          </a:prstGeom>
          <a:noFill/>
        </p:spPr>
      </p:pic>
      <p:sp>
        <p:nvSpPr>
          <p:cNvPr id="10" name="TextBox 9">
            <a:extLst>
              <a:ext uri="{FF2B5EF4-FFF2-40B4-BE49-F238E27FC236}">
                <a16:creationId xmlns:a16="http://schemas.microsoft.com/office/drawing/2014/main" id="{164D2A7E-E6B7-9BCA-E4B5-B5EB95E3FEAF}"/>
              </a:ext>
            </a:extLst>
          </p:cNvPr>
          <p:cNvSpPr txBox="1"/>
          <p:nvPr/>
        </p:nvSpPr>
        <p:spPr>
          <a:xfrm>
            <a:off x="911643" y="5127918"/>
            <a:ext cx="66046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ighlight>
                  <a:srgbClr val="FFFF00"/>
                </a:highlight>
                <a:cs typeface="Sabon Next LT"/>
              </a:rPr>
              <a:t>Improvements:</a:t>
            </a:r>
          </a:p>
          <a:p>
            <a:pPr marL="285750" indent="-285750">
              <a:buFont typeface="Arial"/>
              <a:buChar char="•"/>
            </a:pPr>
            <a:r>
              <a:rPr lang="en-US">
                <a:cs typeface="Sabon Next LT"/>
              </a:rPr>
              <a:t>The two functional groups can be separated</a:t>
            </a:r>
          </a:p>
          <a:p>
            <a:pPr marL="285750" indent="-285750">
              <a:buFont typeface="Arial"/>
              <a:buChar char="•"/>
            </a:pPr>
            <a:r>
              <a:rPr lang="en-US">
                <a:cs typeface="Sabon Next LT"/>
              </a:rPr>
              <a:t>No need to have one long transaction</a:t>
            </a:r>
          </a:p>
          <a:p>
            <a:pPr marL="285750" indent="-285750">
              <a:buFont typeface="Arial"/>
              <a:buChar char="•"/>
            </a:pPr>
            <a:r>
              <a:rPr lang="en-US">
                <a:cs typeface="Sabon Next LT"/>
              </a:rPr>
              <a:t>Can do separately for better concurrency and requests handling</a:t>
            </a:r>
          </a:p>
        </p:txBody>
      </p:sp>
      <p:sp>
        <p:nvSpPr>
          <p:cNvPr id="5" name="Rectangle: Rounded Corners 4">
            <a:extLst>
              <a:ext uri="{FF2B5EF4-FFF2-40B4-BE49-F238E27FC236}">
                <a16:creationId xmlns:a16="http://schemas.microsoft.com/office/drawing/2014/main" id="{141E5AAC-F2DE-448A-B630-63137371E45A}"/>
              </a:ext>
            </a:extLst>
          </p:cNvPr>
          <p:cNvSpPr/>
          <p:nvPr/>
        </p:nvSpPr>
        <p:spPr>
          <a:xfrm>
            <a:off x="5073859" y="3058345"/>
            <a:ext cx="6056407" cy="12217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2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21D97-4E36-D868-EA3B-321864FE9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23EA3-8C89-7774-B3A2-89578920251E}"/>
              </a:ext>
            </a:extLst>
          </p:cNvPr>
          <p:cNvSpPr>
            <a:spLocks noGrp="1"/>
          </p:cNvSpPr>
          <p:nvPr>
            <p:ph type="title"/>
          </p:nvPr>
        </p:nvSpPr>
        <p:spPr>
          <a:xfrm>
            <a:off x="914399" y="448555"/>
            <a:ext cx="8826773" cy="907425"/>
          </a:xfrm>
        </p:spPr>
        <p:txBody>
          <a:bodyPr vert="horz" lIns="91440" tIns="0" rIns="91440" bIns="0" rtlCol="0" anchor="t" anchorCtr="0">
            <a:noAutofit/>
          </a:bodyPr>
          <a:lstStyle/>
          <a:p>
            <a:r>
              <a:rPr lang="en-US" sz="3200"/>
              <a:t>ACID transaction</a:t>
            </a:r>
            <a:br>
              <a:rPr lang="en-US" sz="3200"/>
            </a:br>
            <a:r>
              <a:rPr lang="en-US" sz="2400">
                <a:solidFill>
                  <a:schemeClr val="tx1">
                    <a:lumMod val="65000"/>
                    <a:lumOff val="35000"/>
                  </a:schemeClr>
                </a:solidFill>
              </a:rPr>
              <a:t>TOY EXAMPLE explained</a:t>
            </a:r>
          </a:p>
        </p:txBody>
      </p:sp>
      <p:sp>
        <p:nvSpPr>
          <p:cNvPr id="3" name="Slide Number Placeholder 2">
            <a:extLst>
              <a:ext uri="{FF2B5EF4-FFF2-40B4-BE49-F238E27FC236}">
                <a16:creationId xmlns:a16="http://schemas.microsoft.com/office/drawing/2014/main" id="{6680B1A0-620C-8472-9768-C7CB899497EC}"/>
              </a:ext>
            </a:extLst>
          </p:cNvPr>
          <p:cNvSpPr>
            <a:spLocks noGrp="1"/>
          </p:cNvSpPr>
          <p:nvPr>
            <p:ph type="sldNum" sz="quarter" idx="10"/>
          </p:nvPr>
        </p:nvSpPr>
        <p:spPr/>
        <p:txBody>
          <a:bodyPr/>
          <a:lstStyle/>
          <a:p>
            <a:fld id="{48F63A3B-78C7-47BE-AE5E-E10140E04643}" type="slidenum">
              <a:rPr lang="en-US" smtClean="0"/>
              <a:pPr/>
              <a:t>21</a:t>
            </a:fld>
            <a:endParaRPr lang="en-US"/>
          </a:p>
        </p:txBody>
      </p:sp>
      <p:pic>
        <p:nvPicPr>
          <p:cNvPr id="7" name="Picture 6" descr="A blue and white text&#10;&#10;AI-generated content may be incorrect.">
            <a:extLst>
              <a:ext uri="{FF2B5EF4-FFF2-40B4-BE49-F238E27FC236}">
                <a16:creationId xmlns:a16="http://schemas.microsoft.com/office/drawing/2014/main" id="{8A841221-3A75-E826-C051-3F00FC835E4D}"/>
              </a:ext>
            </a:extLst>
          </p:cNvPr>
          <p:cNvPicPr>
            <a:picLocks noChangeAspect="1"/>
          </p:cNvPicPr>
          <p:nvPr/>
        </p:nvPicPr>
        <p:blipFill>
          <a:blip r:embed="rId2"/>
          <a:stretch>
            <a:fillRect/>
          </a:stretch>
        </p:blipFill>
        <p:spPr>
          <a:xfrm>
            <a:off x="6654800" y="2091476"/>
            <a:ext cx="5435600" cy="2190271"/>
          </a:xfrm>
          <a:prstGeom prst="rect">
            <a:avLst/>
          </a:prstGeom>
        </p:spPr>
      </p:pic>
      <p:pic>
        <p:nvPicPr>
          <p:cNvPr id="9" name="Picture Placeholder 5">
            <a:extLst>
              <a:ext uri="{FF2B5EF4-FFF2-40B4-BE49-F238E27FC236}">
                <a16:creationId xmlns:a16="http://schemas.microsoft.com/office/drawing/2014/main" id="{F10F1240-38D8-B3FB-232F-3853BC95E3D3}"/>
              </a:ext>
            </a:extLst>
          </p:cNvPr>
          <p:cNvPicPr>
            <a:picLocks noChangeAspect="1"/>
          </p:cNvPicPr>
          <p:nvPr/>
        </p:nvPicPr>
        <p:blipFill>
          <a:blip r:embed="rId3"/>
          <a:srcRect t="1526" r="-1" b="1525"/>
          <a:stretch/>
        </p:blipFill>
        <p:spPr>
          <a:xfrm>
            <a:off x="6656778" y="347815"/>
            <a:ext cx="3584633" cy="1732561"/>
          </a:xfrm>
          <a:prstGeom prst="rect">
            <a:avLst/>
          </a:prstGeom>
          <a:noFill/>
        </p:spPr>
      </p:pic>
      <p:sp>
        <p:nvSpPr>
          <p:cNvPr id="5" name="Rectangle: Rounded Corners 4">
            <a:extLst>
              <a:ext uri="{FF2B5EF4-FFF2-40B4-BE49-F238E27FC236}">
                <a16:creationId xmlns:a16="http://schemas.microsoft.com/office/drawing/2014/main" id="{038B1E73-D68F-BC75-11FC-E6F9B690319D}"/>
              </a:ext>
            </a:extLst>
          </p:cNvPr>
          <p:cNvSpPr/>
          <p:nvPr/>
        </p:nvSpPr>
        <p:spPr>
          <a:xfrm>
            <a:off x="6557219" y="2204905"/>
            <a:ext cx="4983168" cy="12217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program&#10;&#10;AI-generated content may be incorrect.">
            <a:extLst>
              <a:ext uri="{FF2B5EF4-FFF2-40B4-BE49-F238E27FC236}">
                <a16:creationId xmlns:a16="http://schemas.microsoft.com/office/drawing/2014/main" id="{345959CC-E036-ED96-60E6-027056321EAF}"/>
              </a:ext>
            </a:extLst>
          </p:cNvPr>
          <p:cNvPicPr>
            <a:picLocks noChangeAspect="1"/>
          </p:cNvPicPr>
          <p:nvPr/>
        </p:nvPicPr>
        <p:blipFill>
          <a:blip r:embed="rId4"/>
          <a:stretch>
            <a:fillRect/>
          </a:stretch>
        </p:blipFill>
        <p:spPr>
          <a:xfrm>
            <a:off x="658495" y="1355725"/>
            <a:ext cx="5734050" cy="5162550"/>
          </a:xfrm>
          <a:prstGeom prst="rect">
            <a:avLst/>
          </a:prstGeom>
        </p:spPr>
      </p:pic>
      <p:sp>
        <p:nvSpPr>
          <p:cNvPr id="8" name="TextBox 7">
            <a:extLst>
              <a:ext uri="{FF2B5EF4-FFF2-40B4-BE49-F238E27FC236}">
                <a16:creationId xmlns:a16="http://schemas.microsoft.com/office/drawing/2014/main" id="{C228A72E-19AB-0908-45D1-40001DD56D4C}"/>
              </a:ext>
            </a:extLst>
          </p:cNvPr>
          <p:cNvSpPr txBox="1"/>
          <p:nvPr/>
        </p:nvSpPr>
        <p:spPr>
          <a:xfrm>
            <a:off x="6653893" y="4531178"/>
            <a:ext cx="5369653" cy="1869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dirty="0">
                <a:solidFill>
                  <a:schemeClr val="accent6"/>
                </a:solidFill>
                <a:latin typeface="Consolas"/>
              </a:rPr>
              <a:t>$</a:t>
            </a:r>
            <a:r>
              <a:rPr lang="en-US" sz="1600" b="1" err="1">
                <a:solidFill>
                  <a:schemeClr val="accent6"/>
                </a:solidFill>
                <a:latin typeface="Consolas"/>
              </a:rPr>
              <a:t>xid</a:t>
            </a:r>
            <a:r>
              <a:rPr lang="en-US" sz="1600" dirty="0">
                <a:ea typeface="+mn-lt"/>
                <a:cs typeface="+mn-lt"/>
              </a:rPr>
              <a:t> – Unique transaction ID.</a:t>
            </a:r>
            <a:endParaRPr lang="en-US" sz="1600" dirty="0">
              <a:cs typeface="Sabon Next LT"/>
            </a:endParaRPr>
          </a:p>
          <a:p>
            <a:pPr marL="285750" indent="-285750">
              <a:buFont typeface="Arial"/>
              <a:buChar char="•"/>
            </a:pPr>
            <a:r>
              <a:rPr lang="en-US" sz="1600" b="1" dirty="0">
                <a:solidFill>
                  <a:schemeClr val="accent6"/>
                </a:solidFill>
                <a:latin typeface="Consolas"/>
              </a:rPr>
              <a:t>$</a:t>
            </a:r>
            <a:r>
              <a:rPr lang="en-US" sz="1600" b="1" err="1">
                <a:solidFill>
                  <a:schemeClr val="accent6"/>
                </a:solidFill>
                <a:latin typeface="Consolas"/>
              </a:rPr>
              <a:t>seller_id</a:t>
            </a:r>
            <a:r>
              <a:rPr lang="en-US" sz="1600" dirty="0">
                <a:ea typeface="+mn-lt"/>
                <a:cs typeface="+mn-lt"/>
              </a:rPr>
              <a:t> – ID of the user who is selling.</a:t>
            </a:r>
            <a:endParaRPr lang="en-US" sz="1600" dirty="0">
              <a:cs typeface="Sabon Next LT"/>
            </a:endParaRPr>
          </a:p>
          <a:p>
            <a:pPr marL="285750" indent="-285750">
              <a:buFont typeface="Arial"/>
              <a:buChar char="•"/>
            </a:pPr>
            <a:r>
              <a:rPr lang="en-US" sz="1600" b="1" dirty="0">
                <a:solidFill>
                  <a:schemeClr val="accent6"/>
                </a:solidFill>
                <a:latin typeface="Consolas"/>
              </a:rPr>
              <a:t>$</a:t>
            </a:r>
            <a:r>
              <a:rPr lang="en-US" sz="1600" b="1" err="1">
                <a:solidFill>
                  <a:schemeClr val="accent6"/>
                </a:solidFill>
                <a:latin typeface="Consolas"/>
              </a:rPr>
              <a:t>buyer_id</a:t>
            </a:r>
            <a:r>
              <a:rPr lang="en-US" sz="1600" dirty="0">
                <a:ea typeface="+mn-lt"/>
                <a:cs typeface="+mn-lt"/>
              </a:rPr>
              <a:t> – ID of the user who is buying.</a:t>
            </a:r>
            <a:endParaRPr lang="en-US" sz="1600" dirty="0">
              <a:cs typeface="Sabon Next LT"/>
            </a:endParaRPr>
          </a:p>
          <a:p>
            <a:pPr marL="285750" indent="-285750">
              <a:buFont typeface="Arial"/>
              <a:buChar char="•"/>
            </a:pPr>
            <a:r>
              <a:rPr lang="en-US" sz="1600" b="1" dirty="0">
                <a:solidFill>
                  <a:schemeClr val="accent6"/>
                </a:solidFill>
                <a:latin typeface="Consolas"/>
              </a:rPr>
              <a:t>$amount</a:t>
            </a:r>
            <a:r>
              <a:rPr lang="en-US" sz="1600" dirty="0">
                <a:ea typeface="+mn-lt"/>
                <a:cs typeface="+mn-lt"/>
              </a:rPr>
              <a:t> – Amount being transacted.</a:t>
            </a:r>
            <a:endParaRPr lang="en-US" sz="1600" dirty="0">
              <a:cs typeface="Sabon Next LT"/>
            </a:endParaRPr>
          </a:p>
          <a:p>
            <a:pPr marL="285750" indent="-285750">
              <a:buFont typeface="Arial"/>
              <a:buChar char="•"/>
            </a:pPr>
            <a:endParaRPr lang="en-US" sz="1600" dirty="0">
              <a:cs typeface="Sabon Next LT"/>
            </a:endParaRPr>
          </a:p>
          <a:p>
            <a:r>
              <a:rPr lang="en-US" sz="1600" dirty="0">
                <a:cs typeface="Sabon Next LT"/>
              </a:rPr>
              <a:t>They are passed as parameters through application code depending upon language.</a:t>
            </a:r>
          </a:p>
        </p:txBody>
      </p:sp>
    </p:spTree>
    <p:extLst>
      <p:ext uri="{BB962C8B-B14F-4D97-AF65-F5344CB8AC3E}">
        <p14:creationId xmlns:p14="http://schemas.microsoft.com/office/powerpoint/2010/main" val="22596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3900-A0A4-9CC6-2C29-FECAA81C9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CE30F-185C-E1CA-6981-7A04736456EF}"/>
              </a:ext>
            </a:extLst>
          </p:cNvPr>
          <p:cNvSpPr>
            <a:spLocks noGrp="1"/>
          </p:cNvSpPr>
          <p:nvPr>
            <p:ph type="title"/>
          </p:nvPr>
        </p:nvSpPr>
        <p:spPr>
          <a:xfrm>
            <a:off x="914399" y="834635"/>
            <a:ext cx="8826773" cy="1222385"/>
          </a:xfrm>
        </p:spPr>
        <p:txBody>
          <a:bodyPr vert="horz" lIns="91440" tIns="0" rIns="91440" bIns="0" rtlCol="0" anchor="t" anchorCtr="0">
            <a:noAutofit/>
          </a:bodyPr>
          <a:lstStyle/>
          <a:p>
            <a:r>
              <a:rPr lang="en-US" sz="3200"/>
              <a:t>ACID Transaction</a:t>
            </a:r>
            <a:br>
              <a:rPr lang="en-US" sz="3200"/>
            </a:br>
            <a:r>
              <a:rPr lang="en-US" sz="2400">
                <a:solidFill>
                  <a:schemeClr val="tx1">
                    <a:lumMod val="65000"/>
                    <a:lumOff val="35000"/>
                  </a:schemeClr>
                </a:solidFill>
              </a:rPr>
              <a:t>Say We want to scale</a:t>
            </a:r>
          </a:p>
        </p:txBody>
      </p:sp>
      <p:sp>
        <p:nvSpPr>
          <p:cNvPr id="3" name="Slide Number Placeholder 2">
            <a:extLst>
              <a:ext uri="{FF2B5EF4-FFF2-40B4-BE49-F238E27FC236}">
                <a16:creationId xmlns:a16="http://schemas.microsoft.com/office/drawing/2014/main" id="{CAC2CF54-4F13-3727-125E-BD33B6A3F999}"/>
              </a:ext>
            </a:extLst>
          </p:cNvPr>
          <p:cNvSpPr>
            <a:spLocks noGrp="1"/>
          </p:cNvSpPr>
          <p:nvPr>
            <p:ph type="sldNum" sz="quarter" idx="10"/>
          </p:nvPr>
        </p:nvSpPr>
        <p:spPr/>
        <p:txBody>
          <a:bodyPr/>
          <a:lstStyle/>
          <a:p>
            <a:fld id="{48F63A3B-78C7-47BE-AE5E-E10140E04643}" type="slidenum">
              <a:rPr lang="en-US" smtClean="0"/>
              <a:pPr/>
              <a:t>22</a:t>
            </a:fld>
            <a:endParaRPr lang="en-US"/>
          </a:p>
        </p:txBody>
      </p:sp>
      <p:sp>
        <p:nvSpPr>
          <p:cNvPr id="4" name="Content Placeholder 3">
            <a:extLst>
              <a:ext uri="{FF2B5EF4-FFF2-40B4-BE49-F238E27FC236}">
                <a16:creationId xmlns:a16="http://schemas.microsoft.com/office/drawing/2014/main" id="{8E253F04-51D1-306E-3146-A9EF1D3E129E}"/>
              </a:ext>
            </a:extLst>
          </p:cNvPr>
          <p:cNvSpPr>
            <a:spLocks noGrp="1"/>
          </p:cNvSpPr>
          <p:nvPr>
            <p:ph sz="half" idx="2"/>
          </p:nvPr>
        </p:nvSpPr>
        <p:spPr>
          <a:xfrm>
            <a:off x="914400" y="2263444"/>
            <a:ext cx="4078956" cy="3759921"/>
          </a:xfrm>
        </p:spPr>
        <p:txBody>
          <a:bodyPr vert="horz" lIns="91440" tIns="0" rIns="91440" bIns="0" rtlCol="0" anchor="t">
            <a:normAutofit/>
          </a:bodyPr>
          <a:lstStyle/>
          <a:p>
            <a:r>
              <a:rPr lang="en-US" sz="2000" b="1">
                <a:solidFill>
                  <a:srgbClr val="1F2C8F"/>
                </a:solidFill>
                <a:ea typeface="+mn-lt"/>
                <a:cs typeface="+mn-lt"/>
              </a:rPr>
              <a:t>Following the </a:t>
            </a:r>
            <a:r>
              <a:rPr lang="en-US" sz="2000" b="1">
                <a:solidFill>
                  <a:srgbClr val="FF0000"/>
                </a:solidFill>
                <a:ea typeface="+mn-lt"/>
                <a:cs typeface="+mn-lt"/>
              </a:rPr>
              <a:t>microservices </a:t>
            </a:r>
            <a:r>
              <a:rPr lang="en-US" sz="2000" b="1">
                <a:solidFill>
                  <a:srgbClr val="1F2C8F"/>
                </a:solidFill>
                <a:ea typeface="+mn-lt"/>
                <a:cs typeface="+mn-lt"/>
              </a:rPr>
              <a:t>structure we want to scale out:</a:t>
            </a:r>
          </a:p>
          <a:p>
            <a:r>
              <a:rPr lang="en-US" sz="2000">
                <a:solidFill>
                  <a:schemeClr val="tx1"/>
                </a:solidFill>
                <a:ea typeface="+mn-lt"/>
                <a:cs typeface="+mn-lt"/>
              </a:rPr>
              <a:t>We want to separate the services for users and transactions. So, we also have to separate their databases.</a:t>
            </a:r>
          </a:p>
          <a:p>
            <a:r>
              <a:rPr lang="en-US" sz="2000">
                <a:solidFill>
                  <a:schemeClr val="tx1"/>
                </a:solidFill>
                <a:ea typeface="+mn-lt"/>
                <a:cs typeface="+mn-lt"/>
              </a:rPr>
              <a:t>Separate service can be on separate nodes, so their databases are also on different nodes.</a:t>
            </a:r>
          </a:p>
          <a:p>
            <a:r>
              <a:rPr lang="en-US" sz="2000">
                <a:solidFill>
                  <a:schemeClr val="tx1"/>
                </a:solidFill>
                <a:ea typeface="+mn-lt"/>
                <a:cs typeface="+mn-lt"/>
              </a:rPr>
              <a:t>Adds throughput and lowers latency. </a:t>
            </a:r>
          </a:p>
          <a:p>
            <a:pPr marL="285750" indent="-285750">
              <a:buChar char="•"/>
            </a:pPr>
            <a:endParaRPr lang="en-US" sz="2000" b="1">
              <a:solidFill>
                <a:srgbClr val="333333"/>
              </a:solidFill>
              <a:ea typeface="+mn-lt"/>
              <a:cs typeface="+mn-lt"/>
            </a:endParaRPr>
          </a:p>
        </p:txBody>
      </p:sp>
      <p:pic>
        <p:nvPicPr>
          <p:cNvPr id="6" name="Picture 5" descr="A diagram of a diagram of a user&#10;&#10;AI-generated content may be incorrect.">
            <a:extLst>
              <a:ext uri="{FF2B5EF4-FFF2-40B4-BE49-F238E27FC236}">
                <a16:creationId xmlns:a16="http://schemas.microsoft.com/office/drawing/2014/main" id="{21F98FFF-6189-8E50-43B6-2E59B95E437E}"/>
              </a:ext>
            </a:extLst>
          </p:cNvPr>
          <p:cNvPicPr>
            <a:picLocks noChangeAspect="1"/>
          </p:cNvPicPr>
          <p:nvPr/>
        </p:nvPicPr>
        <p:blipFill>
          <a:blip r:embed="rId2"/>
          <a:stretch>
            <a:fillRect/>
          </a:stretch>
        </p:blipFill>
        <p:spPr>
          <a:xfrm>
            <a:off x="5429250" y="1390650"/>
            <a:ext cx="6000750" cy="4067175"/>
          </a:xfrm>
          <a:prstGeom prst="rect">
            <a:avLst/>
          </a:prstGeom>
        </p:spPr>
      </p:pic>
      <p:sp>
        <p:nvSpPr>
          <p:cNvPr id="8" name="TextBox 7">
            <a:extLst>
              <a:ext uri="{FF2B5EF4-FFF2-40B4-BE49-F238E27FC236}">
                <a16:creationId xmlns:a16="http://schemas.microsoft.com/office/drawing/2014/main" id="{B958A10A-2846-DE2E-DCB9-87D6F505866B}"/>
              </a:ext>
            </a:extLst>
          </p:cNvPr>
          <p:cNvSpPr txBox="1"/>
          <p:nvPr/>
        </p:nvSpPr>
        <p:spPr>
          <a:xfrm>
            <a:off x="5194300" y="5638800"/>
            <a:ext cx="6518274"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cs typeface="Sabon Next LT"/>
              </a:rPr>
              <a:t>We scale out to two different databases on two different nodes.</a:t>
            </a:r>
          </a:p>
        </p:txBody>
      </p:sp>
    </p:spTree>
    <p:extLst>
      <p:ext uri="{BB962C8B-B14F-4D97-AF65-F5344CB8AC3E}">
        <p14:creationId xmlns:p14="http://schemas.microsoft.com/office/powerpoint/2010/main" val="28964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4409D3-6E9F-215B-2D10-693669CA9092}"/>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13" name="Title 1">
            <a:extLst>
              <a:ext uri="{FF2B5EF4-FFF2-40B4-BE49-F238E27FC236}">
                <a16:creationId xmlns:a16="http://schemas.microsoft.com/office/drawing/2014/main" id="{D2030FC9-849F-FE78-4747-FFC17EA68083}"/>
              </a:ext>
            </a:extLst>
          </p:cNvPr>
          <p:cNvSpPr>
            <a:spLocks noGrp="1"/>
          </p:cNvSpPr>
          <p:nvPr>
            <p:ph type="title" idx="4294967295"/>
          </p:nvPr>
        </p:nvSpPr>
        <p:spPr>
          <a:xfrm>
            <a:off x="914400" y="702046"/>
            <a:ext cx="7652142" cy="617167"/>
          </a:xfrm>
        </p:spPr>
        <p:txBody>
          <a:bodyPr vert="horz" lIns="91440" tIns="45720" rIns="91440" bIns="45720" rtlCol="0" anchor="t" anchorCtr="0">
            <a:noAutofit/>
          </a:bodyPr>
          <a:lstStyle/>
          <a:p>
            <a:pPr algn="l"/>
            <a:r>
              <a:rPr lang="en-US" sz="3200"/>
              <a:t>ACID TRANSACTION</a:t>
            </a:r>
            <a:endParaRPr lang="en-US"/>
          </a:p>
        </p:txBody>
      </p:sp>
      <p:pic>
        <p:nvPicPr>
          <p:cNvPr id="6" name="Picture Placeholder 5">
            <a:extLst>
              <a:ext uri="{FF2B5EF4-FFF2-40B4-BE49-F238E27FC236}">
                <a16:creationId xmlns:a16="http://schemas.microsoft.com/office/drawing/2014/main" id="{B9B0EB73-8EF4-BC46-485F-275031ACC63B}"/>
              </a:ext>
            </a:extLst>
          </p:cNvPr>
          <p:cNvPicPr>
            <a:picLocks noGrp="1" noChangeAspect="1"/>
          </p:cNvPicPr>
          <p:nvPr>
            <p:ph idx="4294967295"/>
          </p:nvPr>
        </p:nvPicPr>
        <p:blipFill>
          <a:blip r:embed="rId2"/>
          <a:srcRect t="1526" r="-1" b="1525"/>
          <a:stretch/>
        </p:blipFill>
        <p:spPr>
          <a:xfrm>
            <a:off x="8428945" y="1003506"/>
            <a:ext cx="3109912" cy="1516063"/>
          </a:xfrm>
          <a:noFill/>
        </p:spPr>
      </p:pic>
      <p:sp>
        <p:nvSpPr>
          <p:cNvPr id="8" name="TextBox 7">
            <a:extLst>
              <a:ext uri="{FF2B5EF4-FFF2-40B4-BE49-F238E27FC236}">
                <a16:creationId xmlns:a16="http://schemas.microsoft.com/office/drawing/2014/main" id="{3248ECCD-7E88-A290-F631-D562D8F867A1}"/>
              </a:ext>
            </a:extLst>
          </p:cNvPr>
          <p:cNvSpPr txBox="1"/>
          <p:nvPr/>
        </p:nvSpPr>
        <p:spPr>
          <a:xfrm>
            <a:off x="914400" y="1534160"/>
            <a:ext cx="76539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6">
                    <a:lumMod val="76000"/>
                  </a:schemeClr>
                </a:solidFill>
                <a:cs typeface="Sabon Next LT"/>
              </a:rPr>
              <a:t>Our schema contains two separate tables '</a:t>
            </a:r>
            <a:r>
              <a:rPr lang="en-US" b="1">
                <a:solidFill>
                  <a:schemeClr val="accent6">
                    <a:lumMod val="76000"/>
                  </a:schemeClr>
                </a:solidFill>
                <a:cs typeface="Sabon Next LT"/>
              </a:rPr>
              <a:t>user</a:t>
            </a:r>
            <a:r>
              <a:rPr lang="en-US">
                <a:solidFill>
                  <a:schemeClr val="accent6">
                    <a:lumMod val="76000"/>
                  </a:schemeClr>
                </a:solidFill>
                <a:cs typeface="Sabon Next LT"/>
              </a:rPr>
              <a:t>' and '</a:t>
            </a:r>
            <a:r>
              <a:rPr lang="en-US" b="1">
                <a:solidFill>
                  <a:schemeClr val="accent6">
                    <a:lumMod val="76000"/>
                  </a:schemeClr>
                </a:solidFill>
                <a:cs typeface="Sabon Next LT"/>
              </a:rPr>
              <a:t>transaction</a:t>
            </a:r>
            <a:r>
              <a:rPr lang="en-US">
                <a:solidFill>
                  <a:schemeClr val="accent6">
                    <a:lumMod val="76000"/>
                  </a:schemeClr>
                </a:solidFill>
                <a:cs typeface="Sabon Next LT"/>
              </a:rPr>
              <a:t>'. </a:t>
            </a:r>
            <a:endParaRPr lang="en-US">
              <a:solidFill>
                <a:schemeClr val="accent6">
                  <a:lumMod val="76000"/>
                </a:schemeClr>
              </a:solidFill>
            </a:endParaRPr>
          </a:p>
          <a:p>
            <a:pPr marL="285750" indent="-285750">
              <a:buFont typeface="Arial"/>
              <a:buChar char="•"/>
            </a:pPr>
            <a:r>
              <a:rPr lang="en-US">
                <a:solidFill>
                  <a:schemeClr val="accent6">
                    <a:lumMod val="76000"/>
                  </a:schemeClr>
                </a:solidFill>
                <a:cs typeface="Sabon Next LT"/>
              </a:rPr>
              <a:t>We separate these into two functional parts. </a:t>
            </a:r>
            <a:endParaRPr lang="en-US">
              <a:solidFill>
                <a:schemeClr val="accent6">
                  <a:lumMod val="76000"/>
                </a:schemeClr>
              </a:solidFill>
            </a:endParaRPr>
          </a:p>
          <a:p>
            <a:pPr marL="285750" indent="-285750">
              <a:buFont typeface="Arial"/>
              <a:buChar char="•"/>
            </a:pPr>
            <a:r>
              <a:rPr lang="en-US">
                <a:solidFill>
                  <a:schemeClr val="accent6">
                    <a:lumMod val="76000"/>
                  </a:schemeClr>
                </a:solidFill>
                <a:cs typeface="Sabon Next LT"/>
              </a:rPr>
              <a:t>And physically keep into two different databases on two different nodes.</a:t>
            </a:r>
          </a:p>
        </p:txBody>
      </p:sp>
      <p:pic>
        <p:nvPicPr>
          <p:cNvPr id="4" name="Picture 3" descr="A diagram of a diagram of a user&#10;&#10;AI-generated content may be incorrect.">
            <a:extLst>
              <a:ext uri="{FF2B5EF4-FFF2-40B4-BE49-F238E27FC236}">
                <a16:creationId xmlns:a16="http://schemas.microsoft.com/office/drawing/2014/main" id="{0509A684-14AD-397F-8406-784370D77711}"/>
              </a:ext>
            </a:extLst>
          </p:cNvPr>
          <p:cNvPicPr>
            <a:picLocks noChangeAspect="1"/>
          </p:cNvPicPr>
          <p:nvPr/>
        </p:nvPicPr>
        <p:blipFill>
          <a:blip r:embed="rId3"/>
          <a:stretch>
            <a:fillRect/>
          </a:stretch>
        </p:blipFill>
        <p:spPr>
          <a:xfrm>
            <a:off x="659329" y="3676650"/>
            <a:ext cx="4179866" cy="2810369"/>
          </a:xfrm>
          <a:prstGeom prst="rect">
            <a:avLst/>
          </a:prstGeom>
        </p:spPr>
      </p:pic>
      <p:sp>
        <p:nvSpPr>
          <p:cNvPr id="9" name="Cylinder 8">
            <a:extLst>
              <a:ext uri="{FF2B5EF4-FFF2-40B4-BE49-F238E27FC236}">
                <a16:creationId xmlns:a16="http://schemas.microsoft.com/office/drawing/2014/main" id="{53A03A36-7548-233E-D19E-A7AD37AF6F1A}"/>
              </a:ext>
            </a:extLst>
          </p:cNvPr>
          <p:cNvSpPr/>
          <p:nvPr/>
        </p:nvSpPr>
        <p:spPr>
          <a:xfrm>
            <a:off x="5635670" y="4417745"/>
            <a:ext cx="1638662" cy="17050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14" name="Cylinder 13">
            <a:extLst>
              <a:ext uri="{FF2B5EF4-FFF2-40B4-BE49-F238E27FC236}">
                <a16:creationId xmlns:a16="http://schemas.microsoft.com/office/drawing/2014/main" id="{AD3FA219-742F-D885-DC7A-56200DF504A4}"/>
              </a:ext>
            </a:extLst>
          </p:cNvPr>
          <p:cNvSpPr/>
          <p:nvPr/>
        </p:nvSpPr>
        <p:spPr>
          <a:xfrm>
            <a:off x="8901384" y="4417744"/>
            <a:ext cx="1638662" cy="1705094"/>
          </a:xfrm>
          <a:prstGeom prst="can">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Transactions</a:t>
            </a:r>
            <a:endParaRPr lang="en-US" b="1">
              <a:solidFill>
                <a:schemeClr val="accent6"/>
              </a:solidFill>
            </a:endParaRPr>
          </a:p>
        </p:txBody>
      </p:sp>
      <p:sp>
        <p:nvSpPr>
          <p:cNvPr id="15" name="Rectangle 14">
            <a:extLst>
              <a:ext uri="{FF2B5EF4-FFF2-40B4-BE49-F238E27FC236}">
                <a16:creationId xmlns:a16="http://schemas.microsoft.com/office/drawing/2014/main" id="{61D31046-5DBD-6289-3D91-1759BB7AAE41}"/>
              </a:ext>
            </a:extLst>
          </p:cNvPr>
          <p:cNvSpPr/>
          <p:nvPr/>
        </p:nvSpPr>
        <p:spPr>
          <a:xfrm>
            <a:off x="5381012" y="4140944"/>
            <a:ext cx="2801227" cy="2369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66C968-E1EF-8A88-5D66-3CEEAA16886F}"/>
              </a:ext>
            </a:extLst>
          </p:cNvPr>
          <p:cNvSpPr/>
          <p:nvPr/>
        </p:nvSpPr>
        <p:spPr>
          <a:xfrm>
            <a:off x="8743386" y="4178864"/>
            <a:ext cx="2690506" cy="23140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81C5EBD-E376-0792-B9AF-FB5C99E64D98}"/>
              </a:ext>
            </a:extLst>
          </p:cNvPr>
          <p:cNvSpPr txBox="1"/>
          <p:nvPr/>
        </p:nvSpPr>
        <p:spPr>
          <a:xfrm>
            <a:off x="7278059" y="6138615"/>
            <a:ext cx="895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node1</a:t>
            </a:r>
            <a:endParaRPr lang="en-US"/>
          </a:p>
        </p:txBody>
      </p:sp>
      <p:sp>
        <p:nvSpPr>
          <p:cNvPr id="18" name="TextBox 17">
            <a:extLst>
              <a:ext uri="{FF2B5EF4-FFF2-40B4-BE49-F238E27FC236}">
                <a16:creationId xmlns:a16="http://schemas.microsoft.com/office/drawing/2014/main" id="{9B28D7E0-4671-B307-899C-345065DBA5C8}"/>
              </a:ext>
            </a:extLst>
          </p:cNvPr>
          <p:cNvSpPr txBox="1"/>
          <p:nvPr/>
        </p:nvSpPr>
        <p:spPr>
          <a:xfrm>
            <a:off x="10523981" y="6118822"/>
            <a:ext cx="895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node2</a:t>
            </a:r>
            <a:endParaRPr lang="en-US"/>
          </a:p>
        </p:txBody>
      </p:sp>
      <p:sp>
        <p:nvSpPr>
          <p:cNvPr id="19" name="TextBox 18">
            <a:extLst>
              <a:ext uri="{FF2B5EF4-FFF2-40B4-BE49-F238E27FC236}">
                <a16:creationId xmlns:a16="http://schemas.microsoft.com/office/drawing/2014/main" id="{712AE713-D121-36C3-4225-35778B9D215D}"/>
              </a:ext>
            </a:extLst>
          </p:cNvPr>
          <p:cNvSpPr txBox="1"/>
          <p:nvPr/>
        </p:nvSpPr>
        <p:spPr>
          <a:xfrm>
            <a:off x="7606494" y="2867658"/>
            <a:ext cx="16275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Web Server</a:t>
            </a:r>
            <a:br>
              <a:rPr lang="en-US">
                <a:cs typeface="Sabon Next LT"/>
              </a:rPr>
            </a:br>
            <a:r>
              <a:rPr lang="en-US">
                <a:cs typeface="Sabon Next LT"/>
              </a:rPr>
              <a:t>(Application)</a:t>
            </a:r>
            <a:endParaRPr lang="en-US"/>
          </a:p>
        </p:txBody>
      </p:sp>
      <p:sp>
        <p:nvSpPr>
          <p:cNvPr id="20" name="Oval 19">
            <a:extLst>
              <a:ext uri="{FF2B5EF4-FFF2-40B4-BE49-F238E27FC236}">
                <a16:creationId xmlns:a16="http://schemas.microsoft.com/office/drawing/2014/main" id="{1BDC9D47-98EF-71B9-A703-A0869F7C7372}"/>
              </a:ext>
            </a:extLst>
          </p:cNvPr>
          <p:cNvSpPr/>
          <p:nvPr/>
        </p:nvSpPr>
        <p:spPr>
          <a:xfrm>
            <a:off x="7275019" y="2752433"/>
            <a:ext cx="1951520" cy="9142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3EB823C7-A741-1D3B-FCBF-D887A6BDE85A}"/>
              </a:ext>
            </a:extLst>
          </p:cNvPr>
          <p:cNvSpPr/>
          <p:nvPr/>
        </p:nvSpPr>
        <p:spPr>
          <a:xfrm>
            <a:off x="7495773" y="3511701"/>
            <a:ext cx="106216" cy="6758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578EA89-0049-2A6A-564D-7004A7CD5351}"/>
              </a:ext>
            </a:extLst>
          </p:cNvPr>
          <p:cNvSpPr/>
          <p:nvPr/>
        </p:nvSpPr>
        <p:spPr>
          <a:xfrm>
            <a:off x="8980188" y="3501804"/>
            <a:ext cx="106216" cy="675883"/>
          </a:xfrm>
          <a:prstGeom prst="down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24">
            <a:extLst>
              <a:ext uri="{FF2B5EF4-FFF2-40B4-BE49-F238E27FC236}">
                <a16:creationId xmlns:a16="http://schemas.microsoft.com/office/drawing/2014/main" id="{E0893605-6770-5FEC-9CAE-400C4CF591CC}"/>
              </a:ext>
            </a:extLst>
          </p:cNvPr>
          <p:cNvSpPr/>
          <p:nvPr/>
        </p:nvSpPr>
        <p:spPr>
          <a:xfrm>
            <a:off x="9333732" y="3055883"/>
            <a:ext cx="1815815" cy="36537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Req / Res</a:t>
            </a:r>
            <a:endParaRPr lang="en-US" b="1">
              <a:solidFill>
                <a:schemeClr val="accent6"/>
              </a:solidFill>
            </a:endParaRPr>
          </a:p>
        </p:txBody>
      </p:sp>
    </p:spTree>
    <p:extLst>
      <p:ext uri="{BB962C8B-B14F-4D97-AF65-F5344CB8AC3E}">
        <p14:creationId xmlns:p14="http://schemas.microsoft.com/office/powerpoint/2010/main" val="187116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5961-F760-3510-2AEE-1D85614CF5E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21D3EA-2287-EB7B-1210-54775DAAA94B}"/>
              </a:ext>
            </a:extLst>
          </p:cNvPr>
          <p:cNvSpPr>
            <a:spLocks noGrp="1"/>
          </p:cNvSpPr>
          <p:nvPr>
            <p:ph type="sldNum" sz="quarter" idx="12"/>
          </p:nvPr>
        </p:nvSpPr>
        <p:spPr/>
        <p:txBody>
          <a:bodyPr/>
          <a:lstStyle/>
          <a:p>
            <a:fld id="{48F63A3B-78C7-47BE-AE5E-E10140E04643}" type="slidenum">
              <a:rPr lang="en-US" sz="1400" b="1" dirty="0" smtClean="0">
                <a:cs typeface="Arial"/>
              </a:rPr>
              <a:pPr/>
              <a:t>24</a:t>
            </a:fld>
            <a:endParaRPr lang="en-US" sz="1400" b="1">
              <a:cs typeface="Arial"/>
            </a:endParaRPr>
          </a:p>
        </p:txBody>
      </p:sp>
      <p:sp>
        <p:nvSpPr>
          <p:cNvPr id="4" name="Text Placeholder 3">
            <a:extLst>
              <a:ext uri="{FF2B5EF4-FFF2-40B4-BE49-F238E27FC236}">
                <a16:creationId xmlns:a16="http://schemas.microsoft.com/office/drawing/2014/main" id="{CA2BE8BE-4974-B948-1AF9-EF1423D5C937}"/>
              </a:ext>
            </a:extLst>
          </p:cNvPr>
          <p:cNvSpPr>
            <a:spLocks noGrp="1"/>
          </p:cNvSpPr>
          <p:nvPr>
            <p:ph type="body" sz="half" idx="2"/>
          </p:nvPr>
        </p:nvSpPr>
        <p:spPr>
          <a:xfrm>
            <a:off x="862538" y="1563717"/>
            <a:ext cx="5092958" cy="764120"/>
          </a:xfrm>
        </p:spPr>
        <p:txBody>
          <a:bodyPr vert="horz" lIns="91440" tIns="45720" rIns="91440" bIns="45720" rtlCol="0" anchor="t">
            <a:noAutofit/>
          </a:bodyPr>
          <a:lstStyle/>
          <a:p>
            <a:endParaRPr lang="en-US" sz="2000" b="1">
              <a:latin typeface="Sabon Next LT"/>
              <a:cs typeface="Arial"/>
            </a:endParaRPr>
          </a:p>
          <a:p>
            <a:pPr marL="285750" indent="-285750">
              <a:buFont typeface="Arial"/>
              <a:buChar char="•"/>
            </a:pPr>
            <a:endParaRPr lang="en-US" sz="2000" b="1">
              <a:latin typeface="Sabon Next LT"/>
              <a:cs typeface="Arial"/>
            </a:endParaRPr>
          </a:p>
          <a:p>
            <a:endParaRPr lang="en-US" sz="2000" b="1">
              <a:latin typeface="Sabon Next LT"/>
              <a:cs typeface="Arial"/>
            </a:endParaRPr>
          </a:p>
          <a:p>
            <a:r>
              <a:rPr lang="en-US" sz="2000">
                <a:cs typeface="Arial"/>
              </a:rPr>
              <a:t> </a:t>
            </a:r>
          </a:p>
          <a:p>
            <a:pPr marL="285750" indent="-285750">
              <a:buFont typeface="Arial"/>
              <a:buChar char="•"/>
            </a:pPr>
            <a:endParaRPr lang="en-US" sz="2000" b="1">
              <a:cs typeface="Arial"/>
            </a:endParaRPr>
          </a:p>
          <a:p>
            <a:endParaRPr lang="en-US" sz="2000">
              <a:cs typeface="Sabon Next LT"/>
            </a:endParaRPr>
          </a:p>
        </p:txBody>
      </p:sp>
      <p:sp>
        <p:nvSpPr>
          <p:cNvPr id="5" name="TextBox 4">
            <a:extLst>
              <a:ext uri="{FF2B5EF4-FFF2-40B4-BE49-F238E27FC236}">
                <a16:creationId xmlns:a16="http://schemas.microsoft.com/office/drawing/2014/main" id="{4E898FD9-7C4E-CF07-3119-2AB854698342}"/>
              </a:ext>
            </a:extLst>
          </p:cNvPr>
          <p:cNvSpPr txBox="1"/>
          <p:nvPr/>
        </p:nvSpPr>
        <p:spPr>
          <a:xfrm>
            <a:off x="828675" y="1431290"/>
            <a:ext cx="463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6"/>
                </a:solidFill>
                <a:cs typeface="Sabon Next LT"/>
              </a:rPr>
              <a:t>After scaling:</a:t>
            </a:r>
          </a:p>
        </p:txBody>
      </p:sp>
      <p:pic>
        <p:nvPicPr>
          <p:cNvPr id="8" name="Picture 7" descr="A black text on a white background&#10;&#10;AI-generated content may be incorrect.">
            <a:extLst>
              <a:ext uri="{FF2B5EF4-FFF2-40B4-BE49-F238E27FC236}">
                <a16:creationId xmlns:a16="http://schemas.microsoft.com/office/drawing/2014/main" id="{5DCA1840-DB23-1684-51B0-DDB4FD4456C0}"/>
              </a:ext>
            </a:extLst>
          </p:cNvPr>
          <p:cNvPicPr>
            <a:picLocks noChangeAspect="1"/>
          </p:cNvPicPr>
          <p:nvPr/>
        </p:nvPicPr>
        <p:blipFill>
          <a:blip r:embed="rId2"/>
          <a:stretch>
            <a:fillRect/>
          </a:stretch>
        </p:blipFill>
        <p:spPr>
          <a:xfrm>
            <a:off x="934267" y="2534795"/>
            <a:ext cx="8626146" cy="3290078"/>
          </a:xfrm>
          <a:prstGeom prst="rect">
            <a:avLst/>
          </a:prstGeom>
        </p:spPr>
      </p:pic>
      <p:sp>
        <p:nvSpPr>
          <p:cNvPr id="11" name="TextBox 10">
            <a:extLst>
              <a:ext uri="{FF2B5EF4-FFF2-40B4-BE49-F238E27FC236}">
                <a16:creationId xmlns:a16="http://schemas.microsoft.com/office/drawing/2014/main" id="{81E1CA4C-FF6C-9D8D-E1E3-BD4F2A68DC63}"/>
              </a:ext>
            </a:extLst>
          </p:cNvPr>
          <p:cNvSpPr txBox="1"/>
          <p:nvPr/>
        </p:nvSpPr>
        <p:spPr>
          <a:xfrm>
            <a:off x="865505" y="1943099"/>
            <a:ext cx="105822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Sabon Next LT"/>
              </a:rPr>
              <a:t>We do two separate transactions to communicate updates to two different databases. </a:t>
            </a:r>
          </a:p>
        </p:txBody>
      </p:sp>
      <p:sp>
        <p:nvSpPr>
          <p:cNvPr id="12" name="Rectangle: Rounded Corners 11">
            <a:extLst>
              <a:ext uri="{FF2B5EF4-FFF2-40B4-BE49-F238E27FC236}">
                <a16:creationId xmlns:a16="http://schemas.microsoft.com/office/drawing/2014/main" id="{637DDC86-209A-7692-A28A-7BEF824AC465}"/>
              </a:ext>
            </a:extLst>
          </p:cNvPr>
          <p:cNvSpPr/>
          <p:nvPr/>
        </p:nvSpPr>
        <p:spPr>
          <a:xfrm>
            <a:off x="822869" y="2536825"/>
            <a:ext cx="7454899" cy="1333500"/>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Rounded Corners 12">
            <a:extLst>
              <a:ext uri="{FF2B5EF4-FFF2-40B4-BE49-F238E27FC236}">
                <a16:creationId xmlns:a16="http://schemas.microsoft.com/office/drawing/2014/main" id="{EF4F9AB4-BD8D-599E-2AF9-8FA8E10152F4}"/>
              </a:ext>
            </a:extLst>
          </p:cNvPr>
          <p:cNvSpPr/>
          <p:nvPr/>
        </p:nvSpPr>
        <p:spPr>
          <a:xfrm>
            <a:off x="823240" y="3870325"/>
            <a:ext cx="8531224" cy="1962150"/>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Arrow: Right 13">
            <a:extLst>
              <a:ext uri="{FF2B5EF4-FFF2-40B4-BE49-F238E27FC236}">
                <a16:creationId xmlns:a16="http://schemas.microsoft.com/office/drawing/2014/main" id="{C8C9D532-B406-1F91-1B21-8B69102E5F22}"/>
              </a:ext>
            </a:extLst>
          </p:cNvPr>
          <p:cNvSpPr/>
          <p:nvPr/>
        </p:nvSpPr>
        <p:spPr>
          <a:xfrm>
            <a:off x="8271790" y="2723372"/>
            <a:ext cx="825500" cy="279399"/>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Arrow: Bent-Up 15">
            <a:extLst>
              <a:ext uri="{FF2B5EF4-FFF2-40B4-BE49-F238E27FC236}">
                <a16:creationId xmlns:a16="http://schemas.microsoft.com/office/drawing/2014/main" id="{26A5DFEC-A75B-B08D-E738-A8DDC63F13ED}"/>
              </a:ext>
            </a:extLst>
          </p:cNvPr>
          <p:cNvSpPr/>
          <p:nvPr/>
        </p:nvSpPr>
        <p:spPr>
          <a:xfrm>
            <a:off x="9347339" y="4592452"/>
            <a:ext cx="914400" cy="520699"/>
          </a:xfrm>
          <a:prstGeom prst="ben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a:extLst>
              <a:ext uri="{FF2B5EF4-FFF2-40B4-BE49-F238E27FC236}">
                <a16:creationId xmlns:a16="http://schemas.microsoft.com/office/drawing/2014/main" id="{A157AE30-BFAA-3624-E1F9-76F71C3B4332}"/>
              </a:ext>
            </a:extLst>
          </p:cNvPr>
          <p:cNvSpPr txBox="1"/>
          <p:nvPr/>
        </p:nvSpPr>
        <p:spPr>
          <a:xfrm>
            <a:off x="9101983" y="2532948"/>
            <a:ext cx="1936474" cy="657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Transaction 1</a:t>
            </a:r>
            <a:endParaRPr lang="en-US"/>
          </a:p>
          <a:p>
            <a:r>
              <a:rPr lang="en-US" dirty="0">
                <a:cs typeface="Sabon Next LT"/>
              </a:rPr>
              <a:t> (on node 1)</a:t>
            </a:r>
            <a:endParaRPr lang="en-US"/>
          </a:p>
        </p:txBody>
      </p:sp>
      <p:sp>
        <p:nvSpPr>
          <p:cNvPr id="18" name="TextBox 17">
            <a:extLst>
              <a:ext uri="{FF2B5EF4-FFF2-40B4-BE49-F238E27FC236}">
                <a16:creationId xmlns:a16="http://schemas.microsoft.com/office/drawing/2014/main" id="{5260CDB7-4824-F9AE-9B8A-2AD59DBD25BF}"/>
              </a:ext>
            </a:extLst>
          </p:cNvPr>
          <p:cNvSpPr txBox="1"/>
          <p:nvPr/>
        </p:nvSpPr>
        <p:spPr>
          <a:xfrm>
            <a:off x="9486660" y="3875603"/>
            <a:ext cx="21232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abon Next LT"/>
              </a:rPr>
              <a:t>Transaction 2 </a:t>
            </a:r>
          </a:p>
          <a:p>
            <a:r>
              <a:rPr lang="en-US" dirty="0">
                <a:cs typeface="Sabon Next LT"/>
              </a:rPr>
              <a:t>(on node 2)</a:t>
            </a:r>
          </a:p>
        </p:txBody>
      </p:sp>
      <p:sp>
        <p:nvSpPr>
          <p:cNvPr id="7" name="Title 1">
            <a:extLst>
              <a:ext uri="{FF2B5EF4-FFF2-40B4-BE49-F238E27FC236}">
                <a16:creationId xmlns:a16="http://schemas.microsoft.com/office/drawing/2014/main" id="{5CC52CDC-3DF7-4EA0-C273-BF187C779488}"/>
              </a:ext>
            </a:extLst>
          </p:cNvPr>
          <p:cNvSpPr txBox="1">
            <a:spLocks/>
          </p:cNvSpPr>
          <p:nvPr/>
        </p:nvSpPr>
        <p:spPr>
          <a:xfrm>
            <a:off x="914400" y="702046"/>
            <a:ext cx="7652142" cy="617167"/>
          </a:xfrm>
          <a:prstGeom prst="rect">
            <a:avLst/>
          </a:prstGeom>
        </p:spPr>
        <p:txBody>
          <a:bodyPr vert="horz" lIns="91440" tIns="45720" rIns="91440" bIns="45720" rtlCol="0" anchor="t"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pPr algn="l"/>
            <a:r>
              <a:rPr lang="en-US" sz="3200"/>
              <a:t>ACID TRANSACTION</a:t>
            </a:r>
            <a:endParaRPr lang="en-US"/>
          </a:p>
        </p:txBody>
      </p:sp>
    </p:spTree>
    <p:extLst>
      <p:ext uri="{BB962C8B-B14F-4D97-AF65-F5344CB8AC3E}">
        <p14:creationId xmlns:p14="http://schemas.microsoft.com/office/powerpoint/2010/main" val="262323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CE7D-B883-529E-C016-D9C1D3A72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09763-D23F-A634-95B2-DD102B3407FD}"/>
              </a:ext>
            </a:extLst>
          </p:cNvPr>
          <p:cNvSpPr>
            <a:spLocks noGrp="1"/>
          </p:cNvSpPr>
          <p:nvPr>
            <p:ph type="title"/>
          </p:nvPr>
        </p:nvSpPr>
        <p:spPr>
          <a:xfrm>
            <a:off x="760938" y="849124"/>
            <a:ext cx="10178316" cy="1050829"/>
          </a:xfrm>
        </p:spPr>
        <p:txBody>
          <a:bodyPr/>
          <a:lstStyle/>
          <a:p>
            <a:pPr algn="l"/>
            <a:r>
              <a:rPr lang="en-US"/>
              <a:t>Acid transactions</a:t>
            </a:r>
            <a:br>
              <a:rPr lang="en-US"/>
            </a:br>
            <a:br>
              <a:rPr lang="en-US"/>
            </a:br>
            <a:endParaRPr lang="en-US"/>
          </a:p>
        </p:txBody>
      </p:sp>
      <p:sp>
        <p:nvSpPr>
          <p:cNvPr id="3" name="Slide Number Placeholder 2">
            <a:extLst>
              <a:ext uri="{FF2B5EF4-FFF2-40B4-BE49-F238E27FC236}">
                <a16:creationId xmlns:a16="http://schemas.microsoft.com/office/drawing/2014/main" id="{527EE91A-2A62-AE29-F6DE-1D3580200006}"/>
              </a:ext>
            </a:extLst>
          </p:cNvPr>
          <p:cNvSpPr>
            <a:spLocks noGrp="1"/>
          </p:cNvSpPr>
          <p:nvPr>
            <p:ph type="sldNum" sz="quarter" idx="12"/>
          </p:nvPr>
        </p:nvSpPr>
        <p:spPr/>
        <p:txBody>
          <a:bodyPr/>
          <a:lstStyle/>
          <a:p>
            <a:fld id="{48F63A3B-78C7-47BE-AE5E-E10140E04643}" type="slidenum">
              <a:rPr lang="en-US" sz="1400" b="1" dirty="0" smtClean="0">
                <a:cs typeface="Arial"/>
              </a:rPr>
              <a:pPr/>
              <a:t>25</a:t>
            </a:fld>
            <a:endParaRPr lang="en-US" sz="1400" b="1">
              <a:cs typeface="Arial"/>
            </a:endParaRPr>
          </a:p>
        </p:txBody>
      </p:sp>
      <p:sp>
        <p:nvSpPr>
          <p:cNvPr id="4" name="Text Placeholder 3">
            <a:extLst>
              <a:ext uri="{FF2B5EF4-FFF2-40B4-BE49-F238E27FC236}">
                <a16:creationId xmlns:a16="http://schemas.microsoft.com/office/drawing/2014/main" id="{51A2B57E-93FE-5F4A-C1B3-0C8495F4ECD8}"/>
              </a:ext>
            </a:extLst>
          </p:cNvPr>
          <p:cNvSpPr>
            <a:spLocks noGrp="1"/>
          </p:cNvSpPr>
          <p:nvPr>
            <p:ph type="body" sz="half" idx="2"/>
          </p:nvPr>
        </p:nvSpPr>
        <p:spPr>
          <a:xfrm>
            <a:off x="2324522" y="367212"/>
            <a:ext cx="4014283" cy="803704"/>
          </a:xfrm>
        </p:spPr>
        <p:txBody>
          <a:bodyPr vert="horz" lIns="91440" tIns="45720" rIns="91440" bIns="45720" rtlCol="0" anchor="t">
            <a:noAutofit/>
          </a:bodyPr>
          <a:lstStyle/>
          <a:p>
            <a:endParaRPr lang="en-US" sz="1800" b="1">
              <a:latin typeface="Sabon Next LT"/>
              <a:cs typeface="Arial"/>
            </a:endParaRPr>
          </a:p>
          <a:p>
            <a:pPr marL="285750" indent="-285750">
              <a:buFont typeface="Arial"/>
              <a:buChar char="•"/>
            </a:pPr>
            <a:endParaRPr lang="en-US" sz="1800" b="1">
              <a:latin typeface="Sabon Next LT"/>
              <a:cs typeface="Arial"/>
            </a:endParaRPr>
          </a:p>
          <a:p>
            <a:endParaRPr lang="en-US" sz="1800" b="1">
              <a:latin typeface="Sabon Next LT"/>
              <a:cs typeface="Arial"/>
            </a:endParaRPr>
          </a:p>
          <a:p>
            <a:r>
              <a:rPr lang="en-US" sz="1800">
                <a:cs typeface="Arial"/>
              </a:rPr>
              <a:t> </a:t>
            </a:r>
          </a:p>
          <a:p>
            <a:pPr marL="285750" indent="-285750">
              <a:buFont typeface="Arial"/>
              <a:buChar char="•"/>
            </a:pPr>
            <a:endParaRPr lang="en-US" sz="1800" b="1">
              <a:cs typeface="Arial"/>
            </a:endParaRPr>
          </a:p>
          <a:p>
            <a:endParaRPr lang="en-US" sz="1800">
              <a:cs typeface="Sabon Next LT"/>
            </a:endParaRPr>
          </a:p>
        </p:txBody>
      </p:sp>
      <p:sp>
        <p:nvSpPr>
          <p:cNvPr id="5" name="TextBox 4">
            <a:extLst>
              <a:ext uri="{FF2B5EF4-FFF2-40B4-BE49-F238E27FC236}">
                <a16:creationId xmlns:a16="http://schemas.microsoft.com/office/drawing/2014/main" id="{AAC17193-FAD2-88CA-E3DB-2C521E01D514}"/>
              </a:ext>
            </a:extLst>
          </p:cNvPr>
          <p:cNvSpPr txBox="1"/>
          <p:nvPr/>
        </p:nvSpPr>
        <p:spPr>
          <a:xfrm>
            <a:off x="657802" y="1560863"/>
            <a:ext cx="23859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solidFill>
                <a:highlight>
                  <a:srgbClr val="00FFFF"/>
                </a:highlight>
                <a:cs typeface="Sabon Next LT"/>
              </a:rPr>
              <a:t>How to do it?</a:t>
            </a:r>
          </a:p>
        </p:txBody>
      </p:sp>
      <p:pic>
        <p:nvPicPr>
          <p:cNvPr id="8" name="Picture 7" descr="A black text on a white background&#10;&#10;AI-generated content may be incorrect.">
            <a:extLst>
              <a:ext uri="{FF2B5EF4-FFF2-40B4-BE49-F238E27FC236}">
                <a16:creationId xmlns:a16="http://schemas.microsoft.com/office/drawing/2014/main" id="{5F924285-74E1-2AEA-B348-20078BBB4D9C}"/>
              </a:ext>
            </a:extLst>
          </p:cNvPr>
          <p:cNvPicPr>
            <a:picLocks noChangeAspect="1"/>
          </p:cNvPicPr>
          <p:nvPr/>
        </p:nvPicPr>
        <p:blipFill>
          <a:blip r:embed="rId2"/>
          <a:stretch>
            <a:fillRect/>
          </a:stretch>
        </p:blipFill>
        <p:spPr>
          <a:xfrm>
            <a:off x="4426139" y="1169793"/>
            <a:ext cx="6013575" cy="2260884"/>
          </a:xfrm>
          <a:prstGeom prst="rect">
            <a:avLst/>
          </a:prstGeom>
        </p:spPr>
      </p:pic>
      <p:sp>
        <p:nvSpPr>
          <p:cNvPr id="12" name="Rectangle: Rounded Corners 11">
            <a:extLst>
              <a:ext uri="{FF2B5EF4-FFF2-40B4-BE49-F238E27FC236}">
                <a16:creationId xmlns:a16="http://schemas.microsoft.com/office/drawing/2014/main" id="{05B295EA-D647-2A4C-AF21-EAA547C1C0D2}"/>
              </a:ext>
            </a:extLst>
          </p:cNvPr>
          <p:cNvSpPr/>
          <p:nvPr/>
        </p:nvSpPr>
        <p:spPr>
          <a:xfrm>
            <a:off x="4344429" y="1310368"/>
            <a:ext cx="5040251" cy="818902"/>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CC0B3F9-7039-36DB-FBE6-0199D5CB5A59}"/>
              </a:ext>
            </a:extLst>
          </p:cNvPr>
          <p:cNvSpPr/>
          <p:nvPr/>
        </p:nvSpPr>
        <p:spPr>
          <a:xfrm>
            <a:off x="4334905" y="2129270"/>
            <a:ext cx="5879069" cy="1299112"/>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E0368BE-AC36-ED64-E15D-3A1AD9321EBA}"/>
              </a:ext>
            </a:extLst>
          </p:cNvPr>
          <p:cNvSpPr/>
          <p:nvPr/>
        </p:nvSpPr>
        <p:spPr>
          <a:xfrm>
            <a:off x="9388599" y="1619827"/>
            <a:ext cx="825500" cy="279399"/>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F3DDCB99-F6BD-40F4-22B1-C164A25E2C3A}"/>
              </a:ext>
            </a:extLst>
          </p:cNvPr>
          <p:cNvSpPr/>
          <p:nvPr/>
        </p:nvSpPr>
        <p:spPr>
          <a:xfrm>
            <a:off x="10207996" y="2907475"/>
            <a:ext cx="914400" cy="520699"/>
          </a:xfrm>
          <a:prstGeom prst="ben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358845-4E1D-49A0-5CFA-E814C9601624}"/>
              </a:ext>
            </a:extLst>
          </p:cNvPr>
          <p:cNvSpPr txBox="1"/>
          <p:nvPr/>
        </p:nvSpPr>
        <p:spPr>
          <a:xfrm>
            <a:off x="10366086" y="1563790"/>
            <a:ext cx="1638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abon Next LT"/>
              </a:rPr>
              <a:t>Transaction 1</a:t>
            </a:r>
          </a:p>
        </p:txBody>
      </p:sp>
      <p:sp>
        <p:nvSpPr>
          <p:cNvPr id="18" name="TextBox 17">
            <a:extLst>
              <a:ext uri="{FF2B5EF4-FFF2-40B4-BE49-F238E27FC236}">
                <a16:creationId xmlns:a16="http://schemas.microsoft.com/office/drawing/2014/main" id="{F9814FC2-9E57-3A84-9C0D-1AFD8470A53E}"/>
              </a:ext>
            </a:extLst>
          </p:cNvPr>
          <p:cNvSpPr txBox="1"/>
          <p:nvPr/>
        </p:nvSpPr>
        <p:spPr>
          <a:xfrm>
            <a:off x="10435235" y="2579872"/>
            <a:ext cx="1638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abon Next LT"/>
              </a:rPr>
              <a:t>Transaction 2</a:t>
            </a:r>
          </a:p>
        </p:txBody>
      </p:sp>
      <p:sp>
        <p:nvSpPr>
          <p:cNvPr id="6" name="TextBox 5">
            <a:extLst>
              <a:ext uri="{FF2B5EF4-FFF2-40B4-BE49-F238E27FC236}">
                <a16:creationId xmlns:a16="http://schemas.microsoft.com/office/drawing/2014/main" id="{CE8D4238-9F9C-B920-6426-16E2C131A6DD}"/>
              </a:ext>
            </a:extLst>
          </p:cNvPr>
          <p:cNvSpPr txBox="1"/>
          <p:nvPr/>
        </p:nvSpPr>
        <p:spPr>
          <a:xfrm>
            <a:off x="1013283" y="2295561"/>
            <a:ext cx="3288396" cy="4052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9F99E943-FBA0-F417-C563-B90F5552D9D5}"/>
              </a:ext>
            </a:extLst>
          </p:cNvPr>
          <p:cNvSpPr txBox="1"/>
          <p:nvPr/>
        </p:nvSpPr>
        <p:spPr>
          <a:xfrm>
            <a:off x="1124004" y="2085192"/>
            <a:ext cx="2756938" cy="37312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Sabon Next LT"/>
            </a:endParaRPr>
          </a:p>
        </p:txBody>
      </p:sp>
      <p:pic>
        <p:nvPicPr>
          <p:cNvPr id="23" name="Picture Placeholder 5">
            <a:extLst>
              <a:ext uri="{FF2B5EF4-FFF2-40B4-BE49-F238E27FC236}">
                <a16:creationId xmlns:a16="http://schemas.microsoft.com/office/drawing/2014/main" id="{AD4DB37E-8B1F-D7B2-947F-6173BC2B537E}"/>
              </a:ext>
            </a:extLst>
          </p:cNvPr>
          <p:cNvPicPr>
            <a:picLocks noChangeAspect="1"/>
          </p:cNvPicPr>
          <p:nvPr/>
        </p:nvPicPr>
        <p:blipFill>
          <a:blip r:embed="rId3"/>
          <a:srcRect t="1526" r="-1" b="1525"/>
          <a:stretch/>
        </p:blipFill>
        <p:spPr>
          <a:xfrm>
            <a:off x="7033594" y="4190052"/>
            <a:ext cx="4713080" cy="2198894"/>
          </a:xfrm>
          <a:prstGeom prst="rect">
            <a:avLst/>
          </a:prstGeom>
          <a:noFill/>
        </p:spPr>
      </p:pic>
      <p:sp>
        <p:nvSpPr>
          <p:cNvPr id="11" name="Cylinder 10">
            <a:extLst>
              <a:ext uri="{FF2B5EF4-FFF2-40B4-BE49-F238E27FC236}">
                <a16:creationId xmlns:a16="http://schemas.microsoft.com/office/drawing/2014/main" id="{7DC37DFF-EA4A-D687-9486-723EE7173F5D}"/>
              </a:ext>
            </a:extLst>
          </p:cNvPr>
          <p:cNvSpPr/>
          <p:nvPr/>
        </p:nvSpPr>
        <p:spPr>
          <a:xfrm>
            <a:off x="593407" y="4505754"/>
            <a:ext cx="1638662" cy="17050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24" name="Cylinder 23">
            <a:extLst>
              <a:ext uri="{FF2B5EF4-FFF2-40B4-BE49-F238E27FC236}">
                <a16:creationId xmlns:a16="http://schemas.microsoft.com/office/drawing/2014/main" id="{A2D9B2D1-2FC1-C217-F4AA-897AF676CB11}"/>
              </a:ext>
            </a:extLst>
          </p:cNvPr>
          <p:cNvSpPr/>
          <p:nvPr/>
        </p:nvSpPr>
        <p:spPr>
          <a:xfrm>
            <a:off x="3859121" y="4505753"/>
            <a:ext cx="1638662" cy="1705094"/>
          </a:xfrm>
          <a:prstGeom prst="can">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Transactions</a:t>
            </a:r>
            <a:endParaRPr lang="en-US" b="1">
              <a:solidFill>
                <a:schemeClr val="accent6"/>
              </a:solidFill>
            </a:endParaRPr>
          </a:p>
        </p:txBody>
      </p:sp>
      <p:sp>
        <p:nvSpPr>
          <p:cNvPr id="26" name="Rectangle 25">
            <a:extLst>
              <a:ext uri="{FF2B5EF4-FFF2-40B4-BE49-F238E27FC236}">
                <a16:creationId xmlns:a16="http://schemas.microsoft.com/office/drawing/2014/main" id="{26D3579D-621D-A1E5-F590-E6E98CA6A4F2}"/>
              </a:ext>
            </a:extLst>
          </p:cNvPr>
          <p:cNvSpPr/>
          <p:nvPr/>
        </p:nvSpPr>
        <p:spPr>
          <a:xfrm>
            <a:off x="338749" y="4228953"/>
            <a:ext cx="2801227" cy="2369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7CCEF-2BDE-AB45-1558-BFBC9219B495}"/>
              </a:ext>
            </a:extLst>
          </p:cNvPr>
          <p:cNvSpPr/>
          <p:nvPr/>
        </p:nvSpPr>
        <p:spPr>
          <a:xfrm>
            <a:off x="3701123" y="4266873"/>
            <a:ext cx="2690506" cy="23140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B9A23FC-2AA2-A2DC-2AF4-2E8AEE408BA4}"/>
              </a:ext>
            </a:extLst>
          </p:cNvPr>
          <p:cNvSpPr txBox="1"/>
          <p:nvPr/>
        </p:nvSpPr>
        <p:spPr>
          <a:xfrm>
            <a:off x="2235796" y="6226624"/>
            <a:ext cx="895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node1</a:t>
            </a:r>
            <a:endParaRPr lang="en-US"/>
          </a:p>
        </p:txBody>
      </p:sp>
      <p:sp>
        <p:nvSpPr>
          <p:cNvPr id="32" name="TextBox 31">
            <a:extLst>
              <a:ext uri="{FF2B5EF4-FFF2-40B4-BE49-F238E27FC236}">
                <a16:creationId xmlns:a16="http://schemas.microsoft.com/office/drawing/2014/main" id="{0DDE7A32-8A0C-D928-2A48-D7613C56C6E5}"/>
              </a:ext>
            </a:extLst>
          </p:cNvPr>
          <p:cNvSpPr txBox="1"/>
          <p:nvPr/>
        </p:nvSpPr>
        <p:spPr>
          <a:xfrm>
            <a:off x="5481718" y="6206831"/>
            <a:ext cx="895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node2</a:t>
            </a:r>
            <a:endParaRPr lang="en-US"/>
          </a:p>
        </p:txBody>
      </p:sp>
      <p:sp>
        <p:nvSpPr>
          <p:cNvPr id="34" name="TextBox 33">
            <a:extLst>
              <a:ext uri="{FF2B5EF4-FFF2-40B4-BE49-F238E27FC236}">
                <a16:creationId xmlns:a16="http://schemas.microsoft.com/office/drawing/2014/main" id="{19F2B94A-6207-B9B0-5AFE-571C535FAD89}"/>
              </a:ext>
            </a:extLst>
          </p:cNvPr>
          <p:cNvSpPr txBox="1"/>
          <p:nvPr/>
        </p:nvSpPr>
        <p:spPr>
          <a:xfrm>
            <a:off x="2564231" y="2955667"/>
            <a:ext cx="16275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Web Server</a:t>
            </a:r>
            <a:br>
              <a:rPr lang="en-US">
                <a:cs typeface="Sabon Next LT"/>
              </a:rPr>
            </a:br>
            <a:r>
              <a:rPr lang="en-US">
                <a:cs typeface="Sabon Next LT"/>
              </a:rPr>
              <a:t>(Application)</a:t>
            </a:r>
            <a:endParaRPr lang="en-US"/>
          </a:p>
        </p:txBody>
      </p:sp>
      <p:sp>
        <p:nvSpPr>
          <p:cNvPr id="36" name="Oval 35">
            <a:extLst>
              <a:ext uri="{FF2B5EF4-FFF2-40B4-BE49-F238E27FC236}">
                <a16:creationId xmlns:a16="http://schemas.microsoft.com/office/drawing/2014/main" id="{E7CC5425-BB90-111C-7755-AA70CAAF24C0}"/>
              </a:ext>
            </a:extLst>
          </p:cNvPr>
          <p:cNvSpPr/>
          <p:nvPr/>
        </p:nvSpPr>
        <p:spPr>
          <a:xfrm>
            <a:off x="2232756" y="2840442"/>
            <a:ext cx="1951520" cy="9142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5268DAF4-AC63-E41C-C9C0-5E50F72CCDD4}"/>
              </a:ext>
            </a:extLst>
          </p:cNvPr>
          <p:cNvSpPr/>
          <p:nvPr/>
        </p:nvSpPr>
        <p:spPr>
          <a:xfrm>
            <a:off x="2453510" y="3599710"/>
            <a:ext cx="106216" cy="6758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2F2787BC-F963-418B-6FF8-6C35AF362E99}"/>
              </a:ext>
            </a:extLst>
          </p:cNvPr>
          <p:cNvSpPr/>
          <p:nvPr/>
        </p:nvSpPr>
        <p:spPr>
          <a:xfrm>
            <a:off x="3937925" y="3589813"/>
            <a:ext cx="106216" cy="675883"/>
          </a:xfrm>
          <a:prstGeom prst="down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Right 41">
            <a:extLst>
              <a:ext uri="{FF2B5EF4-FFF2-40B4-BE49-F238E27FC236}">
                <a16:creationId xmlns:a16="http://schemas.microsoft.com/office/drawing/2014/main" id="{DA7B4CF7-F5AA-9770-9538-2280C9600E64}"/>
              </a:ext>
            </a:extLst>
          </p:cNvPr>
          <p:cNvSpPr/>
          <p:nvPr/>
        </p:nvSpPr>
        <p:spPr>
          <a:xfrm>
            <a:off x="342924" y="3154844"/>
            <a:ext cx="1876775" cy="50761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Req / Res</a:t>
            </a:r>
            <a:endParaRPr lang="en-US" b="1">
              <a:solidFill>
                <a:schemeClr val="accent6"/>
              </a:solidFill>
            </a:endParaRPr>
          </a:p>
        </p:txBody>
      </p:sp>
    </p:spTree>
    <p:extLst>
      <p:ext uri="{BB962C8B-B14F-4D97-AF65-F5344CB8AC3E}">
        <p14:creationId xmlns:p14="http://schemas.microsoft.com/office/powerpoint/2010/main" val="145066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00A8-77B1-5FDD-2088-F77A5242C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DF556-4D16-9BAD-0A0C-9F6233FC4753}"/>
              </a:ext>
            </a:extLst>
          </p:cNvPr>
          <p:cNvSpPr>
            <a:spLocks noGrp="1"/>
          </p:cNvSpPr>
          <p:nvPr>
            <p:ph type="title"/>
          </p:nvPr>
        </p:nvSpPr>
        <p:spPr>
          <a:xfrm>
            <a:off x="760938" y="849124"/>
            <a:ext cx="10178316" cy="1050829"/>
          </a:xfrm>
        </p:spPr>
        <p:txBody>
          <a:bodyPr/>
          <a:lstStyle/>
          <a:p>
            <a:pPr algn="l"/>
            <a:r>
              <a:rPr lang="en-US"/>
              <a:t>Acid transactions</a:t>
            </a:r>
            <a:br>
              <a:rPr lang="en-US"/>
            </a:br>
            <a:br>
              <a:rPr lang="en-US"/>
            </a:br>
            <a:endParaRPr lang="en-US"/>
          </a:p>
        </p:txBody>
      </p:sp>
      <p:sp>
        <p:nvSpPr>
          <p:cNvPr id="3" name="Slide Number Placeholder 2">
            <a:extLst>
              <a:ext uri="{FF2B5EF4-FFF2-40B4-BE49-F238E27FC236}">
                <a16:creationId xmlns:a16="http://schemas.microsoft.com/office/drawing/2014/main" id="{75F4005F-E4B8-1BCD-1953-467E7D05AAD4}"/>
              </a:ext>
            </a:extLst>
          </p:cNvPr>
          <p:cNvSpPr>
            <a:spLocks noGrp="1"/>
          </p:cNvSpPr>
          <p:nvPr>
            <p:ph type="sldNum" sz="quarter" idx="12"/>
          </p:nvPr>
        </p:nvSpPr>
        <p:spPr/>
        <p:txBody>
          <a:bodyPr/>
          <a:lstStyle/>
          <a:p>
            <a:fld id="{48F63A3B-78C7-47BE-AE5E-E10140E04643}" type="slidenum">
              <a:rPr lang="en-US" sz="1400" b="1" dirty="0" smtClean="0">
                <a:cs typeface="Arial"/>
              </a:rPr>
              <a:pPr/>
              <a:t>26</a:t>
            </a:fld>
            <a:endParaRPr lang="en-US" sz="1400" b="1">
              <a:cs typeface="Arial"/>
            </a:endParaRPr>
          </a:p>
        </p:txBody>
      </p:sp>
      <p:sp>
        <p:nvSpPr>
          <p:cNvPr id="4" name="Text Placeholder 3">
            <a:extLst>
              <a:ext uri="{FF2B5EF4-FFF2-40B4-BE49-F238E27FC236}">
                <a16:creationId xmlns:a16="http://schemas.microsoft.com/office/drawing/2014/main" id="{1C9DF68A-0C90-8E56-9028-286DA48FB03C}"/>
              </a:ext>
            </a:extLst>
          </p:cNvPr>
          <p:cNvSpPr>
            <a:spLocks noGrp="1"/>
          </p:cNvSpPr>
          <p:nvPr>
            <p:ph type="body" sz="half" idx="2"/>
          </p:nvPr>
        </p:nvSpPr>
        <p:spPr>
          <a:xfrm>
            <a:off x="2324522" y="367212"/>
            <a:ext cx="4014283" cy="803704"/>
          </a:xfrm>
        </p:spPr>
        <p:txBody>
          <a:bodyPr vert="horz" lIns="91440" tIns="45720" rIns="91440" bIns="45720" rtlCol="0" anchor="t">
            <a:noAutofit/>
          </a:bodyPr>
          <a:lstStyle/>
          <a:p>
            <a:endParaRPr lang="en-US" sz="1800" b="1">
              <a:latin typeface="Sabon Next LT"/>
              <a:cs typeface="Arial"/>
            </a:endParaRPr>
          </a:p>
          <a:p>
            <a:pPr marL="285750" indent="-285750">
              <a:buFont typeface="Arial"/>
              <a:buChar char="•"/>
            </a:pPr>
            <a:endParaRPr lang="en-US" sz="1800" b="1">
              <a:latin typeface="Sabon Next LT"/>
              <a:cs typeface="Arial"/>
            </a:endParaRPr>
          </a:p>
          <a:p>
            <a:endParaRPr lang="en-US" sz="1800" b="1">
              <a:latin typeface="Sabon Next LT"/>
              <a:cs typeface="Arial"/>
            </a:endParaRPr>
          </a:p>
          <a:p>
            <a:r>
              <a:rPr lang="en-US" sz="1800">
                <a:cs typeface="Arial"/>
              </a:rPr>
              <a:t> </a:t>
            </a:r>
          </a:p>
          <a:p>
            <a:pPr marL="285750" indent="-285750">
              <a:buFont typeface="Arial"/>
              <a:buChar char="•"/>
            </a:pPr>
            <a:endParaRPr lang="en-US" sz="1800" b="1">
              <a:cs typeface="Arial"/>
            </a:endParaRPr>
          </a:p>
          <a:p>
            <a:endParaRPr lang="en-US" sz="1800">
              <a:cs typeface="Sabon Next LT"/>
            </a:endParaRPr>
          </a:p>
        </p:txBody>
      </p:sp>
      <p:sp>
        <p:nvSpPr>
          <p:cNvPr id="5" name="TextBox 4">
            <a:extLst>
              <a:ext uri="{FF2B5EF4-FFF2-40B4-BE49-F238E27FC236}">
                <a16:creationId xmlns:a16="http://schemas.microsoft.com/office/drawing/2014/main" id="{E7C31A6D-D380-BF48-5777-564647DF5EAB}"/>
              </a:ext>
            </a:extLst>
          </p:cNvPr>
          <p:cNvSpPr txBox="1"/>
          <p:nvPr/>
        </p:nvSpPr>
        <p:spPr>
          <a:xfrm>
            <a:off x="756763" y="996786"/>
            <a:ext cx="46521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solidFill>
                <a:cs typeface="Sabon Next LT"/>
              </a:rPr>
              <a:t>What can go wrong?</a:t>
            </a:r>
          </a:p>
        </p:txBody>
      </p:sp>
      <p:pic>
        <p:nvPicPr>
          <p:cNvPr id="8" name="Picture 7" descr="A black text on a white background&#10;&#10;AI-generated content may be incorrect.">
            <a:extLst>
              <a:ext uri="{FF2B5EF4-FFF2-40B4-BE49-F238E27FC236}">
                <a16:creationId xmlns:a16="http://schemas.microsoft.com/office/drawing/2014/main" id="{C4FA182F-556A-1ECE-A78C-D21A18575BCB}"/>
              </a:ext>
            </a:extLst>
          </p:cNvPr>
          <p:cNvPicPr>
            <a:picLocks noChangeAspect="1"/>
          </p:cNvPicPr>
          <p:nvPr/>
        </p:nvPicPr>
        <p:blipFill>
          <a:blip r:embed="rId2"/>
          <a:stretch>
            <a:fillRect/>
          </a:stretch>
        </p:blipFill>
        <p:spPr>
          <a:xfrm>
            <a:off x="4426139" y="1159897"/>
            <a:ext cx="6013575" cy="2260884"/>
          </a:xfrm>
          <a:prstGeom prst="rect">
            <a:avLst/>
          </a:prstGeom>
        </p:spPr>
      </p:pic>
      <p:sp>
        <p:nvSpPr>
          <p:cNvPr id="12" name="Rectangle: Rounded Corners 11">
            <a:extLst>
              <a:ext uri="{FF2B5EF4-FFF2-40B4-BE49-F238E27FC236}">
                <a16:creationId xmlns:a16="http://schemas.microsoft.com/office/drawing/2014/main" id="{D0668212-B837-B2A9-04F0-2B99C92CA438}"/>
              </a:ext>
            </a:extLst>
          </p:cNvPr>
          <p:cNvSpPr/>
          <p:nvPr/>
        </p:nvSpPr>
        <p:spPr>
          <a:xfrm>
            <a:off x="4344429" y="1310368"/>
            <a:ext cx="5040251" cy="818902"/>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C1C390B-4D23-3EA3-3175-2069BAF5B018}"/>
              </a:ext>
            </a:extLst>
          </p:cNvPr>
          <p:cNvSpPr/>
          <p:nvPr/>
        </p:nvSpPr>
        <p:spPr>
          <a:xfrm>
            <a:off x="4334905" y="2129270"/>
            <a:ext cx="5879069" cy="1299112"/>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53928C1-E97D-B76C-8D10-1E94DD7134E7}"/>
              </a:ext>
            </a:extLst>
          </p:cNvPr>
          <p:cNvSpPr/>
          <p:nvPr/>
        </p:nvSpPr>
        <p:spPr>
          <a:xfrm>
            <a:off x="9388599" y="1619827"/>
            <a:ext cx="825500" cy="279399"/>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37C9287A-A3C7-C5C0-9587-5832E6BD68E8}"/>
              </a:ext>
            </a:extLst>
          </p:cNvPr>
          <p:cNvSpPr/>
          <p:nvPr/>
        </p:nvSpPr>
        <p:spPr>
          <a:xfrm>
            <a:off x="10207996" y="2907475"/>
            <a:ext cx="914400" cy="520699"/>
          </a:xfrm>
          <a:prstGeom prst="ben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1ABC66A-2099-A0C9-4401-4D290AC2904F}"/>
              </a:ext>
            </a:extLst>
          </p:cNvPr>
          <p:cNvSpPr txBox="1"/>
          <p:nvPr/>
        </p:nvSpPr>
        <p:spPr>
          <a:xfrm>
            <a:off x="10310868" y="1563790"/>
            <a:ext cx="1638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abon Next LT"/>
              </a:rPr>
              <a:t>Transaction 1</a:t>
            </a:r>
          </a:p>
        </p:txBody>
      </p:sp>
      <p:sp>
        <p:nvSpPr>
          <p:cNvPr id="18" name="TextBox 17">
            <a:extLst>
              <a:ext uri="{FF2B5EF4-FFF2-40B4-BE49-F238E27FC236}">
                <a16:creationId xmlns:a16="http://schemas.microsoft.com/office/drawing/2014/main" id="{55E6E520-D707-8673-7DD4-096457FBD7D2}"/>
              </a:ext>
            </a:extLst>
          </p:cNvPr>
          <p:cNvSpPr txBox="1"/>
          <p:nvPr/>
        </p:nvSpPr>
        <p:spPr>
          <a:xfrm>
            <a:off x="10313756" y="2546741"/>
            <a:ext cx="1638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abon Next LT"/>
              </a:rPr>
              <a:t>Transaction 2</a:t>
            </a:r>
          </a:p>
        </p:txBody>
      </p:sp>
      <p:sp>
        <p:nvSpPr>
          <p:cNvPr id="15" name="TextBox 14">
            <a:extLst>
              <a:ext uri="{FF2B5EF4-FFF2-40B4-BE49-F238E27FC236}">
                <a16:creationId xmlns:a16="http://schemas.microsoft.com/office/drawing/2014/main" id="{E2BCF8A2-A564-E055-9258-6274C10C8F2C}"/>
              </a:ext>
            </a:extLst>
          </p:cNvPr>
          <p:cNvSpPr txBox="1"/>
          <p:nvPr/>
        </p:nvSpPr>
        <p:spPr>
          <a:xfrm>
            <a:off x="846349" y="1468271"/>
            <a:ext cx="3211013" cy="1510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Sabon Next LT"/>
              </a:rPr>
              <a:t>Txn#1 Fails, Txn#2 Goes</a:t>
            </a:r>
          </a:p>
          <a:p>
            <a:r>
              <a:rPr lang="en-US" dirty="0">
                <a:cs typeface="Sabon Next LT"/>
              </a:rPr>
              <a:t>No transaction record persisted, but users have seen their amounts getting updated     </a:t>
            </a:r>
            <a:r>
              <a:rPr lang="en-US" dirty="0">
                <a:solidFill>
                  <a:srgbClr val="FF0000"/>
                </a:solidFill>
                <a:cs typeface="Sabon Next LT"/>
              </a:rPr>
              <a:t>Inconsistency</a:t>
            </a:r>
          </a:p>
        </p:txBody>
      </p:sp>
      <p:sp>
        <p:nvSpPr>
          <p:cNvPr id="19" name="TextBox 18">
            <a:extLst>
              <a:ext uri="{FF2B5EF4-FFF2-40B4-BE49-F238E27FC236}">
                <a16:creationId xmlns:a16="http://schemas.microsoft.com/office/drawing/2014/main" id="{27A46E88-A5DD-7A47-42AF-02AEE5FBA5AB}"/>
              </a:ext>
            </a:extLst>
          </p:cNvPr>
          <p:cNvSpPr txBox="1"/>
          <p:nvPr/>
        </p:nvSpPr>
        <p:spPr>
          <a:xfrm>
            <a:off x="833714" y="3150875"/>
            <a:ext cx="3192826" cy="1310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75"/>
              </a:lnSpc>
            </a:pPr>
            <a:r>
              <a:rPr lang="en-US" dirty="0">
                <a:highlight>
                  <a:srgbClr val="FFFF00"/>
                </a:highlight>
                <a:cs typeface="Segoe UI"/>
              </a:rPr>
              <a:t>Txn#2 Fails, Txn#1 Goes</a:t>
            </a:r>
            <a:r>
              <a:rPr lang="en-US" dirty="0">
                <a:cs typeface="Segoe UI"/>
              </a:rPr>
              <a:t>​</a:t>
            </a:r>
          </a:p>
          <a:p>
            <a:pPr>
              <a:lnSpc>
                <a:spcPts val="1875"/>
              </a:lnSpc>
            </a:pPr>
            <a:r>
              <a:rPr lang="en-US" dirty="0">
                <a:cs typeface="Segoe UI"/>
              </a:rPr>
              <a:t>A transaction record persisted, but users have not seen their amounts getting updated    </a:t>
            </a:r>
            <a:r>
              <a:rPr lang="en-US" dirty="0">
                <a:solidFill>
                  <a:srgbClr val="000000"/>
                </a:solidFill>
                <a:cs typeface="Segoe UI"/>
              </a:rPr>
              <a:t>         </a:t>
            </a:r>
            <a:r>
              <a:rPr lang="en-US" dirty="0">
                <a:solidFill>
                  <a:srgbClr val="FF0000"/>
                </a:solidFill>
                <a:cs typeface="Segoe UI"/>
              </a:rPr>
              <a:t>Inconsistency​</a:t>
            </a:r>
          </a:p>
        </p:txBody>
      </p:sp>
      <p:sp>
        <p:nvSpPr>
          <p:cNvPr id="20" name="TextBox 19">
            <a:extLst>
              <a:ext uri="{FF2B5EF4-FFF2-40B4-BE49-F238E27FC236}">
                <a16:creationId xmlns:a16="http://schemas.microsoft.com/office/drawing/2014/main" id="{38AB22D2-15A3-1DE6-BD86-E9DBF204DF41}"/>
              </a:ext>
            </a:extLst>
          </p:cNvPr>
          <p:cNvSpPr txBox="1"/>
          <p:nvPr/>
        </p:nvSpPr>
        <p:spPr>
          <a:xfrm>
            <a:off x="846274" y="4714503"/>
            <a:ext cx="33174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Txn#1 Fails, Txn#2 Fails</a:t>
            </a:r>
          </a:p>
          <a:p>
            <a:r>
              <a:rPr lang="en-US">
                <a:cs typeface="Sabon Next LT"/>
              </a:rPr>
              <a:t>All ok (NONE happened)</a:t>
            </a:r>
          </a:p>
        </p:txBody>
      </p:sp>
      <p:sp>
        <p:nvSpPr>
          <p:cNvPr id="21" name="TextBox 20">
            <a:extLst>
              <a:ext uri="{FF2B5EF4-FFF2-40B4-BE49-F238E27FC236}">
                <a16:creationId xmlns:a16="http://schemas.microsoft.com/office/drawing/2014/main" id="{C16BEF21-6F2D-2259-D0E6-A04D8BED04EC}"/>
              </a:ext>
            </a:extLst>
          </p:cNvPr>
          <p:cNvSpPr txBox="1"/>
          <p:nvPr/>
        </p:nvSpPr>
        <p:spPr>
          <a:xfrm>
            <a:off x="846274" y="5608716"/>
            <a:ext cx="3201725" cy="590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75"/>
              </a:lnSpc>
            </a:pPr>
            <a:r>
              <a:rPr lang="en-US">
                <a:highlight>
                  <a:srgbClr val="FFFF00"/>
                </a:highlight>
                <a:cs typeface="Segoe UI"/>
              </a:rPr>
              <a:t>Txn#1 Goes, Txn#2 Goes</a:t>
            </a:r>
            <a:endParaRPr lang="en-US">
              <a:cs typeface="Segoe UI"/>
            </a:endParaRPr>
          </a:p>
          <a:p>
            <a:pPr>
              <a:lnSpc>
                <a:spcPts val="1875"/>
              </a:lnSpc>
            </a:pPr>
            <a:r>
              <a:rPr lang="en-US">
                <a:cs typeface="Segoe UI"/>
              </a:rPr>
              <a:t>All ok (ALL happened)​</a:t>
            </a:r>
          </a:p>
        </p:txBody>
      </p:sp>
      <p:pic>
        <p:nvPicPr>
          <p:cNvPr id="23" name="Picture Placeholder 5">
            <a:extLst>
              <a:ext uri="{FF2B5EF4-FFF2-40B4-BE49-F238E27FC236}">
                <a16:creationId xmlns:a16="http://schemas.microsoft.com/office/drawing/2014/main" id="{81236A5A-D503-ADEF-1F8B-8AFF1B43A519}"/>
              </a:ext>
            </a:extLst>
          </p:cNvPr>
          <p:cNvPicPr>
            <a:picLocks noChangeAspect="1"/>
          </p:cNvPicPr>
          <p:nvPr/>
        </p:nvPicPr>
        <p:blipFill>
          <a:blip r:embed="rId3"/>
          <a:srcRect t="1526" r="-1" b="1525"/>
          <a:stretch/>
        </p:blipFill>
        <p:spPr>
          <a:xfrm>
            <a:off x="5084062" y="3992130"/>
            <a:ext cx="4713080" cy="2198894"/>
          </a:xfrm>
          <a:prstGeom prst="rect">
            <a:avLst/>
          </a:prstGeom>
          <a:noFill/>
        </p:spPr>
      </p:pic>
    </p:spTree>
    <p:extLst>
      <p:ext uri="{BB962C8B-B14F-4D97-AF65-F5344CB8AC3E}">
        <p14:creationId xmlns:p14="http://schemas.microsoft.com/office/powerpoint/2010/main" val="18568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BBD641-1ABF-43FD-A6EC-BE9398591A86}"/>
              </a:ext>
            </a:extLst>
          </p:cNvPr>
          <p:cNvSpPr>
            <a:spLocks noGrp="1"/>
          </p:cNvSpPr>
          <p:nvPr>
            <p:ph type="sldNum" sz="quarter" idx="12"/>
          </p:nvPr>
        </p:nvSpPr>
        <p:spPr/>
        <p:txBody>
          <a:bodyPr/>
          <a:lstStyle/>
          <a:p>
            <a:fld id="{48F63A3B-78C7-47BE-AE5E-E10140E04643}" type="slidenum">
              <a:rPr lang="en-US" smtClean="0"/>
              <a:pPr/>
              <a:t>27</a:t>
            </a:fld>
            <a:endParaRPr lang="en-US"/>
          </a:p>
        </p:txBody>
      </p:sp>
      <p:sp>
        <p:nvSpPr>
          <p:cNvPr id="2" name="Title 1">
            <a:extLst>
              <a:ext uri="{FF2B5EF4-FFF2-40B4-BE49-F238E27FC236}">
                <a16:creationId xmlns:a16="http://schemas.microsoft.com/office/drawing/2014/main" id="{1B1D2658-612E-48B2-DD8C-08106EB15568}"/>
              </a:ext>
            </a:extLst>
          </p:cNvPr>
          <p:cNvSpPr>
            <a:spLocks noGrp="1"/>
          </p:cNvSpPr>
          <p:nvPr>
            <p:ph type="title" idx="4294967295"/>
          </p:nvPr>
        </p:nvSpPr>
        <p:spPr>
          <a:xfrm>
            <a:off x="821376" y="260595"/>
            <a:ext cx="9428905" cy="1474421"/>
          </a:xfrm>
        </p:spPr>
        <p:txBody>
          <a:bodyPr/>
          <a:lstStyle/>
          <a:p>
            <a:br>
              <a:rPr lang="en-US" sz="2400"/>
            </a:br>
            <a:br>
              <a:rPr lang="en-US" sz="2400"/>
            </a:br>
            <a:r>
              <a:rPr lang="en-US" sz="2800"/>
              <a:t>WE NEED 2pc PROTOCOL</a:t>
            </a:r>
            <a:br>
              <a:rPr lang="en-US" sz="2400"/>
            </a:br>
            <a:r>
              <a:rPr lang="en-US" sz="2400">
                <a:solidFill>
                  <a:schemeClr val="tx1">
                    <a:lumMod val="65000"/>
                    <a:lumOff val="35000"/>
                  </a:schemeClr>
                </a:solidFill>
              </a:rPr>
              <a:t>FOR DATABASES IN DISTRIBUTED ENVIRONMENT</a:t>
            </a:r>
          </a:p>
        </p:txBody>
      </p:sp>
      <p:sp>
        <p:nvSpPr>
          <p:cNvPr id="4" name="Content Placeholder 3">
            <a:extLst>
              <a:ext uri="{FF2B5EF4-FFF2-40B4-BE49-F238E27FC236}">
                <a16:creationId xmlns:a16="http://schemas.microsoft.com/office/drawing/2014/main" id="{6773BAB5-04D5-F38A-EE79-B01A9376F6CB}"/>
              </a:ext>
            </a:extLst>
          </p:cNvPr>
          <p:cNvSpPr>
            <a:spLocks noGrp="1"/>
          </p:cNvSpPr>
          <p:nvPr>
            <p:ph sz="half" idx="4294967295"/>
          </p:nvPr>
        </p:nvSpPr>
        <p:spPr>
          <a:xfrm>
            <a:off x="821377" y="2303463"/>
            <a:ext cx="3649663" cy="3719512"/>
          </a:xfrm>
        </p:spPr>
        <p:txBody>
          <a:bodyPr vert="horz" lIns="91440" tIns="0" rIns="91440" bIns="0" rtlCol="0" anchor="t">
            <a:normAutofit/>
          </a:bodyPr>
          <a:lstStyle/>
          <a:p>
            <a:r>
              <a:rPr lang="en-US" sz="2000">
                <a:ea typeface="+mn-lt"/>
                <a:cs typeface="+mn-lt"/>
              </a:rPr>
              <a:t>A </a:t>
            </a:r>
            <a:r>
              <a:rPr lang="en-US" sz="2000" b="1">
                <a:ea typeface="+mn-lt"/>
                <a:cs typeface="+mn-lt"/>
              </a:rPr>
              <a:t>distributed database</a:t>
            </a:r>
            <a:r>
              <a:rPr lang="en-US" sz="2000">
                <a:ea typeface="+mn-lt"/>
                <a:cs typeface="+mn-lt"/>
              </a:rPr>
              <a:t> requires </a:t>
            </a:r>
            <a:r>
              <a:rPr lang="en-US" sz="2000" b="1">
                <a:ea typeface="+mn-lt"/>
                <a:cs typeface="+mn-lt"/>
              </a:rPr>
              <a:t>extra steps:</a:t>
            </a:r>
            <a:endParaRPr lang="en-US" sz="2000">
              <a:ea typeface="+mn-lt"/>
              <a:cs typeface="+mn-lt"/>
            </a:endParaRPr>
          </a:p>
          <a:p>
            <a:r>
              <a:rPr lang="en-US" sz="2000">
                <a:ea typeface="+mn-lt"/>
                <a:cs typeface="+mn-lt"/>
              </a:rPr>
              <a:t> (e.g., 2PC, consensus protocols) </a:t>
            </a:r>
          </a:p>
          <a:p>
            <a:r>
              <a:rPr lang="en-US" sz="2000">
                <a:ea typeface="+mn-lt"/>
                <a:cs typeface="+mn-lt"/>
              </a:rPr>
              <a:t>to ensure atomicity across multiple nodes, </a:t>
            </a:r>
          </a:p>
          <a:p>
            <a:r>
              <a:rPr lang="en-US" sz="2000">
                <a:ea typeface="+mn-lt"/>
                <a:cs typeface="+mn-lt"/>
              </a:rPr>
              <a:t>making it more complex and less available reducing overall concurrency.</a:t>
            </a:r>
            <a:endParaRPr lang="en-US" sz="2000">
              <a:cs typeface="Sabon Next LT"/>
            </a:endParaRPr>
          </a:p>
        </p:txBody>
      </p:sp>
      <p:sp>
        <p:nvSpPr>
          <p:cNvPr id="5" name="Content Placeholder 4">
            <a:extLst>
              <a:ext uri="{FF2B5EF4-FFF2-40B4-BE49-F238E27FC236}">
                <a16:creationId xmlns:a16="http://schemas.microsoft.com/office/drawing/2014/main" id="{E622A50E-31AA-C713-3038-F810BD0385BB}"/>
              </a:ext>
            </a:extLst>
          </p:cNvPr>
          <p:cNvSpPr>
            <a:spLocks noGrp="1"/>
          </p:cNvSpPr>
          <p:nvPr>
            <p:ph sz="quarter" idx="4294967295"/>
          </p:nvPr>
        </p:nvSpPr>
        <p:spPr>
          <a:xfrm>
            <a:off x="7383051" y="2392590"/>
            <a:ext cx="4205287" cy="3439885"/>
          </a:xfrm>
        </p:spPr>
        <p:txBody>
          <a:bodyPr vert="horz" lIns="91440" tIns="0" rIns="91440" bIns="0" rtlCol="0" anchor="t">
            <a:noAutofit/>
          </a:bodyPr>
          <a:lstStyle/>
          <a:p>
            <a:pPr marL="0" indent="0">
              <a:buNone/>
            </a:pPr>
            <a:r>
              <a:rPr lang="en-US" sz="2000">
                <a:solidFill>
                  <a:srgbClr val="333333"/>
                </a:solidFill>
                <a:highlight>
                  <a:srgbClr val="FFFF00"/>
                </a:highlight>
                <a:latin typeface="Aptos Display"/>
                <a:ea typeface="+mn-lt"/>
                <a:cs typeface="+mn-lt"/>
              </a:rPr>
              <a:t>The protocol is broken into two phases:</a:t>
            </a:r>
            <a:endParaRPr lang="en-US" sz="2000">
              <a:highlight>
                <a:srgbClr val="FFFF00"/>
              </a:highlight>
              <a:latin typeface="Aptos Display"/>
            </a:endParaRPr>
          </a:p>
          <a:p>
            <a:pPr marL="285750" indent="-285750">
              <a:buFont typeface="Arial"/>
              <a:buChar char="•"/>
            </a:pPr>
            <a:r>
              <a:rPr lang="en-US" sz="2000" b="1">
                <a:solidFill>
                  <a:schemeClr val="accent1">
                    <a:lumMod val="49000"/>
                  </a:schemeClr>
                </a:solidFill>
                <a:latin typeface="Aptos Display"/>
                <a:ea typeface="+mn-lt"/>
                <a:cs typeface="+mn-lt"/>
              </a:rPr>
              <a:t>Phase1:-</a:t>
            </a:r>
            <a:r>
              <a:rPr lang="en-US" sz="2000">
                <a:solidFill>
                  <a:srgbClr val="333333"/>
                </a:solidFill>
                <a:latin typeface="Aptos Display"/>
                <a:ea typeface="+mn-lt"/>
                <a:cs typeface="+mn-lt"/>
              </a:rPr>
              <a:t> The transaction coordinator asks each database involved to pre-commit the operation and indicate whether commit is possible.</a:t>
            </a:r>
            <a:endParaRPr lang="en-US" sz="2000">
              <a:solidFill>
                <a:srgbClr val="1F2C8F"/>
              </a:solidFill>
              <a:latin typeface="Aptos Display"/>
              <a:ea typeface="+mn-lt"/>
              <a:cs typeface="+mn-lt"/>
            </a:endParaRPr>
          </a:p>
          <a:p>
            <a:pPr marL="285750" indent="-285750">
              <a:buFont typeface="Arial"/>
              <a:buChar char="•"/>
            </a:pPr>
            <a:r>
              <a:rPr lang="en-US" sz="2000">
                <a:solidFill>
                  <a:srgbClr val="333333"/>
                </a:solidFill>
                <a:latin typeface="Aptos Display"/>
                <a:ea typeface="+mn-lt"/>
                <a:cs typeface="+mn-lt"/>
              </a:rPr>
              <a:t> </a:t>
            </a:r>
            <a:r>
              <a:rPr lang="en-US" sz="2000" b="1">
                <a:solidFill>
                  <a:schemeClr val="accent1">
                    <a:lumMod val="49000"/>
                  </a:schemeClr>
                </a:solidFill>
                <a:latin typeface="Aptos Display"/>
                <a:ea typeface="+mn-lt"/>
                <a:cs typeface="+mn-lt"/>
              </a:rPr>
              <a:t>Phase2:- </a:t>
            </a:r>
            <a:r>
              <a:rPr lang="en-US" sz="2000">
                <a:solidFill>
                  <a:srgbClr val="333333"/>
                </a:solidFill>
                <a:latin typeface="Aptos Display"/>
                <a:ea typeface="+mn-lt"/>
                <a:cs typeface="+mn-lt"/>
              </a:rPr>
              <a:t>If all databases agree that the commit can proceed, then transaction coordinator asks each database to commit the data.</a:t>
            </a:r>
            <a:endParaRPr lang="en-US" sz="2000">
              <a:latin typeface="Aptos Display"/>
            </a:endParaRPr>
          </a:p>
          <a:p>
            <a:pPr marL="347345" indent="-347345"/>
            <a:endParaRPr lang="en-US" sz="2000">
              <a:latin typeface="Aptos Display"/>
              <a:cs typeface="Sabon Next LT"/>
            </a:endParaRPr>
          </a:p>
        </p:txBody>
      </p:sp>
      <p:sp>
        <p:nvSpPr>
          <p:cNvPr id="6" name="Speech Bubble: Rectangle 5">
            <a:extLst>
              <a:ext uri="{FF2B5EF4-FFF2-40B4-BE49-F238E27FC236}">
                <a16:creationId xmlns:a16="http://schemas.microsoft.com/office/drawing/2014/main" id="{A2BD38F4-9639-12A4-420B-FF19B0CEA0C8}"/>
              </a:ext>
            </a:extLst>
          </p:cNvPr>
          <p:cNvSpPr/>
          <p:nvPr/>
        </p:nvSpPr>
        <p:spPr>
          <a:xfrm>
            <a:off x="4740077" y="2389896"/>
            <a:ext cx="2424777" cy="1627590"/>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cs typeface="Sabon Next LT"/>
              </a:rPr>
              <a:t>What is this 2PC?</a:t>
            </a:r>
          </a:p>
          <a:p>
            <a:pPr algn="ctr"/>
            <a:r>
              <a:rPr lang="en-US" b="1">
                <a:solidFill>
                  <a:srgbClr val="FF0000"/>
                </a:solidFill>
                <a:cs typeface="Sabon Next LT"/>
              </a:rPr>
              <a:t>In a nutshell</a:t>
            </a:r>
          </a:p>
        </p:txBody>
      </p:sp>
    </p:spTree>
    <p:extLst>
      <p:ext uri="{BB962C8B-B14F-4D97-AF65-F5344CB8AC3E}">
        <p14:creationId xmlns:p14="http://schemas.microsoft.com/office/powerpoint/2010/main" val="14951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calcmode="lin" valueType="num">
                                      <p:cBhvr additive="base">
                                        <p:cTn id="4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 calcmode="lin" valueType="num">
                                      <p:cBhvr additive="base">
                                        <p:cTn id="5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9C80-8756-1315-E7F3-0E5874C8556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C52350-C2E5-2BE8-C595-72D637833EB7}"/>
              </a:ext>
            </a:extLst>
          </p:cNvPr>
          <p:cNvSpPr>
            <a:spLocks noGrp="1"/>
          </p:cNvSpPr>
          <p:nvPr>
            <p:ph type="sldNum" sz="quarter" idx="12"/>
          </p:nvPr>
        </p:nvSpPr>
        <p:spPr/>
        <p:txBody>
          <a:bodyPr/>
          <a:lstStyle/>
          <a:p>
            <a:fld id="{48F63A3B-78C7-47BE-AE5E-E10140E04643}" type="slidenum">
              <a:rPr lang="en-US" smtClean="0"/>
              <a:pPr/>
              <a:t>28</a:t>
            </a:fld>
            <a:endParaRPr lang="en-US"/>
          </a:p>
        </p:txBody>
      </p:sp>
      <p:sp>
        <p:nvSpPr>
          <p:cNvPr id="2" name="Title 1">
            <a:extLst>
              <a:ext uri="{FF2B5EF4-FFF2-40B4-BE49-F238E27FC236}">
                <a16:creationId xmlns:a16="http://schemas.microsoft.com/office/drawing/2014/main" id="{8AE82531-5B0F-A308-AD77-BC3B6BDC3793}"/>
              </a:ext>
            </a:extLst>
          </p:cNvPr>
          <p:cNvSpPr>
            <a:spLocks noGrp="1"/>
          </p:cNvSpPr>
          <p:nvPr>
            <p:ph type="title" idx="4294967295"/>
          </p:nvPr>
        </p:nvSpPr>
        <p:spPr>
          <a:xfrm>
            <a:off x="821376" y="-430439"/>
            <a:ext cx="9428905" cy="2487839"/>
          </a:xfrm>
        </p:spPr>
        <p:txBody>
          <a:bodyPr/>
          <a:lstStyle/>
          <a:p>
            <a:br>
              <a:rPr lang="en-US" sz="2400"/>
            </a:br>
            <a:br>
              <a:rPr lang="en-US" sz="2400"/>
            </a:br>
            <a:r>
              <a:rPr lang="en-US" sz="2800"/>
              <a:t>WORKING: 2pc PROTOCOL</a:t>
            </a:r>
            <a:br>
              <a:rPr lang="en-US" sz="2400"/>
            </a:br>
            <a:r>
              <a:rPr lang="en-US" sz="2400">
                <a:solidFill>
                  <a:schemeClr val="tx1">
                    <a:lumMod val="65000"/>
                    <a:lumOff val="35000"/>
                  </a:schemeClr>
                </a:solidFill>
              </a:rPr>
              <a:t>A SIMPLE RUNDOWN</a:t>
            </a:r>
          </a:p>
        </p:txBody>
      </p:sp>
      <p:sp>
        <p:nvSpPr>
          <p:cNvPr id="7" name="Rectangle 6">
            <a:extLst>
              <a:ext uri="{FF2B5EF4-FFF2-40B4-BE49-F238E27FC236}">
                <a16:creationId xmlns:a16="http://schemas.microsoft.com/office/drawing/2014/main" id="{8EF953C1-7929-F5C7-9A6F-2F72570A079A}"/>
              </a:ext>
            </a:extLst>
          </p:cNvPr>
          <p:cNvSpPr/>
          <p:nvPr/>
        </p:nvSpPr>
        <p:spPr>
          <a:xfrm>
            <a:off x="7296476" y="4605970"/>
            <a:ext cx="1428293" cy="11182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(Node1)</a:t>
            </a:r>
          </a:p>
        </p:txBody>
      </p:sp>
      <p:sp>
        <p:nvSpPr>
          <p:cNvPr id="8" name="Rectangle 7">
            <a:extLst>
              <a:ext uri="{FF2B5EF4-FFF2-40B4-BE49-F238E27FC236}">
                <a16:creationId xmlns:a16="http://schemas.microsoft.com/office/drawing/2014/main" id="{9735DB4E-BB53-1B3F-E775-87B08ADAC848}"/>
              </a:ext>
            </a:extLst>
          </p:cNvPr>
          <p:cNvSpPr/>
          <p:nvPr/>
        </p:nvSpPr>
        <p:spPr>
          <a:xfrm>
            <a:off x="9889255" y="4605970"/>
            <a:ext cx="1428293" cy="11182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solidFill>
                <a:schemeClr val="tx1"/>
              </a:solidFill>
              <a:cs typeface="Sabon Next LT"/>
            </a:endParaRPr>
          </a:p>
          <a:p>
            <a:pPr algn="ctr"/>
            <a:r>
              <a:rPr lang="en-US" b="1">
                <a:solidFill>
                  <a:schemeClr val="tx1"/>
                </a:solidFill>
                <a:cs typeface="Sabon Next LT"/>
              </a:rPr>
              <a:t>(Node2)</a:t>
            </a:r>
            <a:endParaRPr lang="en-US">
              <a:solidFill>
                <a:schemeClr val="tx1"/>
              </a:solidFill>
            </a:endParaRPr>
          </a:p>
          <a:p>
            <a:pPr algn="ctr"/>
            <a:endParaRPr lang="en-US" b="1">
              <a:solidFill>
                <a:schemeClr val="tx1"/>
              </a:solidFill>
              <a:cs typeface="Sabon Next LT"/>
            </a:endParaRPr>
          </a:p>
        </p:txBody>
      </p:sp>
      <p:sp>
        <p:nvSpPr>
          <p:cNvPr id="9" name="Rectangle 8">
            <a:extLst>
              <a:ext uri="{FF2B5EF4-FFF2-40B4-BE49-F238E27FC236}">
                <a16:creationId xmlns:a16="http://schemas.microsoft.com/office/drawing/2014/main" id="{9B0B9E0D-C909-31D9-FF41-2DDD6F55F9A0}"/>
              </a:ext>
            </a:extLst>
          </p:cNvPr>
          <p:cNvSpPr/>
          <p:nvPr/>
        </p:nvSpPr>
        <p:spPr>
          <a:xfrm>
            <a:off x="8170849" y="2347274"/>
            <a:ext cx="1999721" cy="8267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Coordinator</a:t>
            </a:r>
          </a:p>
          <a:p>
            <a:pPr algn="ctr"/>
            <a:r>
              <a:rPr lang="en-US">
                <a:cs typeface="Sabon Next LT"/>
              </a:rPr>
              <a:t>(</a:t>
            </a:r>
            <a:r>
              <a:rPr lang="en-US" b="1">
                <a:solidFill>
                  <a:schemeClr val="tx1"/>
                </a:solidFill>
                <a:cs typeface="Sabon Next LT"/>
              </a:rPr>
              <a:t>master</a:t>
            </a:r>
            <a:r>
              <a:rPr lang="en-US">
                <a:cs typeface="Sabon Next LT"/>
              </a:rPr>
              <a:t>)</a:t>
            </a:r>
          </a:p>
        </p:txBody>
      </p:sp>
      <p:sp>
        <p:nvSpPr>
          <p:cNvPr id="10" name="Arrow: Down 9">
            <a:extLst>
              <a:ext uri="{FF2B5EF4-FFF2-40B4-BE49-F238E27FC236}">
                <a16:creationId xmlns:a16="http://schemas.microsoft.com/office/drawing/2014/main" id="{02BE46E0-7F91-0F82-24B7-B3F6D4DC0985}"/>
              </a:ext>
            </a:extLst>
          </p:cNvPr>
          <p:cNvSpPr/>
          <p:nvPr/>
        </p:nvSpPr>
        <p:spPr>
          <a:xfrm rot="1740000">
            <a:off x="8270816" y="3410189"/>
            <a:ext cx="254657" cy="116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B0BBFF2-212D-446F-9C00-B9DC05E96DC0}"/>
              </a:ext>
            </a:extLst>
          </p:cNvPr>
          <p:cNvSpPr/>
          <p:nvPr/>
        </p:nvSpPr>
        <p:spPr>
          <a:xfrm rot="-1680000">
            <a:off x="9923465" y="3410188"/>
            <a:ext cx="254657" cy="116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FE578E-4C77-74F2-71BD-652BAD4CECD9}"/>
              </a:ext>
            </a:extLst>
          </p:cNvPr>
          <p:cNvSpPr txBox="1"/>
          <p:nvPr/>
        </p:nvSpPr>
        <p:spPr>
          <a:xfrm>
            <a:off x="9654279" y="3267696"/>
            <a:ext cx="137410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7030A0"/>
                </a:solidFill>
                <a:cs typeface="Sabon Next LT"/>
              </a:rPr>
              <a:t>READY ?</a:t>
            </a:r>
            <a:r>
              <a:rPr lang="en-US" sz="1100">
                <a:solidFill>
                  <a:srgbClr val="7030A0"/>
                </a:solidFill>
                <a:cs typeface="Sabon Next LT"/>
              </a:rPr>
              <a:t>(2)</a:t>
            </a:r>
            <a:endParaRPr lang="en-US" sz="1100">
              <a:solidFill>
                <a:srgbClr val="7030A0"/>
              </a:solidFill>
            </a:endParaRPr>
          </a:p>
        </p:txBody>
      </p:sp>
      <p:sp>
        <p:nvSpPr>
          <p:cNvPr id="13" name="TextBox 12">
            <a:extLst>
              <a:ext uri="{FF2B5EF4-FFF2-40B4-BE49-F238E27FC236}">
                <a16:creationId xmlns:a16="http://schemas.microsoft.com/office/drawing/2014/main" id="{232878B6-5C45-878F-718B-E2B22199B49E}"/>
              </a:ext>
            </a:extLst>
          </p:cNvPr>
          <p:cNvSpPr txBox="1"/>
          <p:nvPr/>
        </p:nvSpPr>
        <p:spPr>
          <a:xfrm>
            <a:off x="8067350" y="3265660"/>
            <a:ext cx="12138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7030A0"/>
                </a:solidFill>
                <a:cs typeface="Sabon Next LT"/>
              </a:rPr>
              <a:t>READY?</a:t>
            </a:r>
            <a:r>
              <a:rPr lang="en-US" sz="1100">
                <a:solidFill>
                  <a:srgbClr val="7030A0"/>
                </a:solidFill>
                <a:cs typeface="Sabon Next LT"/>
              </a:rPr>
              <a:t>(1)</a:t>
            </a:r>
          </a:p>
        </p:txBody>
      </p:sp>
      <p:sp>
        <p:nvSpPr>
          <p:cNvPr id="14" name="Arrow: Down 13">
            <a:extLst>
              <a:ext uri="{FF2B5EF4-FFF2-40B4-BE49-F238E27FC236}">
                <a16:creationId xmlns:a16="http://schemas.microsoft.com/office/drawing/2014/main" id="{939BC811-6A40-0938-07E5-A36FE2B19E95}"/>
              </a:ext>
            </a:extLst>
          </p:cNvPr>
          <p:cNvSpPr/>
          <p:nvPr/>
        </p:nvSpPr>
        <p:spPr>
          <a:xfrm rot="12480000">
            <a:off x="8607283" y="3390396"/>
            <a:ext cx="254657" cy="116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2397AF99-AF04-754D-383A-EFB4C1F71E74}"/>
              </a:ext>
            </a:extLst>
          </p:cNvPr>
          <p:cNvSpPr/>
          <p:nvPr/>
        </p:nvSpPr>
        <p:spPr>
          <a:xfrm rot="9060000">
            <a:off x="9646374" y="3420084"/>
            <a:ext cx="254657" cy="116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C43F02-F347-6ED5-9257-B5518804AF1A}"/>
              </a:ext>
            </a:extLst>
          </p:cNvPr>
          <p:cNvSpPr txBox="1"/>
          <p:nvPr/>
        </p:nvSpPr>
        <p:spPr>
          <a:xfrm>
            <a:off x="8589768" y="4149298"/>
            <a:ext cx="78640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solidFill>
                  <a:srgbClr val="7030A0"/>
                </a:solidFill>
                <a:cs typeface="Sabon Next LT"/>
              </a:rPr>
              <a:t>YES</a:t>
            </a:r>
            <a:r>
              <a:rPr lang="en-US" sz="1100">
                <a:solidFill>
                  <a:srgbClr val="7030A0"/>
                </a:solidFill>
                <a:cs typeface="Sabon Next LT"/>
              </a:rPr>
              <a:t>(3)</a:t>
            </a:r>
            <a:endParaRPr lang="en-US" sz="1100">
              <a:solidFill>
                <a:srgbClr val="000000"/>
              </a:solidFill>
              <a:cs typeface="Sabon Next LT"/>
            </a:endParaRPr>
          </a:p>
        </p:txBody>
      </p:sp>
      <p:sp>
        <p:nvSpPr>
          <p:cNvPr id="20" name="TextBox 19">
            <a:extLst>
              <a:ext uri="{FF2B5EF4-FFF2-40B4-BE49-F238E27FC236}">
                <a16:creationId xmlns:a16="http://schemas.microsoft.com/office/drawing/2014/main" id="{CD01D982-6C3A-F31E-3EF3-C9C5E63C989F}"/>
              </a:ext>
            </a:extLst>
          </p:cNvPr>
          <p:cNvSpPr txBox="1"/>
          <p:nvPr/>
        </p:nvSpPr>
        <p:spPr>
          <a:xfrm>
            <a:off x="9289444" y="4143645"/>
            <a:ext cx="77131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solidFill>
                  <a:srgbClr val="7030A0"/>
                </a:solidFill>
                <a:cs typeface="Sabon Next LT"/>
              </a:rPr>
              <a:t>YES</a:t>
            </a:r>
            <a:r>
              <a:rPr lang="en-US" sz="1100">
                <a:solidFill>
                  <a:srgbClr val="7030A0"/>
                </a:solidFill>
                <a:cs typeface="Sabon Next LT"/>
              </a:rPr>
              <a:t>(4)</a:t>
            </a:r>
            <a:endParaRPr lang="en-US" sz="1100">
              <a:solidFill>
                <a:srgbClr val="7030A0"/>
              </a:solidFill>
            </a:endParaRPr>
          </a:p>
        </p:txBody>
      </p:sp>
      <p:sp>
        <p:nvSpPr>
          <p:cNvPr id="21" name="Arrow: Down 20">
            <a:extLst>
              <a:ext uri="{FF2B5EF4-FFF2-40B4-BE49-F238E27FC236}">
                <a16:creationId xmlns:a16="http://schemas.microsoft.com/office/drawing/2014/main" id="{116550C9-A61E-9E27-04A0-914E331A7FA8}"/>
              </a:ext>
            </a:extLst>
          </p:cNvPr>
          <p:cNvSpPr/>
          <p:nvPr/>
        </p:nvSpPr>
        <p:spPr>
          <a:xfrm rot="1740000">
            <a:off x="7649645" y="3395117"/>
            <a:ext cx="254657" cy="116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300ABC88-8B57-DEC4-742A-9327102A879A}"/>
              </a:ext>
            </a:extLst>
          </p:cNvPr>
          <p:cNvSpPr/>
          <p:nvPr/>
        </p:nvSpPr>
        <p:spPr>
          <a:xfrm rot="19920000">
            <a:off x="10590348" y="3389253"/>
            <a:ext cx="254657" cy="116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593F197-89A0-773C-931B-D7AC20E6502F}"/>
              </a:ext>
            </a:extLst>
          </p:cNvPr>
          <p:cNvSpPr txBox="1"/>
          <p:nvPr/>
        </p:nvSpPr>
        <p:spPr>
          <a:xfrm>
            <a:off x="6994574" y="3442207"/>
            <a:ext cx="156114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solidFill>
                  <a:schemeClr val="bg1">
                    <a:lumMod val="49000"/>
                  </a:schemeClr>
                </a:solidFill>
                <a:cs typeface="Sabon Next LT"/>
              </a:rPr>
              <a:t>COMMIT</a:t>
            </a:r>
            <a:r>
              <a:rPr lang="en-US" sz="1100">
                <a:solidFill>
                  <a:schemeClr val="bg1">
                    <a:lumMod val="49000"/>
                  </a:schemeClr>
                </a:solidFill>
                <a:cs typeface="Sabon Next LT"/>
              </a:rPr>
              <a:t>(1)</a:t>
            </a:r>
            <a:endParaRPr lang="en-US" sz="1100">
              <a:solidFill>
                <a:schemeClr val="bg1">
                  <a:lumMod val="49000"/>
                </a:schemeClr>
              </a:solidFill>
            </a:endParaRPr>
          </a:p>
        </p:txBody>
      </p:sp>
      <p:sp>
        <p:nvSpPr>
          <p:cNvPr id="24" name="TextBox 23">
            <a:extLst>
              <a:ext uri="{FF2B5EF4-FFF2-40B4-BE49-F238E27FC236}">
                <a16:creationId xmlns:a16="http://schemas.microsoft.com/office/drawing/2014/main" id="{EA11D24B-4949-7794-9B60-348A287C03D1}"/>
              </a:ext>
            </a:extLst>
          </p:cNvPr>
          <p:cNvSpPr txBox="1"/>
          <p:nvPr/>
        </p:nvSpPr>
        <p:spPr>
          <a:xfrm>
            <a:off x="10529252" y="3427915"/>
            <a:ext cx="156114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solidFill>
                  <a:schemeClr val="bg1">
                    <a:lumMod val="49000"/>
                  </a:schemeClr>
                </a:solidFill>
                <a:cs typeface="Sabon Next LT"/>
              </a:rPr>
              <a:t>COMMIT</a:t>
            </a:r>
            <a:r>
              <a:rPr lang="en-US" sz="1100">
                <a:solidFill>
                  <a:schemeClr val="bg1">
                    <a:lumMod val="49000"/>
                  </a:schemeClr>
                </a:solidFill>
                <a:cs typeface="Sabon Next LT"/>
              </a:rPr>
              <a:t>(2)</a:t>
            </a:r>
            <a:endParaRPr lang="en-US" sz="1100">
              <a:solidFill>
                <a:schemeClr val="bg1">
                  <a:lumMod val="49000"/>
                </a:schemeClr>
              </a:solidFill>
            </a:endParaRPr>
          </a:p>
        </p:txBody>
      </p:sp>
      <p:sp>
        <p:nvSpPr>
          <p:cNvPr id="5" name="TextBox 4">
            <a:extLst>
              <a:ext uri="{FF2B5EF4-FFF2-40B4-BE49-F238E27FC236}">
                <a16:creationId xmlns:a16="http://schemas.microsoft.com/office/drawing/2014/main" id="{C6A1ADE4-7C17-6DCC-4FAC-6DA9C382EA88}"/>
              </a:ext>
            </a:extLst>
          </p:cNvPr>
          <p:cNvSpPr txBox="1"/>
          <p:nvPr/>
        </p:nvSpPr>
        <p:spPr>
          <a:xfrm>
            <a:off x="367078" y="2977661"/>
            <a:ext cx="6361967"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b="1">
                <a:solidFill>
                  <a:schemeClr val="accent1">
                    <a:lumMod val="49000"/>
                  </a:schemeClr>
                </a:solidFill>
                <a:latin typeface="Sabon Next LT"/>
                <a:cs typeface="Arial"/>
              </a:rPr>
              <a:t>PREPARE PHASE:</a:t>
            </a:r>
            <a:r>
              <a:rPr lang="en-US">
                <a:solidFill>
                  <a:schemeClr val="accent1">
                    <a:lumMod val="49000"/>
                  </a:schemeClr>
                </a:solidFill>
                <a:latin typeface="Sabon Next LT"/>
                <a:cs typeface="Arial"/>
              </a:rPr>
              <a:t> </a:t>
            </a:r>
            <a:r>
              <a:rPr lang="en-US">
                <a:latin typeface="Sabon Next LT"/>
                <a:cs typeface="Arial"/>
              </a:rPr>
              <a:t>The master sends message 1and 2 to both slave nodes asking if they are ready to commit. The nodes reply with yes or no(message 3 and 4). If both the nodes agree, commit can proceed else rollback is done.</a:t>
            </a:r>
            <a:endParaRPr lang="en-US">
              <a:solidFill>
                <a:schemeClr val="accent1">
                  <a:lumMod val="49000"/>
                </a:schemeClr>
              </a:solidFill>
              <a:latin typeface="Sabon Next LT"/>
              <a:cs typeface="Sabon Next LT"/>
            </a:endParaRPr>
          </a:p>
          <a:p>
            <a:endParaRPr lang="en-US" sz="1600">
              <a:solidFill>
                <a:srgbClr val="000000"/>
              </a:solidFill>
              <a:latin typeface="Sabon Next LT"/>
              <a:cs typeface="Arial"/>
            </a:endParaRPr>
          </a:p>
          <a:p>
            <a:pPr marL="285750" indent="-285750">
              <a:buFont typeface="Arial,Sans-Serif"/>
              <a:buChar char="•"/>
            </a:pPr>
            <a:r>
              <a:rPr lang="en-US" b="1">
                <a:solidFill>
                  <a:schemeClr val="accent1">
                    <a:lumMod val="49000"/>
                  </a:schemeClr>
                </a:solidFill>
                <a:latin typeface="Sabon Next LT"/>
                <a:cs typeface="Arial"/>
              </a:rPr>
              <a:t>COMMIT PHASE:</a:t>
            </a:r>
            <a:r>
              <a:rPr lang="en-US">
                <a:solidFill>
                  <a:schemeClr val="accent1">
                    <a:lumMod val="49000"/>
                  </a:schemeClr>
                </a:solidFill>
                <a:latin typeface="Sabon Next LT"/>
                <a:cs typeface="Arial"/>
              </a:rPr>
              <a:t> </a:t>
            </a:r>
            <a:r>
              <a:rPr lang="en-US">
                <a:latin typeface="Sabon Next LT"/>
                <a:cs typeface="Arial"/>
              </a:rPr>
              <a:t>On receiving messages from both slave nodes, master asks them to commit by sending messages 5 and 6.</a:t>
            </a:r>
          </a:p>
        </p:txBody>
      </p:sp>
    </p:spTree>
    <p:extLst>
      <p:ext uri="{BB962C8B-B14F-4D97-AF65-F5344CB8AC3E}">
        <p14:creationId xmlns:p14="http://schemas.microsoft.com/office/powerpoint/2010/main" val="33899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p:bldP spid="13" grpId="0"/>
      <p:bldP spid="14" grpId="0" animBg="1"/>
      <p:bldP spid="15" grpId="0" animBg="1"/>
      <p:bldP spid="18" grpId="0"/>
      <p:bldP spid="20" grpId="0"/>
      <p:bldP spid="21" grpId="0" animBg="1"/>
      <p:bldP spid="22" grpId="0" animBg="1"/>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E69D-5A5C-C862-931A-E75D53C2C2B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534D7E-14AA-3D90-0368-E38D08E4E245}"/>
              </a:ext>
            </a:extLst>
          </p:cNvPr>
          <p:cNvSpPr>
            <a:spLocks noGrp="1"/>
          </p:cNvSpPr>
          <p:nvPr>
            <p:ph type="sldNum" sz="quarter" idx="12"/>
          </p:nvPr>
        </p:nvSpPr>
        <p:spPr/>
        <p:txBody>
          <a:bodyPr/>
          <a:lstStyle/>
          <a:p>
            <a:fld id="{48F63A3B-78C7-47BE-AE5E-E10140E04643}" type="slidenum">
              <a:rPr lang="en-US" smtClean="0"/>
              <a:pPr/>
              <a:t>29</a:t>
            </a:fld>
            <a:endParaRPr lang="en-US"/>
          </a:p>
        </p:txBody>
      </p:sp>
      <p:sp>
        <p:nvSpPr>
          <p:cNvPr id="2" name="Title 1">
            <a:extLst>
              <a:ext uri="{FF2B5EF4-FFF2-40B4-BE49-F238E27FC236}">
                <a16:creationId xmlns:a16="http://schemas.microsoft.com/office/drawing/2014/main" id="{FF9BD30E-DC18-96CE-F601-63E9FEAA5FB6}"/>
              </a:ext>
            </a:extLst>
          </p:cNvPr>
          <p:cNvSpPr>
            <a:spLocks noGrp="1"/>
          </p:cNvSpPr>
          <p:nvPr>
            <p:ph type="title" idx="4294967295"/>
          </p:nvPr>
        </p:nvSpPr>
        <p:spPr>
          <a:xfrm>
            <a:off x="1364301" y="577851"/>
            <a:ext cx="8971705" cy="1192439"/>
          </a:xfrm>
        </p:spPr>
        <p:txBody>
          <a:body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pic>
        <p:nvPicPr>
          <p:cNvPr id="7" name="Picture 6">
            <a:extLst>
              <a:ext uri="{FF2B5EF4-FFF2-40B4-BE49-F238E27FC236}">
                <a16:creationId xmlns:a16="http://schemas.microsoft.com/office/drawing/2014/main" id="{DB8264AA-BC63-786B-B84C-1A86C26CFFF0}"/>
              </a:ext>
            </a:extLst>
          </p:cNvPr>
          <p:cNvPicPr>
            <a:picLocks noChangeAspect="1"/>
          </p:cNvPicPr>
          <p:nvPr/>
        </p:nvPicPr>
        <p:blipFill>
          <a:blip r:embed="rId2"/>
          <a:stretch>
            <a:fillRect/>
          </a:stretch>
        </p:blipFill>
        <p:spPr>
          <a:xfrm>
            <a:off x="1912946" y="2015737"/>
            <a:ext cx="7867650" cy="4714874"/>
          </a:xfrm>
          <a:prstGeom prst="rect">
            <a:avLst/>
          </a:prstGeom>
        </p:spPr>
      </p:pic>
      <p:sp>
        <p:nvSpPr>
          <p:cNvPr id="4" name="TextBox 3">
            <a:extLst>
              <a:ext uri="{FF2B5EF4-FFF2-40B4-BE49-F238E27FC236}">
                <a16:creationId xmlns:a16="http://schemas.microsoft.com/office/drawing/2014/main" id="{D0F0B462-846B-8C4C-4FE5-C1DC5C4D9028}"/>
              </a:ext>
            </a:extLst>
          </p:cNvPr>
          <p:cNvSpPr txBox="1"/>
          <p:nvPr/>
        </p:nvSpPr>
        <p:spPr>
          <a:xfrm>
            <a:off x="35379" y="2115638"/>
            <a:ext cx="17776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cs typeface="Sabon Next LT"/>
              </a:rPr>
              <a:t>Client wants to save changes</a:t>
            </a:r>
            <a:endParaRPr lang="en-US" i="1">
              <a:solidFill>
                <a:srgbClr val="FF0000"/>
              </a:solidFill>
            </a:endParaRPr>
          </a:p>
        </p:txBody>
      </p:sp>
      <p:cxnSp>
        <p:nvCxnSpPr>
          <p:cNvPr id="6" name="Connector: Elbow 5">
            <a:extLst>
              <a:ext uri="{FF2B5EF4-FFF2-40B4-BE49-F238E27FC236}">
                <a16:creationId xmlns:a16="http://schemas.microsoft.com/office/drawing/2014/main" id="{3482E42B-2810-2601-48FE-ED8885C4AC6F}"/>
              </a:ext>
            </a:extLst>
          </p:cNvPr>
          <p:cNvCxnSpPr/>
          <p:nvPr/>
        </p:nvCxnSpPr>
        <p:spPr>
          <a:xfrm>
            <a:off x="1384119" y="2528207"/>
            <a:ext cx="1237161" cy="48931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D4C7B0F-2D03-00F5-D2AB-2725E5F60FB8}"/>
              </a:ext>
            </a:extLst>
          </p:cNvPr>
          <p:cNvSpPr/>
          <p:nvPr/>
        </p:nvSpPr>
        <p:spPr>
          <a:xfrm>
            <a:off x="5747657" y="2231571"/>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9" name="Rectangle 8">
            <a:extLst>
              <a:ext uri="{FF2B5EF4-FFF2-40B4-BE49-F238E27FC236}">
                <a16:creationId xmlns:a16="http://schemas.microsoft.com/office/drawing/2014/main" id="{02B94008-3DFF-E249-687B-52EEC6FAF412}"/>
              </a:ext>
            </a:extLst>
          </p:cNvPr>
          <p:cNvSpPr/>
          <p:nvPr/>
        </p:nvSpPr>
        <p:spPr>
          <a:xfrm>
            <a:off x="7326085" y="2231571"/>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32905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561539"/>
          </a:xfrm>
        </p:spPr>
        <p:txBody>
          <a:bodyPr/>
          <a:lstStyle/>
          <a:p>
            <a:r>
              <a:rPr lang="en-US">
                <a:solidFill>
                  <a:srgbClr val="1C5234"/>
                </a:solidFill>
              </a:rPr>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64328"/>
            <a:ext cx="8644299" cy="3177656"/>
          </a:xfrm>
        </p:spPr>
        <p:txBody>
          <a:bodyPr vert="horz" lIns="91440" tIns="0" rIns="91440" bIns="0" rtlCol="0" anchor="t">
            <a:normAutofit/>
          </a:bodyPr>
          <a:lstStyle/>
          <a:p>
            <a:pPr marL="342900" indent="-342900">
              <a:buChar char="•"/>
            </a:pPr>
            <a:r>
              <a:rPr lang="en-US" sz="2000">
                <a:cs typeface="Sabon Next LT"/>
              </a:rPr>
              <a:t>Introduction</a:t>
            </a:r>
            <a:endParaRPr lang="en-US"/>
          </a:p>
          <a:p>
            <a:pPr marL="342900" indent="-342900">
              <a:buChar char="•"/>
            </a:pPr>
            <a:r>
              <a:rPr lang="en-US" sz="2000">
                <a:cs typeface="Sabon Next LT"/>
              </a:rPr>
              <a:t>CAP Theorem</a:t>
            </a:r>
          </a:p>
          <a:p>
            <a:pPr marL="342900" indent="-342900">
              <a:buChar char="•"/>
            </a:pPr>
            <a:r>
              <a:rPr lang="en-US" sz="2000">
                <a:cs typeface="Sabon Next LT"/>
              </a:rPr>
              <a:t>ACID vs BASE</a:t>
            </a:r>
          </a:p>
          <a:p>
            <a:pPr marL="342900" indent="-342900">
              <a:buChar char="•"/>
            </a:pPr>
            <a:r>
              <a:rPr lang="en-US" sz="2000">
                <a:cs typeface="Sabon Next LT"/>
              </a:rPr>
              <a:t>Simple Example</a:t>
            </a:r>
          </a:p>
          <a:p>
            <a:pPr marL="342900" indent="-342900">
              <a:buChar char="•"/>
            </a:pPr>
            <a:r>
              <a:rPr lang="en-US" sz="2000">
                <a:cs typeface="Sabon Next LT"/>
              </a:rPr>
              <a:t>BASE Model and its implementation</a:t>
            </a:r>
          </a:p>
          <a:p>
            <a:pPr marL="342900" indent="-342900">
              <a:buChar char="•"/>
            </a:pPr>
            <a:r>
              <a:rPr lang="en-US" sz="2000">
                <a:cs typeface="Sabon Next LT"/>
              </a:rPr>
              <a:t>Software State, Eventual Consistency and Event-Driven Architecture</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9132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EC22-2033-B354-E26B-601E2743BCF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790999-CC0D-5C78-8272-21B8B70AE4FD}"/>
              </a:ext>
            </a:extLst>
          </p:cNvPr>
          <p:cNvSpPr>
            <a:spLocks noGrp="1"/>
          </p:cNvSpPr>
          <p:nvPr>
            <p:ph type="sldNum" sz="quarter" idx="12"/>
          </p:nvPr>
        </p:nvSpPr>
        <p:spPr/>
        <p:txBody>
          <a:bodyPr/>
          <a:lstStyle/>
          <a:p>
            <a:fld id="{48F63A3B-78C7-47BE-AE5E-E10140E04643}" type="slidenum">
              <a:rPr lang="en-US" smtClean="0"/>
              <a:pPr/>
              <a:t>30</a:t>
            </a:fld>
            <a:endParaRPr lang="en-US"/>
          </a:p>
        </p:txBody>
      </p:sp>
      <p:pic>
        <p:nvPicPr>
          <p:cNvPr id="7" name="Picture 6">
            <a:extLst>
              <a:ext uri="{FF2B5EF4-FFF2-40B4-BE49-F238E27FC236}">
                <a16:creationId xmlns:a16="http://schemas.microsoft.com/office/drawing/2014/main" id="{12EFBCBA-91EE-4BCD-88F6-0A4B027D3E21}"/>
              </a:ext>
            </a:extLst>
          </p:cNvPr>
          <p:cNvPicPr>
            <a:picLocks noChangeAspect="1"/>
          </p:cNvPicPr>
          <p:nvPr/>
        </p:nvPicPr>
        <p:blipFill>
          <a:blip r:embed="rId2"/>
          <a:stretch>
            <a:fillRect/>
          </a:stretch>
        </p:blipFill>
        <p:spPr>
          <a:xfrm>
            <a:off x="1912946" y="2015737"/>
            <a:ext cx="7867650" cy="4714874"/>
          </a:xfrm>
          <a:prstGeom prst="rect">
            <a:avLst/>
          </a:prstGeom>
        </p:spPr>
      </p:pic>
      <p:sp>
        <p:nvSpPr>
          <p:cNvPr id="4" name="TextBox 3">
            <a:extLst>
              <a:ext uri="{FF2B5EF4-FFF2-40B4-BE49-F238E27FC236}">
                <a16:creationId xmlns:a16="http://schemas.microsoft.com/office/drawing/2014/main" id="{75C4BC02-EDC9-A07E-35B3-F5EF1EACE6A0}"/>
              </a:ext>
            </a:extLst>
          </p:cNvPr>
          <p:cNvSpPr txBox="1"/>
          <p:nvPr/>
        </p:nvSpPr>
        <p:spPr>
          <a:xfrm>
            <a:off x="35379" y="1408067"/>
            <a:ext cx="177763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cs typeface="Sabon Next LT"/>
              </a:rPr>
              <a:t>Coordinator sends prepare message to A and B</a:t>
            </a:r>
          </a:p>
        </p:txBody>
      </p:sp>
      <p:cxnSp>
        <p:nvCxnSpPr>
          <p:cNvPr id="6" name="Connector: Elbow 5">
            <a:extLst>
              <a:ext uri="{FF2B5EF4-FFF2-40B4-BE49-F238E27FC236}">
                <a16:creationId xmlns:a16="http://schemas.microsoft.com/office/drawing/2014/main" id="{7CB495E1-EEAB-057C-0FDA-DADFF79263BF}"/>
              </a:ext>
            </a:extLst>
          </p:cNvPr>
          <p:cNvCxnSpPr/>
          <p:nvPr/>
        </p:nvCxnSpPr>
        <p:spPr>
          <a:xfrm>
            <a:off x="1397726" y="1711779"/>
            <a:ext cx="3509553" cy="182281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7F2510E9-3CE1-FC91-5096-9BFC633DCD40}"/>
              </a:ext>
            </a:extLst>
          </p:cNvPr>
          <p:cNvCxnSpPr/>
          <p:nvPr/>
        </p:nvCxnSpPr>
        <p:spPr>
          <a:xfrm>
            <a:off x="3042556" y="3535680"/>
            <a:ext cx="3283676" cy="28085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AC9A9B3-9E23-1064-310C-9FE7CF317F26}"/>
              </a:ext>
            </a:extLst>
          </p:cNvPr>
          <p:cNvSpPr txBox="1">
            <a:spLocks/>
          </p:cNvSpPr>
          <p:nvPr/>
        </p:nvSpPr>
        <p:spPr>
          <a:xfrm>
            <a:off x="1364301" y="577851"/>
            <a:ext cx="8971705" cy="1192439"/>
          </a:xfrm>
          <a:prstGeom prst="rect">
            <a:avLst/>
          </a:prstGeom>
        </p:spPr>
        <p:txBody>
          <a:bodyPr vert="horz" lIns="91440" tIns="45720" rIns="91440" bIns="45720" rtlCol="0" anchor="b"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sp>
        <p:nvSpPr>
          <p:cNvPr id="8" name="Rectangle 7">
            <a:extLst>
              <a:ext uri="{FF2B5EF4-FFF2-40B4-BE49-F238E27FC236}">
                <a16:creationId xmlns:a16="http://schemas.microsoft.com/office/drawing/2014/main" id="{1F6151C9-9A43-C9DD-CC38-739830CBE012}"/>
              </a:ext>
            </a:extLst>
          </p:cNvPr>
          <p:cNvSpPr/>
          <p:nvPr/>
        </p:nvSpPr>
        <p:spPr>
          <a:xfrm>
            <a:off x="5747657" y="2231571"/>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10" name="Rectangle 9">
            <a:extLst>
              <a:ext uri="{FF2B5EF4-FFF2-40B4-BE49-F238E27FC236}">
                <a16:creationId xmlns:a16="http://schemas.microsoft.com/office/drawing/2014/main" id="{11006805-B0A7-26F6-B534-069CCD529158}"/>
              </a:ext>
            </a:extLst>
          </p:cNvPr>
          <p:cNvSpPr/>
          <p:nvPr/>
        </p:nvSpPr>
        <p:spPr>
          <a:xfrm>
            <a:off x="7326086" y="2231571"/>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3987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9F5C-9363-9A0B-A544-53AFE07FD8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73B349-538B-D9BF-0B04-C031E832D20B}"/>
              </a:ext>
            </a:extLst>
          </p:cNvPr>
          <p:cNvSpPr>
            <a:spLocks noGrp="1"/>
          </p:cNvSpPr>
          <p:nvPr>
            <p:ph type="sldNum" sz="quarter" idx="12"/>
          </p:nvPr>
        </p:nvSpPr>
        <p:spPr/>
        <p:txBody>
          <a:bodyPr/>
          <a:lstStyle/>
          <a:p>
            <a:fld id="{48F63A3B-78C7-47BE-AE5E-E10140E04643}" type="slidenum">
              <a:rPr lang="en-US" smtClean="0"/>
              <a:pPr/>
              <a:t>31</a:t>
            </a:fld>
            <a:endParaRPr lang="en-US"/>
          </a:p>
        </p:txBody>
      </p:sp>
      <p:pic>
        <p:nvPicPr>
          <p:cNvPr id="7" name="Picture 6">
            <a:extLst>
              <a:ext uri="{FF2B5EF4-FFF2-40B4-BE49-F238E27FC236}">
                <a16:creationId xmlns:a16="http://schemas.microsoft.com/office/drawing/2014/main" id="{75E3A3A7-A746-51A1-E8FE-206259E8A604}"/>
              </a:ext>
            </a:extLst>
          </p:cNvPr>
          <p:cNvPicPr>
            <a:picLocks noChangeAspect="1"/>
          </p:cNvPicPr>
          <p:nvPr/>
        </p:nvPicPr>
        <p:blipFill>
          <a:blip r:embed="rId2"/>
          <a:stretch>
            <a:fillRect/>
          </a:stretch>
        </p:blipFill>
        <p:spPr>
          <a:xfrm>
            <a:off x="1921110" y="1998048"/>
            <a:ext cx="7867650" cy="4714874"/>
          </a:xfrm>
          <a:prstGeom prst="rect">
            <a:avLst/>
          </a:prstGeom>
        </p:spPr>
      </p:pic>
      <p:sp>
        <p:nvSpPr>
          <p:cNvPr id="5" name="TextBox 4">
            <a:extLst>
              <a:ext uri="{FF2B5EF4-FFF2-40B4-BE49-F238E27FC236}">
                <a16:creationId xmlns:a16="http://schemas.microsoft.com/office/drawing/2014/main" id="{17025EB6-EE38-9DB1-3BD4-B0E5F4691DED}"/>
              </a:ext>
            </a:extLst>
          </p:cNvPr>
          <p:cNvSpPr txBox="1"/>
          <p:nvPr/>
        </p:nvSpPr>
        <p:spPr>
          <a:xfrm>
            <a:off x="10159093" y="4456067"/>
            <a:ext cx="21450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cs typeface="Sabon Next LT"/>
              </a:rPr>
              <a:t>Nodes reply with message </a:t>
            </a:r>
            <a:r>
              <a:rPr lang="en-US" i="1" err="1">
                <a:solidFill>
                  <a:srgbClr val="FF0000"/>
                </a:solidFill>
                <a:cs typeface="Sabon Next LT"/>
              </a:rPr>
              <a:t>r</a:t>
            </a:r>
            <a:r>
              <a:rPr lang="en-US" i="1" baseline="-25000" err="1">
                <a:solidFill>
                  <a:srgbClr val="FF0000"/>
                </a:solidFill>
                <a:cs typeface="Sabon Next LT"/>
              </a:rPr>
              <a:t>A</a:t>
            </a:r>
            <a:r>
              <a:rPr lang="en-US" i="1">
                <a:solidFill>
                  <a:srgbClr val="FF0000"/>
                </a:solidFill>
                <a:cs typeface="Sabon Next LT"/>
              </a:rPr>
              <a:t> and </a:t>
            </a:r>
            <a:r>
              <a:rPr lang="en-US" i="1" err="1">
                <a:solidFill>
                  <a:srgbClr val="FF0000"/>
                </a:solidFill>
                <a:cs typeface="Sabon Next LT"/>
              </a:rPr>
              <a:t>r</a:t>
            </a:r>
            <a:r>
              <a:rPr lang="en-US" i="1" baseline="-25000" err="1">
                <a:solidFill>
                  <a:srgbClr val="FF0000"/>
                </a:solidFill>
                <a:cs typeface="Sabon Next LT"/>
              </a:rPr>
              <a:t>B</a:t>
            </a:r>
            <a:endParaRPr lang="en-US" i="1" baseline="-25000">
              <a:solidFill>
                <a:srgbClr val="FF0000"/>
              </a:solidFill>
              <a:cs typeface="Sabon Next LT"/>
            </a:endParaRPr>
          </a:p>
        </p:txBody>
      </p:sp>
      <p:cxnSp>
        <p:nvCxnSpPr>
          <p:cNvPr id="6" name="Connector: Elbow 5">
            <a:extLst>
              <a:ext uri="{FF2B5EF4-FFF2-40B4-BE49-F238E27FC236}">
                <a16:creationId xmlns:a16="http://schemas.microsoft.com/office/drawing/2014/main" id="{A4825F43-A8DD-7164-BCBB-581D90BC23BC}"/>
              </a:ext>
            </a:extLst>
          </p:cNvPr>
          <p:cNvCxnSpPr/>
          <p:nvPr/>
        </p:nvCxnSpPr>
        <p:spPr>
          <a:xfrm flipH="1" flipV="1">
            <a:off x="5324749" y="3952058"/>
            <a:ext cx="4828358" cy="79520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CCF1505-5212-A7E2-4E8E-5C7B3B3B9486}"/>
              </a:ext>
            </a:extLst>
          </p:cNvPr>
          <p:cNvCxnSpPr/>
          <p:nvPr/>
        </p:nvCxnSpPr>
        <p:spPr>
          <a:xfrm flipH="1">
            <a:off x="6073683" y="4242162"/>
            <a:ext cx="1699805" cy="59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160A621-21BB-0B29-5D61-2D36C22126A5}"/>
              </a:ext>
            </a:extLst>
          </p:cNvPr>
          <p:cNvSpPr txBox="1">
            <a:spLocks/>
          </p:cNvSpPr>
          <p:nvPr/>
        </p:nvSpPr>
        <p:spPr>
          <a:xfrm>
            <a:off x="1364301" y="577851"/>
            <a:ext cx="8971705" cy="1192439"/>
          </a:xfrm>
          <a:prstGeom prst="rect">
            <a:avLst/>
          </a:prstGeom>
        </p:spPr>
        <p:txBody>
          <a:bodyPr vert="horz" lIns="91440" tIns="45720" rIns="91440" bIns="45720" rtlCol="0" anchor="b"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sp>
        <p:nvSpPr>
          <p:cNvPr id="4" name="Rectangle 3">
            <a:extLst>
              <a:ext uri="{FF2B5EF4-FFF2-40B4-BE49-F238E27FC236}">
                <a16:creationId xmlns:a16="http://schemas.microsoft.com/office/drawing/2014/main" id="{CB76367F-DB25-D4E1-EAC1-E9D08165B818}"/>
              </a:ext>
            </a:extLst>
          </p:cNvPr>
          <p:cNvSpPr/>
          <p:nvPr/>
        </p:nvSpPr>
        <p:spPr>
          <a:xfrm>
            <a:off x="5747657" y="2231571"/>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11" name="Rectangle 10">
            <a:extLst>
              <a:ext uri="{FF2B5EF4-FFF2-40B4-BE49-F238E27FC236}">
                <a16:creationId xmlns:a16="http://schemas.microsoft.com/office/drawing/2014/main" id="{FA44B723-A314-3A75-F32B-37034DBD7C86}"/>
              </a:ext>
            </a:extLst>
          </p:cNvPr>
          <p:cNvSpPr/>
          <p:nvPr/>
        </p:nvSpPr>
        <p:spPr>
          <a:xfrm>
            <a:off x="7478486" y="2231571"/>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38678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EC49-1056-1805-0C43-D42C34A657E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5F195B-BDEA-67C5-9327-104C76C12AB9}"/>
              </a:ext>
            </a:extLst>
          </p:cNvPr>
          <p:cNvSpPr>
            <a:spLocks noGrp="1"/>
          </p:cNvSpPr>
          <p:nvPr>
            <p:ph type="sldNum" sz="quarter" idx="12"/>
          </p:nvPr>
        </p:nvSpPr>
        <p:spPr/>
        <p:txBody>
          <a:bodyPr/>
          <a:lstStyle/>
          <a:p>
            <a:fld id="{48F63A3B-78C7-47BE-AE5E-E10140E04643}" type="slidenum">
              <a:rPr lang="en-US" smtClean="0"/>
              <a:pPr/>
              <a:t>32</a:t>
            </a:fld>
            <a:endParaRPr lang="en-US"/>
          </a:p>
        </p:txBody>
      </p:sp>
      <p:pic>
        <p:nvPicPr>
          <p:cNvPr id="7" name="Picture 6">
            <a:extLst>
              <a:ext uri="{FF2B5EF4-FFF2-40B4-BE49-F238E27FC236}">
                <a16:creationId xmlns:a16="http://schemas.microsoft.com/office/drawing/2014/main" id="{0394CE46-4899-3AC8-BCD2-42021B215403}"/>
              </a:ext>
            </a:extLst>
          </p:cNvPr>
          <p:cNvPicPr>
            <a:picLocks noChangeAspect="1"/>
          </p:cNvPicPr>
          <p:nvPr/>
        </p:nvPicPr>
        <p:blipFill>
          <a:blip r:embed="rId2"/>
          <a:stretch>
            <a:fillRect/>
          </a:stretch>
        </p:blipFill>
        <p:spPr>
          <a:xfrm>
            <a:off x="1865292" y="1710479"/>
            <a:ext cx="7867650" cy="5000625"/>
          </a:xfrm>
          <a:prstGeom prst="rect">
            <a:avLst/>
          </a:prstGeom>
        </p:spPr>
      </p:pic>
      <p:sp>
        <p:nvSpPr>
          <p:cNvPr id="4" name="TextBox 3">
            <a:extLst>
              <a:ext uri="{FF2B5EF4-FFF2-40B4-BE49-F238E27FC236}">
                <a16:creationId xmlns:a16="http://schemas.microsoft.com/office/drawing/2014/main" id="{6642432B-C4B7-50B0-4C4D-F0BC23F3CBE8}"/>
              </a:ext>
            </a:extLst>
          </p:cNvPr>
          <p:cNvSpPr txBox="1"/>
          <p:nvPr/>
        </p:nvSpPr>
        <p:spPr>
          <a:xfrm>
            <a:off x="411480" y="5166360"/>
            <a:ext cx="14478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FF0000"/>
                </a:solidFill>
                <a:cs typeface="Sabon Next LT"/>
              </a:rPr>
              <a:t>Condition is checked for yes or not</a:t>
            </a:r>
          </a:p>
        </p:txBody>
      </p:sp>
      <p:cxnSp>
        <p:nvCxnSpPr>
          <p:cNvPr id="5" name="Connector: Elbow 4">
            <a:extLst>
              <a:ext uri="{FF2B5EF4-FFF2-40B4-BE49-F238E27FC236}">
                <a16:creationId xmlns:a16="http://schemas.microsoft.com/office/drawing/2014/main" id="{A985D3C5-ACE5-F1D3-679C-147889D3810D}"/>
              </a:ext>
            </a:extLst>
          </p:cNvPr>
          <p:cNvCxnSpPr/>
          <p:nvPr/>
        </p:nvCxnSpPr>
        <p:spPr>
          <a:xfrm>
            <a:off x="1706880" y="5623559"/>
            <a:ext cx="2316480" cy="56387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4C03308-DBDC-2B93-3EB7-FD2DBCE2054D}"/>
              </a:ext>
            </a:extLst>
          </p:cNvPr>
          <p:cNvSpPr txBox="1">
            <a:spLocks/>
          </p:cNvSpPr>
          <p:nvPr/>
        </p:nvSpPr>
        <p:spPr>
          <a:xfrm>
            <a:off x="1364301" y="577851"/>
            <a:ext cx="8971705" cy="1192439"/>
          </a:xfrm>
          <a:prstGeom prst="rect">
            <a:avLst/>
          </a:prstGeom>
        </p:spPr>
        <p:txBody>
          <a:bodyPr vert="horz" lIns="91440" tIns="45720" rIns="91440" bIns="45720" rtlCol="0" anchor="b"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sp>
        <p:nvSpPr>
          <p:cNvPr id="6" name="Rectangle 5">
            <a:extLst>
              <a:ext uri="{FF2B5EF4-FFF2-40B4-BE49-F238E27FC236}">
                <a16:creationId xmlns:a16="http://schemas.microsoft.com/office/drawing/2014/main" id="{6A05FBB9-634B-7594-70AD-F4E7432DCB0A}"/>
              </a:ext>
            </a:extLst>
          </p:cNvPr>
          <p:cNvSpPr/>
          <p:nvPr/>
        </p:nvSpPr>
        <p:spPr>
          <a:xfrm>
            <a:off x="5796643"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10" name="Rectangle 9">
            <a:extLst>
              <a:ext uri="{FF2B5EF4-FFF2-40B4-BE49-F238E27FC236}">
                <a16:creationId xmlns:a16="http://schemas.microsoft.com/office/drawing/2014/main" id="{5AE4AF8F-C153-A673-3697-033C8D1AB1F0}"/>
              </a:ext>
            </a:extLst>
          </p:cNvPr>
          <p:cNvSpPr/>
          <p:nvPr/>
        </p:nvSpPr>
        <p:spPr>
          <a:xfrm>
            <a:off x="7402286"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34024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71F4-D63D-3DB5-062E-551E651DA7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3639E3-57EE-95B1-6B31-4969C782F739}"/>
              </a:ext>
            </a:extLst>
          </p:cNvPr>
          <p:cNvSpPr>
            <a:spLocks noGrp="1"/>
          </p:cNvSpPr>
          <p:nvPr>
            <p:ph type="sldNum" sz="quarter" idx="12"/>
          </p:nvPr>
        </p:nvSpPr>
        <p:spPr/>
        <p:txBody>
          <a:bodyPr/>
          <a:lstStyle/>
          <a:p>
            <a:fld id="{48F63A3B-78C7-47BE-AE5E-E10140E04643}" type="slidenum">
              <a:rPr lang="en-US" smtClean="0"/>
              <a:pPr/>
              <a:t>33</a:t>
            </a:fld>
            <a:endParaRPr lang="en-US"/>
          </a:p>
        </p:txBody>
      </p:sp>
      <p:pic>
        <p:nvPicPr>
          <p:cNvPr id="7" name="Picture 6">
            <a:extLst>
              <a:ext uri="{FF2B5EF4-FFF2-40B4-BE49-F238E27FC236}">
                <a16:creationId xmlns:a16="http://schemas.microsoft.com/office/drawing/2014/main" id="{9579A533-6D1A-F4AD-DA00-EDB2F7D15191}"/>
              </a:ext>
            </a:extLst>
          </p:cNvPr>
          <p:cNvPicPr>
            <a:picLocks noChangeAspect="1"/>
          </p:cNvPicPr>
          <p:nvPr/>
        </p:nvPicPr>
        <p:blipFill>
          <a:blip r:embed="rId2"/>
          <a:stretch>
            <a:fillRect/>
          </a:stretch>
        </p:blipFill>
        <p:spPr>
          <a:xfrm>
            <a:off x="1865292" y="1710479"/>
            <a:ext cx="7867650" cy="5000625"/>
          </a:xfrm>
          <a:prstGeom prst="rect">
            <a:avLst/>
          </a:prstGeom>
        </p:spPr>
      </p:pic>
      <p:sp>
        <p:nvSpPr>
          <p:cNvPr id="4" name="TextBox 3">
            <a:extLst>
              <a:ext uri="{FF2B5EF4-FFF2-40B4-BE49-F238E27FC236}">
                <a16:creationId xmlns:a16="http://schemas.microsoft.com/office/drawing/2014/main" id="{8DBAE94D-5A0B-45CD-5853-682943DEC604}"/>
              </a:ext>
            </a:extLst>
          </p:cNvPr>
          <p:cNvSpPr txBox="1"/>
          <p:nvPr/>
        </p:nvSpPr>
        <p:spPr>
          <a:xfrm>
            <a:off x="125730" y="5166360"/>
            <a:ext cx="21281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cs typeface="Sabon Next LT"/>
              </a:rPr>
              <a:t>Depending on received message, commit or abort is sent</a:t>
            </a:r>
          </a:p>
        </p:txBody>
      </p:sp>
      <p:cxnSp>
        <p:nvCxnSpPr>
          <p:cNvPr id="5" name="Connector: Elbow 4">
            <a:extLst>
              <a:ext uri="{FF2B5EF4-FFF2-40B4-BE49-F238E27FC236}">
                <a16:creationId xmlns:a16="http://schemas.microsoft.com/office/drawing/2014/main" id="{6DAE250D-AA41-88DF-F2F6-EDBCB9D18B34}"/>
              </a:ext>
            </a:extLst>
          </p:cNvPr>
          <p:cNvCxnSpPr/>
          <p:nvPr/>
        </p:nvCxnSpPr>
        <p:spPr>
          <a:xfrm flipV="1">
            <a:off x="1992630" y="4445724"/>
            <a:ext cx="3364229" cy="117783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D339D6B-EDDB-657C-A03F-CB8406FB30D3}"/>
              </a:ext>
            </a:extLst>
          </p:cNvPr>
          <p:cNvCxnSpPr/>
          <p:nvPr/>
        </p:nvCxnSpPr>
        <p:spPr>
          <a:xfrm flipV="1">
            <a:off x="3676106" y="4901293"/>
            <a:ext cx="2816678" cy="1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D675920-9B1B-A0B2-B30E-865E3294B81D}"/>
              </a:ext>
            </a:extLst>
          </p:cNvPr>
          <p:cNvSpPr txBox="1">
            <a:spLocks/>
          </p:cNvSpPr>
          <p:nvPr/>
        </p:nvSpPr>
        <p:spPr>
          <a:xfrm>
            <a:off x="1364301" y="577851"/>
            <a:ext cx="8971705" cy="1192439"/>
          </a:xfrm>
          <a:prstGeom prst="rect">
            <a:avLst/>
          </a:prstGeom>
        </p:spPr>
        <p:txBody>
          <a:bodyPr vert="horz" lIns="91440" tIns="45720" rIns="91440" bIns="45720" rtlCol="0" anchor="b"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sp>
        <p:nvSpPr>
          <p:cNvPr id="8" name="Rectangle 7">
            <a:extLst>
              <a:ext uri="{FF2B5EF4-FFF2-40B4-BE49-F238E27FC236}">
                <a16:creationId xmlns:a16="http://schemas.microsoft.com/office/drawing/2014/main" id="{5A448FA2-1A3E-BF19-B57F-4B541977C25E}"/>
              </a:ext>
            </a:extLst>
          </p:cNvPr>
          <p:cNvSpPr/>
          <p:nvPr/>
        </p:nvSpPr>
        <p:spPr>
          <a:xfrm>
            <a:off x="5715000"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11" name="Rectangle 10">
            <a:extLst>
              <a:ext uri="{FF2B5EF4-FFF2-40B4-BE49-F238E27FC236}">
                <a16:creationId xmlns:a16="http://schemas.microsoft.com/office/drawing/2014/main" id="{C5050289-9881-2556-0CF2-437580B3081E}"/>
              </a:ext>
            </a:extLst>
          </p:cNvPr>
          <p:cNvSpPr/>
          <p:nvPr/>
        </p:nvSpPr>
        <p:spPr>
          <a:xfrm>
            <a:off x="7326086"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206892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356A-E470-1269-8582-502383C548B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50FD5E-ADFF-D1C8-07E0-82C61163AD21}"/>
              </a:ext>
            </a:extLst>
          </p:cNvPr>
          <p:cNvSpPr>
            <a:spLocks noGrp="1"/>
          </p:cNvSpPr>
          <p:nvPr>
            <p:ph type="sldNum" sz="quarter" idx="12"/>
          </p:nvPr>
        </p:nvSpPr>
        <p:spPr/>
        <p:txBody>
          <a:bodyPr/>
          <a:lstStyle/>
          <a:p>
            <a:fld id="{48F63A3B-78C7-47BE-AE5E-E10140E04643}" type="slidenum">
              <a:rPr lang="en-US" smtClean="0"/>
              <a:pPr/>
              <a:t>34</a:t>
            </a:fld>
            <a:endParaRPr lang="en-US"/>
          </a:p>
        </p:txBody>
      </p:sp>
      <p:pic>
        <p:nvPicPr>
          <p:cNvPr id="7" name="Picture 6">
            <a:extLst>
              <a:ext uri="{FF2B5EF4-FFF2-40B4-BE49-F238E27FC236}">
                <a16:creationId xmlns:a16="http://schemas.microsoft.com/office/drawing/2014/main" id="{ECBD87A9-180B-C49C-DC93-33A85862883C}"/>
              </a:ext>
            </a:extLst>
          </p:cNvPr>
          <p:cNvPicPr>
            <a:picLocks noChangeAspect="1"/>
          </p:cNvPicPr>
          <p:nvPr/>
        </p:nvPicPr>
        <p:blipFill>
          <a:blip r:embed="rId2"/>
          <a:stretch>
            <a:fillRect/>
          </a:stretch>
        </p:blipFill>
        <p:spPr>
          <a:xfrm>
            <a:off x="1865292" y="1710479"/>
            <a:ext cx="7867650" cy="5000625"/>
          </a:xfrm>
          <a:prstGeom prst="rect">
            <a:avLst/>
          </a:prstGeom>
        </p:spPr>
      </p:pic>
      <p:sp>
        <p:nvSpPr>
          <p:cNvPr id="4" name="TextBox 3">
            <a:extLst>
              <a:ext uri="{FF2B5EF4-FFF2-40B4-BE49-F238E27FC236}">
                <a16:creationId xmlns:a16="http://schemas.microsoft.com/office/drawing/2014/main" id="{9E774CEE-CBFB-5F36-CFBA-AD448D87D4F9}"/>
              </a:ext>
            </a:extLst>
          </p:cNvPr>
          <p:cNvSpPr txBox="1"/>
          <p:nvPr/>
        </p:nvSpPr>
        <p:spPr>
          <a:xfrm>
            <a:off x="9868444" y="3941717"/>
            <a:ext cx="21281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Sabon Next LT"/>
              </a:rPr>
              <a:t>Both the nodes commit if message of commit is received</a:t>
            </a:r>
          </a:p>
        </p:txBody>
      </p:sp>
      <p:cxnSp>
        <p:nvCxnSpPr>
          <p:cNvPr id="6" name="Straight Arrow Connector 5">
            <a:extLst>
              <a:ext uri="{FF2B5EF4-FFF2-40B4-BE49-F238E27FC236}">
                <a16:creationId xmlns:a16="http://schemas.microsoft.com/office/drawing/2014/main" id="{36B9EE98-ABA6-6CA1-18B6-55CD985790FA}"/>
              </a:ext>
            </a:extLst>
          </p:cNvPr>
          <p:cNvCxnSpPr/>
          <p:nvPr/>
        </p:nvCxnSpPr>
        <p:spPr>
          <a:xfrm flipH="1">
            <a:off x="6315891" y="4412524"/>
            <a:ext cx="3524250" cy="125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D23FA9-2D25-0A4B-91BF-90F7F7464E94}"/>
              </a:ext>
            </a:extLst>
          </p:cNvPr>
          <p:cNvCxnSpPr/>
          <p:nvPr/>
        </p:nvCxnSpPr>
        <p:spPr>
          <a:xfrm flipH="1">
            <a:off x="7747907" y="4410890"/>
            <a:ext cx="1996984" cy="477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A3C2304-0018-F9AD-95E1-514530E8C45E}"/>
              </a:ext>
            </a:extLst>
          </p:cNvPr>
          <p:cNvSpPr txBox="1">
            <a:spLocks/>
          </p:cNvSpPr>
          <p:nvPr/>
        </p:nvSpPr>
        <p:spPr>
          <a:xfrm>
            <a:off x="1364301" y="577851"/>
            <a:ext cx="8971705" cy="1192439"/>
          </a:xfrm>
          <a:prstGeom prst="rect">
            <a:avLst/>
          </a:prstGeom>
        </p:spPr>
        <p:txBody>
          <a:bodyPr vert="horz" lIns="91440" tIns="45720" rIns="91440" bIns="45720" rtlCol="0" anchor="b"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sp>
        <p:nvSpPr>
          <p:cNvPr id="5" name="Rectangle 4">
            <a:extLst>
              <a:ext uri="{FF2B5EF4-FFF2-40B4-BE49-F238E27FC236}">
                <a16:creationId xmlns:a16="http://schemas.microsoft.com/office/drawing/2014/main" id="{98F48465-FD0A-4FF2-A4E9-5AAE9046AEC1}"/>
              </a:ext>
            </a:extLst>
          </p:cNvPr>
          <p:cNvSpPr/>
          <p:nvPr/>
        </p:nvSpPr>
        <p:spPr>
          <a:xfrm>
            <a:off x="5709557"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11" name="Rectangle 10">
            <a:extLst>
              <a:ext uri="{FF2B5EF4-FFF2-40B4-BE49-F238E27FC236}">
                <a16:creationId xmlns:a16="http://schemas.microsoft.com/office/drawing/2014/main" id="{A92166F2-AB58-408B-FA58-28B890378665}"/>
              </a:ext>
            </a:extLst>
          </p:cNvPr>
          <p:cNvSpPr/>
          <p:nvPr/>
        </p:nvSpPr>
        <p:spPr>
          <a:xfrm>
            <a:off x="7336971"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33606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901DA-C02B-501E-D6E1-EB24B4ECF5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59B5AF-D268-7A6F-9116-56EFB9F3DCB0}"/>
              </a:ext>
            </a:extLst>
          </p:cNvPr>
          <p:cNvSpPr>
            <a:spLocks noGrp="1"/>
          </p:cNvSpPr>
          <p:nvPr>
            <p:ph type="sldNum" sz="quarter" idx="12"/>
          </p:nvPr>
        </p:nvSpPr>
        <p:spPr/>
        <p:txBody>
          <a:bodyPr/>
          <a:lstStyle/>
          <a:p>
            <a:fld id="{48F63A3B-78C7-47BE-AE5E-E10140E04643}" type="slidenum">
              <a:rPr lang="en-US" smtClean="0"/>
              <a:pPr/>
              <a:t>35</a:t>
            </a:fld>
            <a:endParaRPr lang="en-US"/>
          </a:p>
        </p:txBody>
      </p:sp>
      <p:pic>
        <p:nvPicPr>
          <p:cNvPr id="7" name="Picture 6">
            <a:extLst>
              <a:ext uri="{FF2B5EF4-FFF2-40B4-BE49-F238E27FC236}">
                <a16:creationId xmlns:a16="http://schemas.microsoft.com/office/drawing/2014/main" id="{5408AFEE-7137-AC75-12CD-769D461400AB}"/>
              </a:ext>
            </a:extLst>
          </p:cNvPr>
          <p:cNvPicPr>
            <a:picLocks noChangeAspect="1"/>
          </p:cNvPicPr>
          <p:nvPr/>
        </p:nvPicPr>
        <p:blipFill>
          <a:blip r:embed="rId2"/>
          <a:stretch>
            <a:fillRect/>
          </a:stretch>
        </p:blipFill>
        <p:spPr>
          <a:xfrm>
            <a:off x="1865292" y="1710479"/>
            <a:ext cx="7867650" cy="5000625"/>
          </a:xfrm>
          <a:prstGeom prst="rect">
            <a:avLst/>
          </a:prstGeom>
        </p:spPr>
      </p:pic>
      <p:sp>
        <p:nvSpPr>
          <p:cNvPr id="4" name="TextBox 3">
            <a:extLst>
              <a:ext uri="{FF2B5EF4-FFF2-40B4-BE49-F238E27FC236}">
                <a16:creationId xmlns:a16="http://schemas.microsoft.com/office/drawing/2014/main" id="{01857214-CB6C-AB5A-62C8-0D2E1F72BE5D}"/>
              </a:ext>
            </a:extLst>
          </p:cNvPr>
          <p:cNvSpPr txBox="1"/>
          <p:nvPr/>
        </p:nvSpPr>
        <p:spPr>
          <a:xfrm>
            <a:off x="112123" y="5397681"/>
            <a:ext cx="16655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Sabon Next LT"/>
              </a:rPr>
              <a:t>Coordinator sends result back to client</a:t>
            </a:r>
          </a:p>
        </p:txBody>
      </p:sp>
      <p:cxnSp>
        <p:nvCxnSpPr>
          <p:cNvPr id="8" name="Straight Arrow Connector 7">
            <a:extLst>
              <a:ext uri="{FF2B5EF4-FFF2-40B4-BE49-F238E27FC236}">
                <a16:creationId xmlns:a16="http://schemas.microsoft.com/office/drawing/2014/main" id="{8EB4C63C-257E-1D77-C6DD-E808F04E84BB}"/>
              </a:ext>
            </a:extLst>
          </p:cNvPr>
          <p:cNvCxnSpPr/>
          <p:nvPr/>
        </p:nvCxnSpPr>
        <p:spPr>
          <a:xfrm flipV="1">
            <a:off x="1498963" y="4875168"/>
            <a:ext cx="1799409" cy="1046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D6B8F33-2345-E9C9-49A2-8C880C17C828}"/>
              </a:ext>
            </a:extLst>
          </p:cNvPr>
          <p:cNvSpPr txBox="1">
            <a:spLocks/>
          </p:cNvSpPr>
          <p:nvPr/>
        </p:nvSpPr>
        <p:spPr>
          <a:xfrm>
            <a:off x="1364301" y="577851"/>
            <a:ext cx="8971705" cy="1192439"/>
          </a:xfrm>
          <a:prstGeom prst="rect">
            <a:avLst/>
          </a:prstGeom>
        </p:spPr>
        <p:txBody>
          <a:bodyPr vert="horz" lIns="91440" tIns="45720" rIns="91440" bIns="45720" rtlCol="0" anchor="b" anchorCtr="0">
            <a:noAutofit/>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br>
              <a:rPr lang="en-US" sz="2000"/>
            </a:br>
            <a:br>
              <a:rPr lang="en-US" sz="2000"/>
            </a:br>
            <a:r>
              <a:rPr lang="en-US" sz="2000"/>
              <a:t>WE NEED 2pc PROTOCOL: AN EXAMPLE RUNDOWN(1)</a:t>
            </a:r>
            <a:br>
              <a:rPr lang="en-US" sz="2000"/>
            </a:br>
            <a:r>
              <a:rPr lang="en-US" sz="2000">
                <a:solidFill>
                  <a:schemeClr val="tx1">
                    <a:lumMod val="65000"/>
                    <a:lumOff val="35000"/>
                  </a:schemeClr>
                </a:solidFill>
              </a:rPr>
              <a:t>FOR DATABASES IN DISTRIBUTED ENVIRONMENT</a:t>
            </a:r>
          </a:p>
        </p:txBody>
      </p:sp>
      <p:sp>
        <p:nvSpPr>
          <p:cNvPr id="5" name="Rectangle 4">
            <a:extLst>
              <a:ext uri="{FF2B5EF4-FFF2-40B4-BE49-F238E27FC236}">
                <a16:creationId xmlns:a16="http://schemas.microsoft.com/office/drawing/2014/main" id="{189A7012-72B7-39B5-8833-964B9304392A}"/>
              </a:ext>
            </a:extLst>
          </p:cNvPr>
          <p:cNvSpPr/>
          <p:nvPr/>
        </p:nvSpPr>
        <p:spPr>
          <a:xfrm>
            <a:off x="5704114"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abon Next LT"/>
              </a:rPr>
              <a:t>Node1</a:t>
            </a:r>
            <a:endParaRPr lang="en-US">
              <a:solidFill>
                <a:schemeClr val="tx1"/>
              </a:solidFill>
            </a:endParaRPr>
          </a:p>
        </p:txBody>
      </p:sp>
      <p:sp>
        <p:nvSpPr>
          <p:cNvPr id="10" name="Rectangle 9">
            <a:extLst>
              <a:ext uri="{FF2B5EF4-FFF2-40B4-BE49-F238E27FC236}">
                <a16:creationId xmlns:a16="http://schemas.microsoft.com/office/drawing/2014/main" id="{4C5546E0-C78E-75A3-F449-A157DB765510}"/>
              </a:ext>
            </a:extLst>
          </p:cNvPr>
          <p:cNvSpPr/>
          <p:nvPr/>
        </p:nvSpPr>
        <p:spPr>
          <a:xfrm>
            <a:off x="7249885" y="1915885"/>
            <a:ext cx="1208314" cy="315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abon Next LT"/>
              </a:rPr>
              <a:t>Node2</a:t>
            </a:r>
            <a:endParaRPr lang="en-US">
              <a:solidFill>
                <a:schemeClr val="tx1"/>
              </a:solidFill>
            </a:endParaRPr>
          </a:p>
        </p:txBody>
      </p:sp>
    </p:spTree>
    <p:extLst>
      <p:ext uri="{BB962C8B-B14F-4D97-AF65-F5344CB8AC3E}">
        <p14:creationId xmlns:p14="http://schemas.microsoft.com/office/powerpoint/2010/main" val="28284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83A7-0EA8-3914-8C36-D935628C9F8A}"/>
              </a:ext>
            </a:extLst>
          </p:cNvPr>
          <p:cNvSpPr>
            <a:spLocks noGrp="1"/>
          </p:cNvSpPr>
          <p:nvPr>
            <p:ph type="title"/>
          </p:nvPr>
        </p:nvSpPr>
        <p:spPr>
          <a:xfrm>
            <a:off x="760938" y="1027254"/>
            <a:ext cx="10178316" cy="1050829"/>
          </a:xfrm>
        </p:spPr>
        <p:txBody>
          <a:bodyPr/>
          <a:lstStyle/>
          <a:p>
            <a:pPr algn="l"/>
            <a:r>
              <a:rPr lang="en-US"/>
              <a:t>2pc: the problem</a:t>
            </a:r>
            <a:br>
              <a:rPr lang="en-US"/>
            </a:br>
            <a:endParaRPr lang="en-US"/>
          </a:p>
        </p:txBody>
      </p:sp>
      <p:sp>
        <p:nvSpPr>
          <p:cNvPr id="3" name="Slide Number Placeholder 2">
            <a:extLst>
              <a:ext uri="{FF2B5EF4-FFF2-40B4-BE49-F238E27FC236}">
                <a16:creationId xmlns:a16="http://schemas.microsoft.com/office/drawing/2014/main" id="{79A21E8E-90A5-E3C4-BF0F-28417CF2B444}"/>
              </a:ext>
            </a:extLst>
          </p:cNvPr>
          <p:cNvSpPr>
            <a:spLocks noGrp="1"/>
          </p:cNvSpPr>
          <p:nvPr>
            <p:ph type="sldNum" sz="quarter" idx="12"/>
          </p:nvPr>
        </p:nvSpPr>
        <p:spPr/>
        <p:txBody>
          <a:bodyPr/>
          <a:lstStyle/>
          <a:p>
            <a:fld id="{48F63A3B-78C7-47BE-AE5E-E10140E04643}" type="slidenum">
              <a:rPr lang="en-US" smtClean="0"/>
              <a:pPr/>
              <a:t>36</a:t>
            </a:fld>
            <a:endParaRPr lang="en-US"/>
          </a:p>
        </p:txBody>
      </p:sp>
      <p:sp>
        <p:nvSpPr>
          <p:cNvPr id="4" name="Text Placeholder 3">
            <a:extLst>
              <a:ext uri="{FF2B5EF4-FFF2-40B4-BE49-F238E27FC236}">
                <a16:creationId xmlns:a16="http://schemas.microsoft.com/office/drawing/2014/main" id="{D0080C99-233E-DF25-F8FD-370373C48D57}"/>
              </a:ext>
            </a:extLst>
          </p:cNvPr>
          <p:cNvSpPr>
            <a:spLocks noGrp="1"/>
          </p:cNvSpPr>
          <p:nvPr>
            <p:ph type="body" sz="half" idx="2"/>
          </p:nvPr>
        </p:nvSpPr>
        <p:spPr>
          <a:xfrm>
            <a:off x="760938" y="2076869"/>
            <a:ext cx="10169148" cy="1342605"/>
          </a:xfrm>
        </p:spPr>
        <p:txBody>
          <a:bodyPr vert="horz" lIns="91440" tIns="45720" rIns="91440" bIns="45720" rtlCol="0" anchor="t">
            <a:noAutofit/>
          </a:bodyPr>
          <a:lstStyle/>
          <a:p>
            <a:r>
              <a:rPr lang="en-US" sz="2400" b="1">
                <a:latin typeface="Sabon Next LT"/>
                <a:cs typeface="Arial"/>
              </a:rPr>
              <a:t>Problem:</a:t>
            </a:r>
            <a:r>
              <a:rPr lang="en-US" sz="1800">
                <a:latin typeface="Sabon Next LT"/>
                <a:cs typeface="Arial"/>
              </a:rPr>
              <a:t> </a:t>
            </a:r>
            <a:endParaRPr lang="en-US" sz="1800">
              <a:latin typeface="Sabon Next LT"/>
              <a:cs typeface="Sabon Next LT"/>
            </a:endParaRPr>
          </a:p>
          <a:p>
            <a:pPr marL="285750" indent="-285750">
              <a:buFont typeface="Arial"/>
              <a:buChar char="•"/>
            </a:pPr>
            <a:r>
              <a:rPr lang="en-US" sz="1800">
                <a:latin typeface="Sabon Next LT"/>
                <a:cs typeface="Arial"/>
              </a:rPr>
              <a:t>If any service </a:t>
            </a:r>
            <a:r>
              <a:rPr lang="en-US" sz="1800" b="1">
                <a:latin typeface="Sabon Next LT"/>
                <a:cs typeface="Arial"/>
              </a:rPr>
              <a:t>fails</a:t>
            </a:r>
            <a:r>
              <a:rPr lang="en-US" sz="1800">
                <a:latin typeface="Sabon Next LT"/>
                <a:cs typeface="Arial"/>
              </a:rPr>
              <a:t>, the </a:t>
            </a:r>
            <a:r>
              <a:rPr lang="en-US" sz="1800" b="1">
                <a:latin typeface="Sabon Next LT"/>
                <a:cs typeface="Arial"/>
              </a:rPr>
              <a:t>entire transaction is blocked</a:t>
            </a:r>
            <a:r>
              <a:rPr lang="en-US" sz="1800">
                <a:latin typeface="Sabon Next LT"/>
                <a:cs typeface="Arial"/>
              </a:rPr>
              <a:t>, reducing availability.</a:t>
            </a:r>
            <a:endParaRPr lang="en-US" sz="1800">
              <a:latin typeface="Sabon Next LT"/>
              <a:cs typeface="Sabon Next LT"/>
            </a:endParaRPr>
          </a:p>
          <a:p>
            <a:pPr marL="285750" indent="-285750">
              <a:buFont typeface="Arial"/>
              <a:buChar char="•"/>
            </a:pPr>
            <a:r>
              <a:rPr lang="en-US" sz="1800">
                <a:latin typeface="Sabon Next LT"/>
                <a:cs typeface="Arial"/>
              </a:rPr>
              <a:t>Applying </a:t>
            </a:r>
            <a:r>
              <a:rPr lang="en-US" sz="1800" b="1">
                <a:latin typeface="Sabon Next LT"/>
                <a:cs typeface="Arial"/>
              </a:rPr>
              <a:t>locks</a:t>
            </a:r>
            <a:r>
              <a:rPr lang="en-US" sz="1800">
                <a:latin typeface="Sabon Next LT"/>
                <a:cs typeface="Arial"/>
              </a:rPr>
              <a:t> on databases may compromise availability.</a:t>
            </a:r>
          </a:p>
          <a:p>
            <a:pPr marL="285750" indent="-285750">
              <a:buFont typeface="Arial"/>
              <a:buChar char="•"/>
            </a:pPr>
            <a:r>
              <a:rPr lang="en-US" sz="1800" b="1">
                <a:latin typeface="Sabon Next LT"/>
                <a:cs typeface="Arial"/>
              </a:rPr>
              <a:t>In distributed systems, this leads to delays, high latency, adding system downtime.</a:t>
            </a:r>
            <a:endParaRPr lang="en-US" sz="1800">
              <a:latin typeface="Sabon Next LT"/>
              <a:cs typeface="Sabon Next LT"/>
            </a:endParaRPr>
          </a:p>
          <a:p>
            <a:endParaRPr lang="en-US" sz="1800">
              <a:latin typeface="Sabon Next LT"/>
              <a:cs typeface="Arial"/>
            </a:endParaRPr>
          </a:p>
          <a:p>
            <a:pPr marL="285750" indent="-285750">
              <a:buFont typeface="Arial"/>
              <a:buChar char="•"/>
            </a:pPr>
            <a:endParaRPr lang="en-US" sz="1800" b="1">
              <a:latin typeface="Sabon Next LT"/>
              <a:cs typeface="Arial"/>
            </a:endParaRPr>
          </a:p>
          <a:p>
            <a:endParaRPr lang="en-US" sz="1800">
              <a:cs typeface="Sabon Next LT"/>
            </a:endParaRPr>
          </a:p>
        </p:txBody>
      </p:sp>
      <p:sp>
        <p:nvSpPr>
          <p:cNvPr id="7" name="Text Placeholder 3">
            <a:extLst>
              <a:ext uri="{FF2B5EF4-FFF2-40B4-BE49-F238E27FC236}">
                <a16:creationId xmlns:a16="http://schemas.microsoft.com/office/drawing/2014/main" id="{13AEE03B-0E44-CC72-7611-87D9ADB73CD8}"/>
              </a:ext>
            </a:extLst>
          </p:cNvPr>
          <p:cNvSpPr txBox="1">
            <a:spLocks/>
          </p:cNvSpPr>
          <p:nvPr/>
        </p:nvSpPr>
        <p:spPr>
          <a:xfrm>
            <a:off x="760938" y="3640116"/>
            <a:ext cx="10169148" cy="188108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a:latin typeface="Sabon Next LT"/>
                <a:cs typeface="Arial"/>
              </a:rPr>
              <a:t>Short Example:</a:t>
            </a:r>
            <a:r>
              <a:rPr lang="en-US" sz="1800">
                <a:latin typeface="Sabon Next LT"/>
                <a:cs typeface="Arial"/>
              </a:rPr>
              <a:t> </a:t>
            </a:r>
            <a:endParaRPr lang="en-US" sz="1800">
              <a:latin typeface="Sabon Next LT"/>
              <a:cs typeface="Sabon Next LT"/>
            </a:endParaRPr>
          </a:p>
          <a:p>
            <a:r>
              <a:rPr lang="en-US" sz="1800">
                <a:latin typeface="Sabon Next LT"/>
                <a:cs typeface="Arial"/>
              </a:rPr>
              <a:t>Say each database's uptime is 99.9%. Since we have two databases now, so total uptime is 99.8%. So, down time doubles. The availability of any system is the product of the availability of the components required of the operation.</a:t>
            </a:r>
          </a:p>
          <a:p>
            <a:pPr>
              <a:spcBef>
                <a:spcPts val="576"/>
              </a:spcBef>
            </a:pPr>
            <a:r>
              <a:rPr lang="en-US" sz="1800">
                <a:latin typeface="Sabon Next LT"/>
                <a:cs typeface="Arial"/>
              </a:rPr>
              <a:t>Also, downtime may further increase due to 2PC fails, since most of the databases use locking while doing 2PC.</a:t>
            </a:r>
          </a:p>
          <a:p>
            <a:endParaRPr lang="en-US" sz="1800">
              <a:latin typeface="Sabon Next LT"/>
              <a:cs typeface="Arial"/>
            </a:endParaRPr>
          </a:p>
          <a:p>
            <a:pPr marL="285750" indent="-285750">
              <a:buFont typeface="Arial"/>
              <a:buChar char="•"/>
            </a:pPr>
            <a:endParaRPr lang="en-US" sz="1800" b="1">
              <a:latin typeface="Sabon Next LT"/>
              <a:cs typeface="Arial"/>
            </a:endParaRPr>
          </a:p>
          <a:p>
            <a:endParaRPr lang="en-US" sz="1800">
              <a:cs typeface="Sabon Next LT"/>
            </a:endParaRPr>
          </a:p>
        </p:txBody>
      </p:sp>
    </p:spTree>
    <p:extLst>
      <p:ext uri="{BB962C8B-B14F-4D97-AF65-F5344CB8AC3E}">
        <p14:creationId xmlns:p14="http://schemas.microsoft.com/office/powerpoint/2010/main" val="72918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9FCA-2057-4B4A-7D99-293122D85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C89EC-2E51-2A28-740C-AD84E0D8EE61}"/>
              </a:ext>
            </a:extLst>
          </p:cNvPr>
          <p:cNvSpPr>
            <a:spLocks noGrp="1"/>
          </p:cNvSpPr>
          <p:nvPr>
            <p:ph type="title"/>
          </p:nvPr>
        </p:nvSpPr>
        <p:spPr>
          <a:xfrm>
            <a:off x="914399" y="834635"/>
            <a:ext cx="8826773" cy="1222385"/>
          </a:xfrm>
        </p:spPr>
        <p:txBody>
          <a:bodyPr/>
          <a:lstStyle/>
          <a:p>
            <a:r>
              <a:rPr lang="en-US"/>
              <a:t>BASE</a:t>
            </a:r>
            <a:br>
              <a:rPr lang="en-US"/>
            </a:br>
            <a:r>
              <a:rPr lang="en-US" sz="2350">
                <a:solidFill>
                  <a:schemeClr val="tx1">
                    <a:lumMod val="65000"/>
                    <a:lumOff val="35000"/>
                  </a:schemeClr>
                </a:solidFill>
              </a:rPr>
              <a:t>An Alternative to ACID: More Availability</a:t>
            </a:r>
          </a:p>
        </p:txBody>
      </p:sp>
      <p:sp>
        <p:nvSpPr>
          <p:cNvPr id="3" name="Slide Number Placeholder 2">
            <a:extLst>
              <a:ext uri="{FF2B5EF4-FFF2-40B4-BE49-F238E27FC236}">
                <a16:creationId xmlns:a16="http://schemas.microsoft.com/office/drawing/2014/main" id="{2D4E6D01-3D67-5DA7-F597-53BA20F0DB6A}"/>
              </a:ext>
            </a:extLst>
          </p:cNvPr>
          <p:cNvSpPr>
            <a:spLocks noGrp="1"/>
          </p:cNvSpPr>
          <p:nvPr>
            <p:ph type="sldNum" sz="quarter" idx="10"/>
          </p:nvPr>
        </p:nvSpPr>
        <p:spPr/>
        <p:txBody>
          <a:bodyPr/>
          <a:lstStyle/>
          <a:p>
            <a:fld id="{48F63A3B-78C7-47BE-AE5E-E10140E04643}" type="slidenum">
              <a:rPr lang="en-US" smtClean="0"/>
              <a:pPr/>
              <a:t>37</a:t>
            </a:fld>
            <a:endParaRPr lang="en-US"/>
          </a:p>
        </p:txBody>
      </p:sp>
      <p:sp>
        <p:nvSpPr>
          <p:cNvPr id="4" name="Content Placeholder 3">
            <a:extLst>
              <a:ext uri="{FF2B5EF4-FFF2-40B4-BE49-F238E27FC236}">
                <a16:creationId xmlns:a16="http://schemas.microsoft.com/office/drawing/2014/main" id="{3352AD67-42AC-2B86-FF06-F2694915CB9F}"/>
              </a:ext>
            </a:extLst>
          </p:cNvPr>
          <p:cNvSpPr>
            <a:spLocks noGrp="1"/>
          </p:cNvSpPr>
          <p:nvPr>
            <p:ph sz="half" idx="2"/>
          </p:nvPr>
        </p:nvSpPr>
        <p:spPr>
          <a:xfrm>
            <a:off x="914400" y="2303028"/>
            <a:ext cx="7319752" cy="2423948"/>
          </a:xfrm>
        </p:spPr>
        <p:txBody>
          <a:bodyPr vert="horz" lIns="91440" tIns="0" rIns="91440" bIns="0" rtlCol="0" anchor="t">
            <a:normAutofit fontScale="92500" lnSpcReduction="20000"/>
          </a:bodyPr>
          <a:lstStyle/>
          <a:p>
            <a:r>
              <a:rPr lang="en-US" sz="2400">
                <a:solidFill>
                  <a:srgbClr val="333333"/>
                </a:solidFill>
                <a:ea typeface="+mn-lt"/>
                <a:cs typeface="+mn-lt"/>
              </a:rPr>
              <a:t>If ACID and 2PC provides the consistency choice for partitioned databases, </a:t>
            </a:r>
            <a:endParaRPr lang="en-US" sz="2400">
              <a:solidFill>
                <a:srgbClr val="1F2C8F"/>
              </a:solidFill>
              <a:ea typeface="+mn-lt"/>
              <a:cs typeface="+mn-lt"/>
            </a:endParaRPr>
          </a:p>
          <a:p>
            <a:r>
              <a:rPr lang="en-US" sz="2400">
                <a:solidFill>
                  <a:srgbClr val="333333"/>
                </a:solidFill>
                <a:ea typeface="+mn-lt"/>
                <a:cs typeface="+mn-lt"/>
              </a:rPr>
              <a:t>then how do you achieve availability instead? </a:t>
            </a:r>
            <a:endParaRPr lang="en-US" sz="2400">
              <a:solidFill>
                <a:srgbClr val="1F2C8F"/>
              </a:solidFill>
              <a:ea typeface="+mn-lt"/>
              <a:cs typeface="+mn-lt"/>
            </a:endParaRPr>
          </a:p>
          <a:p>
            <a:r>
              <a:rPr lang="en-US" sz="2400">
                <a:solidFill>
                  <a:srgbClr val="333333"/>
                </a:solidFill>
                <a:ea typeface="+mn-lt"/>
                <a:cs typeface="+mn-lt"/>
              </a:rPr>
              <a:t>One answer is </a:t>
            </a:r>
            <a:r>
              <a:rPr lang="en-US" sz="2400" b="1">
                <a:solidFill>
                  <a:srgbClr val="333333"/>
                </a:solidFill>
                <a:highlight>
                  <a:srgbClr val="C0C0C0"/>
                </a:highlight>
                <a:ea typeface="+mn-lt"/>
                <a:cs typeface="+mn-lt"/>
              </a:rPr>
              <a:t>BASE</a:t>
            </a:r>
            <a:r>
              <a:rPr lang="en-US" sz="2400">
                <a:solidFill>
                  <a:srgbClr val="333333"/>
                </a:solidFill>
                <a:highlight>
                  <a:srgbClr val="C0C0C0"/>
                </a:highlight>
                <a:ea typeface="+mn-lt"/>
                <a:cs typeface="+mn-lt"/>
              </a:rPr>
              <a:t> </a:t>
            </a:r>
            <a:endParaRPr lang="en-US" sz="2400">
              <a:solidFill>
                <a:srgbClr val="1F2C8F"/>
              </a:solidFill>
              <a:ea typeface="+mn-lt"/>
              <a:cs typeface="+mn-lt"/>
            </a:endParaRPr>
          </a:p>
          <a:p>
            <a:r>
              <a:rPr lang="en-US" sz="2400">
                <a:solidFill>
                  <a:srgbClr val="333333"/>
                </a:solidFill>
                <a:ea typeface="+mn-lt"/>
                <a:cs typeface="+mn-lt"/>
              </a:rPr>
              <a:t>(Basically Available, Soft state, Eventually consistent).</a:t>
            </a:r>
            <a:endParaRPr lang="en-US" sz="2400">
              <a:cs typeface="Sabon Next LT"/>
            </a:endParaRPr>
          </a:p>
          <a:p>
            <a:br>
              <a:rPr lang="en-US"/>
            </a:br>
            <a:endParaRPr lang="en-US" sz="2400">
              <a:cs typeface="Sabon Next LT"/>
            </a:endParaRPr>
          </a:p>
        </p:txBody>
      </p:sp>
      <p:sp>
        <p:nvSpPr>
          <p:cNvPr id="7" name="Rectangle 6">
            <a:extLst>
              <a:ext uri="{FF2B5EF4-FFF2-40B4-BE49-F238E27FC236}">
                <a16:creationId xmlns:a16="http://schemas.microsoft.com/office/drawing/2014/main" id="{D090067E-246D-C228-612B-5CF8E2E36549}"/>
              </a:ext>
            </a:extLst>
          </p:cNvPr>
          <p:cNvSpPr/>
          <p:nvPr/>
        </p:nvSpPr>
        <p:spPr>
          <a:xfrm>
            <a:off x="1107203" y="4517393"/>
            <a:ext cx="6950550" cy="1503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Sabon Next LT"/>
              </a:rPr>
              <a:t>Main Idea</a:t>
            </a:r>
            <a:r>
              <a:rPr lang="en-US" b="1">
                <a:solidFill>
                  <a:srgbClr val="1C5234"/>
                </a:solidFill>
                <a:cs typeface="Sabon Next LT"/>
              </a:rPr>
              <a:t>:</a:t>
            </a:r>
            <a:br>
              <a:rPr lang="en-US" b="1">
                <a:solidFill>
                  <a:srgbClr val="1C5234"/>
                </a:solidFill>
                <a:cs typeface="Sabon Next LT"/>
              </a:rPr>
            </a:br>
            <a:r>
              <a:rPr lang="en-US" b="1">
                <a:solidFill>
                  <a:srgbClr val="1C5234"/>
                </a:solidFill>
                <a:cs typeface="Sabon Next LT"/>
              </a:rPr>
              <a:t>We want our systems to be more </a:t>
            </a:r>
            <a:r>
              <a:rPr lang="en-US" b="1" u="sng">
                <a:solidFill>
                  <a:srgbClr val="1C5234"/>
                </a:solidFill>
                <a:cs typeface="Sabon Next LT"/>
              </a:rPr>
              <a:t>available </a:t>
            </a:r>
            <a:r>
              <a:rPr lang="en-US" b="1">
                <a:solidFill>
                  <a:srgbClr val="1C5234"/>
                </a:solidFill>
                <a:cs typeface="Sabon Next LT"/>
              </a:rPr>
              <a:t>(user experience better) and we can instead trade some </a:t>
            </a:r>
            <a:r>
              <a:rPr lang="en-US" b="1" u="sng">
                <a:solidFill>
                  <a:srgbClr val="1C5234"/>
                </a:solidFill>
                <a:cs typeface="Sabon Next LT"/>
              </a:rPr>
              <a:t>consistency</a:t>
            </a:r>
            <a:r>
              <a:rPr lang="en-US" b="1">
                <a:solidFill>
                  <a:srgbClr val="1C5234"/>
                </a:solidFill>
                <a:cs typeface="Sabon Next LT"/>
              </a:rPr>
              <a:t>.</a:t>
            </a:r>
          </a:p>
        </p:txBody>
      </p:sp>
    </p:spTree>
    <p:extLst>
      <p:ext uri="{BB962C8B-B14F-4D97-AF65-F5344CB8AC3E}">
        <p14:creationId xmlns:p14="http://schemas.microsoft.com/office/powerpoint/2010/main" val="2131706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0B12-379E-A917-6C44-93893F275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297B8-9D2F-997D-2855-963536C65F09}"/>
              </a:ext>
            </a:extLst>
          </p:cNvPr>
          <p:cNvSpPr>
            <a:spLocks noGrp="1"/>
          </p:cNvSpPr>
          <p:nvPr>
            <p:ph type="title"/>
          </p:nvPr>
        </p:nvSpPr>
        <p:spPr>
          <a:xfrm>
            <a:off x="914399" y="834635"/>
            <a:ext cx="8826773" cy="1222385"/>
          </a:xfrm>
        </p:spPr>
        <p:txBody>
          <a:bodyPr/>
          <a:lstStyle/>
          <a:p>
            <a:r>
              <a:rPr lang="en-US"/>
              <a:t>BASE</a:t>
            </a:r>
            <a:br>
              <a:rPr lang="en-US"/>
            </a:br>
            <a:r>
              <a:rPr lang="en-US" sz="2400">
                <a:solidFill>
                  <a:schemeClr val="tx1">
                    <a:lumMod val="65000"/>
                    <a:lumOff val="35000"/>
                  </a:schemeClr>
                </a:solidFill>
              </a:rPr>
              <a:t>Principle</a:t>
            </a:r>
          </a:p>
        </p:txBody>
      </p:sp>
      <p:sp>
        <p:nvSpPr>
          <p:cNvPr id="3" name="Slide Number Placeholder 2">
            <a:extLst>
              <a:ext uri="{FF2B5EF4-FFF2-40B4-BE49-F238E27FC236}">
                <a16:creationId xmlns:a16="http://schemas.microsoft.com/office/drawing/2014/main" id="{D4335C25-D9EF-10B9-F592-28F14740F6CE}"/>
              </a:ext>
            </a:extLst>
          </p:cNvPr>
          <p:cNvSpPr>
            <a:spLocks noGrp="1"/>
          </p:cNvSpPr>
          <p:nvPr>
            <p:ph type="sldNum" sz="quarter" idx="10"/>
          </p:nvPr>
        </p:nvSpPr>
        <p:spPr/>
        <p:txBody>
          <a:bodyPr/>
          <a:lstStyle/>
          <a:p>
            <a:fld id="{48F63A3B-78C7-47BE-AE5E-E10140E04643}" type="slidenum">
              <a:rPr lang="en-US" smtClean="0"/>
              <a:pPr/>
              <a:t>38</a:t>
            </a:fld>
            <a:endParaRPr lang="en-US"/>
          </a:p>
        </p:txBody>
      </p:sp>
      <p:sp>
        <p:nvSpPr>
          <p:cNvPr id="4" name="Content Placeholder 3">
            <a:extLst>
              <a:ext uri="{FF2B5EF4-FFF2-40B4-BE49-F238E27FC236}">
                <a16:creationId xmlns:a16="http://schemas.microsoft.com/office/drawing/2014/main" id="{9C850F11-3CB8-ACFF-5ECF-16568181977F}"/>
              </a:ext>
            </a:extLst>
          </p:cNvPr>
          <p:cNvSpPr>
            <a:spLocks noGrp="1"/>
          </p:cNvSpPr>
          <p:nvPr>
            <p:ph sz="half" idx="2"/>
          </p:nvPr>
        </p:nvSpPr>
        <p:spPr>
          <a:xfrm>
            <a:off x="914400" y="2303028"/>
            <a:ext cx="8113949" cy="3720337"/>
          </a:xfrm>
        </p:spPr>
        <p:txBody>
          <a:bodyPr vert="horz" lIns="91440" tIns="0" rIns="91440" bIns="0" rtlCol="0" anchor="t">
            <a:normAutofit fontScale="85000" lnSpcReduction="20000"/>
          </a:bodyPr>
          <a:lstStyle/>
          <a:p>
            <a:pPr marL="285750" indent="-285750">
              <a:buChar char="•"/>
            </a:pPr>
            <a:r>
              <a:rPr lang="en-US" sz="2400">
                <a:solidFill>
                  <a:schemeClr val="accent2">
                    <a:lumMod val="76000"/>
                  </a:schemeClr>
                </a:solidFill>
                <a:ea typeface="+mn-lt"/>
                <a:cs typeface="+mn-lt"/>
              </a:rPr>
              <a:t>BASE </a:t>
            </a:r>
            <a:r>
              <a:rPr lang="en-US" sz="2400">
                <a:solidFill>
                  <a:srgbClr val="333333"/>
                </a:solidFill>
                <a:ea typeface="+mn-lt"/>
                <a:cs typeface="+mn-lt"/>
              </a:rPr>
              <a:t>is diametrically opposed to </a:t>
            </a:r>
            <a:r>
              <a:rPr lang="en-US" sz="2400">
                <a:solidFill>
                  <a:schemeClr val="accent2">
                    <a:lumMod val="76000"/>
                  </a:schemeClr>
                </a:solidFill>
                <a:ea typeface="+mn-lt"/>
                <a:cs typeface="+mn-lt"/>
              </a:rPr>
              <a:t>ACID</a:t>
            </a:r>
            <a:r>
              <a:rPr lang="en-US" sz="2400">
                <a:solidFill>
                  <a:srgbClr val="333333"/>
                </a:solidFill>
                <a:ea typeface="+mn-lt"/>
                <a:cs typeface="+mn-lt"/>
              </a:rPr>
              <a:t>. </a:t>
            </a:r>
            <a:endParaRPr lang="en-US" sz="2400">
              <a:solidFill>
                <a:srgbClr val="1F2C8F"/>
              </a:solidFill>
              <a:ea typeface="+mn-lt"/>
              <a:cs typeface="+mn-lt"/>
            </a:endParaRPr>
          </a:p>
          <a:p>
            <a:pPr marL="285750" indent="-285750">
              <a:buChar char="•"/>
            </a:pPr>
            <a:r>
              <a:rPr lang="en-US" sz="2400">
                <a:solidFill>
                  <a:schemeClr val="accent2">
                    <a:lumMod val="76000"/>
                  </a:schemeClr>
                </a:solidFill>
                <a:ea typeface="+mn-lt"/>
                <a:cs typeface="+mn-lt"/>
              </a:rPr>
              <a:t>ACID </a:t>
            </a:r>
            <a:r>
              <a:rPr lang="en-US" sz="2400">
                <a:solidFill>
                  <a:srgbClr val="333333"/>
                </a:solidFill>
                <a:ea typeface="+mn-lt"/>
                <a:cs typeface="+mn-lt"/>
              </a:rPr>
              <a:t>is </a:t>
            </a:r>
            <a:r>
              <a:rPr lang="en-US" sz="2400">
                <a:solidFill>
                  <a:schemeClr val="accent2">
                    <a:lumMod val="76000"/>
                  </a:schemeClr>
                </a:solidFill>
                <a:ea typeface="+mn-lt"/>
                <a:cs typeface="+mn-lt"/>
              </a:rPr>
              <a:t>pessimistic </a:t>
            </a:r>
            <a:r>
              <a:rPr lang="en-US" sz="2400">
                <a:solidFill>
                  <a:srgbClr val="333333"/>
                </a:solidFill>
                <a:ea typeface="+mn-lt"/>
                <a:cs typeface="+mn-lt"/>
              </a:rPr>
              <a:t>and forces consistency at the end of every operation.</a:t>
            </a:r>
          </a:p>
          <a:p>
            <a:pPr marL="285750" indent="-285750">
              <a:buChar char="•"/>
            </a:pPr>
            <a:r>
              <a:rPr lang="en-US" sz="2400">
                <a:solidFill>
                  <a:schemeClr val="accent2">
                    <a:lumMod val="76000"/>
                  </a:schemeClr>
                </a:solidFill>
                <a:ea typeface="+mn-lt"/>
                <a:cs typeface="+mn-lt"/>
              </a:rPr>
              <a:t>BASE </a:t>
            </a:r>
            <a:r>
              <a:rPr lang="en-US" sz="2400">
                <a:solidFill>
                  <a:srgbClr val="333333"/>
                </a:solidFill>
                <a:ea typeface="+mn-lt"/>
                <a:cs typeface="+mn-lt"/>
              </a:rPr>
              <a:t>is </a:t>
            </a:r>
            <a:r>
              <a:rPr lang="en-US" sz="2400">
                <a:solidFill>
                  <a:schemeClr val="accent2">
                    <a:lumMod val="76000"/>
                  </a:schemeClr>
                </a:solidFill>
                <a:ea typeface="+mn-lt"/>
                <a:cs typeface="+mn-lt"/>
              </a:rPr>
              <a:t>optimistic </a:t>
            </a:r>
            <a:r>
              <a:rPr lang="en-US" sz="2400">
                <a:solidFill>
                  <a:srgbClr val="333333"/>
                </a:solidFill>
                <a:ea typeface="+mn-lt"/>
                <a:cs typeface="+mn-lt"/>
              </a:rPr>
              <a:t>and accepts that the database consistency will be in a state of flux. </a:t>
            </a:r>
            <a:endParaRPr lang="en-US" sz="2400">
              <a:solidFill>
                <a:srgbClr val="1F2C8F"/>
              </a:solidFill>
              <a:ea typeface="+mn-lt"/>
              <a:cs typeface="+mn-lt"/>
            </a:endParaRPr>
          </a:p>
          <a:p>
            <a:endParaRPr lang="en-US" sz="2400">
              <a:solidFill>
                <a:srgbClr val="333333"/>
              </a:solidFill>
              <a:latin typeface="Aptos Display"/>
              <a:ea typeface="+mn-lt"/>
              <a:cs typeface="+mn-lt"/>
            </a:endParaRPr>
          </a:p>
          <a:p>
            <a:r>
              <a:rPr lang="en-US" sz="2400">
                <a:solidFill>
                  <a:srgbClr val="333333"/>
                </a:solidFill>
                <a:latin typeface="Aptos Display"/>
                <a:ea typeface="+mn-lt"/>
                <a:cs typeface="+mn-lt"/>
              </a:rPr>
              <a:t>Although this sounds impossible to cope with, </a:t>
            </a:r>
            <a:endParaRPr lang="en-US" sz="2400">
              <a:solidFill>
                <a:srgbClr val="1F2C8F"/>
              </a:solidFill>
              <a:latin typeface="Aptos Display"/>
              <a:ea typeface="+mn-lt"/>
              <a:cs typeface="+mn-lt"/>
            </a:endParaRPr>
          </a:p>
          <a:p>
            <a:r>
              <a:rPr lang="en-US" sz="2400">
                <a:solidFill>
                  <a:srgbClr val="333333"/>
                </a:solidFill>
                <a:latin typeface="Aptos Display"/>
                <a:ea typeface="+mn-lt"/>
                <a:cs typeface="+mn-lt"/>
              </a:rPr>
              <a:t>in reality it is quite manageable and </a:t>
            </a:r>
            <a:r>
              <a:rPr lang="en-US" sz="2400">
                <a:solidFill>
                  <a:srgbClr val="333333"/>
                </a:solidFill>
                <a:highlight>
                  <a:srgbClr val="C0C0C0"/>
                </a:highlight>
                <a:latin typeface="Aptos Display"/>
                <a:ea typeface="+mn-lt"/>
                <a:cs typeface="+mn-lt"/>
              </a:rPr>
              <a:t>leads to levels of scalability</a:t>
            </a:r>
            <a:endParaRPr lang="en-US" sz="2400">
              <a:solidFill>
                <a:srgbClr val="1F2C8F"/>
              </a:solidFill>
              <a:highlight>
                <a:srgbClr val="C0C0C0"/>
              </a:highlight>
              <a:latin typeface="Aptos Display"/>
              <a:ea typeface="+mn-lt"/>
              <a:cs typeface="+mn-lt"/>
            </a:endParaRPr>
          </a:p>
          <a:p>
            <a:r>
              <a:rPr lang="en-US" sz="2400">
                <a:solidFill>
                  <a:srgbClr val="333333"/>
                </a:solidFill>
                <a:latin typeface="Aptos Display"/>
                <a:ea typeface="+mn-lt"/>
                <a:cs typeface="+mn-lt"/>
              </a:rPr>
              <a:t> that cannot be obtained with ACID.</a:t>
            </a:r>
            <a:endParaRPr lang="en-US" sz="2400">
              <a:latin typeface="Aptos Display"/>
              <a:cs typeface="Sabon Next LT"/>
            </a:endParaRPr>
          </a:p>
          <a:p>
            <a:br>
              <a:rPr lang="en-US"/>
            </a:br>
            <a:endParaRPr lang="en-US" sz="2400">
              <a:cs typeface="Sabon Next LT"/>
            </a:endParaRPr>
          </a:p>
        </p:txBody>
      </p:sp>
    </p:spTree>
    <p:extLst>
      <p:ext uri="{BB962C8B-B14F-4D97-AF65-F5344CB8AC3E}">
        <p14:creationId xmlns:p14="http://schemas.microsoft.com/office/powerpoint/2010/main" val="297615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E1CA3-68D2-AAC9-40FE-5A0E9F8BA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19698-FDE0-CEEA-E623-E605971C7655}"/>
              </a:ext>
            </a:extLst>
          </p:cNvPr>
          <p:cNvSpPr>
            <a:spLocks noGrp="1"/>
          </p:cNvSpPr>
          <p:nvPr>
            <p:ph type="title"/>
          </p:nvPr>
        </p:nvSpPr>
        <p:spPr>
          <a:xfrm>
            <a:off x="914399" y="834635"/>
            <a:ext cx="8826773" cy="1222385"/>
          </a:xfrm>
        </p:spPr>
        <p:txBody>
          <a:bodyPr/>
          <a:lstStyle/>
          <a:p>
            <a:r>
              <a:rPr lang="en-US"/>
              <a:t>BASE</a:t>
            </a:r>
            <a:br>
              <a:rPr lang="en-US"/>
            </a:br>
            <a:r>
              <a:rPr lang="en-US" sz="2400">
                <a:solidFill>
                  <a:schemeClr val="tx1">
                    <a:lumMod val="65000"/>
                    <a:lumOff val="35000"/>
                  </a:schemeClr>
                </a:solidFill>
              </a:rPr>
              <a:t>IN DISTRIBUTED ENVIRONMENT</a:t>
            </a:r>
          </a:p>
        </p:txBody>
      </p:sp>
      <p:sp>
        <p:nvSpPr>
          <p:cNvPr id="3" name="Slide Number Placeholder 2">
            <a:extLst>
              <a:ext uri="{FF2B5EF4-FFF2-40B4-BE49-F238E27FC236}">
                <a16:creationId xmlns:a16="http://schemas.microsoft.com/office/drawing/2014/main" id="{A749F37A-19AF-859D-1CB7-7577035FE988}"/>
              </a:ext>
            </a:extLst>
          </p:cNvPr>
          <p:cNvSpPr>
            <a:spLocks noGrp="1"/>
          </p:cNvSpPr>
          <p:nvPr>
            <p:ph type="sldNum" sz="quarter" idx="10"/>
          </p:nvPr>
        </p:nvSpPr>
        <p:spPr/>
        <p:txBody>
          <a:bodyPr/>
          <a:lstStyle/>
          <a:p>
            <a:fld id="{48F63A3B-78C7-47BE-AE5E-E10140E04643}" type="slidenum">
              <a:rPr lang="en-US" smtClean="0"/>
              <a:pPr/>
              <a:t>39</a:t>
            </a:fld>
            <a:endParaRPr lang="en-US"/>
          </a:p>
        </p:txBody>
      </p:sp>
      <p:sp>
        <p:nvSpPr>
          <p:cNvPr id="4" name="Content Placeholder 3">
            <a:extLst>
              <a:ext uri="{FF2B5EF4-FFF2-40B4-BE49-F238E27FC236}">
                <a16:creationId xmlns:a16="http://schemas.microsoft.com/office/drawing/2014/main" id="{DE57E522-0879-77BE-2659-5CBA5A84072D}"/>
              </a:ext>
            </a:extLst>
          </p:cNvPr>
          <p:cNvSpPr>
            <a:spLocks noGrp="1"/>
          </p:cNvSpPr>
          <p:nvPr>
            <p:ph sz="half" idx="2"/>
          </p:nvPr>
        </p:nvSpPr>
        <p:spPr>
          <a:xfrm>
            <a:off x="914400" y="2303028"/>
            <a:ext cx="7491471" cy="3720337"/>
          </a:xfrm>
        </p:spPr>
        <p:txBody>
          <a:bodyPr vert="horz" lIns="91440" tIns="0" rIns="91440" bIns="0" rtlCol="0" anchor="t">
            <a:normAutofit/>
          </a:bodyPr>
          <a:lstStyle/>
          <a:p>
            <a:pPr marL="285750" indent="-285750">
              <a:buChar char="•"/>
            </a:pPr>
            <a:r>
              <a:rPr lang="en-US" sz="2000" b="1">
                <a:solidFill>
                  <a:srgbClr val="333333"/>
                </a:solidFill>
                <a:ea typeface="+mn-lt"/>
                <a:cs typeface="+mn-lt"/>
              </a:rPr>
              <a:t>The </a:t>
            </a:r>
            <a:r>
              <a:rPr lang="en-US" sz="2000" b="1">
                <a:solidFill>
                  <a:srgbClr val="333333"/>
                </a:solidFill>
                <a:highlight>
                  <a:srgbClr val="FFFF00"/>
                </a:highlight>
                <a:ea typeface="+mn-lt"/>
                <a:cs typeface="+mn-lt"/>
              </a:rPr>
              <a:t>availability </a:t>
            </a:r>
            <a:r>
              <a:rPr lang="en-US" sz="2000" b="1">
                <a:solidFill>
                  <a:srgbClr val="333333"/>
                </a:solidFill>
                <a:ea typeface="+mn-lt"/>
                <a:cs typeface="+mn-lt"/>
              </a:rPr>
              <a:t>of BASE is achieved through </a:t>
            </a:r>
            <a:r>
              <a:rPr lang="en-US" sz="2000" b="1">
                <a:solidFill>
                  <a:srgbClr val="333333"/>
                </a:solidFill>
                <a:highlight>
                  <a:srgbClr val="FFFF00"/>
                </a:highlight>
                <a:ea typeface="+mn-lt"/>
                <a:cs typeface="+mn-lt"/>
              </a:rPr>
              <a:t>supporting partial failures </a:t>
            </a:r>
            <a:r>
              <a:rPr lang="en-US" sz="2000" b="1">
                <a:solidFill>
                  <a:srgbClr val="333333"/>
                </a:solidFill>
                <a:ea typeface="+mn-lt"/>
                <a:cs typeface="+mn-lt"/>
              </a:rPr>
              <a:t>without total system failure. </a:t>
            </a:r>
            <a:endParaRPr lang="en-US" sz="2000" b="1">
              <a:solidFill>
                <a:srgbClr val="1F2C8F"/>
              </a:solidFill>
              <a:ea typeface="+mn-lt"/>
              <a:cs typeface="+mn-lt"/>
            </a:endParaRPr>
          </a:p>
          <a:p>
            <a:pPr marL="285750" indent="-285750">
              <a:buChar char="•"/>
            </a:pPr>
            <a:r>
              <a:rPr lang="en-US" sz="2000">
                <a:solidFill>
                  <a:srgbClr val="333333"/>
                </a:solidFill>
                <a:ea typeface="+mn-lt"/>
                <a:cs typeface="+mn-lt"/>
              </a:rPr>
              <a:t>Here is a simple example: </a:t>
            </a:r>
            <a:endParaRPr lang="en-US" sz="2000">
              <a:solidFill>
                <a:srgbClr val="1F2C8F"/>
              </a:solidFill>
              <a:ea typeface="+mn-lt"/>
              <a:cs typeface="+mn-lt"/>
            </a:endParaRPr>
          </a:p>
          <a:p>
            <a:r>
              <a:rPr lang="en-US" sz="2000">
                <a:solidFill>
                  <a:srgbClr val="333333"/>
                </a:solidFill>
                <a:ea typeface="+mn-lt"/>
                <a:cs typeface="+mn-lt"/>
              </a:rPr>
              <a:t>If users are partitioned across </a:t>
            </a:r>
            <a:r>
              <a:rPr lang="en-US" sz="2000">
                <a:solidFill>
                  <a:srgbClr val="333333"/>
                </a:solidFill>
                <a:highlight>
                  <a:srgbClr val="FFFF00"/>
                </a:highlight>
                <a:ea typeface="+mn-lt"/>
                <a:cs typeface="+mn-lt"/>
              </a:rPr>
              <a:t>five </a:t>
            </a:r>
            <a:r>
              <a:rPr lang="en-US" sz="2000">
                <a:solidFill>
                  <a:srgbClr val="333333"/>
                </a:solidFill>
                <a:ea typeface="+mn-lt"/>
                <a:cs typeface="+mn-lt"/>
              </a:rPr>
              <a:t>database servers, BASE design encourages crafting operations in such a way that </a:t>
            </a:r>
            <a:r>
              <a:rPr lang="en-US" sz="2000">
                <a:solidFill>
                  <a:srgbClr val="333333"/>
                </a:solidFill>
                <a:highlight>
                  <a:srgbClr val="FFFF00"/>
                </a:highlight>
                <a:ea typeface="+mn-lt"/>
                <a:cs typeface="+mn-lt"/>
              </a:rPr>
              <a:t>one </a:t>
            </a:r>
            <a:r>
              <a:rPr lang="en-US" sz="2000">
                <a:solidFill>
                  <a:srgbClr val="333333"/>
                </a:solidFill>
                <a:ea typeface="+mn-lt"/>
                <a:cs typeface="+mn-lt"/>
              </a:rPr>
              <a:t>user database failure </a:t>
            </a:r>
            <a:r>
              <a:rPr lang="en-US" sz="2000">
                <a:solidFill>
                  <a:srgbClr val="333333"/>
                </a:solidFill>
                <a:highlight>
                  <a:srgbClr val="FFFF00"/>
                </a:highlight>
                <a:ea typeface="+mn-lt"/>
                <a:cs typeface="+mn-lt"/>
              </a:rPr>
              <a:t>impacts only the 20 percent</a:t>
            </a:r>
            <a:r>
              <a:rPr lang="en-US" sz="2000">
                <a:solidFill>
                  <a:srgbClr val="333333"/>
                </a:solidFill>
                <a:ea typeface="+mn-lt"/>
                <a:cs typeface="+mn-lt"/>
              </a:rPr>
              <a:t> of the users on that particular host. There is no magic involved, but this does lead to higher perceived availability of the system.</a:t>
            </a:r>
            <a:endParaRPr lang="en-US" sz="2000">
              <a:ea typeface="+mn-lt"/>
              <a:cs typeface="+mn-lt"/>
            </a:endParaRPr>
          </a:p>
        </p:txBody>
      </p:sp>
    </p:spTree>
    <p:extLst>
      <p:ext uri="{BB962C8B-B14F-4D97-AF65-F5344CB8AC3E}">
        <p14:creationId xmlns:p14="http://schemas.microsoft.com/office/powerpoint/2010/main" val="364588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56964B-817D-1313-9DCE-B3863CA72707}"/>
              </a:ext>
            </a:extLst>
          </p:cNvPr>
          <p:cNvSpPr txBox="1"/>
          <p:nvPr/>
        </p:nvSpPr>
        <p:spPr>
          <a:xfrm>
            <a:off x="299496" y="952195"/>
            <a:ext cx="532202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333333"/>
                </a:solidFill>
                <a:ea typeface="+mn-lt"/>
                <a:cs typeface="+mn-lt"/>
              </a:rPr>
              <a:t>Web applications have grown in </a:t>
            </a:r>
            <a:endParaRPr lang="en-US" sz="2800">
              <a:solidFill>
                <a:srgbClr val="000000"/>
              </a:solidFill>
              <a:ea typeface="+mn-lt"/>
              <a:cs typeface="+mn-lt"/>
            </a:endParaRPr>
          </a:p>
          <a:p>
            <a:r>
              <a:rPr lang="en-US" sz="2800" b="1">
                <a:solidFill>
                  <a:srgbClr val="333333"/>
                </a:solidFill>
                <a:ea typeface="+mn-lt"/>
                <a:cs typeface="+mn-lt"/>
              </a:rPr>
              <a:t>popularity</a:t>
            </a:r>
            <a:endParaRPr lang="en-US" sz="2800" b="1">
              <a:solidFill>
                <a:srgbClr val="000000"/>
              </a:solidFill>
              <a:ea typeface="+mn-lt"/>
              <a:cs typeface="+mn-lt"/>
            </a:endParaRPr>
          </a:p>
          <a:p>
            <a:r>
              <a:rPr lang="en-US" sz="2800">
                <a:solidFill>
                  <a:srgbClr val="333333"/>
                </a:solidFill>
                <a:ea typeface="+mn-lt"/>
                <a:cs typeface="+mn-lt"/>
              </a:rPr>
              <a:t>over the past decade.</a:t>
            </a:r>
            <a:endParaRPr lang="en-US" sz="2800">
              <a:cs typeface="Sabon Next LT"/>
            </a:endParaRPr>
          </a:p>
        </p:txBody>
      </p:sp>
      <p:pic>
        <p:nvPicPr>
          <p:cNvPr id="8" name="Picture 7" descr="Web Application Development Company In Noida Delhi-NCR">
            <a:extLst>
              <a:ext uri="{FF2B5EF4-FFF2-40B4-BE49-F238E27FC236}">
                <a16:creationId xmlns:a16="http://schemas.microsoft.com/office/drawing/2014/main" id="{8ACC4E0F-C496-1A35-63E6-1DD494815F38}"/>
              </a:ext>
            </a:extLst>
          </p:cNvPr>
          <p:cNvPicPr>
            <a:picLocks noChangeAspect="1"/>
          </p:cNvPicPr>
          <p:nvPr/>
        </p:nvPicPr>
        <p:blipFill>
          <a:blip r:embed="rId3"/>
          <a:stretch>
            <a:fillRect/>
          </a:stretch>
        </p:blipFill>
        <p:spPr>
          <a:xfrm>
            <a:off x="8023426" y="2979688"/>
            <a:ext cx="3513562" cy="3513562"/>
          </a:xfrm>
          <a:prstGeom prst="rect">
            <a:avLst/>
          </a:prstGeom>
        </p:spPr>
      </p:pic>
      <p:pic>
        <p:nvPicPr>
          <p:cNvPr id="2" name="Picture 1">
            <a:extLst>
              <a:ext uri="{FF2B5EF4-FFF2-40B4-BE49-F238E27FC236}">
                <a16:creationId xmlns:a16="http://schemas.microsoft.com/office/drawing/2014/main" id="{B8F9F028-7DA6-78B3-B2C6-426E72CE6E27}"/>
              </a:ext>
            </a:extLst>
          </p:cNvPr>
          <p:cNvPicPr>
            <a:picLocks noChangeAspect="1"/>
          </p:cNvPicPr>
          <p:nvPr/>
        </p:nvPicPr>
        <p:blipFill>
          <a:blip r:embed="rId4"/>
          <a:stretch>
            <a:fillRect/>
          </a:stretch>
        </p:blipFill>
        <p:spPr>
          <a:xfrm>
            <a:off x="7711602" y="538092"/>
            <a:ext cx="4142281" cy="2339240"/>
          </a:xfrm>
          <a:prstGeom prst="rect">
            <a:avLst/>
          </a:prstGeom>
        </p:spPr>
      </p:pic>
      <p:sp>
        <p:nvSpPr>
          <p:cNvPr id="3" name="TextBox 2">
            <a:extLst>
              <a:ext uri="{FF2B5EF4-FFF2-40B4-BE49-F238E27FC236}">
                <a16:creationId xmlns:a16="http://schemas.microsoft.com/office/drawing/2014/main" id="{4869E970-02FA-BD7F-3FEA-F20403C614F9}"/>
              </a:ext>
            </a:extLst>
          </p:cNvPr>
          <p:cNvSpPr txBox="1"/>
          <p:nvPr/>
        </p:nvSpPr>
        <p:spPr>
          <a:xfrm>
            <a:off x="653937" y="2882746"/>
            <a:ext cx="674794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cap="all">
                <a:solidFill>
                  <a:srgbClr val="1F2C8F"/>
                </a:solidFill>
                <a:latin typeface="Arial Black"/>
              </a:rPr>
              <a:t>SAY you are </a:t>
            </a:r>
            <a:endParaRPr lang="en-US">
              <a:solidFill>
                <a:srgbClr val="000000"/>
              </a:solidFill>
              <a:latin typeface="Sabon Next LT"/>
              <a:cs typeface="Sabon Next LT"/>
            </a:endParaRPr>
          </a:p>
          <a:p>
            <a:r>
              <a:rPr lang="en-US" sz="2800" b="1" cap="all" err="1">
                <a:solidFill>
                  <a:srgbClr val="1F2C8F"/>
                </a:solidFill>
                <a:latin typeface="Arial Black"/>
              </a:rPr>
              <a:t>BUILDing</a:t>
            </a:r>
            <a:r>
              <a:rPr lang="en-US" sz="2800" b="1" cap="all">
                <a:solidFill>
                  <a:srgbClr val="1F2C8F"/>
                </a:solidFill>
                <a:latin typeface="Arial Black"/>
              </a:rPr>
              <a:t> your</a:t>
            </a:r>
            <a:br>
              <a:rPr lang="en-US" sz="2800" b="1" cap="all">
                <a:latin typeface="Arial Black"/>
              </a:rPr>
            </a:br>
            <a:r>
              <a:rPr lang="en-US" sz="2800" b="1" cap="all">
                <a:solidFill>
                  <a:srgbClr val="1C5234"/>
                </a:solidFill>
                <a:latin typeface="Arial Black"/>
              </a:rPr>
              <a:t>WEB APPLICATION</a:t>
            </a:r>
            <a:r>
              <a:rPr lang="en-US" sz="2800" b="1" cap="all">
                <a:solidFill>
                  <a:srgbClr val="1F2C8F"/>
                </a:solidFill>
                <a:latin typeface="Arial Black"/>
              </a:rPr>
              <a:t> </a:t>
            </a:r>
          </a:p>
          <a:p>
            <a:endParaRPr lang="en-US" sz="2800" b="1" cap="all">
              <a:solidFill>
                <a:srgbClr val="1F2C8F"/>
              </a:solidFill>
              <a:latin typeface="Arial Black"/>
              <a:cs typeface="Sabon Next LT"/>
            </a:endParaRPr>
          </a:p>
          <a:p>
            <a:endParaRPr lang="en-US" sz="2800" b="1" cap="all">
              <a:solidFill>
                <a:srgbClr val="1F2C8F"/>
              </a:solidFill>
              <a:latin typeface="Arial Black"/>
              <a:cs typeface="Sabon Next LT"/>
            </a:endParaRPr>
          </a:p>
        </p:txBody>
      </p:sp>
      <p:sp>
        <p:nvSpPr>
          <p:cNvPr id="5" name="TextBox 4">
            <a:extLst>
              <a:ext uri="{FF2B5EF4-FFF2-40B4-BE49-F238E27FC236}">
                <a16:creationId xmlns:a16="http://schemas.microsoft.com/office/drawing/2014/main" id="{ED40EBD7-279E-F1E4-2AEE-C4346C18CC0F}"/>
              </a:ext>
            </a:extLst>
          </p:cNvPr>
          <p:cNvSpPr txBox="1"/>
          <p:nvPr/>
        </p:nvSpPr>
        <p:spPr>
          <a:xfrm>
            <a:off x="653450" y="4085583"/>
            <a:ext cx="619562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1F2C8F"/>
              </a:solidFill>
              <a:cs typeface="Sabon Next LT"/>
            </a:endParaRPr>
          </a:p>
          <a:p>
            <a:r>
              <a:rPr lang="en-US" sz="2400">
                <a:solidFill>
                  <a:srgbClr val="1F2C8F"/>
                </a:solidFill>
                <a:cs typeface="Sabon Next LT"/>
              </a:rPr>
              <a:t>What things you may need to </a:t>
            </a:r>
            <a:r>
              <a:rPr lang="en-US" sz="2400" b="1">
                <a:solidFill>
                  <a:srgbClr val="1F2C8F"/>
                </a:solidFill>
                <a:cs typeface="Sabon Next LT"/>
              </a:rPr>
              <a:t>worry </a:t>
            </a:r>
            <a:r>
              <a:rPr lang="en-US" sz="2400">
                <a:solidFill>
                  <a:srgbClr val="1F2C8F"/>
                </a:solidFill>
                <a:cs typeface="Sabon Next LT"/>
              </a:rPr>
              <a:t>about?</a:t>
            </a:r>
            <a:endParaRPr lang="en-US" sz="2400">
              <a:cs typeface="Sabon Next LT"/>
            </a:endParaRPr>
          </a:p>
          <a:p>
            <a:pPr algn="l"/>
            <a:endParaRPr lang="en-US">
              <a:cs typeface="Sabon Next LT"/>
            </a:endParaRPr>
          </a:p>
        </p:txBody>
      </p:sp>
      <p:pic>
        <p:nvPicPr>
          <p:cNvPr id="7" name="Picture 6" descr="6,997 Worried Emoji Images, Stock Photos, 3D objects ...">
            <a:extLst>
              <a:ext uri="{FF2B5EF4-FFF2-40B4-BE49-F238E27FC236}">
                <a16:creationId xmlns:a16="http://schemas.microsoft.com/office/drawing/2014/main" id="{643019FE-471A-85D4-DEAB-5BC73E571FC2}"/>
              </a:ext>
            </a:extLst>
          </p:cNvPr>
          <p:cNvPicPr>
            <a:picLocks noChangeAspect="1"/>
          </p:cNvPicPr>
          <p:nvPr/>
        </p:nvPicPr>
        <p:blipFill>
          <a:blip r:embed="rId5"/>
          <a:srcRect l="-286" r="-800" b="7874"/>
          <a:stretch/>
        </p:blipFill>
        <p:spPr>
          <a:xfrm>
            <a:off x="475432" y="5172742"/>
            <a:ext cx="1252448" cy="1154110"/>
          </a:xfrm>
          <a:prstGeom prst="rect">
            <a:avLst/>
          </a:prstGeom>
        </p:spPr>
      </p:pic>
      <p:pic>
        <p:nvPicPr>
          <p:cNvPr id="10" name="Picture Placeholder 6" descr="A Guide To Dynamic Web Application Development | 12Grids">
            <a:extLst>
              <a:ext uri="{FF2B5EF4-FFF2-40B4-BE49-F238E27FC236}">
                <a16:creationId xmlns:a16="http://schemas.microsoft.com/office/drawing/2014/main" id="{3EF54A5B-9242-8CFC-1DE1-1C3CDA80CF4B}"/>
              </a:ext>
            </a:extLst>
          </p:cNvPr>
          <p:cNvPicPr>
            <a:picLocks noChangeAspect="1"/>
          </p:cNvPicPr>
          <p:nvPr/>
        </p:nvPicPr>
        <p:blipFill>
          <a:blip r:embed="rId6"/>
          <a:srcRect r="18607" b="3"/>
          <a:stretch/>
        </p:blipFill>
        <p:spPr>
          <a:xfrm>
            <a:off x="4540916" y="2737545"/>
            <a:ext cx="1887578" cy="1547796"/>
          </a:xfrm>
          <a:prstGeom prst="rect">
            <a:avLst/>
          </a:prstGeom>
          <a:noFill/>
        </p:spPr>
      </p:pic>
    </p:spTree>
    <p:extLst>
      <p:ext uri="{BB962C8B-B14F-4D97-AF65-F5344CB8AC3E}">
        <p14:creationId xmlns:p14="http://schemas.microsoft.com/office/powerpoint/2010/main" val="29064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1EFD6-688A-28DE-247A-EE1DE605B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3DC12-C8D0-010E-9587-164F1E65AE90}"/>
              </a:ext>
            </a:extLst>
          </p:cNvPr>
          <p:cNvSpPr>
            <a:spLocks noGrp="1"/>
          </p:cNvSpPr>
          <p:nvPr>
            <p:ph type="title"/>
          </p:nvPr>
        </p:nvSpPr>
        <p:spPr>
          <a:xfrm>
            <a:off x="914399" y="834635"/>
            <a:ext cx="8826773" cy="1222385"/>
          </a:xfrm>
        </p:spPr>
        <p:txBody>
          <a:bodyPr/>
          <a:lstStyle/>
          <a:p>
            <a:r>
              <a:rPr lang="en-US"/>
              <a:t>BASE</a:t>
            </a:r>
            <a:br>
              <a:rPr lang="en-US"/>
            </a:br>
            <a:r>
              <a:rPr lang="en-US" sz="2400">
                <a:solidFill>
                  <a:schemeClr val="tx1">
                    <a:lumMod val="65000"/>
                    <a:lumOff val="35000"/>
                  </a:schemeClr>
                </a:solidFill>
              </a:rPr>
              <a:t>EXAMPLE</a:t>
            </a:r>
          </a:p>
        </p:txBody>
      </p:sp>
      <p:sp>
        <p:nvSpPr>
          <p:cNvPr id="3" name="Slide Number Placeholder 2">
            <a:extLst>
              <a:ext uri="{FF2B5EF4-FFF2-40B4-BE49-F238E27FC236}">
                <a16:creationId xmlns:a16="http://schemas.microsoft.com/office/drawing/2014/main" id="{C68E1FD7-6794-3DFC-55DD-DCDA664B349C}"/>
              </a:ext>
            </a:extLst>
          </p:cNvPr>
          <p:cNvSpPr>
            <a:spLocks noGrp="1"/>
          </p:cNvSpPr>
          <p:nvPr>
            <p:ph type="sldNum" sz="quarter" idx="10"/>
          </p:nvPr>
        </p:nvSpPr>
        <p:spPr/>
        <p:txBody>
          <a:bodyPr/>
          <a:lstStyle/>
          <a:p>
            <a:fld id="{48F63A3B-78C7-47BE-AE5E-E10140E04643}" type="slidenum">
              <a:rPr lang="en-US" smtClean="0"/>
              <a:pPr/>
              <a:t>40</a:t>
            </a:fld>
            <a:endParaRPr lang="en-US"/>
          </a:p>
        </p:txBody>
      </p:sp>
      <p:sp>
        <p:nvSpPr>
          <p:cNvPr id="4" name="Content Placeholder 3">
            <a:extLst>
              <a:ext uri="{FF2B5EF4-FFF2-40B4-BE49-F238E27FC236}">
                <a16:creationId xmlns:a16="http://schemas.microsoft.com/office/drawing/2014/main" id="{711E578A-E008-1C93-A77A-B4B55BF8F1AD}"/>
              </a:ext>
            </a:extLst>
          </p:cNvPr>
          <p:cNvSpPr>
            <a:spLocks noGrp="1"/>
          </p:cNvSpPr>
          <p:nvPr>
            <p:ph sz="half" idx="2"/>
          </p:nvPr>
        </p:nvSpPr>
        <p:spPr>
          <a:xfrm>
            <a:off x="914400" y="2263444"/>
            <a:ext cx="9183704" cy="3759921"/>
          </a:xfrm>
        </p:spPr>
        <p:txBody>
          <a:bodyPr vert="horz" lIns="91440" tIns="0" rIns="91440" bIns="0" rtlCol="0" anchor="t">
            <a:normAutofit/>
          </a:bodyPr>
          <a:lstStyle/>
          <a:p>
            <a:r>
              <a:rPr lang="en-US" sz="2000" b="1"/>
              <a:t>Example of BASE in Action: Amazon DynamoDB</a:t>
            </a:r>
            <a:endParaRPr lang="en-US" sz="2000" b="1">
              <a:solidFill>
                <a:srgbClr val="1F2C8F"/>
              </a:solidFill>
              <a:ea typeface="+mn-lt"/>
              <a:cs typeface="+mn-lt"/>
            </a:endParaRPr>
          </a:p>
          <a:p>
            <a:pPr>
              <a:buChar char="•"/>
            </a:pPr>
            <a:r>
              <a:rPr lang="en-US" sz="2000">
                <a:solidFill>
                  <a:srgbClr val="333333"/>
                </a:solidFill>
                <a:ea typeface="+mn-lt"/>
                <a:cs typeface="+mn-lt"/>
              </a:rPr>
              <a:t>Let’s say an e-commerce site uses a </a:t>
            </a:r>
            <a:r>
              <a:rPr lang="en-US" sz="2000" b="1">
                <a:solidFill>
                  <a:srgbClr val="333333"/>
                </a:solidFill>
                <a:ea typeface="+mn-lt"/>
                <a:cs typeface="+mn-lt"/>
              </a:rPr>
              <a:t>BASE-compliant</a:t>
            </a:r>
            <a:r>
              <a:rPr lang="en-US" sz="2000">
                <a:solidFill>
                  <a:srgbClr val="333333"/>
                </a:solidFill>
                <a:ea typeface="+mn-lt"/>
                <a:cs typeface="+mn-lt"/>
              </a:rPr>
              <a:t> database like </a:t>
            </a:r>
            <a:r>
              <a:rPr lang="en-US" sz="2000" b="1">
                <a:solidFill>
                  <a:srgbClr val="333333"/>
                </a:solidFill>
                <a:ea typeface="+mn-lt"/>
                <a:cs typeface="+mn-lt"/>
              </a:rPr>
              <a:t>DynamoDB</a:t>
            </a:r>
            <a:r>
              <a:rPr lang="en-US" sz="2000">
                <a:solidFill>
                  <a:srgbClr val="333333"/>
                </a:solidFill>
                <a:ea typeface="+mn-lt"/>
                <a:cs typeface="+mn-lt"/>
              </a:rPr>
              <a:t>:</a:t>
            </a:r>
            <a:endParaRPr lang="en-US">
              <a:ea typeface="+mn-lt"/>
              <a:cs typeface="+mn-lt"/>
            </a:endParaRPr>
          </a:p>
          <a:p>
            <a:pPr>
              <a:buChar char="•"/>
            </a:pPr>
            <a:r>
              <a:rPr lang="en-US" sz="2000">
                <a:solidFill>
                  <a:srgbClr val="333333"/>
                </a:solidFill>
                <a:ea typeface="+mn-lt"/>
                <a:cs typeface="+mn-lt"/>
              </a:rPr>
              <a:t>A </a:t>
            </a:r>
            <a:r>
              <a:rPr lang="en-US" sz="2000" b="1">
                <a:solidFill>
                  <a:srgbClr val="333333"/>
                </a:solidFill>
                <a:ea typeface="+mn-lt"/>
                <a:cs typeface="+mn-lt"/>
              </a:rPr>
              <a:t>customer places an order</a:t>
            </a:r>
            <a:r>
              <a:rPr lang="en-US" sz="2000">
                <a:solidFill>
                  <a:srgbClr val="333333"/>
                </a:solidFill>
                <a:ea typeface="+mn-lt"/>
                <a:cs typeface="+mn-lt"/>
              </a:rPr>
              <a:t> and a write happens on Node A.</a:t>
            </a:r>
            <a:endParaRPr lang="en-US"/>
          </a:p>
          <a:p>
            <a:pPr>
              <a:buChar char="•"/>
            </a:pPr>
            <a:r>
              <a:rPr lang="en-US" sz="2000">
                <a:solidFill>
                  <a:srgbClr val="333333"/>
                </a:solidFill>
                <a:ea typeface="+mn-lt"/>
                <a:cs typeface="+mn-lt"/>
              </a:rPr>
              <a:t>Another </a:t>
            </a:r>
            <a:r>
              <a:rPr lang="en-US" sz="2000" b="1">
                <a:solidFill>
                  <a:srgbClr val="333333"/>
                </a:solidFill>
                <a:ea typeface="+mn-lt"/>
                <a:cs typeface="+mn-lt"/>
              </a:rPr>
              <a:t>customer views orders</a:t>
            </a:r>
            <a:r>
              <a:rPr lang="en-US" sz="2000">
                <a:solidFill>
                  <a:srgbClr val="333333"/>
                </a:solidFill>
                <a:ea typeface="+mn-lt"/>
                <a:cs typeface="+mn-lt"/>
              </a:rPr>
              <a:t> from Node B before the update propagates.</a:t>
            </a:r>
            <a:endParaRPr lang="en-US"/>
          </a:p>
          <a:p>
            <a:pPr>
              <a:buChar char="•"/>
            </a:pPr>
            <a:r>
              <a:rPr lang="en-US" sz="2000">
                <a:solidFill>
                  <a:srgbClr val="333333"/>
                </a:solidFill>
                <a:ea typeface="+mn-lt"/>
                <a:cs typeface="+mn-lt"/>
              </a:rPr>
              <a:t>The second customer </a:t>
            </a:r>
            <a:r>
              <a:rPr lang="en-US" sz="2000" b="1">
                <a:solidFill>
                  <a:srgbClr val="333333"/>
                </a:solidFill>
                <a:ea typeface="+mn-lt"/>
                <a:cs typeface="+mn-lt"/>
              </a:rPr>
              <a:t>might not see the new order immediately</a:t>
            </a:r>
            <a:r>
              <a:rPr lang="en-US" sz="2000">
                <a:solidFill>
                  <a:srgbClr val="333333"/>
                </a:solidFill>
                <a:ea typeface="+mn-lt"/>
                <a:cs typeface="+mn-lt"/>
              </a:rPr>
              <a:t>.</a:t>
            </a:r>
            <a:endParaRPr lang="en-US">
              <a:ea typeface="+mn-lt"/>
              <a:cs typeface="+mn-lt"/>
            </a:endParaRPr>
          </a:p>
          <a:p>
            <a:pPr>
              <a:buChar char="•"/>
            </a:pPr>
            <a:r>
              <a:rPr lang="en-US" sz="2000">
                <a:solidFill>
                  <a:srgbClr val="333333"/>
                </a:solidFill>
                <a:ea typeface="+mn-lt"/>
                <a:cs typeface="+mn-lt"/>
              </a:rPr>
              <a:t>However, after a few seconds (or minutes), the system </a:t>
            </a:r>
            <a:r>
              <a:rPr lang="en-US" sz="2000" b="1">
                <a:solidFill>
                  <a:srgbClr val="333333"/>
                </a:solidFill>
                <a:ea typeface="+mn-lt"/>
                <a:cs typeface="+mn-lt"/>
              </a:rPr>
              <a:t>synchronizes</a:t>
            </a:r>
            <a:r>
              <a:rPr lang="en-US" sz="2000">
                <a:solidFill>
                  <a:srgbClr val="333333"/>
                </a:solidFill>
                <a:ea typeface="+mn-lt"/>
                <a:cs typeface="+mn-lt"/>
              </a:rPr>
              <a:t>, and all nodes reflect the same data.</a:t>
            </a:r>
            <a:endParaRPr lang="en-US">
              <a:ea typeface="+mn-lt"/>
              <a:cs typeface="+mn-lt"/>
            </a:endParaRPr>
          </a:p>
          <a:p>
            <a:pPr marL="285750" indent="-285750">
              <a:buChar char="•"/>
            </a:pPr>
            <a:endParaRPr lang="en-US" sz="2000" b="1">
              <a:solidFill>
                <a:srgbClr val="333333"/>
              </a:solidFill>
              <a:ea typeface="+mn-lt"/>
              <a:cs typeface="+mn-lt"/>
            </a:endParaRPr>
          </a:p>
        </p:txBody>
      </p:sp>
    </p:spTree>
    <p:extLst>
      <p:ext uri="{BB962C8B-B14F-4D97-AF65-F5344CB8AC3E}">
        <p14:creationId xmlns:p14="http://schemas.microsoft.com/office/powerpoint/2010/main" val="681694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D8D68-C39F-88A6-0F4E-D1FA48D42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50528-A0AF-F8AF-2331-FB3D9B9CAE0F}"/>
              </a:ext>
            </a:extLst>
          </p:cNvPr>
          <p:cNvSpPr>
            <a:spLocks noGrp="1"/>
          </p:cNvSpPr>
          <p:nvPr>
            <p:ph type="title"/>
          </p:nvPr>
        </p:nvSpPr>
        <p:spPr>
          <a:xfrm>
            <a:off x="608538" y="702133"/>
            <a:ext cx="4235772" cy="1486391"/>
          </a:xfrm>
        </p:spPr>
        <p:txBody>
          <a:bodyPr vert="horz" lIns="91440" tIns="45720" rIns="91440" bIns="45720" rtlCol="0" anchor="t" anchorCtr="0">
            <a:noAutofit/>
          </a:bodyPr>
          <a:lstStyle/>
          <a:p>
            <a:pPr algn="l"/>
            <a:r>
              <a:rPr lang="en-US"/>
              <a:t>Avoiding 2PC</a:t>
            </a:r>
            <a:br>
              <a:rPr lang="en-US"/>
            </a:br>
            <a:r>
              <a:rPr lang="en-US">
                <a:highlight>
                  <a:srgbClr val="00FFFF"/>
                </a:highlight>
              </a:rPr>
              <a:t>Using </a:t>
            </a:r>
            <a:r>
              <a:rPr lang="en-US">
                <a:solidFill>
                  <a:schemeClr val="tx1"/>
                </a:solidFill>
                <a:highlight>
                  <a:srgbClr val="00FFFF"/>
                </a:highlight>
              </a:rPr>
              <a:t>BASE</a:t>
            </a:r>
            <a:endParaRPr lang="en-US" u="sng">
              <a:solidFill>
                <a:schemeClr val="tx1"/>
              </a:solidFill>
              <a:highlight>
                <a:srgbClr val="00FFFF"/>
              </a:highlight>
            </a:endParaRPr>
          </a:p>
        </p:txBody>
      </p:sp>
      <p:sp>
        <p:nvSpPr>
          <p:cNvPr id="3" name="Slide Number Placeholder 2">
            <a:extLst>
              <a:ext uri="{FF2B5EF4-FFF2-40B4-BE49-F238E27FC236}">
                <a16:creationId xmlns:a16="http://schemas.microsoft.com/office/drawing/2014/main" id="{A50841AD-C8E0-FE60-BC1A-B8692F748B93}"/>
              </a:ext>
            </a:extLst>
          </p:cNvPr>
          <p:cNvSpPr>
            <a:spLocks noGrp="1"/>
          </p:cNvSpPr>
          <p:nvPr>
            <p:ph type="sldNum" sz="quarter" idx="12"/>
          </p:nvPr>
        </p:nvSpPr>
        <p:spPr/>
        <p:txBody>
          <a:bodyPr/>
          <a:lstStyle/>
          <a:p>
            <a:fld id="{48F63A3B-78C7-47BE-AE5E-E10140E04643}" type="slidenum">
              <a:rPr lang="en-US" smtClean="0"/>
              <a:pPr/>
              <a:t>41</a:t>
            </a:fld>
            <a:endParaRPr lang="en-US"/>
          </a:p>
        </p:txBody>
      </p:sp>
      <p:sp>
        <p:nvSpPr>
          <p:cNvPr id="4" name="Text Placeholder 3">
            <a:extLst>
              <a:ext uri="{FF2B5EF4-FFF2-40B4-BE49-F238E27FC236}">
                <a16:creationId xmlns:a16="http://schemas.microsoft.com/office/drawing/2014/main" id="{B7C2959E-68F1-0951-55D2-39AA0E445062}"/>
              </a:ext>
            </a:extLst>
          </p:cNvPr>
          <p:cNvSpPr>
            <a:spLocks noGrp="1"/>
          </p:cNvSpPr>
          <p:nvPr>
            <p:ph type="body" sz="half" idx="2"/>
          </p:nvPr>
        </p:nvSpPr>
        <p:spPr>
          <a:xfrm>
            <a:off x="760938" y="3690752"/>
            <a:ext cx="9891917" cy="2800318"/>
          </a:xfrm>
        </p:spPr>
        <p:txBody>
          <a:bodyPr vert="horz" lIns="91440" tIns="45720" rIns="91440" bIns="45720" rtlCol="0" anchor="t">
            <a:noAutofit/>
          </a:bodyPr>
          <a:lstStyle/>
          <a:p>
            <a:endParaRPr lang="en-US" sz="2200">
              <a:cs typeface="Sabon Next LT"/>
            </a:endParaRPr>
          </a:p>
          <a:p>
            <a:pPr marL="285750" indent="-285750">
              <a:buFont typeface="Arial"/>
              <a:buChar char="•"/>
            </a:pPr>
            <a:r>
              <a:rPr lang="en-US" sz="2200">
                <a:ea typeface="+mn-lt"/>
                <a:cs typeface="+mn-lt"/>
              </a:rPr>
              <a:t>The buyer and seller expectations can be set so their running balances do not reflect the result of a transaction immediately.</a:t>
            </a:r>
            <a:endParaRPr lang="en-US" sz="2200">
              <a:cs typeface="Sabon Next LT"/>
            </a:endParaRPr>
          </a:p>
          <a:p>
            <a:pPr marL="285750" indent="-285750">
              <a:buFont typeface="Arial"/>
              <a:buChar char="•"/>
            </a:pPr>
            <a:r>
              <a:rPr lang="en-US" sz="2200">
                <a:ea typeface="+mn-lt"/>
                <a:cs typeface="+mn-lt"/>
              </a:rPr>
              <a:t>This is not uncommon, and in fact people encounter this delay between a transaction and their running balance regularly (e.g., ATM withdrawals and cellphone calls)</a:t>
            </a:r>
            <a:r>
              <a:rPr lang="en-US" sz="2200">
                <a:cs typeface="Sabon Next LT"/>
              </a:rPr>
              <a:t>   </a:t>
            </a:r>
          </a:p>
        </p:txBody>
      </p:sp>
      <p:sp>
        <p:nvSpPr>
          <p:cNvPr id="7" name="Title 1">
            <a:extLst>
              <a:ext uri="{FF2B5EF4-FFF2-40B4-BE49-F238E27FC236}">
                <a16:creationId xmlns:a16="http://schemas.microsoft.com/office/drawing/2014/main" id="{09343771-41FC-3998-74CF-FEF1CB8706BC}"/>
              </a:ext>
            </a:extLst>
          </p:cNvPr>
          <p:cNvSpPr txBox="1">
            <a:spLocks/>
          </p:cNvSpPr>
          <p:nvPr/>
        </p:nvSpPr>
        <p:spPr>
          <a:xfrm>
            <a:off x="760938" y="849124"/>
            <a:ext cx="10178316" cy="1050829"/>
          </a:xfrm>
          <a:prstGeom prst="rect">
            <a:avLst/>
          </a:prstGeom>
        </p:spPr>
        <p:txBody>
          <a:bodyPr vert="horz" lIns="91440" tIns="45720" rIns="91440" bIns="45720" rtlCol="0" anchor="b" anchorCtr="0">
            <a:noAutofit/>
          </a:bodyPr>
          <a:lstStyle>
            <a:lvl1pPr algn="ctr" defTabSz="914400" rtl="0" eaLnBrk="1" latinLnBrk="0" hangingPunct="1">
              <a:lnSpc>
                <a:spcPct val="100000"/>
              </a:lnSpc>
              <a:spcBef>
                <a:spcPct val="0"/>
              </a:spcBef>
              <a:buNone/>
              <a:defRPr sz="3200" b="1" kern="1200" cap="all" baseline="0">
                <a:solidFill>
                  <a:schemeClr val="accent6"/>
                </a:solidFill>
                <a:latin typeface="+mj-lt"/>
                <a:ea typeface="+mj-ea"/>
                <a:cs typeface="+mj-cs"/>
              </a:defRPr>
            </a:lvl1pPr>
          </a:lstStyle>
          <a:p>
            <a:pPr algn="l"/>
            <a:br>
              <a:rPr lang="en-US"/>
            </a:br>
            <a:br>
              <a:rPr lang="en-US"/>
            </a:br>
            <a:endParaRPr lang="en-US"/>
          </a:p>
        </p:txBody>
      </p:sp>
      <p:pic>
        <p:nvPicPr>
          <p:cNvPr id="9" name="Picture 8" descr="A black text on a white background&#10;&#10;AI-generated content may be incorrect.">
            <a:extLst>
              <a:ext uri="{FF2B5EF4-FFF2-40B4-BE49-F238E27FC236}">
                <a16:creationId xmlns:a16="http://schemas.microsoft.com/office/drawing/2014/main" id="{F138A9FB-9CAB-AB75-D2D6-25BE41293C57}"/>
              </a:ext>
            </a:extLst>
          </p:cNvPr>
          <p:cNvPicPr>
            <a:picLocks noChangeAspect="1"/>
          </p:cNvPicPr>
          <p:nvPr/>
        </p:nvPicPr>
        <p:blipFill>
          <a:blip r:embed="rId2"/>
          <a:stretch>
            <a:fillRect/>
          </a:stretch>
        </p:blipFill>
        <p:spPr>
          <a:xfrm>
            <a:off x="4426139" y="1159897"/>
            <a:ext cx="6013575" cy="2260884"/>
          </a:xfrm>
          <a:prstGeom prst="rect">
            <a:avLst/>
          </a:prstGeom>
        </p:spPr>
      </p:pic>
      <p:sp>
        <p:nvSpPr>
          <p:cNvPr id="11" name="Rectangle: Rounded Corners 10">
            <a:extLst>
              <a:ext uri="{FF2B5EF4-FFF2-40B4-BE49-F238E27FC236}">
                <a16:creationId xmlns:a16="http://schemas.microsoft.com/office/drawing/2014/main" id="{C224E36B-3146-4E9F-2FCB-A5AA9D5D5E35}"/>
              </a:ext>
            </a:extLst>
          </p:cNvPr>
          <p:cNvSpPr/>
          <p:nvPr/>
        </p:nvSpPr>
        <p:spPr>
          <a:xfrm>
            <a:off x="4344429" y="1310368"/>
            <a:ext cx="5040251" cy="818902"/>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1C604BB-14C9-BD49-EBA9-027D446863A7}"/>
              </a:ext>
            </a:extLst>
          </p:cNvPr>
          <p:cNvSpPr/>
          <p:nvPr/>
        </p:nvSpPr>
        <p:spPr>
          <a:xfrm>
            <a:off x="4334905" y="2129270"/>
            <a:ext cx="5879069" cy="1299112"/>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E21C3D6-37CC-479E-C364-13158D37865C}"/>
              </a:ext>
            </a:extLst>
          </p:cNvPr>
          <p:cNvSpPr/>
          <p:nvPr/>
        </p:nvSpPr>
        <p:spPr>
          <a:xfrm>
            <a:off x="9388599" y="1619827"/>
            <a:ext cx="825500" cy="279399"/>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E8149527-7CE3-502C-1E91-B107C2F695EC}"/>
              </a:ext>
            </a:extLst>
          </p:cNvPr>
          <p:cNvSpPr/>
          <p:nvPr/>
        </p:nvSpPr>
        <p:spPr>
          <a:xfrm>
            <a:off x="10207996" y="2907475"/>
            <a:ext cx="914400" cy="520699"/>
          </a:xfrm>
          <a:prstGeom prst="ben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3348CD1-8EA0-F791-A0E5-12CF8C2E2907}"/>
              </a:ext>
            </a:extLst>
          </p:cNvPr>
          <p:cNvSpPr txBox="1"/>
          <p:nvPr/>
        </p:nvSpPr>
        <p:spPr>
          <a:xfrm>
            <a:off x="10366086" y="1563790"/>
            <a:ext cx="1638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Sabon Next LT"/>
              </a:rPr>
              <a:t>Transaction 1</a:t>
            </a:r>
          </a:p>
        </p:txBody>
      </p:sp>
      <p:sp>
        <p:nvSpPr>
          <p:cNvPr id="21" name="TextBox 20">
            <a:extLst>
              <a:ext uri="{FF2B5EF4-FFF2-40B4-BE49-F238E27FC236}">
                <a16:creationId xmlns:a16="http://schemas.microsoft.com/office/drawing/2014/main" id="{9B4DF697-ED40-B356-5C43-237F7339FC82}"/>
              </a:ext>
            </a:extLst>
          </p:cNvPr>
          <p:cNvSpPr txBox="1"/>
          <p:nvPr/>
        </p:nvSpPr>
        <p:spPr>
          <a:xfrm>
            <a:off x="10435235" y="2579872"/>
            <a:ext cx="1638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Sabon Next LT"/>
              </a:rPr>
              <a:t>Transaction 2</a:t>
            </a:r>
          </a:p>
        </p:txBody>
      </p:sp>
      <p:sp>
        <p:nvSpPr>
          <p:cNvPr id="6" name="TextBox 5">
            <a:extLst>
              <a:ext uri="{FF2B5EF4-FFF2-40B4-BE49-F238E27FC236}">
                <a16:creationId xmlns:a16="http://schemas.microsoft.com/office/drawing/2014/main" id="{7254170F-86F2-31FC-7362-573F251A804B}"/>
              </a:ext>
            </a:extLst>
          </p:cNvPr>
          <p:cNvSpPr txBox="1"/>
          <p:nvPr/>
        </p:nvSpPr>
        <p:spPr>
          <a:xfrm>
            <a:off x="604539" y="2129451"/>
            <a:ext cx="2145710" cy="38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00FF00"/>
                </a:highlight>
                <a:cs typeface="Sabon Next LT"/>
              </a:rPr>
              <a:t>Pseudocode Only</a:t>
            </a:r>
          </a:p>
        </p:txBody>
      </p:sp>
      <p:sp>
        <p:nvSpPr>
          <p:cNvPr id="8" name="TextBox 7">
            <a:extLst>
              <a:ext uri="{FF2B5EF4-FFF2-40B4-BE49-F238E27FC236}">
                <a16:creationId xmlns:a16="http://schemas.microsoft.com/office/drawing/2014/main" id="{A4B31714-2317-ACBC-A6FB-11A0888AF4D8}"/>
              </a:ext>
            </a:extLst>
          </p:cNvPr>
          <p:cNvSpPr txBox="1"/>
          <p:nvPr/>
        </p:nvSpPr>
        <p:spPr>
          <a:xfrm>
            <a:off x="762579" y="2589192"/>
            <a:ext cx="27731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We will see actual schema for message later</a:t>
            </a:r>
            <a:endParaRPr lang="en-US"/>
          </a:p>
        </p:txBody>
      </p:sp>
    </p:spTree>
    <p:extLst>
      <p:ext uri="{BB962C8B-B14F-4D97-AF65-F5344CB8AC3E}">
        <p14:creationId xmlns:p14="http://schemas.microsoft.com/office/powerpoint/2010/main" val="3734801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0D9B-431A-1C3B-0EC7-443B5B6C3228}"/>
              </a:ext>
            </a:extLst>
          </p:cNvPr>
          <p:cNvSpPr>
            <a:spLocks noGrp="1"/>
          </p:cNvSpPr>
          <p:nvPr>
            <p:ph type="title"/>
          </p:nvPr>
        </p:nvSpPr>
        <p:spPr>
          <a:xfrm>
            <a:off x="570438" y="452304"/>
            <a:ext cx="10776312" cy="578259"/>
          </a:xfrm>
        </p:spPr>
        <p:txBody>
          <a:bodyPr/>
          <a:lstStyle/>
          <a:p>
            <a:r>
              <a:rPr lang="en-US"/>
              <a:t>PROBLEM !</a:t>
            </a:r>
          </a:p>
        </p:txBody>
      </p:sp>
      <p:sp>
        <p:nvSpPr>
          <p:cNvPr id="3" name="Slide Number Placeholder 2">
            <a:extLst>
              <a:ext uri="{FF2B5EF4-FFF2-40B4-BE49-F238E27FC236}">
                <a16:creationId xmlns:a16="http://schemas.microsoft.com/office/drawing/2014/main" id="{DDDC3FE1-B0D7-40FD-1A45-5BE9354F8D9F}"/>
              </a:ext>
            </a:extLst>
          </p:cNvPr>
          <p:cNvSpPr>
            <a:spLocks noGrp="1"/>
          </p:cNvSpPr>
          <p:nvPr>
            <p:ph type="sldNum" sz="quarter" idx="12"/>
          </p:nvPr>
        </p:nvSpPr>
        <p:spPr/>
        <p:txBody>
          <a:bodyPr/>
          <a:lstStyle/>
          <a:p>
            <a:fld id="{48F63A3B-78C7-47BE-AE5E-E10140E04643}" type="slidenum">
              <a:rPr lang="en-US" smtClean="0"/>
              <a:pPr/>
              <a:t>42</a:t>
            </a:fld>
            <a:endParaRPr lang="en-US"/>
          </a:p>
        </p:txBody>
      </p:sp>
      <p:sp>
        <p:nvSpPr>
          <p:cNvPr id="4" name="Text Placeholder 3">
            <a:extLst>
              <a:ext uri="{FF2B5EF4-FFF2-40B4-BE49-F238E27FC236}">
                <a16:creationId xmlns:a16="http://schemas.microsoft.com/office/drawing/2014/main" id="{C2A1348A-0403-5033-090D-5EF417620DB7}"/>
              </a:ext>
            </a:extLst>
          </p:cNvPr>
          <p:cNvSpPr>
            <a:spLocks noGrp="1"/>
          </p:cNvSpPr>
          <p:nvPr>
            <p:ph type="body" sz="half" idx="2"/>
          </p:nvPr>
        </p:nvSpPr>
        <p:spPr>
          <a:xfrm>
            <a:off x="1041245" y="2106387"/>
            <a:ext cx="9400475" cy="2967945"/>
          </a:xfrm>
        </p:spPr>
        <p:txBody>
          <a:bodyPr vert="horz" lIns="91440" tIns="45720" rIns="91440" bIns="45720" rtlCol="0" anchor="t">
            <a:noAutofit/>
          </a:bodyPr>
          <a:lstStyle/>
          <a:p>
            <a:pPr marL="342900" indent="-342900">
              <a:buFont typeface="Arial"/>
              <a:buChar char="•"/>
            </a:pPr>
            <a:r>
              <a:rPr lang="en-US" sz="2400">
                <a:latin typeface="Sabon Next LT"/>
                <a:cs typeface="Helvetica"/>
              </a:rPr>
              <a:t>If the </a:t>
            </a:r>
            <a:r>
              <a:rPr lang="en-US" sz="2400" b="1">
                <a:latin typeface="Sabon Next LT"/>
                <a:cs typeface="Helvetica"/>
              </a:rPr>
              <a:t>contract explicitly states </a:t>
            </a:r>
            <a:r>
              <a:rPr lang="en-US" sz="2400">
                <a:latin typeface="Sabon Next LT"/>
                <a:cs typeface="Helvetica"/>
              </a:rPr>
              <a:t>that the running totals are the estimates, then it may be considered </a:t>
            </a:r>
            <a:r>
              <a:rPr lang="en-US" sz="2400">
                <a:highlight>
                  <a:srgbClr val="FFFF00"/>
                </a:highlight>
                <a:latin typeface="Sabon Next LT"/>
                <a:cs typeface="Helvetica"/>
              </a:rPr>
              <a:t>acceptable</a:t>
            </a:r>
            <a:r>
              <a:rPr lang="en-US" sz="2400">
                <a:latin typeface="Sabon Next LT"/>
                <a:cs typeface="Helvetica"/>
              </a:rPr>
              <a:t>.</a:t>
            </a:r>
            <a:endParaRPr lang="en-US" sz="2400">
              <a:latin typeface="Sabon Next LT"/>
              <a:cs typeface="Sabon Next LT"/>
            </a:endParaRPr>
          </a:p>
          <a:p>
            <a:endParaRPr lang="en-US" sz="2400">
              <a:latin typeface="Sabon Next LT"/>
              <a:cs typeface="Helvetica"/>
            </a:endParaRPr>
          </a:p>
          <a:p>
            <a:pPr marL="342900" indent="-342900">
              <a:buFont typeface="Arial"/>
              <a:buChar char="•"/>
            </a:pPr>
            <a:r>
              <a:rPr lang="en-US" sz="2400">
                <a:latin typeface="Sabon Next LT"/>
                <a:cs typeface="Sabon Next LT"/>
              </a:rPr>
              <a:t>But </a:t>
            </a:r>
            <a:r>
              <a:rPr lang="en-US" sz="2400" b="1">
                <a:latin typeface="Sabon Next LT"/>
                <a:cs typeface="Sabon Next LT"/>
              </a:rPr>
              <a:t>if not</a:t>
            </a:r>
            <a:r>
              <a:rPr lang="en-US" sz="2400">
                <a:latin typeface="Sabon Next LT"/>
                <a:cs typeface="Sabon Next LT"/>
              </a:rPr>
              <a:t> ,the changes in one table might not be consistent with the other one.</a:t>
            </a:r>
          </a:p>
          <a:p>
            <a:endParaRPr lang="en-US" sz="2400">
              <a:latin typeface="Sabon Next LT"/>
              <a:cs typeface="Sabon Next LT"/>
            </a:endParaRPr>
          </a:p>
          <a:p>
            <a:pPr marL="285750" indent="-285750">
              <a:buFont typeface="Arial,Sans-Serif"/>
              <a:buChar char="•"/>
            </a:pPr>
            <a:r>
              <a:rPr lang="en-US" sz="2400">
                <a:latin typeface="Sabon Next LT"/>
                <a:cs typeface="Sabon Next LT"/>
              </a:rPr>
              <a:t>A failure between the two transactions might result in permanent </a:t>
            </a:r>
            <a:r>
              <a:rPr lang="en-US" sz="2400">
                <a:highlight>
                  <a:srgbClr val="FFFF00"/>
                </a:highlight>
                <a:latin typeface="Sabon Next LT"/>
                <a:cs typeface="Sabon Next LT"/>
              </a:rPr>
              <a:t>inconsistency </a:t>
            </a:r>
            <a:r>
              <a:rPr lang="en-US" sz="2400">
                <a:latin typeface="Sabon Next LT"/>
                <a:cs typeface="Sabon Next LT"/>
              </a:rPr>
              <a:t>in one of the tables.</a:t>
            </a:r>
            <a:endParaRPr lang="en-US" sz="2400">
              <a:latin typeface="Sabon Next LT"/>
              <a:cs typeface="Helvetica"/>
            </a:endParaRPr>
          </a:p>
        </p:txBody>
      </p:sp>
    </p:spTree>
    <p:extLst>
      <p:ext uri="{BB962C8B-B14F-4D97-AF65-F5344CB8AC3E}">
        <p14:creationId xmlns:p14="http://schemas.microsoft.com/office/powerpoint/2010/main" val="38051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8B97-98C4-0881-A887-E1EDE04AD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5F611-C9B6-FDD5-913E-3F0FF791290A}"/>
              </a:ext>
            </a:extLst>
          </p:cNvPr>
          <p:cNvSpPr>
            <a:spLocks noGrp="1"/>
          </p:cNvSpPr>
          <p:nvPr>
            <p:ph type="title"/>
          </p:nvPr>
        </p:nvSpPr>
        <p:spPr>
          <a:xfrm>
            <a:off x="760938" y="702397"/>
            <a:ext cx="5588322" cy="1140028"/>
          </a:xfrm>
        </p:spPr>
        <p:txBody>
          <a:bodyPr vert="horz" lIns="91440" tIns="45720" rIns="91440" bIns="45720" rtlCol="0" anchor="t" anchorCtr="0">
            <a:noAutofit/>
          </a:bodyPr>
          <a:lstStyle/>
          <a:p>
            <a:pPr algn="l"/>
            <a:r>
              <a:rPr lang="en-US"/>
              <a:t>Base</a:t>
            </a:r>
            <a:br>
              <a:rPr lang="en-US"/>
            </a:br>
            <a:r>
              <a:rPr lang="en-US" sz="2400">
                <a:solidFill>
                  <a:schemeClr val="tx2"/>
                </a:solidFill>
              </a:rPr>
              <a:t>Persistent Queues</a:t>
            </a:r>
          </a:p>
        </p:txBody>
      </p:sp>
      <p:sp>
        <p:nvSpPr>
          <p:cNvPr id="3" name="Slide Number Placeholder 2">
            <a:extLst>
              <a:ext uri="{FF2B5EF4-FFF2-40B4-BE49-F238E27FC236}">
                <a16:creationId xmlns:a16="http://schemas.microsoft.com/office/drawing/2014/main" id="{401505F4-FA99-9D4E-B2D1-3B14D3AA511E}"/>
              </a:ext>
            </a:extLst>
          </p:cNvPr>
          <p:cNvSpPr>
            <a:spLocks noGrp="1"/>
          </p:cNvSpPr>
          <p:nvPr>
            <p:ph type="sldNum" sz="quarter" idx="12"/>
          </p:nvPr>
        </p:nvSpPr>
        <p:spPr/>
        <p:txBody>
          <a:bodyPr/>
          <a:lstStyle/>
          <a:p>
            <a:fld id="{48F63A3B-78C7-47BE-AE5E-E10140E04643}" type="slidenum">
              <a:rPr lang="en-US" smtClean="0"/>
              <a:pPr/>
              <a:t>43</a:t>
            </a:fld>
            <a:endParaRPr lang="en-US"/>
          </a:p>
        </p:txBody>
      </p:sp>
      <p:sp>
        <p:nvSpPr>
          <p:cNvPr id="4" name="Text Placeholder 3">
            <a:extLst>
              <a:ext uri="{FF2B5EF4-FFF2-40B4-BE49-F238E27FC236}">
                <a16:creationId xmlns:a16="http://schemas.microsoft.com/office/drawing/2014/main" id="{A4BA9892-A86C-159A-A586-ED6CB845F806}"/>
              </a:ext>
            </a:extLst>
          </p:cNvPr>
          <p:cNvSpPr>
            <a:spLocks noGrp="1"/>
          </p:cNvSpPr>
          <p:nvPr>
            <p:ph type="body" sz="half" idx="2"/>
          </p:nvPr>
        </p:nvSpPr>
        <p:spPr>
          <a:xfrm>
            <a:off x="760938" y="1959429"/>
            <a:ext cx="4164977" cy="4443814"/>
          </a:xfrm>
        </p:spPr>
        <p:txBody>
          <a:bodyPr vert="horz" lIns="91440" tIns="45720" rIns="91440" bIns="45720" rtlCol="0" anchor="t">
            <a:noAutofit/>
          </a:bodyPr>
          <a:lstStyle/>
          <a:p>
            <a:pPr marL="285750" indent="-285750">
              <a:buFont typeface="Arial"/>
              <a:buChar char="•"/>
            </a:pPr>
            <a:r>
              <a:rPr lang="en-US" sz="2000">
                <a:solidFill>
                  <a:schemeClr val="accent6">
                    <a:lumMod val="60000"/>
                    <a:lumOff val="40000"/>
                  </a:schemeClr>
                </a:solidFill>
                <a:ea typeface="+mn-lt"/>
                <a:cs typeface="+mn-lt"/>
              </a:rPr>
              <a:t>Introducing a </a:t>
            </a:r>
            <a:r>
              <a:rPr lang="en-US" sz="2000">
                <a:solidFill>
                  <a:schemeClr val="tx1"/>
                </a:solidFill>
                <a:ea typeface="+mn-lt"/>
                <a:cs typeface="+mn-lt"/>
              </a:rPr>
              <a:t>persistent message queue</a:t>
            </a:r>
            <a:r>
              <a:rPr lang="en-US" sz="2000">
                <a:solidFill>
                  <a:schemeClr val="accent6">
                    <a:lumMod val="60000"/>
                    <a:lumOff val="40000"/>
                  </a:schemeClr>
                </a:solidFill>
                <a:ea typeface="+mn-lt"/>
                <a:cs typeface="+mn-lt"/>
              </a:rPr>
              <a:t> solves the problem of inconsistency.</a:t>
            </a:r>
          </a:p>
          <a:p>
            <a:pPr marL="285750" indent="-285750">
              <a:buFont typeface="Arial"/>
              <a:buChar char="•"/>
            </a:pPr>
            <a:endParaRPr lang="en-US" sz="2000">
              <a:solidFill>
                <a:schemeClr val="accent6">
                  <a:lumMod val="60000"/>
                  <a:lumOff val="40000"/>
                </a:schemeClr>
              </a:solidFill>
              <a:ea typeface="+mn-lt"/>
              <a:cs typeface="+mn-lt"/>
            </a:endParaRPr>
          </a:p>
          <a:p>
            <a:pPr marL="285750" indent="-285750">
              <a:buFont typeface="Arial"/>
              <a:buChar char="•"/>
            </a:pPr>
            <a:r>
              <a:rPr lang="en-US" sz="2000">
                <a:solidFill>
                  <a:schemeClr val="tx1"/>
                </a:solidFill>
                <a:ea typeface="+mn-lt"/>
                <a:cs typeface="+mn-lt"/>
              </a:rPr>
              <a:t>The most critical factor in implementing the queue:</a:t>
            </a:r>
            <a:r>
              <a:rPr lang="en-US" sz="2000">
                <a:solidFill>
                  <a:schemeClr val="accent6">
                    <a:lumMod val="60000"/>
                    <a:lumOff val="40000"/>
                  </a:schemeClr>
                </a:solidFill>
                <a:ea typeface="+mn-lt"/>
                <a:cs typeface="+mn-lt"/>
              </a:rPr>
              <a:t> ensuring that the backing persistence is on the same resource as the database. </a:t>
            </a:r>
          </a:p>
          <a:p>
            <a:pPr marL="285750" indent="-285750">
              <a:buFont typeface="Arial"/>
              <a:buChar char="•"/>
            </a:pPr>
            <a:endParaRPr lang="en-US" sz="2000">
              <a:solidFill>
                <a:schemeClr val="accent6">
                  <a:lumMod val="60000"/>
                  <a:lumOff val="40000"/>
                </a:schemeClr>
              </a:solidFill>
              <a:ea typeface="+mn-lt"/>
              <a:cs typeface="+mn-lt"/>
            </a:endParaRPr>
          </a:p>
          <a:p>
            <a:pPr marL="285750" indent="-285750">
              <a:buFont typeface="Arial"/>
              <a:buChar char="•"/>
            </a:pPr>
            <a:r>
              <a:rPr lang="en-US" sz="2000">
                <a:solidFill>
                  <a:schemeClr val="tx1"/>
                </a:solidFill>
                <a:ea typeface="+mn-lt"/>
                <a:cs typeface="+mn-lt"/>
              </a:rPr>
              <a:t>Why? :</a:t>
            </a:r>
            <a:r>
              <a:rPr lang="en-US" sz="2000">
                <a:solidFill>
                  <a:schemeClr val="accent6">
                    <a:lumMod val="60000"/>
                    <a:lumOff val="40000"/>
                  </a:schemeClr>
                </a:solidFill>
                <a:ea typeface="+mn-lt"/>
                <a:cs typeface="+mn-lt"/>
              </a:rPr>
              <a:t> to allow the queue to be transactionally committed without involving a 2PC. </a:t>
            </a:r>
            <a:endParaRPr lang="en-US" sz="2000">
              <a:solidFill>
                <a:schemeClr val="accent6">
                  <a:lumMod val="60000"/>
                  <a:lumOff val="40000"/>
                </a:schemeClr>
              </a:solidFill>
              <a:cs typeface="Sabon Next LT"/>
            </a:endParaRPr>
          </a:p>
        </p:txBody>
      </p:sp>
      <p:pic>
        <p:nvPicPr>
          <p:cNvPr id="6" name="Picture 5" descr="A white screen with black text&#10;&#10;AI-generated content may be incorrect.">
            <a:extLst>
              <a:ext uri="{FF2B5EF4-FFF2-40B4-BE49-F238E27FC236}">
                <a16:creationId xmlns:a16="http://schemas.microsoft.com/office/drawing/2014/main" id="{8DDFF58D-4D2C-2470-DAE0-A2200659C257}"/>
              </a:ext>
            </a:extLst>
          </p:cNvPr>
          <p:cNvPicPr>
            <a:picLocks noChangeAspect="1"/>
          </p:cNvPicPr>
          <p:nvPr/>
        </p:nvPicPr>
        <p:blipFill>
          <a:blip r:embed="rId2"/>
          <a:srcRect r="11567"/>
          <a:stretch/>
        </p:blipFill>
        <p:spPr>
          <a:xfrm>
            <a:off x="5396734" y="704850"/>
            <a:ext cx="6532700" cy="4791075"/>
          </a:xfrm>
          <a:prstGeom prst="rect">
            <a:avLst/>
          </a:prstGeom>
        </p:spPr>
      </p:pic>
      <p:cxnSp>
        <p:nvCxnSpPr>
          <p:cNvPr id="5" name="Straight Arrow Connector 4">
            <a:extLst>
              <a:ext uri="{FF2B5EF4-FFF2-40B4-BE49-F238E27FC236}">
                <a16:creationId xmlns:a16="http://schemas.microsoft.com/office/drawing/2014/main" id="{6D32DA90-0D2F-8A75-AB45-1214D67487F6}"/>
              </a:ext>
            </a:extLst>
          </p:cNvPr>
          <p:cNvCxnSpPr/>
          <p:nvPr/>
        </p:nvCxnSpPr>
        <p:spPr>
          <a:xfrm>
            <a:off x="4619698" y="1402873"/>
            <a:ext cx="980822" cy="252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7A2F3D70-3314-07CA-EB0A-48EDF8785EEE}"/>
              </a:ext>
            </a:extLst>
          </p:cNvPr>
          <p:cNvSpPr txBox="1"/>
          <p:nvPr/>
        </p:nvSpPr>
        <p:spPr>
          <a:xfrm>
            <a:off x="7591189" y="387737"/>
            <a:ext cx="2145710" cy="38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00FF00"/>
                </a:highlight>
                <a:cs typeface="Sabon Next LT"/>
              </a:rPr>
              <a:t>Pseudocode Only</a:t>
            </a:r>
          </a:p>
        </p:txBody>
      </p:sp>
      <p:sp>
        <p:nvSpPr>
          <p:cNvPr id="9" name="Rectangle 8">
            <a:extLst>
              <a:ext uri="{FF2B5EF4-FFF2-40B4-BE49-F238E27FC236}">
                <a16:creationId xmlns:a16="http://schemas.microsoft.com/office/drawing/2014/main" id="{5CBE009A-F3C9-0D4D-982B-7C5E7FEAFF71}"/>
              </a:ext>
            </a:extLst>
          </p:cNvPr>
          <p:cNvSpPr/>
          <p:nvPr/>
        </p:nvSpPr>
        <p:spPr>
          <a:xfrm>
            <a:off x="5426063" y="808853"/>
            <a:ext cx="5414828" cy="12469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704C08-2F72-E525-A95A-79031434AFD4}"/>
              </a:ext>
            </a:extLst>
          </p:cNvPr>
          <p:cNvSpPr/>
          <p:nvPr/>
        </p:nvSpPr>
        <p:spPr>
          <a:xfrm>
            <a:off x="5426063" y="2184411"/>
            <a:ext cx="6404438" cy="32064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760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B32FE-1C88-EA38-E1BA-870A2495F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1F523-B4FE-8E6B-9D8D-D12330718ABE}"/>
              </a:ext>
            </a:extLst>
          </p:cNvPr>
          <p:cNvSpPr>
            <a:spLocks noGrp="1"/>
          </p:cNvSpPr>
          <p:nvPr>
            <p:ph type="title"/>
          </p:nvPr>
        </p:nvSpPr>
        <p:spPr>
          <a:xfrm>
            <a:off x="760938" y="702397"/>
            <a:ext cx="5588322" cy="559003"/>
          </a:xfrm>
        </p:spPr>
        <p:txBody>
          <a:bodyPr vert="horz" lIns="91440" tIns="45720" rIns="91440" bIns="45720" rtlCol="0" anchor="t" anchorCtr="0">
            <a:noAutofit/>
          </a:bodyPr>
          <a:lstStyle/>
          <a:p>
            <a:pPr algn="l"/>
            <a:r>
              <a:rPr lang="en-US"/>
              <a:t>Base </a:t>
            </a:r>
            <a:r>
              <a:rPr lang="en-US" sz="2400">
                <a:solidFill>
                  <a:schemeClr val="tx2"/>
                </a:solidFill>
                <a:ea typeface="+mj-lt"/>
                <a:cs typeface="+mj-lt"/>
              </a:rPr>
              <a:t>Persistent Queues</a:t>
            </a:r>
            <a:endParaRPr lang="en-US" sz="2400">
              <a:solidFill>
                <a:schemeClr val="tx2"/>
              </a:solidFill>
            </a:endParaRPr>
          </a:p>
        </p:txBody>
      </p:sp>
      <p:sp>
        <p:nvSpPr>
          <p:cNvPr id="3" name="Slide Number Placeholder 2">
            <a:extLst>
              <a:ext uri="{FF2B5EF4-FFF2-40B4-BE49-F238E27FC236}">
                <a16:creationId xmlns:a16="http://schemas.microsoft.com/office/drawing/2014/main" id="{2D481FD6-15B0-ECDA-5FF6-62D4DB744249}"/>
              </a:ext>
            </a:extLst>
          </p:cNvPr>
          <p:cNvSpPr>
            <a:spLocks noGrp="1"/>
          </p:cNvSpPr>
          <p:nvPr>
            <p:ph type="sldNum" sz="quarter" idx="12"/>
          </p:nvPr>
        </p:nvSpPr>
        <p:spPr/>
        <p:txBody>
          <a:bodyPr/>
          <a:lstStyle/>
          <a:p>
            <a:fld id="{48F63A3B-78C7-47BE-AE5E-E10140E04643}" type="slidenum">
              <a:rPr lang="en-US" smtClean="0"/>
              <a:pPr/>
              <a:t>44</a:t>
            </a:fld>
            <a:endParaRPr lang="en-US"/>
          </a:p>
        </p:txBody>
      </p:sp>
      <p:pic>
        <p:nvPicPr>
          <p:cNvPr id="5" name="Picture 4" descr="A white screen with black text&#10;&#10;AI-generated content may be incorrect.">
            <a:extLst>
              <a:ext uri="{FF2B5EF4-FFF2-40B4-BE49-F238E27FC236}">
                <a16:creationId xmlns:a16="http://schemas.microsoft.com/office/drawing/2014/main" id="{342732AC-7FA7-20F6-2B4B-9132523BF482}"/>
              </a:ext>
            </a:extLst>
          </p:cNvPr>
          <p:cNvPicPr>
            <a:picLocks noChangeAspect="1"/>
          </p:cNvPicPr>
          <p:nvPr/>
        </p:nvPicPr>
        <p:blipFill>
          <a:blip r:embed="rId2"/>
          <a:srcRect l="32" t="-214" r="11773" b="69068"/>
          <a:stretch/>
        </p:blipFill>
        <p:spPr>
          <a:xfrm>
            <a:off x="750380" y="1564132"/>
            <a:ext cx="7195554" cy="1314989"/>
          </a:xfrm>
          <a:prstGeom prst="rect">
            <a:avLst/>
          </a:prstGeom>
        </p:spPr>
      </p:pic>
      <p:sp>
        <p:nvSpPr>
          <p:cNvPr id="11" name="TextBox 10">
            <a:extLst>
              <a:ext uri="{FF2B5EF4-FFF2-40B4-BE49-F238E27FC236}">
                <a16:creationId xmlns:a16="http://schemas.microsoft.com/office/drawing/2014/main" id="{71C90693-47D7-3A1E-B962-92C4A92FD049}"/>
              </a:ext>
            </a:extLst>
          </p:cNvPr>
          <p:cNvSpPr txBox="1"/>
          <p:nvPr/>
        </p:nvSpPr>
        <p:spPr>
          <a:xfrm>
            <a:off x="8331200" y="1676400"/>
            <a:ext cx="1854199" cy="76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white screen with black text&#10;&#10;AI-generated content may be incorrect.">
            <a:extLst>
              <a:ext uri="{FF2B5EF4-FFF2-40B4-BE49-F238E27FC236}">
                <a16:creationId xmlns:a16="http://schemas.microsoft.com/office/drawing/2014/main" id="{B8CB2B72-76FF-C0F8-61D0-AB21DA868474}"/>
              </a:ext>
            </a:extLst>
          </p:cNvPr>
          <p:cNvPicPr>
            <a:picLocks noChangeAspect="1"/>
          </p:cNvPicPr>
          <p:nvPr/>
        </p:nvPicPr>
        <p:blipFill>
          <a:blip r:embed="rId2"/>
          <a:srcRect l="-324" t="29982" r="12143" b="1097"/>
          <a:stretch/>
        </p:blipFill>
        <p:spPr>
          <a:xfrm>
            <a:off x="750333" y="3086961"/>
            <a:ext cx="7184527" cy="2816842"/>
          </a:xfrm>
          <a:prstGeom prst="rect">
            <a:avLst/>
          </a:prstGeom>
        </p:spPr>
      </p:pic>
      <p:sp>
        <p:nvSpPr>
          <p:cNvPr id="7" name="Arrow: Striped Right 6">
            <a:extLst>
              <a:ext uri="{FF2B5EF4-FFF2-40B4-BE49-F238E27FC236}">
                <a16:creationId xmlns:a16="http://schemas.microsoft.com/office/drawing/2014/main" id="{3DD66ED4-D00C-D529-950D-F5791497475C}"/>
              </a:ext>
            </a:extLst>
          </p:cNvPr>
          <p:cNvSpPr/>
          <p:nvPr/>
        </p:nvSpPr>
        <p:spPr>
          <a:xfrm>
            <a:off x="7947025" y="1876425"/>
            <a:ext cx="1181100" cy="393700"/>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Striped Right 11">
            <a:extLst>
              <a:ext uri="{FF2B5EF4-FFF2-40B4-BE49-F238E27FC236}">
                <a16:creationId xmlns:a16="http://schemas.microsoft.com/office/drawing/2014/main" id="{B89750A7-3822-B5E9-43F2-BCA77B7B3C1E}"/>
              </a:ext>
            </a:extLst>
          </p:cNvPr>
          <p:cNvSpPr/>
          <p:nvPr/>
        </p:nvSpPr>
        <p:spPr>
          <a:xfrm>
            <a:off x="7944749" y="3619665"/>
            <a:ext cx="1181100" cy="393700"/>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B46E1B-D841-72AF-D579-854B5A803D5F}"/>
              </a:ext>
            </a:extLst>
          </p:cNvPr>
          <p:cNvSpPr txBox="1"/>
          <p:nvPr/>
        </p:nvSpPr>
        <p:spPr>
          <a:xfrm>
            <a:off x="9133839" y="1876425"/>
            <a:ext cx="2828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abon Next LT"/>
              </a:rPr>
              <a:t>Update in Transaction</a:t>
            </a:r>
          </a:p>
        </p:txBody>
      </p:sp>
      <p:sp>
        <p:nvSpPr>
          <p:cNvPr id="17" name="TextBox 16">
            <a:extLst>
              <a:ext uri="{FF2B5EF4-FFF2-40B4-BE49-F238E27FC236}">
                <a16:creationId xmlns:a16="http://schemas.microsoft.com/office/drawing/2014/main" id="{25038411-48CF-4982-6E7B-664EBF76CC12}"/>
              </a:ext>
            </a:extLst>
          </p:cNvPr>
          <p:cNvSpPr txBox="1"/>
          <p:nvPr/>
        </p:nvSpPr>
        <p:spPr>
          <a:xfrm>
            <a:off x="9260583" y="3651893"/>
            <a:ext cx="2828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abon Next LT"/>
              </a:rPr>
              <a:t>Updates in User</a:t>
            </a:r>
          </a:p>
        </p:txBody>
      </p:sp>
      <p:sp>
        <p:nvSpPr>
          <p:cNvPr id="6" name="TextBox 5">
            <a:extLst>
              <a:ext uri="{FF2B5EF4-FFF2-40B4-BE49-F238E27FC236}">
                <a16:creationId xmlns:a16="http://schemas.microsoft.com/office/drawing/2014/main" id="{7AEF7B74-1477-85EA-88D9-197A56041391}"/>
              </a:ext>
            </a:extLst>
          </p:cNvPr>
          <p:cNvSpPr txBox="1"/>
          <p:nvPr/>
        </p:nvSpPr>
        <p:spPr>
          <a:xfrm>
            <a:off x="6096877" y="3089373"/>
            <a:ext cx="2145710" cy="38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00FF00"/>
                </a:highlight>
                <a:cs typeface="Sabon Next LT"/>
              </a:rPr>
              <a:t>Pseudocode Only</a:t>
            </a:r>
          </a:p>
        </p:txBody>
      </p:sp>
      <p:sp>
        <p:nvSpPr>
          <p:cNvPr id="8" name="TextBox 7">
            <a:extLst>
              <a:ext uri="{FF2B5EF4-FFF2-40B4-BE49-F238E27FC236}">
                <a16:creationId xmlns:a16="http://schemas.microsoft.com/office/drawing/2014/main" id="{F8FFC1AD-1310-8E80-1199-B74BCB412568}"/>
              </a:ext>
            </a:extLst>
          </p:cNvPr>
          <p:cNvSpPr txBox="1"/>
          <p:nvPr/>
        </p:nvSpPr>
        <p:spPr>
          <a:xfrm>
            <a:off x="6185941" y="1258593"/>
            <a:ext cx="2145710" cy="38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00FF00"/>
                </a:highlight>
                <a:cs typeface="Sabon Next LT"/>
              </a:rPr>
              <a:t>Pseudocode Only</a:t>
            </a:r>
          </a:p>
        </p:txBody>
      </p:sp>
      <p:sp>
        <p:nvSpPr>
          <p:cNvPr id="9" name="TextBox 8">
            <a:extLst>
              <a:ext uri="{FF2B5EF4-FFF2-40B4-BE49-F238E27FC236}">
                <a16:creationId xmlns:a16="http://schemas.microsoft.com/office/drawing/2014/main" id="{174B245B-7527-7F55-F8AD-9A9B629D4D9A}"/>
              </a:ext>
            </a:extLst>
          </p:cNvPr>
          <p:cNvSpPr txBox="1"/>
          <p:nvPr/>
        </p:nvSpPr>
        <p:spPr>
          <a:xfrm>
            <a:off x="4313888" y="6133810"/>
            <a:ext cx="3482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See Next Slide For Details</a:t>
            </a:r>
            <a:endParaRPr lang="en-US"/>
          </a:p>
        </p:txBody>
      </p:sp>
    </p:spTree>
    <p:extLst>
      <p:ext uri="{BB962C8B-B14F-4D97-AF65-F5344CB8AC3E}">
        <p14:creationId xmlns:p14="http://schemas.microsoft.com/office/powerpoint/2010/main" val="3429919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586B-BFD3-005D-2D24-9DF674A9E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B9E34-E0CC-3B2F-7E96-27C691E68CCB}"/>
              </a:ext>
            </a:extLst>
          </p:cNvPr>
          <p:cNvSpPr>
            <a:spLocks noGrp="1"/>
          </p:cNvSpPr>
          <p:nvPr>
            <p:ph type="title"/>
          </p:nvPr>
        </p:nvSpPr>
        <p:spPr>
          <a:xfrm>
            <a:off x="760938" y="702397"/>
            <a:ext cx="5588322" cy="559003"/>
          </a:xfrm>
        </p:spPr>
        <p:txBody>
          <a:bodyPr vert="horz" lIns="91440" tIns="45720" rIns="91440" bIns="45720" rtlCol="0" anchor="t" anchorCtr="0">
            <a:noAutofit/>
          </a:bodyPr>
          <a:lstStyle/>
          <a:p>
            <a:pPr algn="l"/>
            <a:r>
              <a:rPr lang="en-US"/>
              <a:t>Base </a:t>
            </a:r>
            <a:r>
              <a:rPr lang="en-US" sz="2400">
                <a:solidFill>
                  <a:schemeClr val="tx2"/>
                </a:solidFill>
              </a:rPr>
              <a:t>Persistent Queues</a:t>
            </a:r>
          </a:p>
        </p:txBody>
      </p:sp>
      <p:sp>
        <p:nvSpPr>
          <p:cNvPr id="3" name="Slide Number Placeholder 2">
            <a:extLst>
              <a:ext uri="{FF2B5EF4-FFF2-40B4-BE49-F238E27FC236}">
                <a16:creationId xmlns:a16="http://schemas.microsoft.com/office/drawing/2014/main" id="{FE935DF9-7880-4F7B-26BA-F51FBAA18839}"/>
              </a:ext>
            </a:extLst>
          </p:cNvPr>
          <p:cNvSpPr>
            <a:spLocks noGrp="1"/>
          </p:cNvSpPr>
          <p:nvPr>
            <p:ph type="sldNum" sz="quarter" idx="12"/>
          </p:nvPr>
        </p:nvSpPr>
        <p:spPr/>
        <p:txBody>
          <a:bodyPr/>
          <a:lstStyle/>
          <a:p>
            <a:fld id="{48F63A3B-78C7-47BE-AE5E-E10140E04643}" type="slidenum">
              <a:rPr lang="en-US" smtClean="0"/>
              <a:pPr/>
              <a:t>45</a:t>
            </a:fld>
            <a:endParaRPr lang="en-US"/>
          </a:p>
        </p:txBody>
      </p:sp>
      <p:sp>
        <p:nvSpPr>
          <p:cNvPr id="11" name="TextBox 10">
            <a:extLst>
              <a:ext uri="{FF2B5EF4-FFF2-40B4-BE49-F238E27FC236}">
                <a16:creationId xmlns:a16="http://schemas.microsoft.com/office/drawing/2014/main" id="{4F30D38F-15D7-206A-C632-54FF1297D337}"/>
              </a:ext>
            </a:extLst>
          </p:cNvPr>
          <p:cNvSpPr txBox="1"/>
          <p:nvPr/>
        </p:nvSpPr>
        <p:spPr>
          <a:xfrm>
            <a:off x="8331200" y="1676400"/>
            <a:ext cx="1854199" cy="76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Arrow: Striped Right 6">
            <a:extLst>
              <a:ext uri="{FF2B5EF4-FFF2-40B4-BE49-F238E27FC236}">
                <a16:creationId xmlns:a16="http://schemas.microsoft.com/office/drawing/2014/main" id="{CBCE433A-5588-2AE7-994F-DF346C5F4E01}"/>
              </a:ext>
            </a:extLst>
          </p:cNvPr>
          <p:cNvSpPr/>
          <p:nvPr/>
        </p:nvSpPr>
        <p:spPr>
          <a:xfrm>
            <a:off x="7383808" y="1877943"/>
            <a:ext cx="1641060" cy="382657"/>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4E60E3-630E-6134-447A-C9F6ACB73AF0}"/>
              </a:ext>
            </a:extLst>
          </p:cNvPr>
          <p:cNvSpPr txBox="1"/>
          <p:nvPr/>
        </p:nvSpPr>
        <p:spPr>
          <a:xfrm>
            <a:off x="9022079" y="1459865"/>
            <a:ext cx="28289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Inserts row in '</a:t>
            </a:r>
            <a:r>
              <a:rPr lang="en-US" b="1">
                <a:cs typeface="Sabon Next LT"/>
              </a:rPr>
              <a:t>transaction</a:t>
            </a:r>
            <a:r>
              <a:rPr lang="en-US">
                <a:cs typeface="Sabon Next LT"/>
              </a:rPr>
              <a:t>' table and sends update to the queue of </a:t>
            </a:r>
            <a:r>
              <a:rPr lang="en-US" b="1">
                <a:cs typeface="Sabon Next LT"/>
              </a:rPr>
              <a:t>'user' </a:t>
            </a:r>
            <a:r>
              <a:rPr lang="en-US">
                <a:cs typeface="Sabon Next LT"/>
              </a:rPr>
              <a:t>table</a:t>
            </a:r>
            <a:endParaRPr lang="en-US"/>
          </a:p>
        </p:txBody>
      </p:sp>
      <p:sp>
        <p:nvSpPr>
          <p:cNvPr id="10" name="Cylinder 9">
            <a:extLst>
              <a:ext uri="{FF2B5EF4-FFF2-40B4-BE49-F238E27FC236}">
                <a16:creationId xmlns:a16="http://schemas.microsoft.com/office/drawing/2014/main" id="{355059E5-C1CD-E095-5511-C6E80BA54162}"/>
              </a:ext>
            </a:extLst>
          </p:cNvPr>
          <p:cNvSpPr/>
          <p:nvPr/>
        </p:nvSpPr>
        <p:spPr>
          <a:xfrm>
            <a:off x="1138572" y="4112085"/>
            <a:ext cx="1638662" cy="1705094"/>
          </a:xfrm>
          <a:prstGeom prst="can">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Transactions</a:t>
            </a:r>
            <a:endParaRPr lang="en-US" b="1">
              <a:solidFill>
                <a:schemeClr val="accent6"/>
              </a:solidFill>
            </a:endParaRPr>
          </a:p>
        </p:txBody>
      </p:sp>
      <p:sp>
        <p:nvSpPr>
          <p:cNvPr id="13" name="Arrow: Striped Right 12">
            <a:extLst>
              <a:ext uri="{FF2B5EF4-FFF2-40B4-BE49-F238E27FC236}">
                <a16:creationId xmlns:a16="http://schemas.microsoft.com/office/drawing/2014/main" id="{673AA682-B69D-1C0C-8830-58D853F0A0A8}"/>
              </a:ext>
            </a:extLst>
          </p:cNvPr>
          <p:cNvSpPr/>
          <p:nvPr/>
        </p:nvSpPr>
        <p:spPr>
          <a:xfrm rot="5400000">
            <a:off x="1521039" y="3794437"/>
            <a:ext cx="873902" cy="413448"/>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99BDB8-8F53-BEFE-B94A-38C41337AFE9}"/>
              </a:ext>
            </a:extLst>
          </p:cNvPr>
          <p:cNvSpPr txBox="1"/>
          <p:nvPr/>
        </p:nvSpPr>
        <p:spPr>
          <a:xfrm>
            <a:off x="761998" y="3241442"/>
            <a:ext cx="2828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User 1 bought Laptop</a:t>
            </a:r>
            <a:endParaRPr lang="en-US"/>
          </a:p>
        </p:txBody>
      </p:sp>
      <p:sp>
        <p:nvSpPr>
          <p:cNvPr id="18" name="Cylinder 17">
            <a:extLst>
              <a:ext uri="{FF2B5EF4-FFF2-40B4-BE49-F238E27FC236}">
                <a16:creationId xmlns:a16="http://schemas.microsoft.com/office/drawing/2014/main" id="{851E4031-7989-9666-58F4-D4CAA08CDE3C}"/>
              </a:ext>
            </a:extLst>
          </p:cNvPr>
          <p:cNvSpPr/>
          <p:nvPr/>
        </p:nvSpPr>
        <p:spPr>
          <a:xfrm>
            <a:off x="8206150" y="3584625"/>
            <a:ext cx="1638662" cy="17050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21" name="Cylinder 20">
            <a:extLst>
              <a:ext uri="{FF2B5EF4-FFF2-40B4-BE49-F238E27FC236}">
                <a16:creationId xmlns:a16="http://schemas.microsoft.com/office/drawing/2014/main" id="{92AB4E5F-BBBB-972C-751A-C4101EB2A8F6}"/>
              </a:ext>
            </a:extLst>
          </p:cNvPr>
          <p:cNvSpPr/>
          <p:nvPr/>
        </p:nvSpPr>
        <p:spPr>
          <a:xfrm rot="16200000">
            <a:off x="5244737" y="3339208"/>
            <a:ext cx="1009039" cy="25529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E4D8CFF-3419-42D1-AA05-F4DE5A385869}"/>
              </a:ext>
            </a:extLst>
          </p:cNvPr>
          <p:cNvSpPr txBox="1"/>
          <p:nvPr/>
        </p:nvSpPr>
        <p:spPr>
          <a:xfrm>
            <a:off x="5237480" y="3741420"/>
            <a:ext cx="861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Queue</a:t>
            </a:r>
            <a:endParaRPr lang="en-US"/>
          </a:p>
        </p:txBody>
      </p:sp>
      <p:sp>
        <p:nvSpPr>
          <p:cNvPr id="23" name="TextBox 22">
            <a:extLst>
              <a:ext uri="{FF2B5EF4-FFF2-40B4-BE49-F238E27FC236}">
                <a16:creationId xmlns:a16="http://schemas.microsoft.com/office/drawing/2014/main" id="{DBD48445-0867-D7A8-4DA6-7399124926A7}"/>
              </a:ext>
            </a:extLst>
          </p:cNvPr>
          <p:cNvSpPr txBox="1"/>
          <p:nvPr/>
        </p:nvSpPr>
        <p:spPr>
          <a:xfrm>
            <a:off x="4975860" y="4302760"/>
            <a:ext cx="1676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M1: S sold</a:t>
            </a:r>
          </a:p>
          <a:p>
            <a:r>
              <a:rPr lang="en-US">
                <a:cs typeface="Sabon Next LT"/>
              </a:rPr>
              <a:t>M2: U bought</a:t>
            </a:r>
          </a:p>
        </p:txBody>
      </p:sp>
      <p:sp>
        <p:nvSpPr>
          <p:cNvPr id="24" name="Arrow: Striped Right 23">
            <a:extLst>
              <a:ext uri="{FF2B5EF4-FFF2-40B4-BE49-F238E27FC236}">
                <a16:creationId xmlns:a16="http://schemas.microsoft.com/office/drawing/2014/main" id="{BFD19B78-5A82-C47B-A050-C5B1EC3C2B01}"/>
              </a:ext>
            </a:extLst>
          </p:cNvPr>
          <p:cNvSpPr/>
          <p:nvPr/>
        </p:nvSpPr>
        <p:spPr>
          <a:xfrm>
            <a:off x="7129142" y="4432297"/>
            <a:ext cx="1046480" cy="38354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0FC1448-B902-7A3F-3868-D5BB67C84D08}"/>
              </a:ext>
            </a:extLst>
          </p:cNvPr>
          <p:cNvSpPr/>
          <p:nvPr/>
        </p:nvSpPr>
        <p:spPr>
          <a:xfrm>
            <a:off x="504734" y="3241288"/>
            <a:ext cx="6616502" cy="25919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0D1ACA1-0172-5541-5C21-8EE9386BA1FC}"/>
              </a:ext>
            </a:extLst>
          </p:cNvPr>
          <p:cNvSpPr txBox="1"/>
          <p:nvPr/>
        </p:nvSpPr>
        <p:spPr>
          <a:xfrm>
            <a:off x="3592669" y="2875959"/>
            <a:ext cx="31140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On same node (to avoid 2PC)</a:t>
            </a:r>
          </a:p>
        </p:txBody>
      </p:sp>
      <p:sp>
        <p:nvSpPr>
          <p:cNvPr id="19" name="Arrow: Striped Right 18">
            <a:extLst>
              <a:ext uri="{FF2B5EF4-FFF2-40B4-BE49-F238E27FC236}">
                <a16:creationId xmlns:a16="http://schemas.microsoft.com/office/drawing/2014/main" id="{DB9E58E1-B2D4-530B-A673-80F1AFB14C1D}"/>
              </a:ext>
            </a:extLst>
          </p:cNvPr>
          <p:cNvSpPr/>
          <p:nvPr/>
        </p:nvSpPr>
        <p:spPr>
          <a:xfrm>
            <a:off x="2912743" y="4442458"/>
            <a:ext cx="1452880" cy="36322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Curved 26">
            <a:extLst>
              <a:ext uri="{FF2B5EF4-FFF2-40B4-BE49-F238E27FC236}">
                <a16:creationId xmlns:a16="http://schemas.microsoft.com/office/drawing/2014/main" id="{A36CFE0C-13C2-C60F-FB76-18A51FE521AC}"/>
              </a:ext>
            </a:extLst>
          </p:cNvPr>
          <p:cNvCxnSpPr/>
          <p:nvPr/>
        </p:nvCxnSpPr>
        <p:spPr>
          <a:xfrm>
            <a:off x="3416300" y="4791012"/>
            <a:ext cx="1396677" cy="1518955"/>
          </a:xfrm>
          <a:prstGeom prst="curved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5230592-DDE7-58E3-4AE4-62EAA6E7FC65}"/>
              </a:ext>
            </a:extLst>
          </p:cNvPr>
          <p:cNvSpPr txBox="1"/>
          <p:nvPr/>
        </p:nvSpPr>
        <p:spPr>
          <a:xfrm>
            <a:off x="4889979" y="5917308"/>
            <a:ext cx="68831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Now, since </a:t>
            </a:r>
            <a:r>
              <a:rPr lang="en-US">
                <a:highlight>
                  <a:srgbClr val="FFFF00"/>
                </a:highlight>
                <a:cs typeface="Sabon Next LT"/>
              </a:rPr>
              <a:t>queue </a:t>
            </a:r>
            <a:r>
              <a:rPr lang="en-US">
                <a:cs typeface="Sabon Next LT"/>
              </a:rPr>
              <a:t>is </a:t>
            </a:r>
            <a:r>
              <a:rPr lang="en-US">
                <a:highlight>
                  <a:srgbClr val="FFFF00"/>
                </a:highlight>
                <a:cs typeface="Sabon Next LT"/>
              </a:rPr>
              <a:t>Node1 </a:t>
            </a:r>
            <a:r>
              <a:rPr lang="en-US">
                <a:cs typeface="Sabon Next LT"/>
              </a:rPr>
              <a:t>along with </a:t>
            </a:r>
            <a:r>
              <a:rPr lang="en-US">
                <a:highlight>
                  <a:srgbClr val="FFFF00"/>
                </a:highlight>
                <a:cs typeface="Sabon Next LT"/>
              </a:rPr>
              <a:t>Transaction </a:t>
            </a:r>
            <a:r>
              <a:rPr lang="en-US">
                <a:cs typeface="Sabon Next LT"/>
              </a:rPr>
              <a:t>table, we can have one transaction to ensure both happen or none</a:t>
            </a:r>
            <a:endParaRPr lang="en-US"/>
          </a:p>
        </p:txBody>
      </p:sp>
      <p:pic>
        <p:nvPicPr>
          <p:cNvPr id="4" name="Picture 3">
            <a:extLst>
              <a:ext uri="{FF2B5EF4-FFF2-40B4-BE49-F238E27FC236}">
                <a16:creationId xmlns:a16="http://schemas.microsoft.com/office/drawing/2014/main" id="{C765689C-15F2-811F-C2F4-08A21761B962}"/>
              </a:ext>
            </a:extLst>
          </p:cNvPr>
          <p:cNvPicPr>
            <a:picLocks noChangeAspect="1"/>
          </p:cNvPicPr>
          <p:nvPr/>
        </p:nvPicPr>
        <p:blipFill>
          <a:blip r:embed="rId2"/>
          <a:stretch>
            <a:fillRect/>
          </a:stretch>
        </p:blipFill>
        <p:spPr>
          <a:xfrm>
            <a:off x="10186250" y="2878831"/>
            <a:ext cx="1543050" cy="2495550"/>
          </a:xfrm>
          <a:prstGeom prst="rect">
            <a:avLst/>
          </a:prstGeom>
        </p:spPr>
      </p:pic>
      <p:sp>
        <p:nvSpPr>
          <p:cNvPr id="12" name="TextBox 11">
            <a:extLst>
              <a:ext uri="{FF2B5EF4-FFF2-40B4-BE49-F238E27FC236}">
                <a16:creationId xmlns:a16="http://schemas.microsoft.com/office/drawing/2014/main" id="{A4EA53E5-A144-A6B8-A20D-8027B5D2F8E9}"/>
              </a:ext>
            </a:extLst>
          </p:cNvPr>
          <p:cNvSpPr txBox="1"/>
          <p:nvPr/>
        </p:nvSpPr>
        <p:spPr>
          <a:xfrm>
            <a:off x="6425896" y="977365"/>
            <a:ext cx="33589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err="1">
                <a:cs typeface="Sabon Next LT"/>
              </a:rPr>
              <a:t>trans_id</a:t>
            </a:r>
            <a:r>
              <a:rPr lang="en-US" dirty="0">
                <a:cs typeface="Sabon Next LT"/>
              </a:rPr>
              <a:t> is uniquely generated</a:t>
            </a:r>
            <a:endParaRPr lang="en-US" dirty="0"/>
          </a:p>
        </p:txBody>
      </p:sp>
      <p:pic>
        <p:nvPicPr>
          <p:cNvPr id="16" name="Picture 15">
            <a:extLst>
              <a:ext uri="{FF2B5EF4-FFF2-40B4-BE49-F238E27FC236}">
                <a16:creationId xmlns:a16="http://schemas.microsoft.com/office/drawing/2014/main" id="{3CE9EEB5-5F90-8A87-24E4-AE4A66D78B4E}"/>
              </a:ext>
            </a:extLst>
          </p:cNvPr>
          <p:cNvPicPr>
            <a:picLocks noChangeAspect="1"/>
          </p:cNvPicPr>
          <p:nvPr/>
        </p:nvPicPr>
        <p:blipFill>
          <a:blip r:embed="rId3"/>
          <a:stretch>
            <a:fillRect/>
          </a:stretch>
        </p:blipFill>
        <p:spPr>
          <a:xfrm>
            <a:off x="505515" y="1356139"/>
            <a:ext cx="6896100" cy="1815548"/>
          </a:xfrm>
          <a:prstGeom prst="rect">
            <a:avLst/>
          </a:prstGeom>
        </p:spPr>
      </p:pic>
    </p:spTree>
    <p:extLst>
      <p:ext uri="{BB962C8B-B14F-4D97-AF65-F5344CB8AC3E}">
        <p14:creationId xmlns:p14="http://schemas.microsoft.com/office/powerpoint/2010/main" val="3905039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D356-9B51-8E8D-A85B-59B66B3CD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F0014-9612-DC11-6A99-0C3C4B02651F}"/>
              </a:ext>
            </a:extLst>
          </p:cNvPr>
          <p:cNvSpPr>
            <a:spLocks noGrp="1"/>
          </p:cNvSpPr>
          <p:nvPr>
            <p:ph type="title"/>
          </p:nvPr>
        </p:nvSpPr>
        <p:spPr>
          <a:xfrm>
            <a:off x="760938" y="702397"/>
            <a:ext cx="5588322" cy="559003"/>
          </a:xfrm>
        </p:spPr>
        <p:txBody>
          <a:bodyPr vert="horz" lIns="91440" tIns="45720" rIns="91440" bIns="45720" rtlCol="0" anchor="t" anchorCtr="0">
            <a:noAutofit/>
          </a:bodyPr>
          <a:lstStyle/>
          <a:p>
            <a:pPr algn="l"/>
            <a:r>
              <a:rPr lang="en-US"/>
              <a:t>Base </a:t>
            </a:r>
            <a:r>
              <a:rPr lang="en-US" sz="2400">
                <a:solidFill>
                  <a:schemeClr val="tx2"/>
                </a:solidFill>
              </a:rPr>
              <a:t>Persistent Queues</a:t>
            </a:r>
          </a:p>
        </p:txBody>
      </p:sp>
      <p:sp>
        <p:nvSpPr>
          <p:cNvPr id="3" name="Slide Number Placeholder 2">
            <a:extLst>
              <a:ext uri="{FF2B5EF4-FFF2-40B4-BE49-F238E27FC236}">
                <a16:creationId xmlns:a16="http://schemas.microsoft.com/office/drawing/2014/main" id="{BBD664AF-06A9-9C17-BB9E-A63E3429F8B0}"/>
              </a:ext>
            </a:extLst>
          </p:cNvPr>
          <p:cNvSpPr>
            <a:spLocks noGrp="1"/>
          </p:cNvSpPr>
          <p:nvPr>
            <p:ph type="sldNum" sz="quarter" idx="12"/>
          </p:nvPr>
        </p:nvSpPr>
        <p:spPr/>
        <p:txBody>
          <a:bodyPr/>
          <a:lstStyle/>
          <a:p>
            <a:fld id="{48F63A3B-78C7-47BE-AE5E-E10140E04643}" type="slidenum">
              <a:rPr lang="en-US" smtClean="0"/>
              <a:pPr/>
              <a:t>46</a:t>
            </a:fld>
            <a:endParaRPr lang="en-US"/>
          </a:p>
        </p:txBody>
      </p:sp>
      <p:sp>
        <p:nvSpPr>
          <p:cNvPr id="11" name="TextBox 10">
            <a:extLst>
              <a:ext uri="{FF2B5EF4-FFF2-40B4-BE49-F238E27FC236}">
                <a16:creationId xmlns:a16="http://schemas.microsoft.com/office/drawing/2014/main" id="{7EF65D4A-CD24-6AB5-CC83-4182518B0B80}"/>
              </a:ext>
            </a:extLst>
          </p:cNvPr>
          <p:cNvSpPr txBox="1"/>
          <p:nvPr/>
        </p:nvSpPr>
        <p:spPr>
          <a:xfrm>
            <a:off x="8331200" y="1676400"/>
            <a:ext cx="1854199" cy="76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Arrow: Striped Right 6">
            <a:extLst>
              <a:ext uri="{FF2B5EF4-FFF2-40B4-BE49-F238E27FC236}">
                <a16:creationId xmlns:a16="http://schemas.microsoft.com/office/drawing/2014/main" id="{A5E4E929-9F26-8AC3-BD74-FF628DB5CF9A}"/>
              </a:ext>
            </a:extLst>
          </p:cNvPr>
          <p:cNvSpPr/>
          <p:nvPr/>
        </p:nvSpPr>
        <p:spPr>
          <a:xfrm>
            <a:off x="6798503" y="1855857"/>
            <a:ext cx="1066800" cy="393700"/>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EA4960-43BC-8C17-E131-CC7E18176752}"/>
              </a:ext>
            </a:extLst>
          </p:cNvPr>
          <p:cNvSpPr txBox="1"/>
          <p:nvPr/>
        </p:nvSpPr>
        <p:spPr>
          <a:xfrm>
            <a:off x="7862514" y="1459865"/>
            <a:ext cx="28289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Inserts row in '</a:t>
            </a:r>
            <a:r>
              <a:rPr lang="en-US" b="1">
                <a:cs typeface="Sabon Next LT"/>
              </a:rPr>
              <a:t>transaction</a:t>
            </a:r>
            <a:r>
              <a:rPr lang="en-US">
                <a:cs typeface="Sabon Next LT"/>
              </a:rPr>
              <a:t>' table and sends update to the queue of </a:t>
            </a:r>
            <a:r>
              <a:rPr lang="en-US" b="1">
                <a:cs typeface="Sabon Next LT"/>
              </a:rPr>
              <a:t>'user' </a:t>
            </a:r>
            <a:r>
              <a:rPr lang="en-US">
                <a:cs typeface="Sabon Next LT"/>
              </a:rPr>
              <a:t>table</a:t>
            </a:r>
            <a:endParaRPr lang="en-US"/>
          </a:p>
        </p:txBody>
      </p:sp>
      <p:sp>
        <p:nvSpPr>
          <p:cNvPr id="10" name="Cylinder 9">
            <a:extLst>
              <a:ext uri="{FF2B5EF4-FFF2-40B4-BE49-F238E27FC236}">
                <a16:creationId xmlns:a16="http://schemas.microsoft.com/office/drawing/2014/main" id="{F8B860D3-BDDE-0CC8-643D-687C8AF5A197}"/>
              </a:ext>
            </a:extLst>
          </p:cNvPr>
          <p:cNvSpPr/>
          <p:nvPr/>
        </p:nvSpPr>
        <p:spPr>
          <a:xfrm>
            <a:off x="1138572" y="4112085"/>
            <a:ext cx="1638662" cy="1705094"/>
          </a:xfrm>
          <a:prstGeom prst="can">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Transactions</a:t>
            </a:r>
            <a:endParaRPr lang="en-US" b="1">
              <a:solidFill>
                <a:schemeClr val="accent6"/>
              </a:solidFill>
            </a:endParaRPr>
          </a:p>
        </p:txBody>
      </p:sp>
      <p:sp>
        <p:nvSpPr>
          <p:cNvPr id="13" name="Arrow: Striped Right 12">
            <a:extLst>
              <a:ext uri="{FF2B5EF4-FFF2-40B4-BE49-F238E27FC236}">
                <a16:creationId xmlns:a16="http://schemas.microsoft.com/office/drawing/2014/main" id="{DA12B53B-8109-DDBD-DC28-D3589357A0B6}"/>
              </a:ext>
            </a:extLst>
          </p:cNvPr>
          <p:cNvSpPr/>
          <p:nvPr/>
        </p:nvSpPr>
        <p:spPr>
          <a:xfrm rot="5400000">
            <a:off x="1521039" y="3794437"/>
            <a:ext cx="873902" cy="413448"/>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1A88B64-F098-9ACC-1358-4CF3367D0677}"/>
              </a:ext>
            </a:extLst>
          </p:cNvPr>
          <p:cNvSpPr txBox="1"/>
          <p:nvPr/>
        </p:nvSpPr>
        <p:spPr>
          <a:xfrm>
            <a:off x="761998" y="3241442"/>
            <a:ext cx="2828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User 1 bought Laptop</a:t>
            </a:r>
            <a:endParaRPr lang="en-US"/>
          </a:p>
        </p:txBody>
      </p:sp>
      <p:sp>
        <p:nvSpPr>
          <p:cNvPr id="18" name="Cylinder 17">
            <a:extLst>
              <a:ext uri="{FF2B5EF4-FFF2-40B4-BE49-F238E27FC236}">
                <a16:creationId xmlns:a16="http://schemas.microsoft.com/office/drawing/2014/main" id="{F402F56F-8597-E77A-FBD7-4D3427EBB249}"/>
              </a:ext>
            </a:extLst>
          </p:cNvPr>
          <p:cNvSpPr/>
          <p:nvPr/>
        </p:nvSpPr>
        <p:spPr>
          <a:xfrm>
            <a:off x="8206150" y="3584625"/>
            <a:ext cx="1638662" cy="17050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21" name="Cylinder 20">
            <a:extLst>
              <a:ext uri="{FF2B5EF4-FFF2-40B4-BE49-F238E27FC236}">
                <a16:creationId xmlns:a16="http://schemas.microsoft.com/office/drawing/2014/main" id="{43EA9206-4917-B228-55C9-E3B8DAF22931}"/>
              </a:ext>
            </a:extLst>
          </p:cNvPr>
          <p:cNvSpPr/>
          <p:nvPr/>
        </p:nvSpPr>
        <p:spPr>
          <a:xfrm rot="16200000">
            <a:off x="5244737" y="3339208"/>
            <a:ext cx="1009039" cy="25529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9184DEC-2950-5C54-13B0-6AB6041B41D9}"/>
              </a:ext>
            </a:extLst>
          </p:cNvPr>
          <p:cNvSpPr txBox="1"/>
          <p:nvPr/>
        </p:nvSpPr>
        <p:spPr>
          <a:xfrm>
            <a:off x="5237480" y="3741420"/>
            <a:ext cx="861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Queue</a:t>
            </a:r>
            <a:endParaRPr lang="en-US"/>
          </a:p>
        </p:txBody>
      </p:sp>
      <p:sp>
        <p:nvSpPr>
          <p:cNvPr id="23" name="TextBox 22">
            <a:extLst>
              <a:ext uri="{FF2B5EF4-FFF2-40B4-BE49-F238E27FC236}">
                <a16:creationId xmlns:a16="http://schemas.microsoft.com/office/drawing/2014/main" id="{C0FE3180-3085-0A0A-0F9D-B787C6BB8F54}"/>
              </a:ext>
            </a:extLst>
          </p:cNvPr>
          <p:cNvSpPr txBox="1"/>
          <p:nvPr/>
        </p:nvSpPr>
        <p:spPr>
          <a:xfrm>
            <a:off x="4975860" y="4302760"/>
            <a:ext cx="1676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M1: S sold</a:t>
            </a:r>
          </a:p>
          <a:p>
            <a:r>
              <a:rPr lang="en-US">
                <a:cs typeface="Sabon Next LT"/>
              </a:rPr>
              <a:t>M2: U bought</a:t>
            </a:r>
          </a:p>
        </p:txBody>
      </p:sp>
      <p:sp>
        <p:nvSpPr>
          <p:cNvPr id="24" name="Arrow: Striped Right 23">
            <a:extLst>
              <a:ext uri="{FF2B5EF4-FFF2-40B4-BE49-F238E27FC236}">
                <a16:creationId xmlns:a16="http://schemas.microsoft.com/office/drawing/2014/main" id="{EEEED62A-609A-2BBB-1DBC-B4ED668C9E2D}"/>
              </a:ext>
            </a:extLst>
          </p:cNvPr>
          <p:cNvSpPr/>
          <p:nvPr/>
        </p:nvSpPr>
        <p:spPr>
          <a:xfrm>
            <a:off x="7129142" y="4432297"/>
            <a:ext cx="1046480" cy="38354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C9E771-EB22-6F64-7A28-CE75D2F753B6}"/>
              </a:ext>
            </a:extLst>
          </p:cNvPr>
          <p:cNvSpPr/>
          <p:nvPr/>
        </p:nvSpPr>
        <p:spPr>
          <a:xfrm>
            <a:off x="504734" y="3201704"/>
            <a:ext cx="6576918" cy="29382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1311F9E-5404-00BA-CFE6-A32D3E579714}"/>
              </a:ext>
            </a:extLst>
          </p:cNvPr>
          <p:cNvSpPr txBox="1"/>
          <p:nvPr/>
        </p:nvSpPr>
        <p:spPr>
          <a:xfrm>
            <a:off x="3592669" y="2875959"/>
            <a:ext cx="31140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On same node (to avoid 2PC)</a:t>
            </a:r>
          </a:p>
        </p:txBody>
      </p:sp>
      <p:sp>
        <p:nvSpPr>
          <p:cNvPr id="19" name="Arrow: Striped Right 18">
            <a:extLst>
              <a:ext uri="{FF2B5EF4-FFF2-40B4-BE49-F238E27FC236}">
                <a16:creationId xmlns:a16="http://schemas.microsoft.com/office/drawing/2014/main" id="{0F689EA1-AE1B-434E-D7BF-43619AC85983}"/>
              </a:ext>
            </a:extLst>
          </p:cNvPr>
          <p:cNvSpPr/>
          <p:nvPr/>
        </p:nvSpPr>
        <p:spPr>
          <a:xfrm>
            <a:off x="2912743" y="4442458"/>
            <a:ext cx="1452880" cy="36322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Curved 26">
            <a:extLst>
              <a:ext uri="{FF2B5EF4-FFF2-40B4-BE49-F238E27FC236}">
                <a16:creationId xmlns:a16="http://schemas.microsoft.com/office/drawing/2014/main" id="{E4A5E988-DBEB-2B74-1148-232045C5DFDE}"/>
              </a:ext>
            </a:extLst>
          </p:cNvPr>
          <p:cNvCxnSpPr/>
          <p:nvPr/>
        </p:nvCxnSpPr>
        <p:spPr>
          <a:xfrm>
            <a:off x="3416300" y="4791012"/>
            <a:ext cx="1396677" cy="1518955"/>
          </a:xfrm>
          <a:prstGeom prst="curved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15F977-3CF6-7502-38BA-340B94C7591F}"/>
              </a:ext>
            </a:extLst>
          </p:cNvPr>
          <p:cNvSpPr txBox="1"/>
          <p:nvPr/>
        </p:nvSpPr>
        <p:spPr>
          <a:xfrm>
            <a:off x="4217044" y="6313152"/>
            <a:ext cx="58242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BOTH are in Node1 now, 2PC not needed to enqueue</a:t>
            </a:r>
            <a:endParaRPr lang="en-US"/>
          </a:p>
        </p:txBody>
      </p:sp>
      <p:pic>
        <p:nvPicPr>
          <p:cNvPr id="6" name="Picture 5">
            <a:extLst>
              <a:ext uri="{FF2B5EF4-FFF2-40B4-BE49-F238E27FC236}">
                <a16:creationId xmlns:a16="http://schemas.microsoft.com/office/drawing/2014/main" id="{4D3C1EEF-AE01-5FC3-A021-1317B1880867}"/>
              </a:ext>
            </a:extLst>
          </p:cNvPr>
          <p:cNvPicPr>
            <a:picLocks noChangeAspect="1"/>
          </p:cNvPicPr>
          <p:nvPr/>
        </p:nvPicPr>
        <p:blipFill>
          <a:blip r:embed="rId2"/>
          <a:stretch>
            <a:fillRect/>
          </a:stretch>
        </p:blipFill>
        <p:spPr>
          <a:xfrm>
            <a:off x="759515" y="1256748"/>
            <a:ext cx="6045753" cy="1616766"/>
          </a:xfrm>
          <a:prstGeom prst="rect">
            <a:avLst/>
          </a:prstGeom>
        </p:spPr>
      </p:pic>
      <p:pic>
        <p:nvPicPr>
          <p:cNvPr id="15" name="Picture 14">
            <a:extLst>
              <a:ext uri="{FF2B5EF4-FFF2-40B4-BE49-F238E27FC236}">
                <a16:creationId xmlns:a16="http://schemas.microsoft.com/office/drawing/2014/main" id="{A5434B01-202A-1824-7DDB-401CCFF30D2B}"/>
              </a:ext>
            </a:extLst>
          </p:cNvPr>
          <p:cNvPicPr>
            <a:picLocks noChangeAspect="1"/>
          </p:cNvPicPr>
          <p:nvPr/>
        </p:nvPicPr>
        <p:blipFill>
          <a:blip r:embed="rId3"/>
          <a:stretch>
            <a:fillRect/>
          </a:stretch>
        </p:blipFill>
        <p:spPr>
          <a:xfrm>
            <a:off x="10164163" y="3375788"/>
            <a:ext cx="1543050" cy="2495550"/>
          </a:xfrm>
          <a:prstGeom prst="rect">
            <a:avLst/>
          </a:prstGeom>
        </p:spPr>
      </p:pic>
    </p:spTree>
    <p:extLst>
      <p:ext uri="{BB962C8B-B14F-4D97-AF65-F5344CB8AC3E}">
        <p14:creationId xmlns:p14="http://schemas.microsoft.com/office/powerpoint/2010/main" val="4200668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5769-B151-1CB8-D5E8-DFEB16A4C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2B4C4-C558-0937-CBAE-9F38E383EF2C}"/>
              </a:ext>
            </a:extLst>
          </p:cNvPr>
          <p:cNvSpPr>
            <a:spLocks noGrp="1"/>
          </p:cNvSpPr>
          <p:nvPr>
            <p:ph type="title"/>
          </p:nvPr>
        </p:nvSpPr>
        <p:spPr>
          <a:xfrm>
            <a:off x="760938" y="702397"/>
            <a:ext cx="5588322" cy="559003"/>
          </a:xfrm>
        </p:spPr>
        <p:txBody>
          <a:bodyPr vert="horz" lIns="91440" tIns="45720" rIns="91440" bIns="45720" rtlCol="0" anchor="t" anchorCtr="0">
            <a:noAutofit/>
          </a:bodyPr>
          <a:lstStyle/>
          <a:p>
            <a:pPr algn="l"/>
            <a:r>
              <a:rPr lang="en-US"/>
              <a:t>Base </a:t>
            </a:r>
            <a:r>
              <a:rPr lang="en-US" sz="2400">
                <a:solidFill>
                  <a:schemeClr val="tx2"/>
                </a:solidFill>
              </a:rPr>
              <a:t>Persistent Queues</a:t>
            </a:r>
          </a:p>
        </p:txBody>
      </p:sp>
      <p:sp>
        <p:nvSpPr>
          <p:cNvPr id="3" name="Slide Number Placeholder 2">
            <a:extLst>
              <a:ext uri="{FF2B5EF4-FFF2-40B4-BE49-F238E27FC236}">
                <a16:creationId xmlns:a16="http://schemas.microsoft.com/office/drawing/2014/main" id="{29E05F85-76EF-8667-E4B0-4175E88DEA73}"/>
              </a:ext>
            </a:extLst>
          </p:cNvPr>
          <p:cNvSpPr>
            <a:spLocks noGrp="1"/>
          </p:cNvSpPr>
          <p:nvPr>
            <p:ph type="sldNum" sz="quarter" idx="12"/>
          </p:nvPr>
        </p:nvSpPr>
        <p:spPr/>
        <p:txBody>
          <a:bodyPr/>
          <a:lstStyle/>
          <a:p>
            <a:fld id="{48F63A3B-78C7-47BE-AE5E-E10140E04643}" type="slidenum">
              <a:rPr lang="en-US" smtClean="0"/>
              <a:pPr/>
              <a:t>47</a:t>
            </a:fld>
            <a:endParaRPr lang="en-US"/>
          </a:p>
        </p:txBody>
      </p:sp>
      <p:sp>
        <p:nvSpPr>
          <p:cNvPr id="11" name="TextBox 10">
            <a:extLst>
              <a:ext uri="{FF2B5EF4-FFF2-40B4-BE49-F238E27FC236}">
                <a16:creationId xmlns:a16="http://schemas.microsoft.com/office/drawing/2014/main" id="{79B9435E-0FA0-E9F9-4086-DCF06057D4A4}"/>
              </a:ext>
            </a:extLst>
          </p:cNvPr>
          <p:cNvSpPr txBox="1"/>
          <p:nvPr/>
        </p:nvSpPr>
        <p:spPr>
          <a:xfrm>
            <a:off x="8331200" y="1676400"/>
            <a:ext cx="1854199" cy="76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white screen with black text&#10;&#10;AI-generated content may be incorrect.">
            <a:extLst>
              <a:ext uri="{FF2B5EF4-FFF2-40B4-BE49-F238E27FC236}">
                <a16:creationId xmlns:a16="http://schemas.microsoft.com/office/drawing/2014/main" id="{BF984748-7D4D-8760-B21D-42FA5C59FF9B}"/>
              </a:ext>
            </a:extLst>
          </p:cNvPr>
          <p:cNvPicPr>
            <a:picLocks noChangeAspect="1"/>
          </p:cNvPicPr>
          <p:nvPr/>
        </p:nvPicPr>
        <p:blipFill>
          <a:blip r:embed="rId2"/>
          <a:srcRect l="-88" t="29670" r="11292" b="1282"/>
          <a:stretch/>
        </p:blipFill>
        <p:spPr>
          <a:xfrm>
            <a:off x="760166" y="1255934"/>
            <a:ext cx="7244577" cy="3595295"/>
          </a:xfrm>
          <a:prstGeom prst="rect">
            <a:avLst/>
          </a:prstGeom>
        </p:spPr>
      </p:pic>
      <p:sp>
        <p:nvSpPr>
          <p:cNvPr id="12" name="Arrow: Striped Right 11">
            <a:extLst>
              <a:ext uri="{FF2B5EF4-FFF2-40B4-BE49-F238E27FC236}">
                <a16:creationId xmlns:a16="http://schemas.microsoft.com/office/drawing/2014/main" id="{3C1FDDAC-7265-1776-1CC3-9E867F06D81D}"/>
              </a:ext>
            </a:extLst>
          </p:cNvPr>
          <p:cNvSpPr/>
          <p:nvPr/>
        </p:nvSpPr>
        <p:spPr>
          <a:xfrm>
            <a:off x="3554095" y="5645150"/>
            <a:ext cx="1819275" cy="384175"/>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63354EDF-4D8D-8981-8B10-A5B886841B53}"/>
              </a:ext>
            </a:extLst>
          </p:cNvPr>
          <p:cNvSpPr/>
          <p:nvPr/>
        </p:nvSpPr>
        <p:spPr>
          <a:xfrm rot="16200000">
            <a:off x="1577612" y="4558408"/>
            <a:ext cx="1009039" cy="25529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EA7C68-9233-109D-0BDF-5707A761C0F7}"/>
              </a:ext>
            </a:extLst>
          </p:cNvPr>
          <p:cNvSpPr txBox="1"/>
          <p:nvPr/>
        </p:nvSpPr>
        <p:spPr>
          <a:xfrm>
            <a:off x="1570355" y="4960620"/>
            <a:ext cx="861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Queue</a:t>
            </a:r>
            <a:endParaRPr lang="en-US"/>
          </a:p>
        </p:txBody>
      </p:sp>
      <p:sp>
        <p:nvSpPr>
          <p:cNvPr id="14" name="TextBox 13">
            <a:extLst>
              <a:ext uri="{FF2B5EF4-FFF2-40B4-BE49-F238E27FC236}">
                <a16:creationId xmlns:a16="http://schemas.microsoft.com/office/drawing/2014/main" id="{620780DB-FF49-1C0B-B56D-62DB4D3368F1}"/>
              </a:ext>
            </a:extLst>
          </p:cNvPr>
          <p:cNvSpPr txBox="1"/>
          <p:nvPr/>
        </p:nvSpPr>
        <p:spPr>
          <a:xfrm>
            <a:off x="1308735" y="5521960"/>
            <a:ext cx="1676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M1, M2, M3, ...</a:t>
            </a:r>
            <a:endParaRPr lang="en-US"/>
          </a:p>
        </p:txBody>
      </p:sp>
      <p:sp>
        <p:nvSpPr>
          <p:cNvPr id="16" name="TextBox 15">
            <a:extLst>
              <a:ext uri="{FF2B5EF4-FFF2-40B4-BE49-F238E27FC236}">
                <a16:creationId xmlns:a16="http://schemas.microsoft.com/office/drawing/2014/main" id="{32B69F2C-D45D-BA0F-BCF8-E13C9EFAE6AD}"/>
              </a:ext>
            </a:extLst>
          </p:cNvPr>
          <p:cNvSpPr txBox="1"/>
          <p:nvPr/>
        </p:nvSpPr>
        <p:spPr>
          <a:xfrm>
            <a:off x="3846830" y="5332094"/>
            <a:ext cx="1232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Dequeue</a:t>
            </a:r>
            <a:endParaRPr lang="en-US"/>
          </a:p>
        </p:txBody>
      </p:sp>
      <p:sp>
        <p:nvSpPr>
          <p:cNvPr id="18" name="Rectangle: Rounded Corners 17">
            <a:extLst>
              <a:ext uri="{FF2B5EF4-FFF2-40B4-BE49-F238E27FC236}">
                <a16:creationId xmlns:a16="http://schemas.microsoft.com/office/drawing/2014/main" id="{C3D3CE1E-119E-C148-4D60-87AC38357202}"/>
              </a:ext>
            </a:extLst>
          </p:cNvPr>
          <p:cNvSpPr/>
          <p:nvPr/>
        </p:nvSpPr>
        <p:spPr>
          <a:xfrm>
            <a:off x="5422900" y="5511800"/>
            <a:ext cx="812799" cy="711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10000"/>
                  </a:schemeClr>
                </a:solidFill>
                <a:cs typeface="Sabon Next LT"/>
              </a:rPr>
              <a:t>M</a:t>
            </a:r>
            <a:endParaRPr lang="en-US" b="1">
              <a:solidFill>
                <a:schemeClr val="bg1">
                  <a:lumMod val="10000"/>
                </a:schemeClr>
              </a:solidFill>
            </a:endParaRPr>
          </a:p>
        </p:txBody>
      </p:sp>
      <p:sp>
        <p:nvSpPr>
          <p:cNvPr id="19" name="Arrow: Notched Right 18">
            <a:extLst>
              <a:ext uri="{FF2B5EF4-FFF2-40B4-BE49-F238E27FC236}">
                <a16:creationId xmlns:a16="http://schemas.microsoft.com/office/drawing/2014/main" id="{4866E88F-CDA4-1785-122C-EC69BA888D83}"/>
              </a:ext>
            </a:extLst>
          </p:cNvPr>
          <p:cNvSpPr/>
          <p:nvPr/>
        </p:nvSpPr>
        <p:spPr>
          <a:xfrm>
            <a:off x="6464299" y="5645150"/>
            <a:ext cx="2273300" cy="390525"/>
          </a:xfrm>
          <a:prstGeom prst="notched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ylinder 20">
            <a:extLst>
              <a:ext uri="{FF2B5EF4-FFF2-40B4-BE49-F238E27FC236}">
                <a16:creationId xmlns:a16="http://schemas.microsoft.com/office/drawing/2014/main" id="{5700BC30-C115-38E8-E6E3-971FFE96D7A2}"/>
              </a:ext>
            </a:extLst>
          </p:cNvPr>
          <p:cNvSpPr/>
          <p:nvPr/>
        </p:nvSpPr>
        <p:spPr>
          <a:xfrm>
            <a:off x="8834800" y="5146725"/>
            <a:ext cx="1343387" cy="13621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24" name="Rectangle 23">
            <a:extLst>
              <a:ext uri="{FF2B5EF4-FFF2-40B4-BE49-F238E27FC236}">
                <a16:creationId xmlns:a16="http://schemas.microsoft.com/office/drawing/2014/main" id="{2E9CAE6F-0A65-A62F-9EF2-72A87DBE23D9}"/>
              </a:ext>
            </a:extLst>
          </p:cNvPr>
          <p:cNvSpPr/>
          <p:nvPr/>
        </p:nvSpPr>
        <p:spPr>
          <a:xfrm>
            <a:off x="1308100" y="2146299"/>
            <a:ext cx="5729606" cy="176593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Bent 24">
            <a:extLst>
              <a:ext uri="{FF2B5EF4-FFF2-40B4-BE49-F238E27FC236}">
                <a16:creationId xmlns:a16="http://schemas.microsoft.com/office/drawing/2014/main" id="{687EB74F-C5DF-7B95-8824-41A009A25C69}"/>
              </a:ext>
            </a:extLst>
          </p:cNvPr>
          <p:cNvSpPr/>
          <p:nvPr/>
        </p:nvSpPr>
        <p:spPr>
          <a:xfrm rot="5400000">
            <a:off x="6315075" y="3762373"/>
            <a:ext cx="2733675" cy="892174"/>
          </a:xfrm>
          <a:prstGeom prst="ben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B0BCA12-C021-93B7-EF0B-F817E4E239C7}"/>
              </a:ext>
            </a:extLst>
          </p:cNvPr>
          <p:cNvSpPr txBox="1"/>
          <p:nvPr/>
        </p:nvSpPr>
        <p:spPr>
          <a:xfrm>
            <a:off x="8008513" y="4203567"/>
            <a:ext cx="24136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abon Next LT"/>
              </a:rPr>
              <a:t>Conditional Action</a:t>
            </a:r>
          </a:p>
        </p:txBody>
      </p:sp>
      <p:sp>
        <p:nvSpPr>
          <p:cNvPr id="5" name="TextBox 4">
            <a:extLst>
              <a:ext uri="{FF2B5EF4-FFF2-40B4-BE49-F238E27FC236}">
                <a16:creationId xmlns:a16="http://schemas.microsoft.com/office/drawing/2014/main" id="{B1F2BFE8-89F2-767B-7BC2-87872E901040}"/>
              </a:ext>
            </a:extLst>
          </p:cNvPr>
          <p:cNvSpPr txBox="1"/>
          <p:nvPr/>
        </p:nvSpPr>
        <p:spPr>
          <a:xfrm>
            <a:off x="1490169" y="2148888"/>
            <a:ext cx="1559785" cy="369332"/>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Sabon Next LT"/>
              </a:rPr>
              <a:t>message.role</a:t>
            </a:r>
            <a:endParaRPr lang="en-US" err="1"/>
          </a:p>
        </p:txBody>
      </p:sp>
      <p:sp>
        <p:nvSpPr>
          <p:cNvPr id="6" name="TextBox 5">
            <a:extLst>
              <a:ext uri="{FF2B5EF4-FFF2-40B4-BE49-F238E27FC236}">
                <a16:creationId xmlns:a16="http://schemas.microsoft.com/office/drawing/2014/main" id="{6B253865-B8AA-9770-4BDD-FD142342724A}"/>
              </a:ext>
            </a:extLst>
          </p:cNvPr>
          <p:cNvSpPr txBox="1"/>
          <p:nvPr/>
        </p:nvSpPr>
        <p:spPr>
          <a:xfrm>
            <a:off x="2848443" y="2687320"/>
            <a:ext cx="1800497" cy="369332"/>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Sabon Next LT"/>
              </a:rPr>
              <a:t>message.user_id</a:t>
            </a:r>
            <a:endParaRPr lang="en-US" err="1"/>
          </a:p>
        </p:txBody>
      </p:sp>
      <p:sp>
        <p:nvSpPr>
          <p:cNvPr id="7" name="TextBox 6">
            <a:extLst>
              <a:ext uri="{FF2B5EF4-FFF2-40B4-BE49-F238E27FC236}">
                <a16:creationId xmlns:a16="http://schemas.microsoft.com/office/drawing/2014/main" id="{FBE81FFE-A8E3-80A6-B1F2-F6DAE3CB47F5}"/>
              </a:ext>
            </a:extLst>
          </p:cNvPr>
          <p:cNvSpPr txBox="1"/>
          <p:nvPr/>
        </p:nvSpPr>
        <p:spPr>
          <a:xfrm>
            <a:off x="2845934" y="3549117"/>
            <a:ext cx="1888865" cy="369332"/>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Sabon Next LT"/>
              </a:rPr>
              <a:t>message.user_id</a:t>
            </a:r>
            <a:endParaRPr lang="en-US" err="1"/>
          </a:p>
        </p:txBody>
      </p:sp>
      <p:sp>
        <p:nvSpPr>
          <p:cNvPr id="13" name="Rectangle 12">
            <a:extLst>
              <a:ext uri="{FF2B5EF4-FFF2-40B4-BE49-F238E27FC236}">
                <a16:creationId xmlns:a16="http://schemas.microsoft.com/office/drawing/2014/main" id="{90F4281D-4B43-7CE4-4169-D63D1B7C8528}"/>
              </a:ext>
            </a:extLst>
          </p:cNvPr>
          <p:cNvSpPr/>
          <p:nvPr/>
        </p:nvSpPr>
        <p:spPr>
          <a:xfrm>
            <a:off x="6093129" y="445324"/>
            <a:ext cx="4734197" cy="75457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solidFill>
                  <a:schemeClr val="accent6"/>
                </a:solidFill>
                <a:cs typeface="Sabon Next LT"/>
              </a:rPr>
              <a:t>We include</a:t>
            </a:r>
            <a:r>
              <a:rPr lang="en-US" b="1" dirty="0">
                <a:solidFill>
                  <a:schemeClr val="accent6"/>
                </a:solidFill>
                <a:cs typeface="Sabon Next LT"/>
              </a:rPr>
              <a:t> [</a:t>
            </a:r>
            <a:r>
              <a:rPr lang="en-US" b="1" dirty="0" err="1">
                <a:solidFill>
                  <a:schemeClr val="accent6"/>
                </a:solidFill>
                <a:cs typeface="Sabon Next LT"/>
              </a:rPr>
              <a:t>trans_id</a:t>
            </a:r>
            <a:r>
              <a:rPr lang="en-US" b="1" dirty="0">
                <a:solidFill>
                  <a:schemeClr val="accent6"/>
                </a:solidFill>
                <a:cs typeface="Sabon Next LT"/>
              </a:rPr>
              <a:t>, role,   </a:t>
            </a:r>
            <a:r>
              <a:rPr lang="en-US" b="1" dirty="0" err="1">
                <a:solidFill>
                  <a:schemeClr val="accent6"/>
                </a:solidFill>
                <a:cs typeface="Sabon Next LT"/>
              </a:rPr>
              <a:t>user_id</a:t>
            </a:r>
            <a:r>
              <a:rPr lang="en-US" b="1" dirty="0">
                <a:solidFill>
                  <a:schemeClr val="accent6"/>
                </a:solidFill>
                <a:cs typeface="Sabon Next LT"/>
              </a:rPr>
              <a:t>, amount] </a:t>
            </a:r>
            <a:r>
              <a:rPr lang="en-US" dirty="0">
                <a:solidFill>
                  <a:schemeClr val="accent6"/>
                </a:solidFill>
                <a:cs typeface="Sabon Next LT"/>
              </a:rPr>
              <a:t>fields into the message schema.</a:t>
            </a:r>
          </a:p>
        </p:txBody>
      </p:sp>
      <p:sp>
        <p:nvSpPr>
          <p:cNvPr id="15" name="TextBox 14">
            <a:extLst>
              <a:ext uri="{FF2B5EF4-FFF2-40B4-BE49-F238E27FC236}">
                <a16:creationId xmlns:a16="http://schemas.microsoft.com/office/drawing/2014/main" id="{B9F1CB44-D849-D8BC-84CC-00AA6484503B}"/>
              </a:ext>
            </a:extLst>
          </p:cNvPr>
          <p:cNvSpPr txBox="1"/>
          <p:nvPr/>
        </p:nvSpPr>
        <p:spPr>
          <a:xfrm>
            <a:off x="8130271" y="2142201"/>
            <a:ext cx="3720601" cy="107721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70C0"/>
                </a:solidFill>
                <a:cs typeface="Sabon Next LT"/>
              </a:rPr>
              <a:t>The  message-queue is in </a:t>
            </a:r>
            <a:r>
              <a:rPr lang="en-US" sz="1600" u="sng" dirty="0">
                <a:solidFill>
                  <a:srgbClr val="0070C0"/>
                </a:solidFill>
                <a:cs typeface="Sabon Next LT"/>
              </a:rPr>
              <a:t>Node1</a:t>
            </a:r>
          </a:p>
          <a:p>
            <a:endParaRPr lang="en-US" sz="1600">
              <a:solidFill>
                <a:srgbClr val="0070C0"/>
              </a:solidFill>
              <a:cs typeface="Sabon Next LT"/>
            </a:endParaRPr>
          </a:p>
          <a:p>
            <a:r>
              <a:rPr lang="en-US" sz="1600" dirty="0">
                <a:solidFill>
                  <a:srgbClr val="0070C0"/>
                </a:solidFill>
                <a:cs typeface="Sabon Next LT"/>
              </a:rPr>
              <a:t>Based on role, we update the user accordingly</a:t>
            </a:r>
            <a:endParaRPr lang="en-US" dirty="0"/>
          </a:p>
        </p:txBody>
      </p:sp>
      <p:cxnSp>
        <p:nvCxnSpPr>
          <p:cNvPr id="17" name="Straight Arrow Connector 16">
            <a:extLst>
              <a:ext uri="{FF2B5EF4-FFF2-40B4-BE49-F238E27FC236}">
                <a16:creationId xmlns:a16="http://schemas.microsoft.com/office/drawing/2014/main" id="{2FDD75C0-2F21-477C-06E4-9A16589C7327}"/>
              </a:ext>
            </a:extLst>
          </p:cNvPr>
          <p:cNvCxnSpPr/>
          <p:nvPr/>
        </p:nvCxnSpPr>
        <p:spPr>
          <a:xfrm flipV="1">
            <a:off x="7041654" y="2679292"/>
            <a:ext cx="1076574" cy="239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252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6C299-EDD7-6B66-CD71-B663A1AF5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F9219-0AC5-C6F2-495A-CE946DF6AE4D}"/>
              </a:ext>
            </a:extLst>
          </p:cNvPr>
          <p:cNvSpPr>
            <a:spLocks noGrp="1"/>
          </p:cNvSpPr>
          <p:nvPr>
            <p:ph type="title"/>
          </p:nvPr>
        </p:nvSpPr>
        <p:spPr>
          <a:xfrm>
            <a:off x="760938" y="702397"/>
            <a:ext cx="5588322" cy="559003"/>
          </a:xfrm>
        </p:spPr>
        <p:txBody>
          <a:bodyPr vert="horz" lIns="91440" tIns="45720" rIns="91440" bIns="45720" rtlCol="0" anchor="t" anchorCtr="0">
            <a:noAutofit/>
          </a:bodyPr>
          <a:lstStyle/>
          <a:p>
            <a:pPr algn="l"/>
            <a:r>
              <a:rPr lang="en-US"/>
              <a:t>Base </a:t>
            </a:r>
            <a:r>
              <a:rPr lang="en-US" sz="2400">
                <a:solidFill>
                  <a:schemeClr val="tx2"/>
                </a:solidFill>
              </a:rPr>
              <a:t>Persistent Queues</a:t>
            </a:r>
          </a:p>
        </p:txBody>
      </p:sp>
      <p:sp>
        <p:nvSpPr>
          <p:cNvPr id="3" name="Slide Number Placeholder 2">
            <a:extLst>
              <a:ext uri="{FF2B5EF4-FFF2-40B4-BE49-F238E27FC236}">
                <a16:creationId xmlns:a16="http://schemas.microsoft.com/office/drawing/2014/main" id="{6832E882-1310-7D1F-B111-E48CB7ED3C69}"/>
              </a:ext>
            </a:extLst>
          </p:cNvPr>
          <p:cNvSpPr>
            <a:spLocks noGrp="1"/>
          </p:cNvSpPr>
          <p:nvPr>
            <p:ph type="sldNum" sz="quarter" idx="12"/>
          </p:nvPr>
        </p:nvSpPr>
        <p:spPr/>
        <p:txBody>
          <a:bodyPr/>
          <a:lstStyle/>
          <a:p>
            <a:fld id="{48F63A3B-78C7-47BE-AE5E-E10140E04643}" type="slidenum">
              <a:rPr lang="en-US" smtClean="0"/>
              <a:pPr/>
              <a:t>48</a:t>
            </a:fld>
            <a:endParaRPr lang="en-US"/>
          </a:p>
        </p:txBody>
      </p:sp>
      <p:sp>
        <p:nvSpPr>
          <p:cNvPr id="11" name="TextBox 10">
            <a:extLst>
              <a:ext uri="{FF2B5EF4-FFF2-40B4-BE49-F238E27FC236}">
                <a16:creationId xmlns:a16="http://schemas.microsoft.com/office/drawing/2014/main" id="{3F98108F-E116-2144-11ED-9A5321F992E9}"/>
              </a:ext>
            </a:extLst>
          </p:cNvPr>
          <p:cNvSpPr txBox="1"/>
          <p:nvPr/>
        </p:nvSpPr>
        <p:spPr>
          <a:xfrm>
            <a:off x="8331200" y="1676400"/>
            <a:ext cx="1854199" cy="76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Arrow: Striped Right 11">
            <a:extLst>
              <a:ext uri="{FF2B5EF4-FFF2-40B4-BE49-F238E27FC236}">
                <a16:creationId xmlns:a16="http://schemas.microsoft.com/office/drawing/2014/main" id="{001385A5-41EF-F23C-1CDE-5DE0A2748906}"/>
              </a:ext>
            </a:extLst>
          </p:cNvPr>
          <p:cNvSpPr/>
          <p:nvPr/>
        </p:nvSpPr>
        <p:spPr>
          <a:xfrm>
            <a:off x="3554095" y="5645150"/>
            <a:ext cx="1819275" cy="384175"/>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CB5A6073-8FD7-B30A-8C5F-4028235BD55E}"/>
              </a:ext>
            </a:extLst>
          </p:cNvPr>
          <p:cNvSpPr/>
          <p:nvPr/>
        </p:nvSpPr>
        <p:spPr>
          <a:xfrm rot="16200000">
            <a:off x="1577612" y="4558408"/>
            <a:ext cx="1009039" cy="25529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2E53A7-3D01-D5A6-2F85-EF1B0E06E558}"/>
              </a:ext>
            </a:extLst>
          </p:cNvPr>
          <p:cNvSpPr txBox="1"/>
          <p:nvPr/>
        </p:nvSpPr>
        <p:spPr>
          <a:xfrm>
            <a:off x="1570355" y="4960620"/>
            <a:ext cx="861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Queue</a:t>
            </a:r>
            <a:endParaRPr lang="en-US"/>
          </a:p>
        </p:txBody>
      </p:sp>
      <p:sp>
        <p:nvSpPr>
          <p:cNvPr id="14" name="TextBox 13">
            <a:extLst>
              <a:ext uri="{FF2B5EF4-FFF2-40B4-BE49-F238E27FC236}">
                <a16:creationId xmlns:a16="http://schemas.microsoft.com/office/drawing/2014/main" id="{A8AF676C-7068-94EB-F931-DFC67868FCA9}"/>
              </a:ext>
            </a:extLst>
          </p:cNvPr>
          <p:cNvSpPr txBox="1"/>
          <p:nvPr/>
        </p:nvSpPr>
        <p:spPr>
          <a:xfrm>
            <a:off x="1308735" y="5521960"/>
            <a:ext cx="1676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M1, M2, M3, ...</a:t>
            </a:r>
            <a:endParaRPr lang="en-US"/>
          </a:p>
        </p:txBody>
      </p:sp>
      <p:sp>
        <p:nvSpPr>
          <p:cNvPr id="16" name="TextBox 15">
            <a:extLst>
              <a:ext uri="{FF2B5EF4-FFF2-40B4-BE49-F238E27FC236}">
                <a16:creationId xmlns:a16="http://schemas.microsoft.com/office/drawing/2014/main" id="{45AA1EE5-958F-99C6-3938-4DB08AC1D600}"/>
              </a:ext>
            </a:extLst>
          </p:cNvPr>
          <p:cNvSpPr txBox="1"/>
          <p:nvPr/>
        </p:nvSpPr>
        <p:spPr>
          <a:xfrm>
            <a:off x="3846830" y="5332094"/>
            <a:ext cx="1232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Dequeue</a:t>
            </a:r>
            <a:endParaRPr lang="en-US"/>
          </a:p>
        </p:txBody>
      </p:sp>
      <p:sp>
        <p:nvSpPr>
          <p:cNvPr id="18" name="Rectangle: Rounded Corners 17">
            <a:extLst>
              <a:ext uri="{FF2B5EF4-FFF2-40B4-BE49-F238E27FC236}">
                <a16:creationId xmlns:a16="http://schemas.microsoft.com/office/drawing/2014/main" id="{9B60A512-0968-0D8E-7E5E-D0ACE1A97109}"/>
              </a:ext>
            </a:extLst>
          </p:cNvPr>
          <p:cNvSpPr/>
          <p:nvPr/>
        </p:nvSpPr>
        <p:spPr>
          <a:xfrm>
            <a:off x="5422900" y="5511800"/>
            <a:ext cx="812799" cy="711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10000"/>
                  </a:schemeClr>
                </a:solidFill>
                <a:cs typeface="Sabon Next LT"/>
              </a:rPr>
              <a:t>M</a:t>
            </a:r>
            <a:endParaRPr lang="en-US" b="1">
              <a:solidFill>
                <a:schemeClr val="bg1">
                  <a:lumMod val="10000"/>
                </a:schemeClr>
              </a:solidFill>
            </a:endParaRPr>
          </a:p>
        </p:txBody>
      </p:sp>
      <p:sp>
        <p:nvSpPr>
          <p:cNvPr id="19" name="Arrow: Notched Right 18">
            <a:extLst>
              <a:ext uri="{FF2B5EF4-FFF2-40B4-BE49-F238E27FC236}">
                <a16:creationId xmlns:a16="http://schemas.microsoft.com/office/drawing/2014/main" id="{B47F77E9-EECF-178D-EF7F-1C4AD53C9F16}"/>
              </a:ext>
            </a:extLst>
          </p:cNvPr>
          <p:cNvSpPr/>
          <p:nvPr/>
        </p:nvSpPr>
        <p:spPr>
          <a:xfrm>
            <a:off x="6464299" y="5645150"/>
            <a:ext cx="2273300" cy="390525"/>
          </a:xfrm>
          <a:prstGeom prst="notched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ylinder 20">
            <a:extLst>
              <a:ext uri="{FF2B5EF4-FFF2-40B4-BE49-F238E27FC236}">
                <a16:creationId xmlns:a16="http://schemas.microsoft.com/office/drawing/2014/main" id="{487E1DDF-6EC9-B934-22D6-6FA20046E330}"/>
              </a:ext>
            </a:extLst>
          </p:cNvPr>
          <p:cNvSpPr/>
          <p:nvPr/>
        </p:nvSpPr>
        <p:spPr>
          <a:xfrm>
            <a:off x="8834800" y="5146725"/>
            <a:ext cx="1343387" cy="13621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13" name="Rectangle 12">
            <a:extLst>
              <a:ext uri="{FF2B5EF4-FFF2-40B4-BE49-F238E27FC236}">
                <a16:creationId xmlns:a16="http://schemas.microsoft.com/office/drawing/2014/main" id="{CBDAB0B8-333D-AA45-CB8D-F9E90C55C612}"/>
              </a:ext>
            </a:extLst>
          </p:cNvPr>
          <p:cNvSpPr/>
          <p:nvPr/>
        </p:nvSpPr>
        <p:spPr>
          <a:xfrm>
            <a:off x="6093129" y="445324"/>
            <a:ext cx="4734197" cy="75457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solidFill>
                  <a:schemeClr val="accent6"/>
                </a:solidFill>
                <a:cs typeface="Sabon Next LT"/>
              </a:rPr>
              <a:t>We include</a:t>
            </a:r>
            <a:r>
              <a:rPr lang="en-US" b="1" dirty="0">
                <a:solidFill>
                  <a:schemeClr val="accent6"/>
                </a:solidFill>
                <a:cs typeface="Sabon Next LT"/>
              </a:rPr>
              <a:t> [</a:t>
            </a:r>
            <a:r>
              <a:rPr lang="en-US" b="1" dirty="0" err="1">
                <a:solidFill>
                  <a:schemeClr val="accent6"/>
                </a:solidFill>
                <a:cs typeface="Sabon Next LT"/>
              </a:rPr>
              <a:t>trans_id</a:t>
            </a:r>
            <a:r>
              <a:rPr lang="en-US" b="1" dirty="0">
                <a:solidFill>
                  <a:schemeClr val="accent6"/>
                </a:solidFill>
                <a:cs typeface="Sabon Next LT"/>
              </a:rPr>
              <a:t>, role,   </a:t>
            </a:r>
            <a:r>
              <a:rPr lang="en-US" b="1" dirty="0" err="1">
                <a:solidFill>
                  <a:schemeClr val="accent6"/>
                </a:solidFill>
                <a:cs typeface="Sabon Next LT"/>
              </a:rPr>
              <a:t>user_id</a:t>
            </a:r>
            <a:r>
              <a:rPr lang="en-US" b="1" dirty="0">
                <a:solidFill>
                  <a:schemeClr val="accent6"/>
                </a:solidFill>
                <a:cs typeface="Sabon Next LT"/>
              </a:rPr>
              <a:t>, amount] </a:t>
            </a:r>
            <a:r>
              <a:rPr lang="en-US" dirty="0">
                <a:solidFill>
                  <a:schemeClr val="accent6"/>
                </a:solidFill>
                <a:cs typeface="Sabon Next LT"/>
              </a:rPr>
              <a:t>fields into the message schema.</a:t>
            </a:r>
          </a:p>
        </p:txBody>
      </p:sp>
      <p:sp>
        <p:nvSpPr>
          <p:cNvPr id="15" name="TextBox 14">
            <a:extLst>
              <a:ext uri="{FF2B5EF4-FFF2-40B4-BE49-F238E27FC236}">
                <a16:creationId xmlns:a16="http://schemas.microsoft.com/office/drawing/2014/main" id="{13C4F3BA-9B9E-1C85-6316-7B0AB0DFD74F}"/>
              </a:ext>
            </a:extLst>
          </p:cNvPr>
          <p:cNvSpPr txBox="1"/>
          <p:nvPr/>
        </p:nvSpPr>
        <p:spPr>
          <a:xfrm>
            <a:off x="8130271" y="1805733"/>
            <a:ext cx="3720601" cy="2062103"/>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70C0"/>
                </a:solidFill>
                <a:cs typeface="Sabon Next LT"/>
              </a:rPr>
              <a:t>The  message-queue is in </a:t>
            </a:r>
            <a:r>
              <a:rPr lang="en-US" sz="1600" u="sng">
                <a:solidFill>
                  <a:srgbClr val="0070C0"/>
                </a:solidFill>
                <a:cs typeface="Sabon Next LT"/>
              </a:rPr>
              <a:t>Node1</a:t>
            </a:r>
          </a:p>
          <a:p>
            <a:endParaRPr lang="en-US" sz="1600">
              <a:solidFill>
                <a:srgbClr val="0070C0"/>
              </a:solidFill>
              <a:cs typeface="Sabon Next LT"/>
            </a:endParaRPr>
          </a:p>
          <a:p>
            <a:r>
              <a:rPr lang="en-US" sz="1600">
                <a:solidFill>
                  <a:srgbClr val="0070C0"/>
                </a:solidFill>
                <a:cs typeface="Sabon Next LT"/>
              </a:rPr>
              <a:t>So, what if the transaction at </a:t>
            </a:r>
            <a:r>
              <a:rPr lang="en-US" sz="1600" u="sng">
                <a:solidFill>
                  <a:srgbClr val="0070C0"/>
                </a:solidFill>
                <a:cs typeface="Sabon Next LT"/>
              </a:rPr>
              <a:t>Node2</a:t>
            </a:r>
            <a:r>
              <a:rPr lang="en-US" sz="1600">
                <a:solidFill>
                  <a:srgbClr val="0070C0"/>
                </a:solidFill>
                <a:cs typeface="Sabon Next LT"/>
              </a:rPr>
              <a:t> dequeues the message, but update to the users table </a:t>
            </a:r>
            <a:r>
              <a:rPr lang="en-US" sz="1600" u="sng">
                <a:solidFill>
                  <a:srgbClr val="0070C0"/>
                </a:solidFill>
                <a:cs typeface="Sabon Next LT"/>
              </a:rPr>
              <a:t>fails</a:t>
            </a:r>
            <a:r>
              <a:rPr lang="en-US" sz="1600">
                <a:solidFill>
                  <a:srgbClr val="0070C0"/>
                </a:solidFill>
                <a:cs typeface="Sabon Next LT"/>
              </a:rPr>
              <a:t>?</a:t>
            </a:r>
            <a:br>
              <a:rPr lang="en-US" sz="1600">
                <a:solidFill>
                  <a:srgbClr val="0070C0"/>
                </a:solidFill>
                <a:cs typeface="Sabon Next LT"/>
              </a:rPr>
            </a:br>
            <a:endParaRPr lang="en-US" sz="1600">
              <a:solidFill>
                <a:srgbClr val="0070C0"/>
              </a:solidFill>
              <a:cs typeface="Sabon Next LT"/>
            </a:endParaRPr>
          </a:p>
          <a:p>
            <a:r>
              <a:rPr lang="en-US" sz="1600">
                <a:solidFill>
                  <a:srgbClr val="0070C0"/>
                </a:solidFill>
                <a:cs typeface="Sabon Next LT"/>
              </a:rPr>
              <a:t>There will be </a:t>
            </a:r>
            <a:r>
              <a:rPr lang="en-US" sz="1600" u="sng">
                <a:solidFill>
                  <a:srgbClr val="0070C0"/>
                </a:solidFill>
                <a:cs typeface="Sabon Next LT"/>
              </a:rPr>
              <a:t>inconsistency </a:t>
            </a:r>
            <a:r>
              <a:rPr lang="en-US" sz="1600">
                <a:solidFill>
                  <a:srgbClr val="0070C0"/>
                </a:solidFill>
                <a:cs typeface="Sabon Next LT"/>
              </a:rPr>
              <a:t>as message is now </a:t>
            </a:r>
            <a:r>
              <a:rPr lang="en-US" sz="1600" u="sng">
                <a:solidFill>
                  <a:srgbClr val="0070C0"/>
                </a:solidFill>
                <a:cs typeface="Sabon Next LT"/>
              </a:rPr>
              <a:t>lost</a:t>
            </a:r>
            <a:r>
              <a:rPr lang="en-US" sz="1600">
                <a:solidFill>
                  <a:srgbClr val="0070C0"/>
                </a:solidFill>
                <a:cs typeface="Sabon Next LT"/>
              </a:rPr>
              <a:t>, without updating users table.</a:t>
            </a:r>
          </a:p>
        </p:txBody>
      </p:sp>
      <p:pic>
        <p:nvPicPr>
          <p:cNvPr id="9" name="Picture 8">
            <a:extLst>
              <a:ext uri="{FF2B5EF4-FFF2-40B4-BE49-F238E27FC236}">
                <a16:creationId xmlns:a16="http://schemas.microsoft.com/office/drawing/2014/main" id="{7BA2CD22-BFE0-9400-1B7B-51B5F7FE53AF}"/>
              </a:ext>
            </a:extLst>
          </p:cNvPr>
          <p:cNvPicPr>
            <a:picLocks noChangeAspect="1"/>
          </p:cNvPicPr>
          <p:nvPr/>
        </p:nvPicPr>
        <p:blipFill>
          <a:blip r:embed="rId2"/>
          <a:stretch>
            <a:fillRect/>
          </a:stretch>
        </p:blipFill>
        <p:spPr>
          <a:xfrm>
            <a:off x="563645" y="1585727"/>
            <a:ext cx="7343775" cy="2914650"/>
          </a:xfrm>
          <a:prstGeom prst="rect">
            <a:avLst/>
          </a:prstGeom>
        </p:spPr>
      </p:pic>
      <p:cxnSp>
        <p:nvCxnSpPr>
          <p:cNvPr id="20" name="Straight Arrow Connector 19">
            <a:extLst>
              <a:ext uri="{FF2B5EF4-FFF2-40B4-BE49-F238E27FC236}">
                <a16:creationId xmlns:a16="http://schemas.microsoft.com/office/drawing/2014/main" id="{56C17FC1-2F37-D1CE-8CD6-74AD2F8363F3}"/>
              </a:ext>
            </a:extLst>
          </p:cNvPr>
          <p:cNvCxnSpPr/>
          <p:nvPr/>
        </p:nvCxnSpPr>
        <p:spPr>
          <a:xfrm flipV="1">
            <a:off x="3038979" y="2200779"/>
            <a:ext cx="5081438" cy="17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D58A2C6-6346-8A1C-5CCF-9CA0FF4C73C1}"/>
              </a:ext>
            </a:extLst>
          </p:cNvPr>
          <p:cNvSpPr/>
          <p:nvPr/>
        </p:nvSpPr>
        <p:spPr>
          <a:xfrm>
            <a:off x="1094029" y="2099010"/>
            <a:ext cx="1819142" cy="241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467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92F-7880-C90E-B314-F87BF3EEC890}"/>
              </a:ext>
            </a:extLst>
          </p:cNvPr>
          <p:cNvSpPr>
            <a:spLocks noGrp="1"/>
          </p:cNvSpPr>
          <p:nvPr>
            <p:ph type="title"/>
          </p:nvPr>
        </p:nvSpPr>
        <p:spPr>
          <a:xfrm>
            <a:off x="758952" y="581841"/>
            <a:ext cx="10671048" cy="1362057"/>
          </a:xfrm>
        </p:spPr>
        <p:txBody>
          <a:bodyPr/>
          <a:lstStyle/>
          <a:p>
            <a:r>
              <a:rPr lang="en-US"/>
              <a:t>issue persists!</a:t>
            </a:r>
          </a:p>
        </p:txBody>
      </p:sp>
      <p:sp>
        <p:nvSpPr>
          <p:cNvPr id="3" name="Slide Number Placeholder 2">
            <a:extLst>
              <a:ext uri="{FF2B5EF4-FFF2-40B4-BE49-F238E27FC236}">
                <a16:creationId xmlns:a16="http://schemas.microsoft.com/office/drawing/2014/main" id="{7AF22AD6-8818-AF84-035D-B9149369E2A8}"/>
              </a:ext>
            </a:extLst>
          </p:cNvPr>
          <p:cNvSpPr>
            <a:spLocks noGrp="1"/>
          </p:cNvSpPr>
          <p:nvPr>
            <p:ph type="sldNum" sz="quarter" idx="12"/>
          </p:nvPr>
        </p:nvSpPr>
        <p:spPr/>
        <p:txBody>
          <a:bodyPr/>
          <a:lstStyle/>
          <a:p>
            <a:fld id="{48F63A3B-78C7-47BE-AE5E-E10140E04643}" type="slidenum">
              <a:rPr lang="en-US" smtClean="0"/>
              <a:pPr/>
              <a:t>49</a:t>
            </a:fld>
            <a:endParaRPr lang="en-US"/>
          </a:p>
        </p:txBody>
      </p:sp>
      <p:sp>
        <p:nvSpPr>
          <p:cNvPr id="5" name="TextBox 4">
            <a:extLst>
              <a:ext uri="{FF2B5EF4-FFF2-40B4-BE49-F238E27FC236}">
                <a16:creationId xmlns:a16="http://schemas.microsoft.com/office/drawing/2014/main" id="{28487706-50AB-514F-CDAA-438CD6546A9B}"/>
              </a:ext>
            </a:extLst>
          </p:cNvPr>
          <p:cNvSpPr txBox="1"/>
          <p:nvPr/>
        </p:nvSpPr>
        <p:spPr>
          <a:xfrm>
            <a:off x="2118137" y="1535134"/>
            <a:ext cx="880273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1600" b="1" dirty="0">
                <a:ea typeface="+mn-lt"/>
                <a:cs typeface="+mn-lt"/>
              </a:rPr>
              <a:t>Messages are queued together with transactions,  but processing them still requires coordination between the message queue and the users database         </a:t>
            </a:r>
            <a:r>
              <a:rPr lang="en-US" sz="1600" dirty="0">
                <a:ea typeface="+mn-lt"/>
                <a:cs typeface="+mn-lt"/>
              </a:rPr>
              <a:t>  </a:t>
            </a:r>
          </a:p>
          <a:p>
            <a:r>
              <a:rPr lang="en-US" sz="1600" dirty="0">
                <a:ea typeface="+mn-lt"/>
                <a:cs typeface="+mn-lt"/>
              </a:rPr>
              <a:t>                     </a:t>
            </a:r>
            <a:r>
              <a:rPr lang="en-US" sz="1600" b="1" dirty="0">
                <a:highlight>
                  <a:srgbClr val="FFFF00"/>
                </a:highlight>
                <a:ea typeface="+mn-lt"/>
                <a:cs typeface="+mn-lt"/>
              </a:rPr>
              <a:t>Again 2PC problem</a:t>
            </a:r>
            <a:r>
              <a:rPr lang="en-US" sz="1600" dirty="0">
                <a:ea typeface="+mn-lt"/>
                <a:cs typeface="+mn-lt"/>
              </a:rPr>
              <a:t>.</a:t>
            </a:r>
            <a:endParaRPr lang="en-US" sz="1600">
              <a:cs typeface="Sabon Next LT"/>
            </a:endParaRPr>
          </a:p>
          <a:p>
            <a:endParaRPr lang="en-US" sz="1600" b="1" dirty="0">
              <a:ea typeface="+mn-lt"/>
              <a:cs typeface="+mn-lt"/>
            </a:endParaRPr>
          </a:p>
          <a:p>
            <a:r>
              <a:rPr lang="en-US" sz="1600" b="1" dirty="0">
                <a:ea typeface="+mn-lt"/>
                <a:cs typeface="+mn-lt"/>
              </a:rPr>
              <a:t>2.   If an update/</a:t>
            </a:r>
            <a:r>
              <a:rPr lang="en-US" sz="1600" b="1" dirty="0">
                <a:highlight>
                  <a:srgbClr val="00FF00"/>
                </a:highlight>
                <a:ea typeface="+mn-lt"/>
                <a:cs typeface="+mn-lt"/>
              </a:rPr>
              <a:t>insert </a:t>
            </a:r>
            <a:r>
              <a:rPr lang="en-US" sz="1600" b="1" dirty="0">
                <a:ea typeface="+mn-lt"/>
                <a:cs typeface="+mn-lt"/>
              </a:rPr>
              <a:t>is </a:t>
            </a:r>
            <a:r>
              <a:rPr lang="en-US" sz="1600" b="1" dirty="0">
                <a:highlight>
                  <a:srgbClr val="00FF00"/>
                </a:highlight>
                <a:ea typeface="+mn-lt"/>
                <a:cs typeface="+mn-lt"/>
              </a:rPr>
              <a:t>successful </a:t>
            </a:r>
            <a:r>
              <a:rPr lang="en-US" sz="1600" b="1" dirty="0">
                <a:ea typeface="+mn-lt"/>
                <a:cs typeface="+mn-lt"/>
              </a:rPr>
              <a:t>to transactions table and message enqueue is  successful at Node1, then users table at Node2 must be able to process message without fail/inconsistency.</a:t>
            </a:r>
            <a:endParaRPr lang="en-US" sz="1600" b="1" dirty="0">
              <a:cs typeface="Sabon Next LT"/>
            </a:endParaRPr>
          </a:p>
        </p:txBody>
      </p:sp>
      <p:sp>
        <p:nvSpPr>
          <p:cNvPr id="6" name="Arrow: Striped Right 5">
            <a:extLst>
              <a:ext uri="{FF2B5EF4-FFF2-40B4-BE49-F238E27FC236}">
                <a16:creationId xmlns:a16="http://schemas.microsoft.com/office/drawing/2014/main" id="{C2867CE1-2CBD-615F-EA14-D6DDA46F2579}"/>
              </a:ext>
            </a:extLst>
          </p:cNvPr>
          <p:cNvSpPr/>
          <p:nvPr/>
        </p:nvSpPr>
        <p:spPr>
          <a:xfrm>
            <a:off x="2719374" y="2049166"/>
            <a:ext cx="325887" cy="271359"/>
          </a:xfrm>
          <a:prstGeom prst="stripedRightArrow">
            <a:avLst/>
          </a:prstGeom>
          <a:solidFill>
            <a:schemeClr val="accent6">
              <a:lumMod val="40000"/>
              <a:lumOff val="6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FF81FFF9-1313-9457-0A4D-A434BE885C73}"/>
              </a:ext>
            </a:extLst>
          </p:cNvPr>
          <p:cNvSpPr/>
          <p:nvPr/>
        </p:nvSpPr>
        <p:spPr>
          <a:xfrm>
            <a:off x="1406479" y="4471084"/>
            <a:ext cx="1638662" cy="1705094"/>
          </a:xfrm>
          <a:prstGeom prst="can">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Transactions</a:t>
            </a:r>
            <a:endParaRPr lang="en-US" b="1">
              <a:solidFill>
                <a:schemeClr val="accent6"/>
              </a:solidFill>
            </a:endParaRPr>
          </a:p>
        </p:txBody>
      </p:sp>
      <p:sp>
        <p:nvSpPr>
          <p:cNvPr id="10" name="Arrow: Striped Right 9">
            <a:extLst>
              <a:ext uri="{FF2B5EF4-FFF2-40B4-BE49-F238E27FC236}">
                <a16:creationId xmlns:a16="http://schemas.microsoft.com/office/drawing/2014/main" id="{76F8EFEA-F5E5-1A16-AE9C-E8D5E3F5DB23}"/>
              </a:ext>
            </a:extLst>
          </p:cNvPr>
          <p:cNvSpPr/>
          <p:nvPr/>
        </p:nvSpPr>
        <p:spPr>
          <a:xfrm rot="5400000">
            <a:off x="1869439" y="4190999"/>
            <a:ext cx="680720" cy="42418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5BF44B-DBD5-1E34-E0CA-690123D5D5F5}"/>
              </a:ext>
            </a:extLst>
          </p:cNvPr>
          <p:cNvSpPr txBox="1"/>
          <p:nvPr/>
        </p:nvSpPr>
        <p:spPr>
          <a:xfrm>
            <a:off x="1019173" y="3707765"/>
            <a:ext cx="2828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User 1 bought Laptop</a:t>
            </a:r>
            <a:endParaRPr lang="en-US"/>
          </a:p>
        </p:txBody>
      </p:sp>
      <p:sp>
        <p:nvSpPr>
          <p:cNvPr id="14" name="Cylinder 13">
            <a:extLst>
              <a:ext uri="{FF2B5EF4-FFF2-40B4-BE49-F238E27FC236}">
                <a16:creationId xmlns:a16="http://schemas.microsoft.com/office/drawing/2014/main" id="{8060718E-AF9B-37DD-CC72-2A118699D497}"/>
              </a:ext>
            </a:extLst>
          </p:cNvPr>
          <p:cNvSpPr/>
          <p:nvPr/>
        </p:nvSpPr>
        <p:spPr>
          <a:xfrm>
            <a:off x="8872900" y="4279950"/>
            <a:ext cx="1638662" cy="17050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16" name="Cylinder 15">
            <a:extLst>
              <a:ext uri="{FF2B5EF4-FFF2-40B4-BE49-F238E27FC236}">
                <a16:creationId xmlns:a16="http://schemas.microsoft.com/office/drawing/2014/main" id="{DDE1724E-0CD1-D378-9BD6-9CB290DFC08E}"/>
              </a:ext>
            </a:extLst>
          </p:cNvPr>
          <p:cNvSpPr/>
          <p:nvPr/>
        </p:nvSpPr>
        <p:spPr>
          <a:xfrm rot="16200000">
            <a:off x="5737315" y="4219589"/>
            <a:ext cx="1014482" cy="22100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314DEC-E132-3AF3-3C00-54C3CADDA9DB}"/>
              </a:ext>
            </a:extLst>
          </p:cNvPr>
          <p:cNvSpPr txBox="1"/>
          <p:nvPr/>
        </p:nvSpPr>
        <p:spPr>
          <a:xfrm>
            <a:off x="5642610" y="4998085"/>
            <a:ext cx="1676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M, M1, M2,...</a:t>
            </a:r>
          </a:p>
        </p:txBody>
      </p:sp>
      <p:sp>
        <p:nvSpPr>
          <p:cNvPr id="22" name="Arrow: Striped Right 21">
            <a:extLst>
              <a:ext uri="{FF2B5EF4-FFF2-40B4-BE49-F238E27FC236}">
                <a16:creationId xmlns:a16="http://schemas.microsoft.com/office/drawing/2014/main" id="{C5D8D5F2-5123-F591-BB26-A76DAE58230C}"/>
              </a:ext>
            </a:extLst>
          </p:cNvPr>
          <p:cNvSpPr/>
          <p:nvPr/>
        </p:nvSpPr>
        <p:spPr>
          <a:xfrm>
            <a:off x="7790450" y="5133064"/>
            <a:ext cx="845094" cy="372656"/>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B245CB-74E1-F77F-4C80-B1E0FC95E68D}"/>
              </a:ext>
            </a:extLst>
          </p:cNvPr>
          <p:cNvSpPr/>
          <p:nvPr/>
        </p:nvSpPr>
        <p:spPr>
          <a:xfrm>
            <a:off x="757827" y="3654880"/>
            <a:ext cx="7023462" cy="2634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Striped Right 27">
            <a:extLst>
              <a:ext uri="{FF2B5EF4-FFF2-40B4-BE49-F238E27FC236}">
                <a16:creationId xmlns:a16="http://schemas.microsoft.com/office/drawing/2014/main" id="{43404F1F-1A7A-5282-CEC5-88A3D0C276BC}"/>
              </a:ext>
            </a:extLst>
          </p:cNvPr>
          <p:cNvSpPr/>
          <p:nvPr/>
        </p:nvSpPr>
        <p:spPr>
          <a:xfrm>
            <a:off x="3312793" y="5137783"/>
            <a:ext cx="1643380" cy="36322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011D959-0C4A-08BA-C92D-0AF6958E3342}"/>
              </a:ext>
            </a:extLst>
          </p:cNvPr>
          <p:cNvSpPr txBox="1"/>
          <p:nvPr/>
        </p:nvSpPr>
        <p:spPr>
          <a:xfrm>
            <a:off x="3309620" y="4803775"/>
            <a:ext cx="16332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Sabon Next LT"/>
              </a:rPr>
              <a:t>Queued M??</a:t>
            </a:r>
            <a:endParaRPr lang="en-US" sz="2000" b="1"/>
          </a:p>
        </p:txBody>
      </p:sp>
      <p:sp>
        <p:nvSpPr>
          <p:cNvPr id="35" name="Arrow: Left 34">
            <a:extLst>
              <a:ext uri="{FF2B5EF4-FFF2-40B4-BE49-F238E27FC236}">
                <a16:creationId xmlns:a16="http://schemas.microsoft.com/office/drawing/2014/main" id="{87B28258-2311-A155-FFF6-06ECDB158129}"/>
              </a:ext>
            </a:extLst>
          </p:cNvPr>
          <p:cNvSpPr/>
          <p:nvPr/>
        </p:nvSpPr>
        <p:spPr>
          <a:xfrm>
            <a:off x="3206750" y="4730750"/>
            <a:ext cx="1435099" cy="114300"/>
          </a:xfrm>
          <a:prstGeom prst="leftArrow">
            <a:avLst/>
          </a:prstGeom>
          <a:solidFill>
            <a:srgbClr val="AAC4E9"/>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9F84B76-1848-9089-6AC9-E178969DE0AB}"/>
              </a:ext>
            </a:extLst>
          </p:cNvPr>
          <p:cNvSpPr txBox="1"/>
          <p:nvPr/>
        </p:nvSpPr>
        <p:spPr>
          <a:xfrm>
            <a:off x="2957195" y="4394199"/>
            <a:ext cx="2128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Yes? Commit </a:t>
            </a:r>
            <a:r>
              <a:rPr lang="en-US" err="1">
                <a:cs typeface="Sabon Next LT"/>
              </a:rPr>
              <a:t>trxn</a:t>
            </a:r>
            <a:r>
              <a:rPr lang="en-US">
                <a:cs typeface="Sabon Next LT"/>
              </a:rPr>
              <a:t>.</a:t>
            </a:r>
            <a:endParaRPr lang="en-US">
              <a:solidFill>
                <a:srgbClr val="000000"/>
              </a:solidFill>
              <a:latin typeface="Sabon Next LT"/>
              <a:ea typeface="Roboto"/>
              <a:cs typeface="Sabon Next LT"/>
            </a:endParaRPr>
          </a:p>
        </p:txBody>
      </p:sp>
      <p:sp>
        <p:nvSpPr>
          <p:cNvPr id="37" name="Arrow: Left 36">
            <a:extLst>
              <a:ext uri="{FF2B5EF4-FFF2-40B4-BE49-F238E27FC236}">
                <a16:creationId xmlns:a16="http://schemas.microsoft.com/office/drawing/2014/main" id="{8AD917DB-9A14-7A73-2552-9C2C935F25AC}"/>
              </a:ext>
            </a:extLst>
          </p:cNvPr>
          <p:cNvSpPr/>
          <p:nvPr/>
        </p:nvSpPr>
        <p:spPr>
          <a:xfrm>
            <a:off x="3159125" y="5711825"/>
            <a:ext cx="1435099" cy="114300"/>
          </a:xfrm>
          <a:prstGeom prst="leftArrow">
            <a:avLst/>
          </a:prstGeom>
          <a:solidFill>
            <a:srgbClr val="AAC4E9"/>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3190407-CAFC-D1DB-A30A-AD28960C26ED}"/>
              </a:ext>
            </a:extLst>
          </p:cNvPr>
          <p:cNvSpPr txBox="1"/>
          <p:nvPr/>
        </p:nvSpPr>
        <p:spPr>
          <a:xfrm>
            <a:off x="2976245" y="5394324"/>
            <a:ext cx="2128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No? rollback </a:t>
            </a:r>
            <a:r>
              <a:rPr lang="en-US" err="1">
                <a:cs typeface="Sabon Next LT"/>
              </a:rPr>
              <a:t>trxn</a:t>
            </a:r>
            <a:r>
              <a:rPr lang="en-US">
                <a:cs typeface="Sabon Next LT"/>
              </a:rPr>
              <a:t>.</a:t>
            </a:r>
            <a:endParaRPr lang="en-US">
              <a:solidFill>
                <a:srgbClr val="000000"/>
              </a:solidFill>
              <a:latin typeface="Sabon Next LT"/>
              <a:ea typeface="Roboto"/>
              <a:cs typeface="Sabon Next LT"/>
            </a:endParaRPr>
          </a:p>
        </p:txBody>
      </p:sp>
      <p:sp>
        <p:nvSpPr>
          <p:cNvPr id="7" name="Rectangle: Rounded Corners 6">
            <a:extLst>
              <a:ext uri="{FF2B5EF4-FFF2-40B4-BE49-F238E27FC236}">
                <a16:creationId xmlns:a16="http://schemas.microsoft.com/office/drawing/2014/main" id="{ADBA5975-AD94-4E97-7361-286EA8BB49B2}"/>
              </a:ext>
            </a:extLst>
          </p:cNvPr>
          <p:cNvSpPr/>
          <p:nvPr/>
        </p:nvSpPr>
        <p:spPr>
          <a:xfrm>
            <a:off x="5266046" y="3706750"/>
            <a:ext cx="2438400" cy="26917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cs typeface="Sabon Next LT"/>
              </a:rPr>
              <a:t>Node1</a:t>
            </a:r>
          </a:p>
        </p:txBody>
      </p:sp>
      <p:sp>
        <p:nvSpPr>
          <p:cNvPr id="4" name="Rectangle 3">
            <a:extLst>
              <a:ext uri="{FF2B5EF4-FFF2-40B4-BE49-F238E27FC236}">
                <a16:creationId xmlns:a16="http://schemas.microsoft.com/office/drawing/2014/main" id="{6403DA37-DA3E-07ED-7AF2-0E7DDB5D6996}"/>
              </a:ext>
            </a:extLst>
          </p:cNvPr>
          <p:cNvSpPr/>
          <p:nvPr/>
        </p:nvSpPr>
        <p:spPr>
          <a:xfrm>
            <a:off x="8654917" y="3704360"/>
            <a:ext cx="2778034" cy="2634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310BDAB-F39C-0F5E-B5ED-C09F4EEC4D6A}"/>
              </a:ext>
            </a:extLst>
          </p:cNvPr>
          <p:cNvSpPr/>
          <p:nvPr/>
        </p:nvSpPr>
        <p:spPr>
          <a:xfrm>
            <a:off x="8986981" y="3756230"/>
            <a:ext cx="2438400" cy="26917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cs typeface="Sabon Next LT"/>
              </a:rPr>
              <a:t>Node2</a:t>
            </a:r>
          </a:p>
        </p:txBody>
      </p:sp>
    </p:spTree>
    <p:extLst>
      <p:ext uri="{BB962C8B-B14F-4D97-AF65-F5344CB8AC3E}">
        <p14:creationId xmlns:p14="http://schemas.microsoft.com/office/powerpoint/2010/main" val="111089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p:txBody>
          <a:bodyPr/>
          <a:lstStyle/>
          <a:p>
            <a:r>
              <a:rPr lang="en-US" sz="3200">
                <a:latin typeface="Sabon Next LT"/>
                <a:cs typeface="Sabon Next LT"/>
              </a:rPr>
              <a:t>EVERYTHING AT ONE NODE</a:t>
            </a:r>
            <a:br>
              <a:rPr lang="en-US" sz="2800">
                <a:latin typeface="Sabon Next LT"/>
                <a:cs typeface="Sabon Next LT"/>
              </a:rPr>
            </a:br>
            <a:r>
              <a:rPr lang="en-US" sz="2000">
                <a:highlight>
                  <a:srgbClr val="C0C0C0"/>
                </a:highlight>
                <a:latin typeface="Sabon Next LT"/>
                <a:cs typeface="Sabon Next LT"/>
              </a:rPr>
              <a:t>[CENTRALIZED SYSTEM</a:t>
            </a:r>
            <a:r>
              <a:rPr lang="en-US" sz="2000">
                <a:latin typeface="Sabon Next LT"/>
                <a:cs typeface="Sabon Next LT"/>
              </a:rPr>
              <a:t>]</a:t>
            </a:r>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sz="half" idx="2"/>
          </p:nvPr>
        </p:nvSpPr>
        <p:spPr/>
        <p:txBody>
          <a:bodyPr vert="horz" lIns="91440" tIns="0" rIns="91440" bIns="0" rtlCol="0" anchor="t">
            <a:normAutofit/>
          </a:bodyPr>
          <a:lstStyle/>
          <a:p>
            <a:pPr marL="285750" indent="-285750">
              <a:buFont typeface="Arial"/>
              <a:buChar char="•"/>
            </a:pPr>
            <a:endParaRPr lang="en-US">
              <a:cs typeface="Sabon Next LT"/>
            </a:endParaRPr>
          </a:p>
          <a:p>
            <a:pPr marL="285750" indent="-285750">
              <a:buFont typeface="Arial"/>
              <a:buChar char="•"/>
            </a:pPr>
            <a:endParaRPr lang="en-US"/>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p:txBody>
          <a:bodyPr/>
          <a:lstStyle/>
          <a:p>
            <a:fld id="{48F63A3B-78C7-47BE-AE5E-E10140E04643}" type="slidenum">
              <a:rPr lang="en-US" smtClean="0"/>
              <a:pPr/>
              <a:t>5</a:t>
            </a:fld>
            <a:endParaRPr lang="en-US"/>
          </a:p>
        </p:txBody>
      </p:sp>
      <p:pic>
        <p:nvPicPr>
          <p:cNvPr id="7" name="Picture 6" descr="Web Application Development: Your Must-Have Guide for 2024">
            <a:extLst>
              <a:ext uri="{FF2B5EF4-FFF2-40B4-BE49-F238E27FC236}">
                <a16:creationId xmlns:a16="http://schemas.microsoft.com/office/drawing/2014/main" id="{08935929-95BE-5326-3F22-2B007DC941CA}"/>
              </a:ext>
            </a:extLst>
          </p:cNvPr>
          <p:cNvPicPr>
            <a:picLocks noChangeAspect="1"/>
          </p:cNvPicPr>
          <p:nvPr/>
        </p:nvPicPr>
        <p:blipFill>
          <a:blip r:embed="rId3"/>
          <a:srcRect l="-48" t="7249" b="8074"/>
          <a:stretch/>
        </p:blipFill>
        <p:spPr>
          <a:xfrm>
            <a:off x="1557014" y="3139167"/>
            <a:ext cx="7214362" cy="3562430"/>
          </a:xfrm>
          <a:prstGeom prst="rect">
            <a:avLst/>
          </a:prstGeom>
        </p:spPr>
      </p:pic>
      <p:sp>
        <p:nvSpPr>
          <p:cNvPr id="8" name="TextBox 7">
            <a:extLst>
              <a:ext uri="{FF2B5EF4-FFF2-40B4-BE49-F238E27FC236}">
                <a16:creationId xmlns:a16="http://schemas.microsoft.com/office/drawing/2014/main" id="{940FBF7B-04C3-DC94-8025-CCBE36833B0A}"/>
              </a:ext>
            </a:extLst>
          </p:cNvPr>
          <p:cNvSpPr txBox="1"/>
          <p:nvPr/>
        </p:nvSpPr>
        <p:spPr>
          <a:xfrm>
            <a:off x="1552471" y="2300717"/>
            <a:ext cx="854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Database service, web server, app server all are at one place (node)</a:t>
            </a:r>
          </a:p>
          <a:p>
            <a:r>
              <a:rPr lang="en-US">
                <a:cs typeface="Sabon Next LT"/>
              </a:rPr>
              <a:t>Clients contact one server hosting service (no load balanced) via HTTP over Internet</a:t>
            </a:r>
          </a:p>
        </p:txBody>
      </p:sp>
      <p:sp>
        <p:nvSpPr>
          <p:cNvPr id="10" name="Speech Bubble: Oval 9">
            <a:extLst>
              <a:ext uri="{FF2B5EF4-FFF2-40B4-BE49-F238E27FC236}">
                <a16:creationId xmlns:a16="http://schemas.microsoft.com/office/drawing/2014/main" id="{3D28A6A5-A363-C019-0573-1C3B38AAD19E}"/>
              </a:ext>
            </a:extLst>
          </p:cNvPr>
          <p:cNvSpPr/>
          <p:nvPr/>
        </p:nvSpPr>
        <p:spPr>
          <a:xfrm>
            <a:off x="7940733" y="1146730"/>
            <a:ext cx="2358345" cy="819331"/>
          </a:xfrm>
          <a:prstGeom prst="wedgeEllipseCallout">
            <a:avLst/>
          </a:prstGeom>
          <a:solidFill>
            <a:schemeClr val="tx2"/>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Sabon Next LT"/>
              </a:rPr>
              <a:t>A simple solution</a:t>
            </a:r>
            <a:endParaRPr lang="en-US"/>
          </a:p>
        </p:txBody>
      </p:sp>
    </p:spTree>
    <p:extLst>
      <p:ext uri="{BB962C8B-B14F-4D97-AF65-F5344CB8AC3E}">
        <p14:creationId xmlns:p14="http://schemas.microsoft.com/office/powerpoint/2010/main" val="113171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EACC-B15F-6897-5AE3-E5871EECC305}"/>
              </a:ext>
            </a:extLst>
          </p:cNvPr>
          <p:cNvSpPr>
            <a:spLocks noGrp="1"/>
          </p:cNvSpPr>
          <p:nvPr>
            <p:ph type="title"/>
          </p:nvPr>
        </p:nvSpPr>
        <p:spPr>
          <a:xfrm>
            <a:off x="758952" y="701802"/>
            <a:ext cx="5599112" cy="695987"/>
          </a:xfrm>
        </p:spPr>
        <p:txBody>
          <a:bodyPr vert="horz" lIns="91440" tIns="45720" rIns="91440" bIns="45720" rtlCol="0" anchor="t" anchorCtr="0">
            <a:noAutofit/>
          </a:bodyPr>
          <a:lstStyle/>
          <a:p>
            <a:r>
              <a:rPr lang="en-US"/>
              <a:t>Solving 2pc problem</a:t>
            </a:r>
          </a:p>
        </p:txBody>
      </p:sp>
      <p:sp>
        <p:nvSpPr>
          <p:cNvPr id="3" name="Slide Number Placeholder 2">
            <a:extLst>
              <a:ext uri="{FF2B5EF4-FFF2-40B4-BE49-F238E27FC236}">
                <a16:creationId xmlns:a16="http://schemas.microsoft.com/office/drawing/2014/main" id="{4E8DFE2C-E4EC-0E3E-6706-665E363A3F9B}"/>
              </a:ext>
            </a:extLst>
          </p:cNvPr>
          <p:cNvSpPr>
            <a:spLocks noGrp="1"/>
          </p:cNvSpPr>
          <p:nvPr>
            <p:ph type="sldNum" sz="quarter" idx="12"/>
          </p:nvPr>
        </p:nvSpPr>
        <p:spPr/>
        <p:txBody>
          <a:bodyPr/>
          <a:lstStyle/>
          <a:p>
            <a:fld id="{48F63A3B-78C7-47BE-AE5E-E10140E04643}" type="slidenum">
              <a:rPr lang="en-US" smtClean="0"/>
              <a:pPr/>
              <a:t>50</a:t>
            </a:fld>
            <a:endParaRPr lang="en-US"/>
          </a:p>
        </p:txBody>
      </p:sp>
      <p:sp>
        <p:nvSpPr>
          <p:cNvPr id="4" name="Text Placeholder 3">
            <a:extLst>
              <a:ext uri="{FF2B5EF4-FFF2-40B4-BE49-F238E27FC236}">
                <a16:creationId xmlns:a16="http://schemas.microsoft.com/office/drawing/2014/main" id="{6BC746B6-4BE9-B09A-833C-8FA530B4559B}"/>
              </a:ext>
            </a:extLst>
          </p:cNvPr>
          <p:cNvSpPr>
            <a:spLocks noGrp="1"/>
          </p:cNvSpPr>
          <p:nvPr>
            <p:ph type="body" sz="half" idx="2"/>
          </p:nvPr>
        </p:nvSpPr>
        <p:spPr>
          <a:xfrm>
            <a:off x="758952" y="2372943"/>
            <a:ext cx="10818812" cy="947711"/>
          </a:xfrm>
        </p:spPr>
        <p:txBody>
          <a:bodyPr vert="horz" lIns="91440" tIns="45720" rIns="91440" bIns="45720" rtlCol="0" anchor="t">
            <a:noAutofit/>
          </a:bodyPr>
          <a:lstStyle/>
          <a:p>
            <a:pPr marL="285750" indent="-285750">
              <a:buChar char="•"/>
            </a:pPr>
            <a:r>
              <a:rPr lang="en-US" sz="2200">
                <a:ea typeface="+mn-lt"/>
                <a:cs typeface="+mn-lt"/>
              </a:rPr>
              <a:t>One solution to the previous slow 2PC in the message-processing component is to do nothing; </a:t>
            </a:r>
            <a:r>
              <a:rPr lang="en-US" sz="2200">
                <a:highlight>
                  <a:srgbClr val="FFFF00"/>
                </a:highlight>
                <a:ea typeface="+mn-lt"/>
                <a:cs typeface="+mn-lt"/>
              </a:rPr>
              <a:t>decouple the update</a:t>
            </a:r>
            <a:r>
              <a:rPr lang="en-US" sz="2200">
                <a:ea typeface="+mn-lt"/>
                <a:cs typeface="+mn-lt"/>
              </a:rPr>
              <a:t> into separate back-end component for </a:t>
            </a:r>
            <a:r>
              <a:rPr lang="en-US" sz="2200">
                <a:highlight>
                  <a:srgbClr val="FFFF00"/>
                </a:highlight>
                <a:ea typeface="+mn-lt"/>
                <a:cs typeface="+mn-lt"/>
              </a:rPr>
              <a:t>Users</a:t>
            </a:r>
            <a:r>
              <a:rPr lang="en-US" sz="2200">
                <a:ea typeface="+mn-lt"/>
                <a:cs typeface="+mn-lt"/>
              </a:rPr>
              <a:t>. Still 2PC will be needed but now lower availability for business requirements is acceptable.</a:t>
            </a:r>
          </a:p>
          <a:p>
            <a:endParaRPr lang="en-US" sz="1800">
              <a:cs typeface="Sabon Next LT"/>
            </a:endParaRPr>
          </a:p>
          <a:p>
            <a:endParaRPr lang="en-US" sz="1800">
              <a:cs typeface="Sabon Next LT"/>
            </a:endParaRPr>
          </a:p>
          <a:p>
            <a:pPr marL="285750" indent="-285750">
              <a:buChar char="•"/>
            </a:pPr>
            <a:endParaRPr lang="en-US" sz="1800">
              <a:cs typeface="Sabon Next LT"/>
            </a:endParaRPr>
          </a:p>
        </p:txBody>
      </p:sp>
      <p:sp>
        <p:nvSpPr>
          <p:cNvPr id="7" name="TextBox 6">
            <a:extLst>
              <a:ext uri="{FF2B5EF4-FFF2-40B4-BE49-F238E27FC236}">
                <a16:creationId xmlns:a16="http://schemas.microsoft.com/office/drawing/2014/main" id="{97AA7B7D-EE7F-EAC6-72A2-3E6944FCAB98}"/>
              </a:ext>
            </a:extLst>
          </p:cNvPr>
          <p:cNvSpPr txBox="1"/>
          <p:nvPr/>
        </p:nvSpPr>
        <p:spPr>
          <a:xfrm>
            <a:off x="758092" y="4304825"/>
            <a:ext cx="1056322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b="1">
                <a:solidFill>
                  <a:schemeClr val="accent6"/>
                </a:solidFill>
                <a:highlight>
                  <a:srgbClr val="00FF00"/>
                </a:highlight>
                <a:latin typeface="Sabon Next LT"/>
                <a:cs typeface="Sabon Next LT"/>
              </a:rPr>
              <a:t>Idempotence</a:t>
            </a:r>
            <a:r>
              <a:rPr lang="en-US" sz="2200">
                <a:solidFill>
                  <a:schemeClr val="accent6"/>
                </a:solidFill>
                <a:latin typeface="Sabon Next LT"/>
                <a:cs typeface="Sabon Next LT"/>
              </a:rPr>
              <a:t>: </a:t>
            </a:r>
            <a:r>
              <a:rPr lang="en-US" sz="2200">
                <a:solidFill>
                  <a:schemeClr val="accent6"/>
                </a:solidFill>
                <a:ea typeface="+mn-lt"/>
                <a:cs typeface="+mn-lt"/>
              </a:rPr>
              <a:t>An operation is considered idempotent if it can be applied one time or multiple times with the same result. Idempotent operations are useful in that they permit partial failures, as applying them repeatedly does not change the final state of the system.</a:t>
            </a:r>
            <a:endParaRPr lang="en-US" sz="2200">
              <a:solidFill>
                <a:schemeClr val="accent6"/>
              </a:solidFill>
              <a:latin typeface="Sabon Next LT"/>
              <a:cs typeface="Sabon Next LT"/>
            </a:endParaRPr>
          </a:p>
        </p:txBody>
      </p:sp>
      <p:sp>
        <p:nvSpPr>
          <p:cNvPr id="5" name="TextBox 4">
            <a:extLst>
              <a:ext uri="{FF2B5EF4-FFF2-40B4-BE49-F238E27FC236}">
                <a16:creationId xmlns:a16="http://schemas.microsoft.com/office/drawing/2014/main" id="{8FB080E5-9B8D-768E-8850-AB4ABDABD0F9}"/>
              </a:ext>
            </a:extLst>
          </p:cNvPr>
          <p:cNvSpPr txBox="1"/>
          <p:nvPr/>
        </p:nvSpPr>
        <p:spPr>
          <a:xfrm>
            <a:off x="1022301" y="1527835"/>
            <a:ext cx="87738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Sabon Next LT"/>
              </a:rPr>
              <a:t>How will the </a:t>
            </a:r>
            <a:r>
              <a:rPr lang="en-US" b="1">
                <a:solidFill>
                  <a:srgbClr val="FF0000"/>
                </a:solidFill>
                <a:highlight>
                  <a:srgbClr val="FFFF00"/>
                </a:highlight>
                <a:cs typeface="Sabon Next LT"/>
              </a:rPr>
              <a:t>Node2 </a:t>
            </a:r>
            <a:r>
              <a:rPr lang="en-US" b="1">
                <a:solidFill>
                  <a:srgbClr val="FF0000"/>
                </a:solidFill>
                <a:cs typeface="Sabon Next LT"/>
              </a:rPr>
              <a:t>able to process messages in </a:t>
            </a:r>
            <a:r>
              <a:rPr lang="en-US" b="1">
                <a:solidFill>
                  <a:srgbClr val="FF0000"/>
                </a:solidFill>
                <a:highlight>
                  <a:srgbClr val="FFFF00"/>
                </a:highlight>
                <a:cs typeface="Sabon Next LT"/>
              </a:rPr>
              <a:t>Node1</a:t>
            </a:r>
            <a:r>
              <a:rPr lang="en-US" b="1">
                <a:solidFill>
                  <a:srgbClr val="FF0000"/>
                </a:solidFill>
                <a:cs typeface="Sabon Next LT"/>
              </a:rPr>
              <a:t>? Do we need </a:t>
            </a:r>
            <a:r>
              <a:rPr lang="en-US" b="1">
                <a:solidFill>
                  <a:srgbClr val="FF0000"/>
                </a:solidFill>
                <a:highlight>
                  <a:srgbClr val="FFFF00"/>
                </a:highlight>
                <a:cs typeface="Sabon Next LT"/>
              </a:rPr>
              <a:t>2PC</a:t>
            </a:r>
            <a:r>
              <a:rPr lang="en-US" b="1">
                <a:solidFill>
                  <a:srgbClr val="FF0000"/>
                </a:solidFill>
                <a:cs typeface="Sabon Next LT"/>
              </a:rPr>
              <a:t>?</a:t>
            </a:r>
          </a:p>
        </p:txBody>
      </p:sp>
      <p:sp>
        <p:nvSpPr>
          <p:cNvPr id="6" name="TextBox 5">
            <a:extLst>
              <a:ext uri="{FF2B5EF4-FFF2-40B4-BE49-F238E27FC236}">
                <a16:creationId xmlns:a16="http://schemas.microsoft.com/office/drawing/2014/main" id="{622BA349-E915-FBDF-70B2-1964A24BA70F}"/>
              </a:ext>
            </a:extLst>
          </p:cNvPr>
          <p:cNvSpPr txBox="1"/>
          <p:nvPr/>
        </p:nvSpPr>
        <p:spPr>
          <a:xfrm>
            <a:off x="1022301" y="3734665"/>
            <a:ext cx="87738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Sabon Next LT"/>
              </a:rPr>
              <a:t>What if we don't want to go for </a:t>
            </a:r>
            <a:r>
              <a:rPr lang="en-US" b="1">
                <a:solidFill>
                  <a:srgbClr val="FF0000"/>
                </a:solidFill>
                <a:highlight>
                  <a:srgbClr val="FFFF00"/>
                </a:highlight>
                <a:cs typeface="Sabon Next LT"/>
              </a:rPr>
              <a:t>2PC? </a:t>
            </a:r>
            <a:r>
              <a:rPr lang="en-US" b="1">
                <a:solidFill>
                  <a:srgbClr val="FF0000"/>
                </a:solidFill>
                <a:cs typeface="Sabon Next LT"/>
              </a:rPr>
              <a:t>And still have </a:t>
            </a:r>
            <a:r>
              <a:rPr lang="en-US" b="1">
                <a:solidFill>
                  <a:srgbClr val="FF0000"/>
                </a:solidFill>
                <a:highlight>
                  <a:srgbClr val="FFFF00"/>
                </a:highlight>
                <a:cs typeface="Sabon Next LT"/>
              </a:rPr>
              <a:t>inconsistency </a:t>
            </a:r>
            <a:r>
              <a:rPr lang="en-US" b="1">
                <a:solidFill>
                  <a:srgbClr val="FF0000"/>
                </a:solidFill>
                <a:cs typeface="Sabon Next LT"/>
              </a:rPr>
              <a:t>solved?</a:t>
            </a:r>
            <a:endParaRPr lang="en-US"/>
          </a:p>
        </p:txBody>
      </p:sp>
    </p:spTree>
    <p:extLst>
      <p:ext uri="{BB962C8B-B14F-4D97-AF65-F5344CB8AC3E}">
        <p14:creationId xmlns:p14="http://schemas.microsoft.com/office/powerpoint/2010/main" val="23749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5F60-7D68-5931-0C60-44CB35D15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19539-9B78-8367-79F5-E3682B6D1AD5}"/>
              </a:ext>
            </a:extLst>
          </p:cNvPr>
          <p:cNvSpPr>
            <a:spLocks noGrp="1"/>
          </p:cNvSpPr>
          <p:nvPr>
            <p:ph type="title"/>
          </p:nvPr>
        </p:nvSpPr>
        <p:spPr>
          <a:xfrm>
            <a:off x="758952" y="581841"/>
            <a:ext cx="10671048" cy="1362057"/>
          </a:xfrm>
        </p:spPr>
        <p:txBody>
          <a:bodyPr/>
          <a:lstStyle/>
          <a:p>
            <a:r>
              <a:rPr lang="en-US"/>
              <a:t>issue persists!</a:t>
            </a:r>
          </a:p>
        </p:txBody>
      </p:sp>
      <p:sp>
        <p:nvSpPr>
          <p:cNvPr id="3" name="Slide Number Placeholder 2">
            <a:extLst>
              <a:ext uri="{FF2B5EF4-FFF2-40B4-BE49-F238E27FC236}">
                <a16:creationId xmlns:a16="http://schemas.microsoft.com/office/drawing/2014/main" id="{F1087C79-44FA-4588-3A05-F57DC5E6E0B1}"/>
              </a:ext>
            </a:extLst>
          </p:cNvPr>
          <p:cNvSpPr>
            <a:spLocks noGrp="1"/>
          </p:cNvSpPr>
          <p:nvPr>
            <p:ph type="sldNum" sz="quarter" idx="12"/>
          </p:nvPr>
        </p:nvSpPr>
        <p:spPr/>
        <p:txBody>
          <a:bodyPr/>
          <a:lstStyle/>
          <a:p>
            <a:fld id="{48F63A3B-78C7-47BE-AE5E-E10140E04643}" type="slidenum">
              <a:rPr lang="en-US" smtClean="0"/>
              <a:pPr/>
              <a:t>51</a:t>
            </a:fld>
            <a:endParaRPr lang="en-US"/>
          </a:p>
        </p:txBody>
      </p:sp>
      <p:sp>
        <p:nvSpPr>
          <p:cNvPr id="5" name="TextBox 4">
            <a:extLst>
              <a:ext uri="{FF2B5EF4-FFF2-40B4-BE49-F238E27FC236}">
                <a16:creationId xmlns:a16="http://schemas.microsoft.com/office/drawing/2014/main" id="{6972C729-278C-84A7-E0C1-A9D19689D875}"/>
              </a:ext>
            </a:extLst>
          </p:cNvPr>
          <p:cNvSpPr txBox="1"/>
          <p:nvPr/>
        </p:nvSpPr>
        <p:spPr>
          <a:xfrm>
            <a:off x="1324312" y="1666612"/>
            <a:ext cx="96061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0000"/>
                </a:solidFill>
                <a:ea typeface="+mn-lt"/>
                <a:cs typeface="+mn-lt"/>
              </a:rPr>
              <a:t>If we don't use 2PC, or don’t use some mechanism of message-processing,</a:t>
            </a:r>
            <a:endParaRPr lang="en-US" dirty="0">
              <a:solidFill>
                <a:srgbClr val="000000"/>
              </a:solidFill>
              <a:ea typeface="+mn-lt"/>
              <a:cs typeface="+mn-lt"/>
            </a:endParaRPr>
          </a:p>
          <a:p>
            <a:r>
              <a:rPr lang="en-US" b="1" dirty="0">
                <a:solidFill>
                  <a:srgbClr val="000000"/>
                </a:solidFill>
                <a:ea typeface="+mn-lt"/>
                <a:cs typeface="+mn-lt"/>
              </a:rPr>
              <a:t>(like idempotency handling) then there can be issue of message loss.</a:t>
            </a:r>
            <a:endParaRPr lang="en-US" dirty="0">
              <a:cs typeface="Sabon Next LT"/>
            </a:endParaRPr>
          </a:p>
          <a:p>
            <a:r>
              <a:rPr lang="en-US" b="1" dirty="0">
                <a:solidFill>
                  <a:schemeClr val="accent6"/>
                </a:solidFill>
                <a:ea typeface="+mn-lt"/>
                <a:cs typeface="+mn-lt"/>
              </a:rPr>
              <a:t>This creates an issue of permanent inconsistency.</a:t>
            </a:r>
            <a:endParaRPr lang="en-US" b="1" dirty="0">
              <a:solidFill>
                <a:schemeClr val="accent6"/>
              </a:solidFill>
              <a:cs typeface="Sabon Next LT"/>
            </a:endParaRPr>
          </a:p>
          <a:p>
            <a:endParaRPr lang="en-US" b="1" dirty="0">
              <a:solidFill>
                <a:schemeClr val="accent6"/>
              </a:solidFill>
              <a:cs typeface="Sabon Next LT"/>
            </a:endParaRPr>
          </a:p>
          <a:p>
            <a:r>
              <a:rPr lang="en-US" b="1" dirty="0">
                <a:highlight>
                  <a:srgbClr val="00FF00"/>
                </a:highlight>
              </a:rPr>
              <a:t>Our Next Approach: idempotency handling</a:t>
            </a:r>
            <a:br>
              <a:rPr lang="en-US" dirty="0"/>
            </a:br>
            <a:endParaRPr lang="en-US"/>
          </a:p>
        </p:txBody>
      </p:sp>
      <p:sp>
        <p:nvSpPr>
          <p:cNvPr id="7" name="Cylinder 6">
            <a:extLst>
              <a:ext uri="{FF2B5EF4-FFF2-40B4-BE49-F238E27FC236}">
                <a16:creationId xmlns:a16="http://schemas.microsoft.com/office/drawing/2014/main" id="{F1B2489A-085F-BB83-7968-F60AFDCE3D94}"/>
              </a:ext>
            </a:extLst>
          </p:cNvPr>
          <p:cNvSpPr/>
          <p:nvPr/>
        </p:nvSpPr>
        <p:spPr>
          <a:xfrm>
            <a:off x="1325199" y="4379644"/>
            <a:ext cx="1638662" cy="1705094"/>
          </a:xfrm>
          <a:prstGeom prst="can">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Transactions</a:t>
            </a:r>
            <a:endParaRPr lang="en-US" b="1">
              <a:solidFill>
                <a:schemeClr val="accent6"/>
              </a:solidFill>
            </a:endParaRPr>
          </a:p>
        </p:txBody>
      </p:sp>
      <p:sp>
        <p:nvSpPr>
          <p:cNvPr id="9" name="Arrow: Striped Right 8">
            <a:extLst>
              <a:ext uri="{FF2B5EF4-FFF2-40B4-BE49-F238E27FC236}">
                <a16:creationId xmlns:a16="http://schemas.microsoft.com/office/drawing/2014/main" id="{14E06900-2A86-90B2-28CA-C2B7E724359E}"/>
              </a:ext>
            </a:extLst>
          </p:cNvPr>
          <p:cNvSpPr/>
          <p:nvPr/>
        </p:nvSpPr>
        <p:spPr>
          <a:xfrm rot="5400000">
            <a:off x="1788159" y="4099559"/>
            <a:ext cx="680720" cy="42418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62B0E7-D8A1-36E8-5E21-C4BE3FC7FFFC}"/>
              </a:ext>
            </a:extLst>
          </p:cNvPr>
          <p:cNvSpPr txBox="1"/>
          <p:nvPr/>
        </p:nvSpPr>
        <p:spPr>
          <a:xfrm>
            <a:off x="937893" y="3616325"/>
            <a:ext cx="2828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User 1 bought Laptop</a:t>
            </a:r>
            <a:endParaRPr lang="en-US"/>
          </a:p>
        </p:txBody>
      </p:sp>
      <p:sp>
        <p:nvSpPr>
          <p:cNvPr id="13" name="Cylinder 12">
            <a:extLst>
              <a:ext uri="{FF2B5EF4-FFF2-40B4-BE49-F238E27FC236}">
                <a16:creationId xmlns:a16="http://schemas.microsoft.com/office/drawing/2014/main" id="{B11BC00D-8558-C964-7D3E-4A8D664470B1}"/>
              </a:ext>
            </a:extLst>
          </p:cNvPr>
          <p:cNvSpPr/>
          <p:nvPr/>
        </p:nvSpPr>
        <p:spPr>
          <a:xfrm>
            <a:off x="9619594" y="4129133"/>
            <a:ext cx="1638662" cy="1705094"/>
          </a:xfrm>
          <a:prstGeom prst="can">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6"/>
                </a:solidFill>
                <a:cs typeface="Sabon Next LT"/>
              </a:rPr>
              <a:t>Users</a:t>
            </a:r>
            <a:endParaRPr lang="en-US" b="1">
              <a:solidFill>
                <a:schemeClr val="accent6"/>
              </a:solidFill>
            </a:endParaRPr>
          </a:p>
        </p:txBody>
      </p:sp>
      <p:sp>
        <p:nvSpPr>
          <p:cNvPr id="15" name="Cylinder 14">
            <a:extLst>
              <a:ext uri="{FF2B5EF4-FFF2-40B4-BE49-F238E27FC236}">
                <a16:creationId xmlns:a16="http://schemas.microsoft.com/office/drawing/2014/main" id="{BC71CDA0-CC4A-5829-2A77-A70896AD9D6E}"/>
              </a:ext>
            </a:extLst>
          </p:cNvPr>
          <p:cNvSpPr/>
          <p:nvPr/>
        </p:nvSpPr>
        <p:spPr>
          <a:xfrm rot="16200000">
            <a:off x="4989467" y="4182579"/>
            <a:ext cx="1009039" cy="1954207"/>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Sabon Next LT"/>
            </a:endParaRPr>
          </a:p>
        </p:txBody>
      </p:sp>
      <p:sp>
        <p:nvSpPr>
          <p:cNvPr id="17" name="TextBox 16">
            <a:extLst>
              <a:ext uri="{FF2B5EF4-FFF2-40B4-BE49-F238E27FC236}">
                <a16:creationId xmlns:a16="http://schemas.microsoft.com/office/drawing/2014/main" id="{8D0AE38A-CD67-E78D-89B0-C1E3A6CBB8ED}"/>
              </a:ext>
            </a:extLst>
          </p:cNvPr>
          <p:cNvSpPr txBox="1"/>
          <p:nvPr/>
        </p:nvSpPr>
        <p:spPr>
          <a:xfrm>
            <a:off x="7063559" y="4984296"/>
            <a:ext cx="1676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M, M1, M2,...</a:t>
            </a:r>
          </a:p>
        </p:txBody>
      </p:sp>
      <p:sp>
        <p:nvSpPr>
          <p:cNvPr id="19" name="Arrow: Striped Right 18">
            <a:extLst>
              <a:ext uri="{FF2B5EF4-FFF2-40B4-BE49-F238E27FC236}">
                <a16:creationId xmlns:a16="http://schemas.microsoft.com/office/drawing/2014/main" id="{A8B75059-829D-510F-8C09-044524989258}"/>
              </a:ext>
            </a:extLst>
          </p:cNvPr>
          <p:cNvSpPr/>
          <p:nvPr/>
        </p:nvSpPr>
        <p:spPr>
          <a:xfrm>
            <a:off x="8459195" y="5036182"/>
            <a:ext cx="1160351" cy="38354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82FCF2-ED19-F711-A92A-A9852D621F85}"/>
              </a:ext>
            </a:extLst>
          </p:cNvPr>
          <p:cNvSpPr/>
          <p:nvPr/>
        </p:nvSpPr>
        <p:spPr>
          <a:xfrm>
            <a:off x="935990" y="3692087"/>
            <a:ext cx="7529648" cy="25877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Striped Right 22">
            <a:extLst>
              <a:ext uri="{FF2B5EF4-FFF2-40B4-BE49-F238E27FC236}">
                <a16:creationId xmlns:a16="http://schemas.microsoft.com/office/drawing/2014/main" id="{93C85613-0651-5B25-E3CD-38B0FD3AAE63}"/>
              </a:ext>
            </a:extLst>
          </p:cNvPr>
          <p:cNvSpPr/>
          <p:nvPr/>
        </p:nvSpPr>
        <p:spPr>
          <a:xfrm>
            <a:off x="3204299" y="5040901"/>
            <a:ext cx="1157514" cy="373380"/>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7EC959-08C1-1763-756D-B31008D37394}"/>
              </a:ext>
            </a:extLst>
          </p:cNvPr>
          <p:cNvSpPr txBox="1"/>
          <p:nvPr/>
        </p:nvSpPr>
        <p:spPr>
          <a:xfrm>
            <a:off x="4841890" y="4325122"/>
            <a:ext cx="1123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Queue</a:t>
            </a:r>
            <a:endParaRPr lang="en-US"/>
          </a:p>
        </p:txBody>
      </p:sp>
      <p:sp>
        <p:nvSpPr>
          <p:cNvPr id="8" name="Rectangle: Rounded Corners 7">
            <a:extLst>
              <a:ext uri="{FF2B5EF4-FFF2-40B4-BE49-F238E27FC236}">
                <a16:creationId xmlns:a16="http://schemas.microsoft.com/office/drawing/2014/main" id="{15C69FEC-F32D-A543-2C1E-650DF4D0C5E3}"/>
              </a:ext>
            </a:extLst>
          </p:cNvPr>
          <p:cNvSpPr/>
          <p:nvPr/>
        </p:nvSpPr>
        <p:spPr>
          <a:xfrm>
            <a:off x="5968669" y="3805711"/>
            <a:ext cx="2438400" cy="26917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cs typeface="Sabon Next LT"/>
              </a:rPr>
              <a:t>Node1</a:t>
            </a:r>
          </a:p>
        </p:txBody>
      </p:sp>
    </p:spTree>
    <p:extLst>
      <p:ext uri="{BB962C8B-B14F-4D97-AF65-F5344CB8AC3E}">
        <p14:creationId xmlns:p14="http://schemas.microsoft.com/office/powerpoint/2010/main" val="194988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5513-B4F4-61AB-B926-49D520768CD5}"/>
              </a:ext>
            </a:extLst>
          </p:cNvPr>
          <p:cNvSpPr>
            <a:spLocks noGrp="1"/>
          </p:cNvSpPr>
          <p:nvPr>
            <p:ph type="title"/>
          </p:nvPr>
        </p:nvSpPr>
        <p:spPr>
          <a:xfrm>
            <a:off x="794121" y="16323"/>
            <a:ext cx="7861560" cy="1399783"/>
          </a:xfrm>
        </p:spPr>
        <p:txBody>
          <a:bodyPr/>
          <a:lstStyle/>
          <a:p>
            <a:r>
              <a:rPr lang="en-US"/>
              <a:t>What is Idempotence(1)</a:t>
            </a:r>
          </a:p>
        </p:txBody>
      </p:sp>
      <p:sp>
        <p:nvSpPr>
          <p:cNvPr id="3" name="Slide Number Placeholder 2">
            <a:extLst>
              <a:ext uri="{FF2B5EF4-FFF2-40B4-BE49-F238E27FC236}">
                <a16:creationId xmlns:a16="http://schemas.microsoft.com/office/drawing/2014/main" id="{8267519A-5401-35C5-D346-C86912192163}"/>
              </a:ext>
            </a:extLst>
          </p:cNvPr>
          <p:cNvSpPr>
            <a:spLocks noGrp="1"/>
          </p:cNvSpPr>
          <p:nvPr>
            <p:ph type="sldNum" sz="quarter" idx="12"/>
          </p:nvPr>
        </p:nvSpPr>
        <p:spPr/>
        <p:txBody>
          <a:bodyPr/>
          <a:lstStyle/>
          <a:p>
            <a:fld id="{48F63A3B-78C7-47BE-AE5E-E10140E04643}" type="slidenum">
              <a:rPr lang="en-US" smtClean="0"/>
              <a:pPr/>
              <a:t>52</a:t>
            </a:fld>
            <a:endParaRPr lang="en-US"/>
          </a:p>
        </p:txBody>
      </p:sp>
      <p:sp>
        <p:nvSpPr>
          <p:cNvPr id="4" name="Text Placeholder 3">
            <a:extLst>
              <a:ext uri="{FF2B5EF4-FFF2-40B4-BE49-F238E27FC236}">
                <a16:creationId xmlns:a16="http://schemas.microsoft.com/office/drawing/2014/main" id="{3518EA99-EAFB-A685-20EF-0928FFC216D2}"/>
              </a:ext>
            </a:extLst>
          </p:cNvPr>
          <p:cNvSpPr>
            <a:spLocks noGrp="1"/>
          </p:cNvSpPr>
          <p:nvPr>
            <p:ph type="body" sz="half" idx="2"/>
          </p:nvPr>
        </p:nvSpPr>
        <p:spPr>
          <a:xfrm>
            <a:off x="797052" y="1717430"/>
            <a:ext cx="8813433" cy="4612638"/>
          </a:xfrm>
        </p:spPr>
        <p:txBody>
          <a:bodyPr vert="horz" lIns="91440" tIns="45720" rIns="91440" bIns="45720" rtlCol="0" anchor="t">
            <a:noAutofit/>
          </a:bodyPr>
          <a:lstStyle/>
          <a:p>
            <a:pPr marL="285750" indent="-285750">
              <a:buFont typeface="Arial"/>
              <a:buChar char="•"/>
            </a:pPr>
            <a:r>
              <a:rPr lang="en-US" sz="2200">
                <a:ea typeface="+mn-lt"/>
                <a:cs typeface="+mn-lt"/>
              </a:rPr>
              <a:t> Update operations are rarely idempotent.</a:t>
            </a:r>
            <a:endParaRPr lang="en-US"/>
          </a:p>
          <a:p>
            <a:pPr marL="285750" indent="-285750">
              <a:buFont typeface="Arial"/>
              <a:buChar char="•"/>
            </a:pPr>
            <a:endParaRPr lang="en-US" sz="2200">
              <a:latin typeface="Sabon Next LT"/>
              <a:cs typeface="Sabon Next LT"/>
            </a:endParaRPr>
          </a:p>
          <a:p>
            <a:pPr marL="285750" indent="-285750">
              <a:buFont typeface="Arial"/>
              <a:buChar char="•"/>
            </a:pPr>
            <a:r>
              <a:rPr lang="en-US" sz="2200">
                <a:latin typeface="Sabon Next LT"/>
                <a:cs typeface="Sabon Next LT"/>
              </a:rPr>
              <a:t>Increments and decrements are not idempotent as applying them more than once will not have same effect as applying once.</a:t>
            </a:r>
            <a:endParaRPr lang="en-US" sz="2200">
              <a:cs typeface="Sabon Next LT"/>
            </a:endParaRPr>
          </a:p>
          <a:p>
            <a:r>
              <a:rPr lang="en-US" sz="2200">
                <a:latin typeface="Sabon Next LT"/>
                <a:cs typeface="Sabon Next LT"/>
              </a:rPr>
              <a:t>     Example: Wallet = Wallet -100</a:t>
            </a:r>
            <a:endParaRPr lang="en-US" sz="2200">
              <a:cs typeface="Sabon Next LT"/>
            </a:endParaRPr>
          </a:p>
          <a:p>
            <a:endParaRPr lang="en-US" sz="2200">
              <a:latin typeface="Sabon Next LT"/>
              <a:cs typeface="Sabon Next LT"/>
            </a:endParaRPr>
          </a:p>
          <a:p>
            <a:pPr marL="285750" indent="-285750">
              <a:buFont typeface="Arial"/>
              <a:buChar char="•"/>
            </a:pPr>
            <a:r>
              <a:rPr lang="en-US" sz="2200">
                <a:latin typeface="Sabon Next LT"/>
                <a:cs typeface="Sabon Next LT"/>
              </a:rPr>
              <a:t>Some updates can be idempotent.</a:t>
            </a:r>
          </a:p>
          <a:p>
            <a:r>
              <a:rPr lang="en-US" sz="2200">
                <a:latin typeface="Sabon Next LT"/>
                <a:cs typeface="Sabon Next LT"/>
              </a:rPr>
              <a:t>     Example:  Wallet = 1000</a:t>
            </a:r>
          </a:p>
          <a:p>
            <a:endParaRPr lang="en-US" sz="2200">
              <a:latin typeface="Sabon Next LT"/>
              <a:cs typeface="Sabon Next LT"/>
            </a:endParaRPr>
          </a:p>
          <a:p>
            <a:pPr marL="285750" indent="-285750">
              <a:buFont typeface="Arial"/>
              <a:buChar char="•"/>
            </a:pPr>
            <a:r>
              <a:rPr lang="en-US" sz="2200">
                <a:latin typeface="Sabon Next LT"/>
                <a:cs typeface="Sabon Next LT"/>
              </a:rPr>
              <a:t>However, in cases like above, we need to make sure that the order in which these events are received don't result in inconsistent data.</a:t>
            </a:r>
          </a:p>
          <a:p>
            <a:endParaRPr lang="en-US" sz="2200">
              <a:latin typeface="Helvetica"/>
              <a:cs typeface="Helvetica"/>
            </a:endParaRPr>
          </a:p>
          <a:p>
            <a:endParaRPr lang="en-US" sz="2200">
              <a:latin typeface="Helvetica"/>
              <a:cs typeface="Helvetica"/>
            </a:endParaRPr>
          </a:p>
          <a:p>
            <a:endParaRPr lang="en-US" sz="2200">
              <a:latin typeface="Helvetica"/>
              <a:cs typeface="Helvetica"/>
            </a:endParaRPr>
          </a:p>
          <a:p>
            <a:pPr marL="285750" indent="-285750">
              <a:spcBef>
                <a:spcPts val="0"/>
              </a:spcBef>
              <a:buFont typeface="Arial,Sans-Serif"/>
              <a:buChar char="•"/>
            </a:pPr>
            <a:endParaRPr lang="en-US" sz="2200">
              <a:latin typeface="Arial"/>
              <a:cs typeface="Arial"/>
            </a:endParaRPr>
          </a:p>
          <a:p>
            <a:endParaRPr lang="en-US" sz="2200">
              <a:latin typeface="Helvetica"/>
              <a:cs typeface="Helvetica"/>
            </a:endParaRPr>
          </a:p>
          <a:p>
            <a:endParaRPr lang="en-US" sz="2200">
              <a:latin typeface="Helvetica"/>
              <a:cs typeface="Helvetica"/>
            </a:endParaRPr>
          </a:p>
          <a:p>
            <a:endParaRPr lang="en-US" sz="2200">
              <a:cs typeface="Sabon Next LT"/>
            </a:endParaRPr>
          </a:p>
        </p:txBody>
      </p:sp>
    </p:spTree>
    <p:extLst>
      <p:ext uri="{BB962C8B-B14F-4D97-AF65-F5344CB8AC3E}">
        <p14:creationId xmlns:p14="http://schemas.microsoft.com/office/powerpoint/2010/main" val="3001003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37A2C41-DAFA-5276-4A91-EA1546E0608D}"/>
              </a:ext>
            </a:extLst>
          </p:cNvPr>
          <p:cNvSpPr>
            <a:spLocks noGrp="1"/>
          </p:cNvSpPr>
          <p:nvPr>
            <p:ph type="title"/>
          </p:nvPr>
        </p:nvSpPr>
        <p:spPr>
          <a:xfrm>
            <a:off x="216652" y="380714"/>
            <a:ext cx="8898317" cy="1069848"/>
          </a:xfrm>
        </p:spPr>
        <p:txBody>
          <a:bodyPr/>
          <a:lstStyle/>
          <a:p>
            <a:r>
              <a:rPr lang="en-US"/>
              <a:t>What is Idempotence(2)</a:t>
            </a:r>
          </a:p>
        </p:txBody>
      </p:sp>
      <p:sp>
        <p:nvSpPr>
          <p:cNvPr id="3" name="Slide Number Placeholder 2">
            <a:extLst>
              <a:ext uri="{FF2B5EF4-FFF2-40B4-BE49-F238E27FC236}">
                <a16:creationId xmlns:a16="http://schemas.microsoft.com/office/drawing/2014/main" id="{579DA932-0514-EF12-E120-FB3140B9F326}"/>
              </a:ext>
            </a:extLst>
          </p:cNvPr>
          <p:cNvSpPr>
            <a:spLocks noGrp="1"/>
          </p:cNvSpPr>
          <p:nvPr>
            <p:ph type="sldNum" sz="quarter" idx="12"/>
          </p:nvPr>
        </p:nvSpPr>
        <p:spPr>
          <a:xfrm>
            <a:off x="10438475" y="457199"/>
            <a:ext cx="987552" cy="244503"/>
          </a:xfrm>
        </p:spPr>
        <p:txBody>
          <a:bodyPr anchor="ctr">
            <a:normAutofit/>
          </a:bodyPr>
          <a:lstStyle/>
          <a:p>
            <a:pPr>
              <a:lnSpc>
                <a:spcPct val="90000"/>
              </a:lnSpc>
              <a:spcAft>
                <a:spcPts val="600"/>
              </a:spcAft>
            </a:pPr>
            <a:fld id="{48F63A3B-78C7-47BE-AE5E-E10140E04643}" type="slidenum">
              <a:rPr lang="en-US" sz="1100" smtClean="0"/>
              <a:pPr>
                <a:lnSpc>
                  <a:spcPct val="90000"/>
                </a:lnSpc>
                <a:spcAft>
                  <a:spcPts val="600"/>
                </a:spcAft>
              </a:pPr>
              <a:t>53</a:t>
            </a:fld>
            <a:endParaRPr lang="en-US" sz="1100"/>
          </a:p>
        </p:txBody>
      </p:sp>
      <p:sp>
        <p:nvSpPr>
          <p:cNvPr id="4" name="Text Placeholder 3">
            <a:extLst>
              <a:ext uri="{FF2B5EF4-FFF2-40B4-BE49-F238E27FC236}">
                <a16:creationId xmlns:a16="http://schemas.microsoft.com/office/drawing/2014/main" id="{92981BE8-3780-B07A-29DF-3EAFC30DE3F3}"/>
              </a:ext>
            </a:extLst>
          </p:cNvPr>
          <p:cNvSpPr>
            <a:spLocks noGrp="1"/>
          </p:cNvSpPr>
          <p:nvPr>
            <p:ph type="body" sz="half" idx="2"/>
          </p:nvPr>
        </p:nvSpPr>
        <p:spPr>
          <a:xfrm>
            <a:off x="760938" y="1532794"/>
            <a:ext cx="11096185" cy="4564795"/>
          </a:xfrm>
        </p:spPr>
        <p:txBody>
          <a:bodyPr vert="horz" lIns="91440" tIns="45720" rIns="91440" bIns="45720" rtlCol="0" anchor="t">
            <a:noAutofit/>
          </a:bodyPr>
          <a:lstStyle/>
          <a:p>
            <a:pPr marL="285750" indent="-285750">
              <a:spcBef>
                <a:spcPts val="0"/>
              </a:spcBef>
              <a:buFont typeface="Arial,Sans-Serif"/>
              <a:buChar char="•"/>
            </a:pPr>
            <a:r>
              <a:rPr lang="en-US" sz="2200">
                <a:cs typeface="Sabon Next LT"/>
              </a:rPr>
              <a:t>Using a table that records the transaction identifiers that have been applied can help.</a:t>
            </a:r>
          </a:p>
          <a:p>
            <a:endParaRPr lang="en-US" sz="2200">
              <a:latin typeface="Helvetica"/>
              <a:cs typeface="Helvetica"/>
            </a:endParaRPr>
          </a:p>
          <a:p>
            <a:pPr marL="285750" indent="-285750">
              <a:spcBef>
                <a:spcPts val="0"/>
              </a:spcBef>
              <a:buFont typeface="Arial,Sans-Serif"/>
              <a:buChar char="•"/>
            </a:pPr>
            <a:r>
              <a:rPr lang="en-US" sz="2200">
                <a:cs typeface="Sabon Next LT"/>
              </a:rPr>
              <a:t>The table tracks the transactions ID, which balance has been updated, and the user ID where the balance was applied.</a:t>
            </a:r>
          </a:p>
          <a:p>
            <a:pPr>
              <a:spcBef>
                <a:spcPts val="0"/>
              </a:spcBef>
            </a:pPr>
            <a:endParaRPr lang="en-US" sz="2200">
              <a:cs typeface="Sabon Next LT"/>
            </a:endParaRPr>
          </a:p>
          <a:p>
            <a:pPr marL="285750" indent="-285750">
              <a:spcBef>
                <a:spcPts val="0"/>
              </a:spcBef>
              <a:buFont typeface="Arial,Sans-Serif"/>
              <a:buChar char="•"/>
            </a:pPr>
            <a:r>
              <a:rPr lang="en-US" sz="2200"/>
              <a:t>To incorporate idempotence we update our example to contain a transaction id of the update for each update. So now, whenever an update is issued, we check the 'processed' field in the </a:t>
            </a:r>
            <a:r>
              <a:rPr lang="en-US" sz="2200" err="1"/>
              <a:t>db</a:t>
            </a:r>
            <a:r>
              <a:rPr lang="en-US" sz="2200"/>
              <a:t> for that update and apply it accordingly.</a:t>
            </a:r>
            <a:endParaRPr lang="en-US" sz="2200">
              <a:cs typeface="Sabon Next LT"/>
            </a:endParaRPr>
          </a:p>
          <a:p>
            <a:pPr>
              <a:spcBef>
                <a:spcPts val="0"/>
              </a:spcBef>
            </a:pPr>
            <a:endParaRPr lang="en-US" sz="2200">
              <a:cs typeface="Sabon Next LT"/>
            </a:endParaRPr>
          </a:p>
          <a:p>
            <a:pPr marL="285750" indent="-285750">
              <a:spcBef>
                <a:spcPts val="0"/>
              </a:spcBef>
              <a:buFont typeface="Arial,Sans-Serif"/>
              <a:buChar char="•"/>
            </a:pPr>
            <a:r>
              <a:rPr lang="en-US" sz="2200"/>
              <a:t>We can keep a track of which updates have been applied.</a:t>
            </a:r>
            <a:endParaRPr lang="en-US" sz="2200">
              <a:cs typeface="Sabon Next LT"/>
            </a:endParaRPr>
          </a:p>
        </p:txBody>
      </p:sp>
      <p:pic>
        <p:nvPicPr>
          <p:cNvPr id="7" name="Picture 6" descr="A blue background with black text&#10;&#10;AI-generated content may be incorrect.">
            <a:extLst>
              <a:ext uri="{FF2B5EF4-FFF2-40B4-BE49-F238E27FC236}">
                <a16:creationId xmlns:a16="http://schemas.microsoft.com/office/drawing/2014/main" id="{917E86D0-235C-6009-82C9-697D0EFD1DE9}"/>
              </a:ext>
            </a:extLst>
          </p:cNvPr>
          <p:cNvPicPr>
            <a:picLocks noChangeAspect="1"/>
          </p:cNvPicPr>
          <p:nvPr/>
        </p:nvPicPr>
        <p:blipFill>
          <a:blip r:embed="rId2"/>
          <a:stretch>
            <a:fillRect/>
          </a:stretch>
        </p:blipFill>
        <p:spPr>
          <a:xfrm>
            <a:off x="8242872" y="4243610"/>
            <a:ext cx="3607394" cy="2049557"/>
          </a:xfrm>
          <a:prstGeom prst="rect">
            <a:avLst/>
          </a:prstGeom>
          <a:noFill/>
        </p:spPr>
      </p:pic>
      <p:sp>
        <p:nvSpPr>
          <p:cNvPr id="2" name="TextBox 1">
            <a:extLst>
              <a:ext uri="{FF2B5EF4-FFF2-40B4-BE49-F238E27FC236}">
                <a16:creationId xmlns:a16="http://schemas.microsoft.com/office/drawing/2014/main" id="{10BD607E-3E46-D115-5F78-9F4C505FFC2A}"/>
              </a:ext>
            </a:extLst>
          </p:cNvPr>
          <p:cNvSpPr txBox="1"/>
          <p:nvPr/>
        </p:nvSpPr>
        <p:spPr>
          <a:xfrm>
            <a:off x="9627610" y="5426063"/>
            <a:ext cx="674045" cy="369332"/>
          </a:xfrm>
          <a:prstGeom prst="rect">
            <a:avLst/>
          </a:prstGeom>
          <a:solidFill>
            <a:srgbClr val="E6F0F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role</a:t>
            </a:r>
            <a:endParaRPr lang="en-US"/>
          </a:p>
        </p:txBody>
      </p:sp>
    </p:spTree>
    <p:extLst>
      <p:ext uri="{BB962C8B-B14F-4D97-AF65-F5344CB8AC3E}">
        <p14:creationId xmlns:p14="http://schemas.microsoft.com/office/powerpoint/2010/main" val="350974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3D4E2-F5DE-4AE1-6C5D-2D8D5F4D5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6A27C-E95E-4B50-AB39-7F4FDDBE0132}"/>
              </a:ext>
            </a:extLst>
          </p:cNvPr>
          <p:cNvSpPr>
            <a:spLocks noGrp="1"/>
          </p:cNvSpPr>
          <p:nvPr>
            <p:ph type="title"/>
          </p:nvPr>
        </p:nvSpPr>
        <p:spPr>
          <a:xfrm>
            <a:off x="956874" y="700532"/>
            <a:ext cx="9982715" cy="695987"/>
          </a:xfrm>
        </p:spPr>
        <p:txBody>
          <a:bodyPr vert="horz" lIns="91440" tIns="45720" rIns="91440" bIns="45720" rtlCol="0" anchor="t" anchorCtr="0">
            <a:noAutofit/>
          </a:bodyPr>
          <a:lstStyle/>
          <a:p>
            <a:pPr algn="l"/>
            <a:r>
              <a:rPr lang="en-US"/>
              <a:t>idempotency</a:t>
            </a:r>
          </a:p>
        </p:txBody>
      </p:sp>
      <p:sp>
        <p:nvSpPr>
          <p:cNvPr id="3" name="Slide Number Placeholder 2">
            <a:extLst>
              <a:ext uri="{FF2B5EF4-FFF2-40B4-BE49-F238E27FC236}">
                <a16:creationId xmlns:a16="http://schemas.microsoft.com/office/drawing/2014/main" id="{DF54C8EA-B9DE-9F49-7459-0C0C40FDEDE7}"/>
              </a:ext>
            </a:extLst>
          </p:cNvPr>
          <p:cNvSpPr>
            <a:spLocks noGrp="1"/>
          </p:cNvSpPr>
          <p:nvPr>
            <p:ph type="sldNum" sz="quarter" idx="12"/>
          </p:nvPr>
        </p:nvSpPr>
        <p:spPr/>
        <p:txBody>
          <a:bodyPr/>
          <a:lstStyle/>
          <a:p>
            <a:fld id="{48F63A3B-78C7-47BE-AE5E-E10140E04643}" type="slidenum">
              <a:rPr lang="en-US" smtClean="0"/>
              <a:pPr/>
              <a:t>54</a:t>
            </a:fld>
            <a:endParaRPr lang="en-US"/>
          </a:p>
        </p:txBody>
      </p:sp>
      <p:sp>
        <p:nvSpPr>
          <p:cNvPr id="8" name="TextBox 7">
            <a:extLst>
              <a:ext uri="{FF2B5EF4-FFF2-40B4-BE49-F238E27FC236}">
                <a16:creationId xmlns:a16="http://schemas.microsoft.com/office/drawing/2014/main" id="{73DE65CD-EC68-073A-CB53-EFD3B9FE230E}"/>
              </a:ext>
            </a:extLst>
          </p:cNvPr>
          <p:cNvSpPr txBox="1"/>
          <p:nvPr/>
        </p:nvSpPr>
        <p:spPr>
          <a:xfrm>
            <a:off x="759459" y="1367790"/>
            <a:ext cx="457390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a:solidFill>
                  <a:schemeClr val="accent6"/>
                </a:solidFill>
                <a:ea typeface="+mn-lt"/>
                <a:cs typeface="+mn-lt"/>
              </a:rPr>
              <a:t>In the first block, we insert the transaction record as before, </a:t>
            </a:r>
          </a:p>
          <a:p>
            <a:r>
              <a:rPr lang="en-US" sz="2200">
                <a:solidFill>
                  <a:schemeClr val="accent6"/>
                </a:solidFill>
                <a:ea typeface="+mn-lt"/>
                <a:cs typeface="+mn-lt"/>
              </a:rPr>
              <a:t>    along with messages at </a:t>
            </a:r>
            <a:r>
              <a:rPr lang="en-US" sz="2200">
                <a:solidFill>
                  <a:schemeClr val="accent6"/>
                </a:solidFill>
                <a:highlight>
                  <a:srgbClr val="00FF00"/>
                </a:highlight>
                <a:ea typeface="+mn-lt"/>
                <a:cs typeface="+mn-lt"/>
              </a:rPr>
              <a:t>Node1</a:t>
            </a:r>
            <a:r>
              <a:rPr lang="en-US" sz="2200">
                <a:solidFill>
                  <a:schemeClr val="accent6"/>
                </a:solidFill>
                <a:ea typeface="+mn-lt"/>
                <a:cs typeface="+mn-lt"/>
              </a:rPr>
              <a:t>.</a:t>
            </a:r>
            <a:endParaRPr lang="en-US" sz="2200">
              <a:solidFill>
                <a:schemeClr val="accent6"/>
              </a:solidFill>
              <a:cs typeface="Sabon Next LT"/>
            </a:endParaRPr>
          </a:p>
          <a:p>
            <a:pPr marL="285750" indent="-285750">
              <a:buFont typeface="Arial"/>
              <a:buChar char="•"/>
            </a:pPr>
            <a:endParaRPr lang="en-US" sz="2200">
              <a:solidFill>
                <a:schemeClr val="accent6"/>
              </a:solidFill>
              <a:ea typeface="+mn-lt"/>
              <a:cs typeface="+mn-lt"/>
            </a:endParaRPr>
          </a:p>
          <a:p>
            <a:pPr marL="285750" indent="-285750">
              <a:buFont typeface="Arial"/>
              <a:buChar char="•"/>
            </a:pPr>
            <a:endParaRPr lang="en-US" sz="2200">
              <a:solidFill>
                <a:schemeClr val="accent6"/>
              </a:solidFill>
              <a:ea typeface="+mn-lt"/>
              <a:cs typeface="+mn-lt"/>
            </a:endParaRPr>
          </a:p>
          <a:p>
            <a:pPr marL="285750" indent="-285750">
              <a:buFont typeface="Arial"/>
              <a:buChar char="•"/>
            </a:pPr>
            <a:endParaRPr lang="en-US" sz="2200">
              <a:solidFill>
                <a:schemeClr val="accent6"/>
              </a:solidFill>
              <a:ea typeface="+mn-lt"/>
              <a:cs typeface="+mn-lt"/>
            </a:endParaRPr>
          </a:p>
        </p:txBody>
      </p:sp>
      <p:pic>
        <p:nvPicPr>
          <p:cNvPr id="5" name="Picture 4" descr="A screenshot of a computer program&#10;&#10;AI-generated content may be incorrect.">
            <a:extLst>
              <a:ext uri="{FF2B5EF4-FFF2-40B4-BE49-F238E27FC236}">
                <a16:creationId xmlns:a16="http://schemas.microsoft.com/office/drawing/2014/main" id="{3F4DD2A9-8F8C-1A58-4B9D-0D89BC84A702}"/>
              </a:ext>
            </a:extLst>
          </p:cNvPr>
          <p:cNvPicPr>
            <a:picLocks noChangeAspect="1"/>
          </p:cNvPicPr>
          <p:nvPr/>
        </p:nvPicPr>
        <p:blipFill>
          <a:blip r:embed="rId2"/>
          <a:stretch>
            <a:fillRect/>
          </a:stretch>
        </p:blipFill>
        <p:spPr>
          <a:xfrm>
            <a:off x="5653930" y="789222"/>
            <a:ext cx="5778142" cy="5715746"/>
          </a:xfrm>
          <a:prstGeom prst="rect">
            <a:avLst/>
          </a:prstGeom>
        </p:spPr>
      </p:pic>
      <p:sp>
        <p:nvSpPr>
          <p:cNvPr id="10" name="TextBox 9">
            <a:extLst>
              <a:ext uri="{FF2B5EF4-FFF2-40B4-BE49-F238E27FC236}">
                <a16:creationId xmlns:a16="http://schemas.microsoft.com/office/drawing/2014/main" id="{13279CB2-65E7-1824-F701-6D9247B77B74}"/>
              </a:ext>
            </a:extLst>
          </p:cNvPr>
          <p:cNvSpPr txBox="1"/>
          <p:nvPr/>
        </p:nvSpPr>
        <p:spPr>
          <a:xfrm>
            <a:off x="759451" y="2724381"/>
            <a:ext cx="4572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b="1">
                <a:solidFill>
                  <a:srgbClr val="1F2C8F"/>
                </a:solidFill>
                <a:ea typeface="+mn-lt"/>
                <a:cs typeface="+mn-lt"/>
              </a:rPr>
              <a:t>The two messages are </a:t>
            </a:r>
            <a:r>
              <a:rPr lang="en-US" sz="2200" b="1">
                <a:solidFill>
                  <a:srgbClr val="1F2C8F"/>
                </a:solidFill>
                <a:highlight>
                  <a:srgbClr val="00FF00"/>
                </a:highlight>
                <a:ea typeface="+mn-lt"/>
                <a:cs typeface="+mn-lt"/>
              </a:rPr>
              <a:t>enqueued </a:t>
            </a:r>
            <a:r>
              <a:rPr lang="en-US" sz="2200" b="1">
                <a:solidFill>
                  <a:srgbClr val="1F2C8F"/>
                </a:solidFill>
                <a:ea typeface="+mn-lt"/>
                <a:cs typeface="+mn-lt"/>
              </a:rPr>
              <a:t>into the queue through the </a:t>
            </a:r>
            <a:r>
              <a:rPr lang="en-US" sz="2200" b="1">
                <a:solidFill>
                  <a:srgbClr val="1F2C8F"/>
                </a:solidFill>
                <a:highlight>
                  <a:srgbClr val="00FF00"/>
                </a:highlight>
                <a:ea typeface="+mn-lt"/>
                <a:cs typeface="+mn-lt"/>
              </a:rPr>
              <a:t>transaction </a:t>
            </a:r>
            <a:r>
              <a:rPr lang="en-US" sz="2200" b="1">
                <a:solidFill>
                  <a:srgbClr val="1F2C8F"/>
                </a:solidFill>
                <a:ea typeface="+mn-lt"/>
                <a:cs typeface="+mn-lt"/>
              </a:rPr>
              <a:t>encapsulating them.</a:t>
            </a:r>
            <a:endParaRPr lang="en-US" sz="2200" b="1">
              <a:solidFill>
                <a:srgbClr val="1F2C8F"/>
              </a:solidFill>
              <a:cs typeface="Sabon Next LT"/>
            </a:endParaRPr>
          </a:p>
          <a:p>
            <a:pPr marL="285750" indent="-285750">
              <a:buFont typeface="Arial"/>
              <a:buChar char="•"/>
            </a:pPr>
            <a:endParaRPr lang="en-US" sz="2200">
              <a:solidFill>
                <a:srgbClr val="1F2C8F"/>
              </a:solidFill>
              <a:ea typeface="+mn-lt"/>
              <a:cs typeface="+mn-lt"/>
            </a:endParaRPr>
          </a:p>
          <a:p>
            <a:pPr marL="285750" indent="-285750">
              <a:buFont typeface="Arial"/>
              <a:buChar char="•"/>
            </a:pPr>
            <a:r>
              <a:rPr lang="en-US" sz="2200">
                <a:solidFill>
                  <a:srgbClr val="1F2C8F"/>
                </a:solidFill>
                <a:ea typeface="+mn-lt"/>
                <a:cs typeface="+mn-lt"/>
              </a:rPr>
              <a:t> We will assume somehow the messages are enqueued into the queue without using 2PC. This is easy as transaction on single node guarantees </a:t>
            </a:r>
            <a:r>
              <a:rPr lang="en-US" sz="2200">
                <a:solidFill>
                  <a:srgbClr val="1F2C8F"/>
                </a:solidFill>
                <a:highlight>
                  <a:srgbClr val="00FF00"/>
                </a:highlight>
                <a:ea typeface="+mn-lt"/>
                <a:cs typeface="+mn-lt"/>
              </a:rPr>
              <a:t>atomicity</a:t>
            </a:r>
            <a:r>
              <a:rPr lang="en-US" sz="2200">
                <a:solidFill>
                  <a:srgbClr val="1F2C8F"/>
                </a:solidFill>
                <a:ea typeface="+mn-lt"/>
                <a:cs typeface="+mn-lt"/>
              </a:rPr>
              <a:t>.</a:t>
            </a:r>
            <a:endParaRPr lang="en-US" sz="2200">
              <a:solidFill>
                <a:srgbClr val="1F2C8F"/>
              </a:solidFill>
              <a:cs typeface="Sabon Next LT"/>
            </a:endParaRPr>
          </a:p>
        </p:txBody>
      </p:sp>
      <p:sp>
        <p:nvSpPr>
          <p:cNvPr id="4" name="Rectangle 3">
            <a:extLst>
              <a:ext uri="{FF2B5EF4-FFF2-40B4-BE49-F238E27FC236}">
                <a16:creationId xmlns:a16="http://schemas.microsoft.com/office/drawing/2014/main" id="{EEBD4B25-853D-4400-3D68-B018F61B4E7D}"/>
              </a:ext>
            </a:extLst>
          </p:cNvPr>
          <p:cNvSpPr/>
          <p:nvPr/>
        </p:nvSpPr>
        <p:spPr>
          <a:xfrm>
            <a:off x="5652696" y="847725"/>
            <a:ext cx="4864097" cy="1104900"/>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F7F68F4-B708-0494-917A-25E2750BD096}"/>
              </a:ext>
            </a:extLst>
          </p:cNvPr>
          <p:cNvSpPr/>
          <p:nvPr/>
        </p:nvSpPr>
        <p:spPr>
          <a:xfrm>
            <a:off x="10433591" y="932270"/>
            <a:ext cx="1666878" cy="14146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abon Next LT"/>
              </a:rPr>
              <a:t>Block 1 remains </a:t>
            </a:r>
            <a:r>
              <a:rPr lang="en-US" sz="1400" b="1">
                <a:solidFill>
                  <a:schemeClr val="tx1"/>
                </a:solidFill>
                <a:cs typeface="Sabon Next LT"/>
              </a:rPr>
              <a:t>similar but not same</a:t>
            </a:r>
          </a:p>
          <a:p>
            <a:pPr algn="ctr"/>
            <a:r>
              <a:rPr lang="en-US" sz="1400" b="1">
                <a:solidFill>
                  <a:schemeClr val="tx1"/>
                </a:solidFill>
                <a:cs typeface="Sabon Next LT"/>
              </a:rPr>
              <a:t>(</a:t>
            </a:r>
            <a:r>
              <a:rPr lang="en-US" sz="1400" b="1" err="1">
                <a:solidFill>
                  <a:schemeClr val="tx1"/>
                </a:solidFill>
                <a:cs typeface="Sabon Next LT"/>
              </a:rPr>
              <a:t>psudocode</a:t>
            </a:r>
            <a:r>
              <a:rPr lang="en-US" sz="1400" b="1">
                <a:solidFill>
                  <a:schemeClr val="tx1"/>
                </a:solidFill>
                <a:cs typeface="Sabon Next LT"/>
              </a:rPr>
              <a:t> only)</a:t>
            </a:r>
          </a:p>
        </p:txBody>
      </p:sp>
      <p:cxnSp>
        <p:nvCxnSpPr>
          <p:cNvPr id="7" name="Straight Arrow Connector 6">
            <a:extLst>
              <a:ext uri="{FF2B5EF4-FFF2-40B4-BE49-F238E27FC236}">
                <a16:creationId xmlns:a16="http://schemas.microsoft.com/office/drawing/2014/main" id="{BFAC3749-5612-A2D3-E721-FA0503BBBCCD}"/>
              </a:ext>
            </a:extLst>
          </p:cNvPr>
          <p:cNvCxnSpPr/>
          <p:nvPr/>
        </p:nvCxnSpPr>
        <p:spPr>
          <a:xfrm flipV="1">
            <a:off x="4990110" y="1432212"/>
            <a:ext cx="504702" cy="12535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E84C815-BAC1-83ED-B637-048948539199}"/>
              </a:ext>
            </a:extLst>
          </p:cNvPr>
          <p:cNvSpPr/>
          <p:nvPr/>
        </p:nvSpPr>
        <p:spPr>
          <a:xfrm>
            <a:off x="7266214" y="1055914"/>
            <a:ext cx="2705097" cy="2449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Sabon Next LT"/>
              </a:rPr>
              <a:t>(</a:t>
            </a:r>
            <a:r>
              <a:rPr lang="en-US" sz="1200" err="1">
                <a:solidFill>
                  <a:schemeClr val="tx1"/>
                </a:solidFill>
                <a:cs typeface="Sabon Next LT"/>
              </a:rPr>
              <a:t>trans_id</a:t>
            </a:r>
            <a:r>
              <a:rPr lang="en-US" sz="1200">
                <a:solidFill>
                  <a:schemeClr val="tx1"/>
                </a:solidFill>
                <a:cs typeface="Sabon Next LT"/>
              </a:rPr>
              <a:t>, </a:t>
            </a:r>
            <a:r>
              <a:rPr lang="en-US" sz="1200" err="1">
                <a:solidFill>
                  <a:schemeClr val="tx1"/>
                </a:solidFill>
                <a:cs typeface="Sabon Next LT"/>
              </a:rPr>
              <a:t>seller_id</a:t>
            </a:r>
            <a:r>
              <a:rPr lang="en-US" sz="1200">
                <a:solidFill>
                  <a:schemeClr val="tx1"/>
                </a:solidFill>
                <a:cs typeface="Sabon Next LT"/>
              </a:rPr>
              <a:t>, </a:t>
            </a:r>
            <a:r>
              <a:rPr lang="en-US" sz="1200" err="1">
                <a:solidFill>
                  <a:schemeClr val="tx1"/>
                </a:solidFill>
                <a:cs typeface="Sabon Next LT"/>
              </a:rPr>
              <a:t>buyer_id</a:t>
            </a:r>
            <a:r>
              <a:rPr lang="en-US" sz="1200">
                <a:solidFill>
                  <a:schemeClr val="tx1"/>
                </a:solidFill>
                <a:cs typeface="Sabon Next LT"/>
              </a:rPr>
              <a:t>, amount);</a:t>
            </a:r>
            <a:endParaRPr lang="en-US" sz="1200" err="1">
              <a:solidFill>
                <a:schemeClr val="tx1"/>
              </a:solidFill>
            </a:endParaRPr>
          </a:p>
        </p:txBody>
      </p:sp>
      <p:sp>
        <p:nvSpPr>
          <p:cNvPr id="14" name="Rectangle 13">
            <a:extLst>
              <a:ext uri="{FF2B5EF4-FFF2-40B4-BE49-F238E27FC236}">
                <a16:creationId xmlns:a16="http://schemas.microsoft.com/office/drawing/2014/main" id="{D3C465FF-B789-ED9B-8EF5-6CE34B92411F}"/>
              </a:ext>
            </a:extLst>
          </p:cNvPr>
          <p:cNvSpPr/>
          <p:nvPr/>
        </p:nvSpPr>
        <p:spPr>
          <a:xfrm>
            <a:off x="6879770" y="1284513"/>
            <a:ext cx="3494315" cy="27758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Sabon Next LT"/>
              </a:rPr>
              <a:t>"update user(</a:t>
            </a:r>
            <a:r>
              <a:rPr lang="en-US" sz="1200" err="1">
                <a:solidFill>
                  <a:schemeClr val="tx1"/>
                </a:solidFill>
                <a:cs typeface="Sabon Next LT"/>
              </a:rPr>
              <a:t>trans_id</a:t>
            </a:r>
            <a:r>
              <a:rPr lang="en-US" sz="1200">
                <a:solidFill>
                  <a:schemeClr val="tx1"/>
                </a:solidFill>
                <a:cs typeface="Sabon Next LT"/>
              </a:rPr>
              <a:t>, "seller",</a:t>
            </a:r>
            <a:r>
              <a:rPr lang="en-US" sz="1200" err="1">
                <a:solidFill>
                  <a:schemeClr val="tx1"/>
                </a:solidFill>
                <a:cs typeface="Sabon Next LT"/>
              </a:rPr>
              <a:t>seller_id</a:t>
            </a:r>
            <a:r>
              <a:rPr lang="en-US" sz="1200">
                <a:solidFill>
                  <a:schemeClr val="tx1"/>
                </a:solidFill>
                <a:cs typeface="Sabon Next LT"/>
              </a:rPr>
              <a:t>, amount)";</a:t>
            </a:r>
          </a:p>
        </p:txBody>
      </p:sp>
      <p:sp>
        <p:nvSpPr>
          <p:cNvPr id="15" name="Rectangle 14">
            <a:extLst>
              <a:ext uri="{FF2B5EF4-FFF2-40B4-BE49-F238E27FC236}">
                <a16:creationId xmlns:a16="http://schemas.microsoft.com/office/drawing/2014/main" id="{4D79091E-D54F-D71A-48DD-98B8D3797B77}"/>
              </a:ext>
            </a:extLst>
          </p:cNvPr>
          <p:cNvSpPr/>
          <p:nvPr/>
        </p:nvSpPr>
        <p:spPr>
          <a:xfrm>
            <a:off x="6879770" y="1545769"/>
            <a:ext cx="3510643" cy="1905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cs typeface="Sabon Next LT"/>
              </a:rPr>
              <a:t>"update user(</a:t>
            </a:r>
            <a:r>
              <a:rPr lang="en-US" sz="1200" err="1">
                <a:solidFill>
                  <a:schemeClr val="tx1"/>
                </a:solidFill>
                <a:cs typeface="Sabon Next LT"/>
              </a:rPr>
              <a:t>trans_id</a:t>
            </a:r>
            <a:r>
              <a:rPr lang="en-US" sz="1200">
                <a:solidFill>
                  <a:schemeClr val="tx1"/>
                </a:solidFill>
                <a:cs typeface="Sabon Next LT"/>
              </a:rPr>
              <a:t>, "buyer",</a:t>
            </a:r>
            <a:r>
              <a:rPr lang="en-US" sz="1200" err="1">
                <a:solidFill>
                  <a:schemeClr val="tx1"/>
                </a:solidFill>
                <a:cs typeface="Sabon Next LT"/>
              </a:rPr>
              <a:t>buyer_id</a:t>
            </a:r>
            <a:r>
              <a:rPr lang="en-US" sz="1200">
                <a:solidFill>
                  <a:schemeClr val="tx1"/>
                </a:solidFill>
                <a:cs typeface="Sabon Next LT"/>
              </a:rPr>
              <a:t>, amount)";</a:t>
            </a:r>
          </a:p>
        </p:txBody>
      </p:sp>
      <p:sp>
        <p:nvSpPr>
          <p:cNvPr id="16" name="Rectangle 15">
            <a:extLst>
              <a:ext uri="{FF2B5EF4-FFF2-40B4-BE49-F238E27FC236}">
                <a16:creationId xmlns:a16="http://schemas.microsoft.com/office/drawing/2014/main" id="{1A7C3B07-AE0B-9BF2-0114-3EB24D7D7ABF}"/>
              </a:ext>
            </a:extLst>
          </p:cNvPr>
          <p:cNvSpPr/>
          <p:nvPr/>
        </p:nvSpPr>
        <p:spPr>
          <a:xfrm>
            <a:off x="7102928" y="3646714"/>
            <a:ext cx="1219200" cy="2068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chemeClr val="tx1"/>
                </a:solidFill>
                <a:cs typeface="Sabon Next LT"/>
              </a:rPr>
              <a:t>message.user_id</a:t>
            </a:r>
            <a:endParaRPr lang="en-US" sz="1200">
              <a:solidFill>
                <a:schemeClr val="tx1"/>
              </a:solidFill>
              <a:cs typeface="Sabon Next LT"/>
            </a:endParaRPr>
          </a:p>
        </p:txBody>
      </p:sp>
      <p:sp>
        <p:nvSpPr>
          <p:cNvPr id="17" name="Rectangle 16">
            <a:extLst>
              <a:ext uri="{FF2B5EF4-FFF2-40B4-BE49-F238E27FC236}">
                <a16:creationId xmlns:a16="http://schemas.microsoft.com/office/drawing/2014/main" id="{6926E55A-7E31-3D41-9AAE-2BD53BF612BC}"/>
              </a:ext>
            </a:extLst>
          </p:cNvPr>
          <p:cNvSpPr/>
          <p:nvPr/>
        </p:nvSpPr>
        <p:spPr>
          <a:xfrm>
            <a:off x="7102928" y="4294414"/>
            <a:ext cx="1219200" cy="2068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chemeClr val="tx1"/>
                </a:solidFill>
                <a:cs typeface="Sabon Next LT"/>
              </a:rPr>
              <a:t>message.user_id</a:t>
            </a:r>
            <a:endParaRPr lang="en-US" sz="1200">
              <a:solidFill>
                <a:schemeClr val="tx1"/>
              </a:solidFill>
              <a:cs typeface="Sabon Next LT"/>
            </a:endParaRPr>
          </a:p>
        </p:txBody>
      </p:sp>
      <p:sp>
        <p:nvSpPr>
          <p:cNvPr id="12" name="Rectangle 11">
            <a:extLst>
              <a:ext uri="{FF2B5EF4-FFF2-40B4-BE49-F238E27FC236}">
                <a16:creationId xmlns:a16="http://schemas.microsoft.com/office/drawing/2014/main" id="{34579A84-1F45-7FC4-621D-CEB529CE0EAF}"/>
              </a:ext>
            </a:extLst>
          </p:cNvPr>
          <p:cNvSpPr/>
          <p:nvPr/>
        </p:nvSpPr>
        <p:spPr>
          <a:xfrm>
            <a:off x="6093525" y="3218707"/>
            <a:ext cx="1219200" cy="2068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chemeClr val="tx1"/>
                </a:solidFill>
                <a:cs typeface="Sabon Next LT"/>
              </a:rPr>
              <a:t>message.role</a:t>
            </a:r>
            <a:endParaRPr lang="en-US" sz="1200" err="1">
              <a:solidFill>
                <a:schemeClr val="tx1"/>
              </a:solidFill>
            </a:endParaRPr>
          </a:p>
        </p:txBody>
      </p:sp>
      <p:sp>
        <p:nvSpPr>
          <p:cNvPr id="18" name="Rectangle 17">
            <a:extLst>
              <a:ext uri="{FF2B5EF4-FFF2-40B4-BE49-F238E27FC236}">
                <a16:creationId xmlns:a16="http://schemas.microsoft.com/office/drawing/2014/main" id="{A03A13D7-5780-A614-8596-CE00D7726ADD}"/>
              </a:ext>
            </a:extLst>
          </p:cNvPr>
          <p:cNvSpPr/>
          <p:nvPr/>
        </p:nvSpPr>
        <p:spPr>
          <a:xfrm>
            <a:off x="5649684" y="2343379"/>
            <a:ext cx="4583506" cy="31680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8EDA1A-C52C-506C-585E-7685D0718642}"/>
              </a:ext>
            </a:extLst>
          </p:cNvPr>
          <p:cNvSpPr/>
          <p:nvPr/>
        </p:nvSpPr>
        <p:spPr>
          <a:xfrm>
            <a:off x="5886660" y="2572605"/>
            <a:ext cx="4111675" cy="4830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7227E2-CED7-C844-376C-E1BBD37F8052}"/>
              </a:ext>
            </a:extLst>
          </p:cNvPr>
          <p:cNvSpPr/>
          <p:nvPr/>
        </p:nvSpPr>
        <p:spPr>
          <a:xfrm>
            <a:off x="5886660" y="3057513"/>
            <a:ext cx="4091883" cy="22544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727505-9A39-E5F5-5463-DA4D89340321}"/>
              </a:ext>
            </a:extLst>
          </p:cNvPr>
          <p:cNvSpPr/>
          <p:nvPr/>
        </p:nvSpPr>
        <p:spPr>
          <a:xfrm>
            <a:off x="5954064" y="4718315"/>
            <a:ext cx="3853291" cy="4268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3A11CB-91EB-3807-49BB-41D515C62F57}"/>
              </a:ext>
            </a:extLst>
          </p:cNvPr>
          <p:cNvSpPr/>
          <p:nvPr/>
        </p:nvSpPr>
        <p:spPr>
          <a:xfrm>
            <a:off x="5656097" y="5508715"/>
            <a:ext cx="2428503" cy="6571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AA039A-EC7A-BC0F-9901-65ED75C51A88}"/>
              </a:ext>
            </a:extLst>
          </p:cNvPr>
          <p:cNvSpPr/>
          <p:nvPr/>
        </p:nvSpPr>
        <p:spPr>
          <a:xfrm>
            <a:off x="7306286" y="4925158"/>
            <a:ext cx="1154806" cy="2175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chemeClr val="tx1"/>
                </a:solidFill>
                <a:cs typeface="Sabon Next LT"/>
              </a:rPr>
              <a:t>message.role</a:t>
            </a:r>
            <a:endParaRPr lang="en-US" sz="1200" err="1">
              <a:solidFill>
                <a:schemeClr val="tx1"/>
              </a:solidFill>
            </a:endParaRPr>
          </a:p>
        </p:txBody>
      </p:sp>
    </p:spTree>
    <p:extLst>
      <p:ext uri="{BB962C8B-B14F-4D97-AF65-F5344CB8AC3E}">
        <p14:creationId xmlns:p14="http://schemas.microsoft.com/office/powerpoint/2010/main" val="64714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E3A2A-D523-5E72-A454-80D84E376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90D20-86A3-2D9B-98A2-C55CB89F3B8F}"/>
              </a:ext>
            </a:extLst>
          </p:cNvPr>
          <p:cNvSpPr>
            <a:spLocks noGrp="1"/>
          </p:cNvSpPr>
          <p:nvPr>
            <p:ph type="title"/>
          </p:nvPr>
        </p:nvSpPr>
        <p:spPr>
          <a:xfrm>
            <a:off x="758952" y="700532"/>
            <a:ext cx="10180637" cy="695987"/>
          </a:xfrm>
        </p:spPr>
        <p:txBody>
          <a:bodyPr vert="horz" lIns="91440" tIns="45720" rIns="91440" bIns="45720" rtlCol="0" anchor="t" anchorCtr="0">
            <a:noAutofit/>
          </a:bodyPr>
          <a:lstStyle/>
          <a:p>
            <a:pPr algn="l"/>
            <a:r>
              <a:rPr lang="en-US"/>
              <a:t>Idempotency(2)</a:t>
            </a:r>
          </a:p>
        </p:txBody>
      </p:sp>
      <p:sp>
        <p:nvSpPr>
          <p:cNvPr id="3" name="Slide Number Placeholder 2">
            <a:extLst>
              <a:ext uri="{FF2B5EF4-FFF2-40B4-BE49-F238E27FC236}">
                <a16:creationId xmlns:a16="http://schemas.microsoft.com/office/drawing/2014/main" id="{FEC324C6-0BBE-3607-5077-53E1A3661D63}"/>
              </a:ext>
            </a:extLst>
          </p:cNvPr>
          <p:cNvSpPr>
            <a:spLocks noGrp="1"/>
          </p:cNvSpPr>
          <p:nvPr>
            <p:ph type="sldNum" sz="quarter" idx="12"/>
          </p:nvPr>
        </p:nvSpPr>
        <p:spPr/>
        <p:txBody>
          <a:bodyPr/>
          <a:lstStyle/>
          <a:p>
            <a:fld id="{48F63A3B-78C7-47BE-AE5E-E10140E04643}" type="slidenum">
              <a:rPr lang="en-US" smtClean="0"/>
              <a:pPr/>
              <a:t>55</a:t>
            </a:fld>
            <a:endParaRPr lang="en-US"/>
          </a:p>
        </p:txBody>
      </p:sp>
      <p:sp>
        <p:nvSpPr>
          <p:cNvPr id="11" name="TextBox 10">
            <a:extLst>
              <a:ext uri="{FF2B5EF4-FFF2-40B4-BE49-F238E27FC236}">
                <a16:creationId xmlns:a16="http://schemas.microsoft.com/office/drawing/2014/main" id="{60DE6ED7-A0C2-5C38-AC2E-80413DC3ABA6}"/>
              </a:ext>
            </a:extLst>
          </p:cNvPr>
          <p:cNvSpPr txBox="1"/>
          <p:nvPr/>
        </p:nvSpPr>
        <p:spPr>
          <a:xfrm>
            <a:off x="484908" y="1247881"/>
            <a:ext cx="3210560" cy="93349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The pseudocode of Block1 can be achieved </a:t>
            </a:r>
            <a:r>
              <a:rPr lang="en-US">
                <a:highlight>
                  <a:srgbClr val="FFFF00"/>
                </a:highlight>
                <a:cs typeface="Sabon Next LT"/>
              </a:rPr>
              <a:t>programmatically </a:t>
            </a:r>
            <a:r>
              <a:rPr lang="en-US">
                <a:cs typeface="Sabon Next LT"/>
              </a:rPr>
              <a:t>as shown on right:</a:t>
            </a:r>
            <a:endParaRPr lang="en-US"/>
          </a:p>
        </p:txBody>
      </p:sp>
      <p:sp>
        <p:nvSpPr>
          <p:cNvPr id="12" name="Thought Bubble: Cloud 11">
            <a:extLst>
              <a:ext uri="{FF2B5EF4-FFF2-40B4-BE49-F238E27FC236}">
                <a16:creationId xmlns:a16="http://schemas.microsoft.com/office/drawing/2014/main" id="{590109C0-D931-3A16-319B-5A201428EB3E}"/>
              </a:ext>
            </a:extLst>
          </p:cNvPr>
          <p:cNvSpPr/>
          <p:nvPr/>
        </p:nvSpPr>
        <p:spPr>
          <a:xfrm>
            <a:off x="4118230" y="1248476"/>
            <a:ext cx="1720649" cy="129677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accent6"/>
                </a:solidFill>
                <a:cs typeface="Sabon Next LT"/>
              </a:rPr>
              <a:t>Transaction</a:t>
            </a:r>
          </a:p>
          <a:p>
            <a:pPr algn="ctr"/>
            <a:r>
              <a:rPr lang="en-US" sz="1400" b="1" dirty="0">
                <a:solidFill>
                  <a:schemeClr val="accent6"/>
                </a:solidFill>
                <a:cs typeface="Sabon Next LT"/>
              </a:rPr>
              <a:t>Guarantees atomicity at Node1</a:t>
            </a:r>
          </a:p>
        </p:txBody>
      </p:sp>
      <p:sp>
        <p:nvSpPr>
          <p:cNvPr id="15" name="Rectangle 14">
            <a:extLst>
              <a:ext uri="{FF2B5EF4-FFF2-40B4-BE49-F238E27FC236}">
                <a16:creationId xmlns:a16="http://schemas.microsoft.com/office/drawing/2014/main" id="{436B3A90-6DA9-9531-A7CC-1F5F6443A319}"/>
              </a:ext>
            </a:extLst>
          </p:cNvPr>
          <p:cNvSpPr/>
          <p:nvPr/>
        </p:nvSpPr>
        <p:spPr>
          <a:xfrm>
            <a:off x="323701" y="4611585"/>
            <a:ext cx="4585755" cy="645720"/>
          </a:xfrm>
          <a:prstGeom prst="rect">
            <a:avLst/>
          </a:prstGeom>
          <a:solidFill>
            <a:srgbClr val="E6F0F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accent6"/>
                </a:solidFill>
                <a:cs typeface="Sabon Next LT"/>
              </a:rPr>
              <a:t>We include </a:t>
            </a:r>
            <a:r>
              <a:rPr lang="en-US" sz="1600" b="1" err="1">
                <a:solidFill>
                  <a:schemeClr val="accent6"/>
                </a:solidFill>
                <a:cs typeface="Sabon Next LT"/>
              </a:rPr>
              <a:t>trans_id</a:t>
            </a:r>
            <a:r>
              <a:rPr lang="en-US" sz="1600" b="1">
                <a:solidFill>
                  <a:schemeClr val="accent6"/>
                </a:solidFill>
                <a:cs typeface="Sabon Next LT"/>
              </a:rPr>
              <a:t>, role, </a:t>
            </a:r>
            <a:r>
              <a:rPr lang="en-US" sz="1600" b="1" err="1">
                <a:solidFill>
                  <a:schemeClr val="accent6"/>
                </a:solidFill>
                <a:cs typeface="Sabon Next LT"/>
              </a:rPr>
              <a:t>user_id</a:t>
            </a:r>
            <a:r>
              <a:rPr lang="en-US" sz="1600" b="1">
                <a:solidFill>
                  <a:schemeClr val="accent6"/>
                </a:solidFill>
                <a:cs typeface="Sabon Next LT"/>
              </a:rPr>
              <a:t>, amount</a:t>
            </a:r>
            <a:endParaRPr lang="en-US">
              <a:solidFill>
                <a:schemeClr val="accent6"/>
              </a:solidFill>
            </a:endParaRPr>
          </a:p>
          <a:p>
            <a:pPr algn="ctr"/>
            <a:r>
              <a:rPr lang="en-US" sz="1600">
                <a:solidFill>
                  <a:schemeClr val="accent6"/>
                </a:solidFill>
                <a:cs typeface="Sabon Next LT"/>
              </a:rPr>
              <a:t> fields into the message schema.</a:t>
            </a:r>
            <a:endParaRPr lang="en-US">
              <a:solidFill>
                <a:schemeClr val="accent6"/>
              </a:solidFill>
            </a:endParaRPr>
          </a:p>
        </p:txBody>
      </p:sp>
      <p:pic>
        <p:nvPicPr>
          <p:cNvPr id="6" name="Picture 5">
            <a:extLst>
              <a:ext uri="{FF2B5EF4-FFF2-40B4-BE49-F238E27FC236}">
                <a16:creationId xmlns:a16="http://schemas.microsoft.com/office/drawing/2014/main" id="{62B0017B-4200-1610-D735-3111F696D93F}"/>
              </a:ext>
            </a:extLst>
          </p:cNvPr>
          <p:cNvPicPr>
            <a:picLocks noChangeAspect="1"/>
          </p:cNvPicPr>
          <p:nvPr/>
        </p:nvPicPr>
        <p:blipFill>
          <a:blip r:embed="rId2"/>
          <a:stretch>
            <a:fillRect/>
          </a:stretch>
        </p:blipFill>
        <p:spPr>
          <a:xfrm>
            <a:off x="6093594" y="1059029"/>
            <a:ext cx="5730209" cy="5043280"/>
          </a:xfrm>
          <a:prstGeom prst="rect">
            <a:avLst/>
          </a:prstGeom>
        </p:spPr>
      </p:pic>
      <p:pic>
        <p:nvPicPr>
          <p:cNvPr id="7" name="Picture 6">
            <a:extLst>
              <a:ext uri="{FF2B5EF4-FFF2-40B4-BE49-F238E27FC236}">
                <a16:creationId xmlns:a16="http://schemas.microsoft.com/office/drawing/2014/main" id="{A7C59D55-780D-E445-3829-B8B2CC83C6AC}"/>
              </a:ext>
            </a:extLst>
          </p:cNvPr>
          <p:cNvPicPr>
            <a:picLocks noChangeAspect="1"/>
          </p:cNvPicPr>
          <p:nvPr/>
        </p:nvPicPr>
        <p:blipFill>
          <a:blip r:embed="rId3"/>
          <a:stretch>
            <a:fillRect/>
          </a:stretch>
        </p:blipFill>
        <p:spPr>
          <a:xfrm>
            <a:off x="483429" y="2769705"/>
            <a:ext cx="5604014" cy="1539460"/>
          </a:xfrm>
          <a:prstGeom prst="rect">
            <a:avLst/>
          </a:prstGeom>
        </p:spPr>
      </p:pic>
    </p:spTree>
    <p:extLst>
      <p:ext uri="{BB962C8B-B14F-4D97-AF65-F5344CB8AC3E}">
        <p14:creationId xmlns:p14="http://schemas.microsoft.com/office/powerpoint/2010/main" val="3400976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60829-108A-83D5-F9C1-C4B5AE8D1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92E76-F875-EBA3-2002-C6754AD111E9}"/>
              </a:ext>
            </a:extLst>
          </p:cNvPr>
          <p:cNvSpPr>
            <a:spLocks noGrp="1"/>
          </p:cNvSpPr>
          <p:nvPr>
            <p:ph type="title"/>
          </p:nvPr>
        </p:nvSpPr>
        <p:spPr>
          <a:xfrm>
            <a:off x="758952" y="700532"/>
            <a:ext cx="10180637" cy="695987"/>
          </a:xfrm>
        </p:spPr>
        <p:txBody>
          <a:bodyPr vert="horz" lIns="91440" tIns="45720" rIns="91440" bIns="45720" rtlCol="0" anchor="t" anchorCtr="0">
            <a:noAutofit/>
          </a:bodyPr>
          <a:lstStyle/>
          <a:p>
            <a:pPr algn="l"/>
            <a:r>
              <a:rPr lang="en-US"/>
              <a:t>Idempotency(3)</a:t>
            </a:r>
            <a:br>
              <a:rPr lang="en-US"/>
            </a:br>
            <a:endParaRPr lang="en-US"/>
          </a:p>
        </p:txBody>
      </p:sp>
      <p:sp>
        <p:nvSpPr>
          <p:cNvPr id="3" name="Slide Number Placeholder 2">
            <a:extLst>
              <a:ext uri="{FF2B5EF4-FFF2-40B4-BE49-F238E27FC236}">
                <a16:creationId xmlns:a16="http://schemas.microsoft.com/office/drawing/2014/main" id="{00029B5B-236E-50FF-742D-9B1EBAC8A3A6}"/>
              </a:ext>
            </a:extLst>
          </p:cNvPr>
          <p:cNvSpPr>
            <a:spLocks noGrp="1"/>
          </p:cNvSpPr>
          <p:nvPr>
            <p:ph type="sldNum" sz="quarter" idx="12"/>
          </p:nvPr>
        </p:nvSpPr>
        <p:spPr/>
        <p:txBody>
          <a:bodyPr/>
          <a:lstStyle/>
          <a:p>
            <a:fld id="{48F63A3B-78C7-47BE-AE5E-E10140E04643}" type="slidenum">
              <a:rPr lang="en-US" smtClean="0"/>
              <a:pPr/>
              <a:t>56</a:t>
            </a:fld>
            <a:endParaRPr lang="en-US"/>
          </a:p>
        </p:txBody>
      </p:sp>
      <p:sp>
        <p:nvSpPr>
          <p:cNvPr id="8" name="TextBox 7">
            <a:extLst>
              <a:ext uri="{FF2B5EF4-FFF2-40B4-BE49-F238E27FC236}">
                <a16:creationId xmlns:a16="http://schemas.microsoft.com/office/drawing/2014/main" id="{6A61C699-6F4F-4ED6-1D94-561B24CF71FD}"/>
              </a:ext>
            </a:extLst>
          </p:cNvPr>
          <p:cNvSpPr txBox="1"/>
          <p:nvPr/>
        </p:nvSpPr>
        <p:spPr>
          <a:xfrm>
            <a:off x="759459" y="1367790"/>
            <a:ext cx="457390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a:solidFill>
                  <a:schemeClr val="accent6"/>
                </a:solidFill>
                <a:ea typeface="+mn-lt"/>
                <a:cs typeface="+mn-lt"/>
              </a:rPr>
              <a:t>We peek a message in the queue and remove it once success fully processed.</a:t>
            </a:r>
            <a:endParaRPr lang="en-US" sz="2200">
              <a:solidFill>
                <a:schemeClr val="accent6"/>
              </a:solidFill>
              <a:cs typeface="Sabon Next LT"/>
            </a:endParaRPr>
          </a:p>
          <a:p>
            <a:pPr marL="285750" indent="-285750">
              <a:buFont typeface="Arial"/>
              <a:buChar char="•"/>
            </a:pPr>
            <a:endParaRPr lang="en-US" sz="2200">
              <a:solidFill>
                <a:schemeClr val="accent6"/>
              </a:solidFill>
              <a:ea typeface="+mn-lt"/>
              <a:cs typeface="+mn-lt"/>
            </a:endParaRPr>
          </a:p>
        </p:txBody>
      </p:sp>
      <p:sp>
        <p:nvSpPr>
          <p:cNvPr id="10" name="TextBox 9">
            <a:extLst>
              <a:ext uri="{FF2B5EF4-FFF2-40B4-BE49-F238E27FC236}">
                <a16:creationId xmlns:a16="http://schemas.microsoft.com/office/drawing/2014/main" id="{4AECC0CB-3CB4-9E07-760A-92E920A30765}"/>
              </a:ext>
            </a:extLst>
          </p:cNvPr>
          <p:cNvSpPr txBox="1"/>
          <p:nvPr/>
        </p:nvSpPr>
        <p:spPr>
          <a:xfrm>
            <a:off x="660490" y="4298578"/>
            <a:ext cx="463826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a:solidFill>
                <a:srgbClr val="1F2C8F"/>
              </a:solidFill>
              <a:cs typeface="Sabon Next LT"/>
            </a:endParaRPr>
          </a:p>
          <a:p>
            <a:pPr marL="285750" indent="-285750">
              <a:buFont typeface="Arial"/>
              <a:buChar char="•"/>
            </a:pPr>
            <a:endParaRPr lang="en-US" sz="2200">
              <a:solidFill>
                <a:srgbClr val="1F2C8F"/>
              </a:solidFill>
              <a:ea typeface="+mn-lt"/>
              <a:cs typeface="+mn-lt"/>
            </a:endParaRPr>
          </a:p>
          <a:p>
            <a:pPr marL="285750" indent="-285750">
              <a:buFont typeface="Arial"/>
              <a:buChar char="•"/>
            </a:pPr>
            <a:r>
              <a:rPr lang="en-US" sz="2200">
                <a:solidFill>
                  <a:srgbClr val="1F2C8F"/>
                </a:solidFill>
                <a:ea typeface="+mn-lt"/>
                <a:cs typeface="+mn-lt"/>
              </a:rPr>
              <a:t> The algorithm now supports partial failures and still provides transactional guarantees without resorting to 2PC.</a:t>
            </a:r>
            <a:endParaRPr lang="en-US" sz="2200">
              <a:cs typeface="Sabon Next LT"/>
            </a:endParaRPr>
          </a:p>
        </p:txBody>
      </p:sp>
      <p:sp>
        <p:nvSpPr>
          <p:cNvPr id="13" name="TextBox 12">
            <a:extLst>
              <a:ext uri="{FF2B5EF4-FFF2-40B4-BE49-F238E27FC236}">
                <a16:creationId xmlns:a16="http://schemas.microsoft.com/office/drawing/2014/main" id="{1A274E3C-DEE2-2CFE-3337-48F1B43D560A}"/>
              </a:ext>
            </a:extLst>
          </p:cNvPr>
          <p:cNvSpPr txBox="1"/>
          <p:nvPr/>
        </p:nvSpPr>
        <p:spPr>
          <a:xfrm>
            <a:off x="1448110" y="2898394"/>
            <a:ext cx="10166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Node-1</a:t>
            </a:r>
            <a:endParaRPr lang="en-US"/>
          </a:p>
        </p:txBody>
      </p:sp>
      <p:sp>
        <p:nvSpPr>
          <p:cNvPr id="15" name="TextBox 14">
            <a:extLst>
              <a:ext uri="{FF2B5EF4-FFF2-40B4-BE49-F238E27FC236}">
                <a16:creationId xmlns:a16="http://schemas.microsoft.com/office/drawing/2014/main" id="{4E010DFB-6FCD-DF41-558C-3CBEA55B0898}"/>
              </a:ext>
            </a:extLst>
          </p:cNvPr>
          <p:cNvSpPr txBox="1"/>
          <p:nvPr/>
        </p:nvSpPr>
        <p:spPr>
          <a:xfrm>
            <a:off x="1482899" y="305567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E7A6E9E3-94D2-9A54-B911-3B9DF5FBEDA8}"/>
              </a:ext>
            </a:extLst>
          </p:cNvPr>
          <p:cNvSpPr txBox="1"/>
          <p:nvPr/>
        </p:nvSpPr>
        <p:spPr>
          <a:xfrm>
            <a:off x="1449196" y="3729716"/>
            <a:ext cx="1011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Node-2</a:t>
            </a:r>
            <a:endParaRPr lang="en-US"/>
          </a:p>
        </p:txBody>
      </p:sp>
      <p:cxnSp>
        <p:nvCxnSpPr>
          <p:cNvPr id="21" name="Straight Arrow Connector 20">
            <a:extLst>
              <a:ext uri="{FF2B5EF4-FFF2-40B4-BE49-F238E27FC236}">
                <a16:creationId xmlns:a16="http://schemas.microsoft.com/office/drawing/2014/main" id="{0C5882AC-C077-FA20-04E4-FA68DA3A6FC7}"/>
              </a:ext>
            </a:extLst>
          </p:cNvPr>
          <p:cNvCxnSpPr/>
          <p:nvPr/>
        </p:nvCxnSpPr>
        <p:spPr>
          <a:xfrm flipV="1">
            <a:off x="2403954" y="824336"/>
            <a:ext cx="3000146" cy="2282363"/>
          </a:xfrm>
          <a:prstGeom prst="straightConnector1">
            <a:avLst/>
          </a:prstGeom>
          <a:ln w="12700">
            <a:solidFill>
              <a:srgbClr val="1C523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9617050-F745-2179-75AD-0EB6AE381418}"/>
              </a:ext>
            </a:extLst>
          </p:cNvPr>
          <p:cNvCxnSpPr/>
          <p:nvPr/>
        </p:nvCxnSpPr>
        <p:spPr>
          <a:xfrm>
            <a:off x="2392860" y="3920695"/>
            <a:ext cx="2898393" cy="977365"/>
          </a:xfrm>
          <a:prstGeom prst="straightConnector1">
            <a:avLst/>
          </a:prstGeom>
          <a:ln w="12700">
            <a:solidFill>
              <a:srgbClr val="1C5234"/>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40F08B-90EA-B5AC-5C09-08B5FE77317F}"/>
              </a:ext>
            </a:extLst>
          </p:cNvPr>
          <p:cNvPicPr>
            <a:picLocks noChangeAspect="1"/>
          </p:cNvPicPr>
          <p:nvPr/>
        </p:nvPicPr>
        <p:blipFill>
          <a:blip r:embed="rId2"/>
          <a:stretch>
            <a:fillRect/>
          </a:stretch>
        </p:blipFill>
        <p:spPr>
          <a:xfrm>
            <a:off x="5532037" y="139521"/>
            <a:ext cx="5549671" cy="6557493"/>
          </a:xfrm>
          <a:prstGeom prst="rect">
            <a:avLst/>
          </a:prstGeom>
        </p:spPr>
      </p:pic>
      <p:sp>
        <p:nvSpPr>
          <p:cNvPr id="6" name="Rectangle: Rounded Corners 5">
            <a:extLst>
              <a:ext uri="{FF2B5EF4-FFF2-40B4-BE49-F238E27FC236}">
                <a16:creationId xmlns:a16="http://schemas.microsoft.com/office/drawing/2014/main" id="{F5E490F9-F128-3B95-AD58-F25AEF377056}"/>
              </a:ext>
            </a:extLst>
          </p:cNvPr>
          <p:cNvSpPr/>
          <p:nvPr/>
        </p:nvSpPr>
        <p:spPr>
          <a:xfrm>
            <a:off x="5443819" y="144036"/>
            <a:ext cx="5644724" cy="14062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F789E5-A68B-827D-4040-6F3A465EF6EC}"/>
              </a:ext>
            </a:extLst>
          </p:cNvPr>
          <p:cNvSpPr/>
          <p:nvPr/>
        </p:nvSpPr>
        <p:spPr>
          <a:xfrm>
            <a:off x="5441310" y="1552311"/>
            <a:ext cx="5642521" cy="5142200"/>
          </a:xfrm>
          <a:prstGeom prst="rect">
            <a:avLst/>
          </a:prstGeom>
          <a:noFill/>
          <a:ln>
            <a:solidFill>
              <a:srgbClr val="1C52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664711E-87BE-60AB-4ABB-5C6025094070}"/>
              </a:ext>
            </a:extLst>
          </p:cNvPr>
          <p:cNvSpPr/>
          <p:nvPr/>
        </p:nvSpPr>
        <p:spPr>
          <a:xfrm>
            <a:off x="5698190" y="5808021"/>
            <a:ext cx="5224546" cy="70624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75516-1341-B035-6B3F-9F2D8F954FD0}"/>
              </a:ext>
            </a:extLst>
          </p:cNvPr>
          <p:cNvSpPr/>
          <p:nvPr/>
        </p:nvSpPr>
        <p:spPr>
          <a:xfrm>
            <a:off x="5699693" y="2345414"/>
            <a:ext cx="5224047" cy="34733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85E2D1F-9929-D4A8-97D7-BCC4C7CEB12F}"/>
              </a:ext>
            </a:extLst>
          </p:cNvPr>
          <p:cNvSpPr/>
          <p:nvPr/>
        </p:nvSpPr>
        <p:spPr>
          <a:xfrm>
            <a:off x="1384802" y="2942828"/>
            <a:ext cx="988599" cy="3931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AB5C669-8081-27EA-BA4D-54319738F306}"/>
              </a:ext>
            </a:extLst>
          </p:cNvPr>
          <p:cNvSpPr/>
          <p:nvPr/>
        </p:nvSpPr>
        <p:spPr>
          <a:xfrm>
            <a:off x="1384801" y="3726293"/>
            <a:ext cx="988599" cy="3931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67037-3197-C647-26F6-7354530527AD}"/>
              </a:ext>
            </a:extLst>
          </p:cNvPr>
          <p:cNvSpPr/>
          <p:nvPr/>
        </p:nvSpPr>
        <p:spPr>
          <a:xfrm>
            <a:off x="5729382" y="1965965"/>
            <a:ext cx="5178913" cy="359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2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F51EF-7CB4-859D-DDD0-56BEA3A70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E537F-D4D6-F1A0-642C-0AD317B67CCC}"/>
              </a:ext>
            </a:extLst>
          </p:cNvPr>
          <p:cNvSpPr>
            <a:spLocks noGrp="1"/>
          </p:cNvSpPr>
          <p:nvPr>
            <p:ph type="title"/>
          </p:nvPr>
        </p:nvSpPr>
        <p:spPr>
          <a:xfrm>
            <a:off x="769838" y="580943"/>
            <a:ext cx="10180637" cy="663790"/>
          </a:xfrm>
        </p:spPr>
        <p:txBody>
          <a:bodyPr vert="horz" lIns="91440" tIns="45720" rIns="91440" bIns="45720" rtlCol="0" anchor="t" anchorCtr="0">
            <a:noAutofit/>
          </a:bodyPr>
          <a:lstStyle/>
          <a:p>
            <a:pPr algn="l"/>
            <a:r>
              <a:rPr lang="en-US"/>
              <a:t>Idempotency(4)</a:t>
            </a:r>
          </a:p>
        </p:txBody>
      </p:sp>
      <p:sp>
        <p:nvSpPr>
          <p:cNvPr id="3" name="Slide Number Placeholder 2">
            <a:extLst>
              <a:ext uri="{FF2B5EF4-FFF2-40B4-BE49-F238E27FC236}">
                <a16:creationId xmlns:a16="http://schemas.microsoft.com/office/drawing/2014/main" id="{D9BFE478-B14D-D333-970A-7D2AAF50A2DF}"/>
              </a:ext>
            </a:extLst>
          </p:cNvPr>
          <p:cNvSpPr>
            <a:spLocks noGrp="1"/>
          </p:cNvSpPr>
          <p:nvPr>
            <p:ph type="sldNum" sz="quarter" idx="12"/>
          </p:nvPr>
        </p:nvSpPr>
        <p:spPr/>
        <p:txBody>
          <a:bodyPr/>
          <a:lstStyle/>
          <a:p>
            <a:fld id="{48F63A3B-78C7-47BE-AE5E-E10140E04643}" type="slidenum">
              <a:rPr lang="en-US" smtClean="0"/>
              <a:pPr/>
              <a:t>57</a:t>
            </a:fld>
            <a:endParaRPr lang="en-US"/>
          </a:p>
        </p:txBody>
      </p:sp>
      <p:pic>
        <p:nvPicPr>
          <p:cNvPr id="5" name="Picture 4" descr="A screenshot of a computer program&#10;&#10;AI-generated content may be incorrect.">
            <a:extLst>
              <a:ext uri="{FF2B5EF4-FFF2-40B4-BE49-F238E27FC236}">
                <a16:creationId xmlns:a16="http://schemas.microsoft.com/office/drawing/2014/main" id="{2107AAD8-085C-0E94-608B-9C530B64F784}"/>
              </a:ext>
            </a:extLst>
          </p:cNvPr>
          <p:cNvPicPr>
            <a:picLocks noChangeAspect="1"/>
          </p:cNvPicPr>
          <p:nvPr/>
        </p:nvPicPr>
        <p:blipFill>
          <a:blip r:embed="rId2"/>
          <a:srcRect l="56" t="20570" r="-155"/>
          <a:stretch/>
        </p:blipFill>
        <p:spPr>
          <a:xfrm>
            <a:off x="483706" y="1188637"/>
            <a:ext cx="6830458" cy="5455505"/>
          </a:xfrm>
          <a:prstGeom prst="rect">
            <a:avLst/>
          </a:prstGeom>
        </p:spPr>
      </p:pic>
      <p:sp>
        <p:nvSpPr>
          <p:cNvPr id="9" name="Rectangle 8">
            <a:extLst>
              <a:ext uri="{FF2B5EF4-FFF2-40B4-BE49-F238E27FC236}">
                <a16:creationId xmlns:a16="http://schemas.microsoft.com/office/drawing/2014/main" id="{18B1D59F-3BD1-BDEA-E433-50ADCB802BAD}"/>
              </a:ext>
            </a:extLst>
          </p:cNvPr>
          <p:cNvSpPr/>
          <p:nvPr/>
        </p:nvSpPr>
        <p:spPr>
          <a:xfrm>
            <a:off x="498474" y="1698625"/>
            <a:ext cx="5885815" cy="3800475"/>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45E3DC-D081-2CB0-34C6-051A24C094E2}"/>
              </a:ext>
            </a:extLst>
          </p:cNvPr>
          <p:cNvSpPr txBox="1"/>
          <p:nvPr/>
        </p:nvSpPr>
        <p:spPr>
          <a:xfrm>
            <a:off x="8080375" y="1047749"/>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C5234"/>
                </a:solidFill>
                <a:cs typeface="Sabon Next LT"/>
              </a:rPr>
              <a:t>Selects </a:t>
            </a:r>
            <a:r>
              <a:rPr lang="en-US" sz="2000">
                <a:solidFill>
                  <a:srgbClr val="1C5234"/>
                </a:solidFill>
                <a:cs typeface="Sabon Next LT"/>
              </a:rPr>
              <a:t>all transactions with same details as the message you peeked. </a:t>
            </a:r>
            <a:r>
              <a:rPr lang="en-US" sz="2000" b="1">
                <a:solidFill>
                  <a:srgbClr val="1C5234"/>
                </a:solidFill>
                <a:cs typeface="Sabon Next LT"/>
              </a:rPr>
              <a:t>Counts </a:t>
            </a:r>
            <a:r>
              <a:rPr lang="en-US" sz="2000">
                <a:solidFill>
                  <a:srgbClr val="1C5234"/>
                </a:solidFill>
                <a:cs typeface="Sabon Next LT"/>
              </a:rPr>
              <a:t>them.</a:t>
            </a:r>
          </a:p>
        </p:txBody>
      </p:sp>
      <p:sp>
        <p:nvSpPr>
          <p:cNvPr id="6" name="TextBox 5">
            <a:extLst>
              <a:ext uri="{FF2B5EF4-FFF2-40B4-BE49-F238E27FC236}">
                <a16:creationId xmlns:a16="http://schemas.microsoft.com/office/drawing/2014/main" id="{FF90DD2D-28AD-EF27-3F60-27AD5BF44F70}"/>
              </a:ext>
            </a:extLst>
          </p:cNvPr>
          <p:cNvSpPr txBox="1"/>
          <p:nvPr/>
        </p:nvSpPr>
        <p:spPr>
          <a:xfrm>
            <a:off x="8083550" y="2965449"/>
            <a:ext cx="303297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6"/>
                </a:solidFill>
                <a:cs typeface="Sabon Next LT"/>
              </a:rPr>
              <a:t>If </a:t>
            </a:r>
            <a:r>
              <a:rPr lang="en-US" sz="2000">
                <a:solidFill>
                  <a:schemeClr val="accent6"/>
                </a:solidFill>
                <a:cs typeface="Sabon Next LT"/>
              </a:rPr>
              <a:t>count is 0 i.e. no previous </a:t>
            </a:r>
            <a:r>
              <a:rPr lang="en-US" sz="2000" err="1">
                <a:solidFill>
                  <a:schemeClr val="accent6"/>
                </a:solidFill>
                <a:cs typeface="Sabon Next LT"/>
              </a:rPr>
              <a:t>trxn</a:t>
            </a:r>
            <a:r>
              <a:rPr lang="en-US" sz="2000">
                <a:solidFill>
                  <a:schemeClr val="accent6"/>
                </a:solidFill>
                <a:cs typeface="Sabon Next LT"/>
              </a:rPr>
              <a:t>. with same details, then processes that message.</a:t>
            </a:r>
          </a:p>
          <a:p>
            <a:r>
              <a:rPr lang="en-US" sz="2000" b="1">
                <a:solidFill>
                  <a:schemeClr val="accent6"/>
                </a:solidFill>
                <a:cs typeface="Sabon Next LT"/>
              </a:rPr>
              <a:t>Else</a:t>
            </a:r>
            <a:r>
              <a:rPr lang="en-US" sz="2000">
                <a:solidFill>
                  <a:schemeClr val="accent6"/>
                </a:solidFill>
                <a:cs typeface="Sabon Next LT"/>
              </a:rPr>
              <a:t>, ends the </a:t>
            </a:r>
            <a:r>
              <a:rPr lang="en-US" sz="2000" err="1">
                <a:solidFill>
                  <a:schemeClr val="accent6"/>
                </a:solidFill>
                <a:cs typeface="Sabon Next LT"/>
              </a:rPr>
              <a:t>db</a:t>
            </a:r>
            <a:r>
              <a:rPr lang="en-US" sz="2000">
                <a:solidFill>
                  <a:schemeClr val="accent6"/>
                </a:solidFill>
                <a:cs typeface="Sabon Next LT"/>
              </a:rPr>
              <a:t> </a:t>
            </a:r>
            <a:r>
              <a:rPr lang="en-US" sz="2000" err="1">
                <a:solidFill>
                  <a:schemeClr val="accent6"/>
                </a:solidFill>
                <a:cs typeface="Sabon Next LT"/>
              </a:rPr>
              <a:t>trxn</a:t>
            </a:r>
            <a:r>
              <a:rPr lang="en-US" sz="2000">
                <a:solidFill>
                  <a:schemeClr val="accent6"/>
                </a:solidFill>
                <a:cs typeface="Sabon Next LT"/>
              </a:rPr>
              <a:t>.</a:t>
            </a:r>
          </a:p>
        </p:txBody>
      </p:sp>
      <p:cxnSp>
        <p:nvCxnSpPr>
          <p:cNvPr id="7" name="Connector: Curved 6">
            <a:extLst>
              <a:ext uri="{FF2B5EF4-FFF2-40B4-BE49-F238E27FC236}">
                <a16:creationId xmlns:a16="http://schemas.microsoft.com/office/drawing/2014/main" id="{8032AA62-25B6-15E6-84EE-C4E42F3D8FB2}"/>
              </a:ext>
            </a:extLst>
          </p:cNvPr>
          <p:cNvCxnSpPr/>
          <p:nvPr/>
        </p:nvCxnSpPr>
        <p:spPr>
          <a:xfrm flipV="1">
            <a:off x="5680075" y="1352549"/>
            <a:ext cx="2403475" cy="815976"/>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9DFA88B-21E8-F17F-8ECD-C8FCAAA6EFED}"/>
              </a:ext>
            </a:extLst>
          </p:cNvPr>
          <p:cNvSpPr/>
          <p:nvPr/>
        </p:nvSpPr>
        <p:spPr>
          <a:xfrm>
            <a:off x="768348" y="2694940"/>
            <a:ext cx="4808855" cy="230568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A8D0FE1-60FB-4AB3-C815-99AFB1A046FE}"/>
              </a:ext>
            </a:extLst>
          </p:cNvPr>
          <p:cNvCxnSpPr/>
          <p:nvPr/>
        </p:nvCxnSpPr>
        <p:spPr>
          <a:xfrm>
            <a:off x="5835650" y="3248025"/>
            <a:ext cx="2184400" cy="12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3186CC7-D2DE-93FE-5052-AC7950F00487}"/>
              </a:ext>
            </a:extLst>
          </p:cNvPr>
          <p:cNvSpPr txBox="1"/>
          <p:nvPr/>
        </p:nvSpPr>
        <p:spPr>
          <a:xfrm>
            <a:off x="4092575" y="1514475"/>
            <a:ext cx="296545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solidFill>
                  <a:schemeClr val="accent6">
                    <a:lumMod val="76000"/>
                  </a:schemeClr>
                </a:solidFill>
                <a:cs typeface="Sabon Next LT"/>
              </a:rPr>
              <a:t>Action for each msg in queue</a:t>
            </a:r>
          </a:p>
        </p:txBody>
      </p:sp>
      <p:sp>
        <p:nvSpPr>
          <p:cNvPr id="12" name="TextBox 11">
            <a:extLst>
              <a:ext uri="{FF2B5EF4-FFF2-40B4-BE49-F238E27FC236}">
                <a16:creationId xmlns:a16="http://schemas.microsoft.com/office/drawing/2014/main" id="{7AC5CDD2-29ED-CDE2-A679-5DBE4E21D3B9}"/>
              </a:ext>
            </a:extLst>
          </p:cNvPr>
          <p:cNvSpPr txBox="1"/>
          <p:nvPr/>
        </p:nvSpPr>
        <p:spPr>
          <a:xfrm>
            <a:off x="8023385" y="4835657"/>
            <a:ext cx="36946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Sabon Next LT"/>
              </a:rPr>
              <a:t>(We already have a table </a:t>
            </a:r>
            <a:r>
              <a:rPr lang="en-US" err="1">
                <a:solidFill>
                  <a:srgbClr val="FF0000"/>
                </a:solidFill>
                <a:cs typeface="Sabon Next LT"/>
              </a:rPr>
              <a:t>containig</a:t>
            </a:r>
            <a:r>
              <a:rPr lang="en-US">
                <a:solidFill>
                  <a:srgbClr val="FF0000"/>
                </a:solidFill>
                <a:cs typeface="Sabon Next LT"/>
              </a:rPr>
              <a:t> the </a:t>
            </a:r>
            <a:r>
              <a:rPr lang="en-US" err="1">
                <a:solidFill>
                  <a:srgbClr val="FF0000"/>
                </a:solidFill>
                <a:cs typeface="Sabon Next LT"/>
              </a:rPr>
              <a:t>trxn</a:t>
            </a:r>
            <a:r>
              <a:rPr lang="en-US">
                <a:solidFill>
                  <a:srgbClr val="FF0000"/>
                </a:solidFill>
                <a:cs typeface="Sabon Next LT"/>
              </a:rPr>
              <a:t> logs, we check that table.)</a:t>
            </a:r>
          </a:p>
        </p:txBody>
      </p:sp>
      <p:sp>
        <p:nvSpPr>
          <p:cNvPr id="14" name="Rectangle 13">
            <a:extLst>
              <a:ext uri="{FF2B5EF4-FFF2-40B4-BE49-F238E27FC236}">
                <a16:creationId xmlns:a16="http://schemas.microsoft.com/office/drawing/2014/main" id="{ACA66D3D-70DB-1592-E37E-65EDB98A14BE}"/>
              </a:ext>
            </a:extLst>
          </p:cNvPr>
          <p:cNvSpPr/>
          <p:nvPr/>
        </p:nvSpPr>
        <p:spPr>
          <a:xfrm>
            <a:off x="7307579" y="5641703"/>
            <a:ext cx="4734197" cy="1017814"/>
          </a:xfrm>
          <a:prstGeom prst="rect">
            <a:avLst/>
          </a:prstGeom>
          <a:solidFill>
            <a:srgbClr val="E6F0F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accent6"/>
                </a:solidFill>
                <a:cs typeface="Sabon Next LT"/>
              </a:rPr>
              <a:t>We included</a:t>
            </a:r>
            <a:r>
              <a:rPr lang="en-US" sz="1600" b="1" u="sng">
                <a:solidFill>
                  <a:schemeClr val="accent6"/>
                </a:solidFill>
                <a:cs typeface="Sabon Next LT"/>
              </a:rPr>
              <a:t> </a:t>
            </a:r>
            <a:r>
              <a:rPr lang="en-US" sz="1600" b="1" u="sng" err="1">
                <a:solidFill>
                  <a:schemeClr val="accent6"/>
                </a:solidFill>
                <a:cs typeface="Sabon Next LT"/>
              </a:rPr>
              <a:t>trans_id,role</a:t>
            </a:r>
            <a:r>
              <a:rPr lang="en-US" sz="1600" b="1" u="sng">
                <a:solidFill>
                  <a:schemeClr val="accent6"/>
                </a:solidFill>
                <a:cs typeface="Sabon Next LT"/>
              </a:rPr>
              <a:t>, </a:t>
            </a:r>
            <a:r>
              <a:rPr lang="en-US" sz="1600" b="1" u="sng" err="1">
                <a:solidFill>
                  <a:schemeClr val="accent6"/>
                </a:solidFill>
                <a:cs typeface="Sabon Next LT"/>
              </a:rPr>
              <a:t>user_id</a:t>
            </a:r>
            <a:r>
              <a:rPr lang="en-US" sz="1600" b="1" u="sng">
                <a:solidFill>
                  <a:schemeClr val="accent6"/>
                </a:solidFill>
                <a:cs typeface="Sabon Next LT"/>
              </a:rPr>
              <a:t>, amount </a:t>
            </a:r>
            <a:endParaRPr lang="en-US" u="sng">
              <a:solidFill>
                <a:schemeClr val="accent6"/>
              </a:solidFill>
              <a:cs typeface="Sabon Next LT"/>
            </a:endParaRPr>
          </a:p>
          <a:p>
            <a:pPr algn="ctr"/>
            <a:r>
              <a:rPr lang="en-US" sz="1600" b="1">
                <a:solidFill>
                  <a:schemeClr val="accent6"/>
                </a:solidFill>
                <a:cs typeface="Sabon Next LT"/>
              </a:rPr>
              <a:t>fields into the message </a:t>
            </a:r>
            <a:endParaRPr lang="en-US">
              <a:solidFill>
                <a:schemeClr val="accent6"/>
              </a:solidFill>
            </a:endParaRPr>
          </a:p>
        </p:txBody>
      </p:sp>
      <p:sp>
        <p:nvSpPr>
          <p:cNvPr id="16" name="Rectangle 15">
            <a:extLst>
              <a:ext uri="{FF2B5EF4-FFF2-40B4-BE49-F238E27FC236}">
                <a16:creationId xmlns:a16="http://schemas.microsoft.com/office/drawing/2014/main" id="{C90F9838-0E3F-E7CD-4905-972C04CEBE07}"/>
              </a:ext>
            </a:extLst>
          </p:cNvPr>
          <p:cNvSpPr/>
          <p:nvPr/>
        </p:nvSpPr>
        <p:spPr>
          <a:xfrm>
            <a:off x="4610099" y="2972163"/>
            <a:ext cx="950685" cy="278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cs typeface="Sabon Next LT"/>
              </a:rPr>
              <a:t>amount</a:t>
            </a:r>
            <a:endParaRPr lang="en-US" sz="1600">
              <a:solidFill>
                <a:srgbClr val="FF0000"/>
              </a:solidFill>
            </a:endParaRPr>
          </a:p>
        </p:txBody>
      </p:sp>
      <p:sp>
        <p:nvSpPr>
          <p:cNvPr id="17" name="Rectangle 16">
            <a:extLst>
              <a:ext uri="{FF2B5EF4-FFF2-40B4-BE49-F238E27FC236}">
                <a16:creationId xmlns:a16="http://schemas.microsoft.com/office/drawing/2014/main" id="{26948C45-09F2-89AD-C0D8-31012A4F1EC9}"/>
              </a:ext>
            </a:extLst>
          </p:cNvPr>
          <p:cNvSpPr/>
          <p:nvPr/>
        </p:nvSpPr>
        <p:spPr>
          <a:xfrm>
            <a:off x="1724658" y="2697843"/>
            <a:ext cx="625565" cy="268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cs typeface="Sabon Next LT"/>
              </a:rPr>
              <a:t>role</a:t>
            </a:r>
            <a:endParaRPr lang="en-US" sz="1600">
              <a:solidFill>
                <a:srgbClr val="FF0000"/>
              </a:solidFill>
            </a:endParaRPr>
          </a:p>
        </p:txBody>
      </p:sp>
      <p:sp>
        <p:nvSpPr>
          <p:cNvPr id="18" name="Rectangle 17">
            <a:extLst>
              <a:ext uri="{FF2B5EF4-FFF2-40B4-BE49-F238E27FC236}">
                <a16:creationId xmlns:a16="http://schemas.microsoft.com/office/drawing/2014/main" id="{EA96A510-1BB9-B62F-C084-C093E1F1F8C4}"/>
              </a:ext>
            </a:extLst>
          </p:cNvPr>
          <p:cNvSpPr/>
          <p:nvPr/>
        </p:nvSpPr>
        <p:spPr>
          <a:xfrm>
            <a:off x="2893058" y="3246483"/>
            <a:ext cx="910045" cy="3394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err="1">
                <a:solidFill>
                  <a:srgbClr val="FF0000"/>
                </a:solidFill>
                <a:cs typeface="Sabon Next LT"/>
              </a:rPr>
              <a:t>user_id</a:t>
            </a:r>
            <a:endParaRPr lang="en-US" sz="1600" err="1">
              <a:solidFill>
                <a:srgbClr val="FF0000"/>
              </a:solidFill>
            </a:endParaRPr>
          </a:p>
        </p:txBody>
      </p:sp>
      <p:sp>
        <p:nvSpPr>
          <p:cNvPr id="19" name="Rectangle 18">
            <a:extLst>
              <a:ext uri="{FF2B5EF4-FFF2-40B4-BE49-F238E27FC236}">
                <a16:creationId xmlns:a16="http://schemas.microsoft.com/office/drawing/2014/main" id="{FD004E22-DEC8-82C1-73A3-C67F45FAA09A}"/>
              </a:ext>
            </a:extLst>
          </p:cNvPr>
          <p:cNvSpPr/>
          <p:nvPr/>
        </p:nvSpPr>
        <p:spPr>
          <a:xfrm>
            <a:off x="5057138" y="3693523"/>
            <a:ext cx="1001485" cy="3191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0000"/>
                </a:solidFill>
                <a:cs typeface="Sabon Next LT"/>
              </a:rPr>
              <a:t>amount</a:t>
            </a:r>
            <a:endParaRPr lang="en-US" sz="1600">
              <a:solidFill>
                <a:srgbClr val="FF0000"/>
              </a:solidFill>
            </a:endParaRPr>
          </a:p>
        </p:txBody>
      </p:sp>
      <p:sp>
        <p:nvSpPr>
          <p:cNvPr id="20" name="Rectangle 19">
            <a:extLst>
              <a:ext uri="{FF2B5EF4-FFF2-40B4-BE49-F238E27FC236}">
                <a16:creationId xmlns:a16="http://schemas.microsoft.com/office/drawing/2014/main" id="{66FB285E-8E57-A6E6-4DB4-61252CE1C5C7}"/>
              </a:ext>
            </a:extLst>
          </p:cNvPr>
          <p:cNvSpPr/>
          <p:nvPr/>
        </p:nvSpPr>
        <p:spPr>
          <a:xfrm>
            <a:off x="2893057" y="4008483"/>
            <a:ext cx="910045" cy="268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err="1">
                <a:solidFill>
                  <a:srgbClr val="FF0000"/>
                </a:solidFill>
                <a:cs typeface="Sabon Next LT"/>
              </a:rPr>
              <a:t>user_id</a:t>
            </a:r>
            <a:endParaRPr lang="en-US" sz="1600" err="1">
              <a:solidFill>
                <a:srgbClr val="FF0000"/>
              </a:solidFill>
            </a:endParaRPr>
          </a:p>
        </p:txBody>
      </p:sp>
      <p:sp>
        <p:nvSpPr>
          <p:cNvPr id="21" name="Rectangle 20">
            <a:extLst>
              <a:ext uri="{FF2B5EF4-FFF2-40B4-BE49-F238E27FC236}">
                <a16:creationId xmlns:a16="http://schemas.microsoft.com/office/drawing/2014/main" id="{6CE45109-FD8E-3CCE-EC2F-58EE9E79D704}"/>
              </a:ext>
            </a:extLst>
          </p:cNvPr>
          <p:cNvSpPr/>
          <p:nvPr/>
        </p:nvSpPr>
        <p:spPr>
          <a:xfrm>
            <a:off x="3177537" y="4708379"/>
            <a:ext cx="626710" cy="2892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FF0000"/>
                </a:solidFill>
                <a:cs typeface="Sabon Next LT"/>
              </a:rPr>
              <a:t>role</a:t>
            </a:r>
          </a:p>
        </p:txBody>
      </p:sp>
      <p:sp>
        <p:nvSpPr>
          <p:cNvPr id="23" name="Rectangle 22">
            <a:extLst>
              <a:ext uri="{FF2B5EF4-FFF2-40B4-BE49-F238E27FC236}">
                <a16:creationId xmlns:a16="http://schemas.microsoft.com/office/drawing/2014/main" id="{D68E4A92-D44B-2C7A-4BBE-4373EE747F5A}"/>
              </a:ext>
            </a:extLst>
          </p:cNvPr>
          <p:cNvSpPr/>
          <p:nvPr/>
        </p:nvSpPr>
        <p:spPr>
          <a:xfrm>
            <a:off x="1929970" y="2169525"/>
            <a:ext cx="1324098" cy="2963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err="1">
                <a:solidFill>
                  <a:srgbClr val="FF0000"/>
                </a:solidFill>
                <a:cs typeface="Sabon Next LT"/>
              </a:rPr>
              <a:t>message.amount</a:t>
            </a:r>
            <a:endParaRPr lang="en-US" sz="1200" b="1">
              <a:solidFill>
                <a:srgbClr val="FF0000"/>
              </a:solidFill>
              <a:cs typeface="Sabon Next LT"/>
            </a:endParaRPr>
          </a:p>
        </p:txBody>
      </p:sp>
      <p:sp>
        <p:nvSpPr>
          <p:cNvPr id="13" name="TextBox 12">
            <a:extLst>
              <a:ext uri="{FF2B5EF4-FFF2-40B4-BE49-F238E27FC236}">
                <a16:creationId xmlns:a16="http://schemas.microsoft.com/office/drawing/2014/main" id="{FD83D7E4-7868-9397-ABDE-787DCF7F9471}"/>
              </a:ext>
            </a:extLst>
          </p:cNvPr>
          <p:cNvSpPr txBox="1"/>
          <p:nvPr/>
        </p:nvSpPr>
        <p:spPr>
          <a:xfrm>
            <a:off x="5211021" y="689293"/>
            <a:ext cx="2118726"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abon Next LT"/>
              </a:rPr>
              <a:t>Action at Node-2</a:t>
            </a:r>
            <a:endParaRPr lang="en-US" b="1" dirty="0"/>
          </a:p>
        </p:txBody>
      </p:sp>
    </p:spTree>
    <p:extLst>
      <p:ext uri="{BB962C8B-B14F-4D97-AF65-F5344CB8AC3E}">
        <p14:creationId xmlns:p14="http://schemas.microsoft.com/office/powerpoint/2010/main" val="39659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P spid="8"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94BC-51EE-BD74-0C63-1B0E7DFF90B1}"/>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F8323E5E-73F7-B2A3-D8E4-294345DA3980}"/>
              </a:ext>
            </a:extLst>
          </p:cNvPr>
          <p:cNvSpPr txBox="1"/>
          <p:nvPr/>
        </p:nvSpPr>
        <p:spPr>
          <a:xfrm>
            <a:off x="462642" y="625928"/>
            <a:ext cx="32521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The idea can be implemented in </a:t>
            </a:r>
            <a:r>
              <a:rPr lang="en-US">
                <a:highlight>
                  <a:srgbClr val="FFFF00"/>
                </a:highlight>
                <a:cs typeface="Sabon Next LT"/>
              </a:rPr>
              <a:t>code </a:t>
            </a:r>
            <a:r>
              <a:rPr lang="en-US">
                <a:cs typeface="Sabon Next LT"/>
              </a:rPr>
              <a:t>as follows:</a:t>
            </a:r>
            <a:endParaRPr lang="en-US"/>
          </a:p>
        </p:txBody>
      </p:sp>
      <p:pic>
        <p:nvPicPr>
          <p:cNvPr id="5" name="Picture 4">
            <a:extLst>
              <a:ext uri="{FF2B5EF4-FFF2-40B4-BE49-F238E27FC236}">
                <a16:creationId xmlns:a16="http://schemas.microsoft.com/office/drawing/2014/main" id="{E8C96373-AEF7-728A-18E4-F5E7E18BB6DA}"/>
              </a:ext>
            </a:extLst>
          </p:cNvPr>
          <p:cNvPicPr>
            <a:picLocks noChangeAspect="1"/>
          </p:cNvPicPr>
          <p:nvPr/>
        </p:nvPicPr>
        <p:blipFill>
          <a:blip r:embed="rId2"/>
          <a:srcRect l="-1936" t="134" r="1290" b="11976"/>
          <a:stretch/>
        </p:blipFill>
        <p:spPr>
          <a:xfrm>
            <a:off x="463955" y="1455853"/>
            <a:ext cx="1938953" cy="5039628"/>
          </a:xfrm>
          <a:prstGeom prst="rect">
            <a:avLst/>
          </a:prstGeom>
        </p:spPr>
      </p:pic>
      <p:sp>
        <p:nvSpPr>
          <p:cNvPr id="4" name="Rectangle 3">
            <a:extLst>
              <a:ext uri="{FF2B5EF4-FFF2-40B4-BE49-F238E27FC236}">
                <a16:creationId xmlns:a16="http://schemas.microsoft.com/office/drawing/2014/main" id="{DE5EA486-E377-A23C-34D4-111DF95ADA01}"/>
              </a:ext>
            </a:extLst>
          </p:cNvPr>
          <p:cNvSpPr/>
          <p:nvPr/>
        </p:nvSpPr>
        <p:spPr>
          <a:xfrm>
            <a:off x="7166764" y="4989552"/>
            <a:ext cx="1809481" cy="2497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err="1">
                <a:solidFill>
                  <a:schemeClr val="tx1"/>
                </a:solidFill>
                <a:latin typeface="Helvetica"/>
                <a:cs typeface="Sabon Next LT"/>
              </a:rPr>
              <a:t>message.role</a:t>
            </a:r>
            <a:endParaRPr lang="en-US" sz="1400">
              <a:solidFill>
                <a:schemeClr val="tx1"/>
              </a:solidFill>
              <a:latin typeface="Helvetica"/>
              <a:cs typeface="Sabon Next LT"/>
            </a:endParaRPr>
          </a:p>
        </p:txBody>
      </p:sp>
      <p:pic>
        <p:nvPicPr>
          <p:cNvPr id="2" name="Picture 1">
            <a:extLst>
              <a:ext uri="{FF2B5EF4-FFF2-40B4-BE49-F238E27FC236}">
                <a16:creationId xmlns:a16="http://schemas.microsoft.com/office/drawing/2014/main" id="{83EBA22C-1CAD-8B30-D574-8BCD5857BE16}"/>
              </a:ext>
            </a:extLst>
          </p:cNvPr>
          <p:cNvPicPr>
            <a:picLocks noChangeAspect="1"/>
          </p:cNvPicPr>
          <p:nvPr/>
        </p:nvPicPr>
        <p:blipFill>
          <a:blip r:embed="rId3"/>
          <a:stretch>
            <a:fillRect/>
          </a:stretch>
        </p:blipFill>
        <p:spPr>
          <a:xfrm>
            <a:off x="4760922" y="225380"/>
            <a:ext cx="7091902" cy="6396508"/>
          </a:xfrm>
          <a:prstGeom prst="rect">
            <a:avLst/>
          </a:prstGeom>
        </p:spPr>
      </p:pic>
      <p:sp>
        <p:nvSpPr>
          <p:cNvPr id="7" name="TextBox 6">
            <a:extLst>
              <a:ext uri="{FF2B5EF4-FFF2-40B4-BE49-F238E27FC236}">
                <a16:creationId xmlns:a16="http://schemas.microsoft.com/office/drawing/2014/main" id="{648018F9-17F7-666D-F5FC-D2A914103ACE}"/>
              </a:ext>
            </a:extLst>
          </p:cNvPr>
          <p:cNvSpPr txBox="1"/>
          <p:nvPr/>
        </p:nvSpPr>
        <p:spPr>
          <a:xfrm>
            <a:off x="9729359" y="227800"/>
            <a:ext cx="2118726"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abon Next LT"/>
              </a:rPr>
              <a:t>Action at Node-2</a:t>
            </a:r>
            <a:endParaRPr lang="en-US" b="1" dirty="0"/>
          </a:p>
        </p:txBody>
      </p:sp>
      <p:sp>
        <p:nvSpPr>
          <p:cNvPr id="8" name="Rectangle 7">
            <a:extLst>
              <a:ext uri="{FF2B5EF4-FFF2-40B4-BE49-F238E27FC236}">
                <a16:creationId xmlns:a16="http://schemas.microsoft.com/office/drawing/2014/main" id="{539D8365-F585-0A40-8D2B-31C4C1637AAB}"/>
              </a:ext>
            </a:extLst>
          </p:cNvPr>
          <p:cNvSpPr/>
          <p:nvPr/>
        </p:nvSpPr>
        <p:spPr>
          <a:xfrm>
            <a:off x="5212615" y="1114684"/>
            <a:ext cx="6637839" cy="4390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899D35-2E21-DB8F-5732-E66E3DAC55FC}"/>
              </a:ext>
            </a:extLst>
          </p:cNvPr>
          <p:cNvSpPr/>
          <p:nvPr/>
        </p:nvSpPr>
        <p:spPr>
          <a:xfrm>
            <a:off x="5201381" y="674044"/>
            <a:ext cx="3021968" cy="4381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943184-602F-F81B-B013-FFE619E883C9}"/>
              </a:ext>
            </a:extLst>
          </p:cNvPr>
          <p:cNvSpPr/>
          <p:nvPr/>
        </p:nvSpPr>
        <p:spPr>
          <a:xfrm>
            <a:off x="5215124" y="5503697"/>
            <a:ext cx="6412153" cy="8323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A7A74F-D53E-F0F0-6CE0-541EBFD4BCE5}"/>
              </a:ext>
            </a:extLst>
          </p:cNvPr>
          <p:cNvSpPr/>
          <p:nvPr/>
        </p:nvSpPr>
        <p:spPr>
          <a:xfrm>
            <a:off x="5448029" y="1282693"/>
            <a:ext cx="6281053" cy="8752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9BA4D-D6C4-4B82-0EE0-724404A04D5E}"/>
              </a:ext>
            </a:extLst>
          </p:cNvPr>
          <p:cNvSpPr/>
          <p:nvPr/>
        </p:nvSpPr>
        <p:spPr>
          <a:xfrm>
            <a:off x="5448530" y="2145710"/>
            <a:ext cx="6268619" cy="31567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FDE211-29B3-F6BF-2B5C-9F01C2037544}"/>
              </a:ext>
            </a:extLst>
          </p:cNvPr>
          <p:cNvSpPr/>
          <p:nvPr/>
        </p:nvSpPr>
        <p:spPr>
          <a:xfrm>
            <a:off x="5886660" y="2370392"/>
            <a:ext cx="5808021" cy="18873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9A2997-13D2-FE62-E967-B785D043108D}"/>
              </a:ext>
            </a:extLst>
          </p:cNvPr>
          <p:cNvSpPr/>
          <p:nvPr/>
        </p:nvSpPr>
        <p:spPr>
          <a:xfrm>
            <a:off x="5886660" y="4268952"/>
            <a:ext cx="5796787" cy="8537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306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9E05-687D-9BFA-3E7F-188FCDE7A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46761-3326-B530-8F1B-108BB0F4FBCC}"/>
              </a:ext>
            </a:extLst>
          </p:cNvPr>
          <p:cNvSpPr>
            <a:spLocks noGrp="1"/>
          </p:cNvSpPr>
          <p:nvPr>
            <p:ph type="title"/>
          </p:nvPr>
        </p:nvSpPr>
        <p:spPr>
          <a:xfrm>
            <a:off x="769112" y="445960"/>
            <a:ext cx="10170477" cy="602830"/>
          </a:xfrm>
        </p:spPr>
        <p:txBody>
          <a:bodyPr vert="horz" lIns="91440" tIns="45720" rIns="91440" bIns="45720" rtlCol="0" anchor="t" anchorCtr="0">
            <a:noAutofit/>
          </a:bodyPr>
          <a:lstStyle/>
          <a:p>
            <a:pPr algn="l"/>
            <a:r>
              <a:rPr lang="en-US" sz="2000"/>
              <a:t>FAILURE PATTERNS ANALYSIS (for idempotency)</a:t>
            </a:r>
          </a:p>
        </p:txBody>
      </p:sp>
      <p:sp>
        <p:nvSpPr>
          <p:cNvPr id="3" name="Slide Number Placeholder 2">
            <a:extLst>
              <a:ext uri="{FF2B5EF4-FFF2-40B4-BE49-F238E27FC236}">
                <a16:creationId xmlns:a16="http://schemas.microsoft.com/office/drawing/2014/main" id="{E97B78D6-1ACA-91B5-3895-1B96C7A8DF63}"/>
              </a:ext>
            </a:extLst>
          </p:cNvPr>
          <p:cNvSpPr>
            <a:spLocks noGrp="1"/>
          </p:cNvSpPr>
          <p:nvPr>
            <p:ph type="sldNum" sz="quarter" idx="12"/>
          </p:nvPr>
        </p:nvSpPr>
        <p:spPr/>
        <p:txBody>
          <a:bodyPr/>
          <a:lstStyle/>
          <a:p>
            <a:fld id="{48F63A3B-78C7-47BE-AE5E-E10140E04643}" type="slidenum">
              <a:rPr lang="en-US" smtClean="0"/>
              <a:pPr/>
              <a:t>59</a:t>
            </a:fld>
            <a:endParaRPr lang="en-US"/>
          </a:p>
        </p:txBody>
      </p:sp>
      <p:sp>
        <p:nvSpPr>
          <p:cNvPr id="9" name="Rectangle 8">
            <a:extLst>
              <a:ext uri="{FF2B5EF4-FFF2-40B4-BE49-F238E27FC236}">
                <a16:creationId xmlns:a16="http://schemas.microsoft.com/office/drawing/2014/main" id="{6CF3EA65-D99F-8DF7-41DA-FB310D903E54}"/>
              </a:ext>
            </a:extLst>
          </p:cNvPr>
          <p:cNvSpPr/>
          <p:nvPr/>
        </p:nvSpPr>
        <p:spPr>
          <a:xfrm>
            <a:off x="7882361" y="1183469"/>
            <a:ext cx="4157900" cy="1568137"/>
          </a:xfrm>
          <a:prstGeom prst="rect">
            <a:avLst/>
          </a:prstGeom>
          <a:noFill/>
          <a:ln w="2857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FD693BA-A7B4-537A-EF0A-207B04F10A24}"/>
              </a:ext>
            </a:extLst>
          </p:cNvPr>
          <p:cNvSpPr txBox="1"/>
          <p:nvPr/>
        </p:nvSpPr>
        <p:spPr>
          <a:xfrm>
            <a:off x="3896632" y="1187904"/>
            <a:ext cx="3019878"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solidFill>
                  <a:schemeClr val="accent6">
                    <a:lumMod val="76000"/>
                  </a:schemeClr>
                </a:solidFill>
                <a:cs typeface="Sabon Next LT"/>
              </a:rPr>
              <a:t>Action for each msg in queue</a:t>
            </a:r>
          </a:p>
        </p:txBody>
      </p:sp>
      <p:sp>
        <p:nvSpPr>
          <p:cNvPr id="13" name="TextBox 12">
            <a:extLst>
              <a:ext uri="{FF2B5EF4-FFF2-40B4-BE49-F238E27FC236}">
                <a16:creationId xmlns:a16="http://schemas.microsoft.com/office/drawing/2014/main" id="{D76D80FC-4B06-CB72-3801-920F15D554EA}"/>
              </a:ext>
            </a:extLst>
          </p:cNvPr>
          <p:cNvSpPr txBox="1"/>
          <p:nvPr/>
        </p:nvSpPr>
        <p:spPr>
          <a:xfrm>
            <a:off x="7854611" y="1187631"/>
            <a:ext cx="418659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Sabon Next LT"/>
              </a:rPr>
              <a:t>Failure within transaction anywhere</a:t>
            </a:r>
          </a:p>
          <a:p>
            <a:endParaRPr lang="en-US" sz="1600" b="1">
              <a:cs typeface="Sabon Next LT"/>
            </a:endParaRPr>
          </a:p>
          <a:p>
            <a:r>
              <a:rPr lang="en-US" sz="1600">
                <a:cs typeface="Sabon Next LT"/>
              </a:rPr>
              <a:t>In this case, since message is </a:t>
            </a:r>
            <a:r>
              <a:rPr lang="en-US" sz="1600">
                <a:highlight>
                  <a:srgbClr val="FFFF00"/>
                </a:highlight>
                <a:cs typeface="Sabon Next LT"/>
              </a:rPr>
              <a:t>not popped</a:t>
            </a:r>
            <a:r>
              <a:rPr lang="en-US" sz="1600">
                <a:cs typeface="Sabon Next LT"/>
              </a:rPr>
              <a:t> yet we can redo the same operations when transaction is restarted for that message.</a:t>
            </a:r>
          </a:p>
          <a:p>
            <a:r>
              <a:rPr lang="en-US" sz="1600">
                <a:highlight>
                  <a:srgbClr val="00FF00"/>
                </a:highlight>
                <a:cs typeface="Sabon Next LT"/>
              </a:rPr>
              <a:t>No loss of message, no </a:t>
            </a:r>
            <a:r>
              <a:rPr lang="en-US" sz="1600" err="1">
                <a:highlight>
                  <a:srgbClr val="00FF00"/>
                </a:highlight>
                <a:cs typeface="Sabon Next LT"/>
              </a:rPr>
              <a:t>incosistency</a:t>
            </a:r>
            <a:r>
              <a:rPr lang="en-US" sz="1600">
                <a:highlight>
                  <a:srgbClr val="00FF00"/>
                </a:highlight>
                <a:cs typeface="Sabon Next LT"/>
              </a:rPr>
              <a:t>.</a:t>
            </a:r>
          </a:p>
        </p:txBody>
      </p:sp>
      <p:sp>
        <p:nvSpPr>
          <p:cNvPr id="15" name="TextBox 14">
            <a:extLst>
              <a:ext uri="{FF2B5EF4-FFF2-40B4-BE49-F238E27FC236}">
                <a16:creationId xmlns:a16="http://schemas.microsoft.com/office/drawing/2014/main" id="{C1C3E5C3-C3AA-D0AE-DD8D-A07E4A7270F8}"/>
              </a:ext>
            </a:extLst>
          </p:cNvPr>
          <p:cNvSpPr txBox="1"/>
          <p:nvPr/>
        </p:nvSpPr>
        <p:spPr>
          <a:xfrm>
            <a:off x="7865653" y="2910459"/>
            <a:ext cx="4179902" cy="181588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Sabon Next LT"/>
              </a:rPr>
              <a:t>Failure before transaction </a:t>
            </a:r>
          </a:p>
          <a:p>
            <a:endParaRPr lang="en-US" sz="1600" b="1">
              <a:cs typeface="Sabon Next LT"/>
            </a:endParaRPr>
          </a:p>
          <a:p>
            <a:r>
              <a:rPr lang="en-US" sz="1600" dirty="0">
                <a:cs typeface="Sabon Next LT"/>
              </a:rPr>
              <a:t>In this case, message peeking from Node1 </a:t>
            </a:r>
          </a:p>
          <a:p>
            <a:r>
              <a:rPr lang="en-US" sz="1600" dirty="0">
                <a:cs typeface="Sabon Next LT"/>
              </a:rPr>
              <a:t>is </a:t>
            </a:r>
            <a:r>
              <a:rPr lang="en-US" sz="1600" dirty="0">
                <a:highlight>
                  <a:srgbClr val="FFFF00"/>
                </a:highlight>
                <a:cs typeface="Sabon Next LT"/>
              </a:rPr>
              <a:t>failed</a:t>
            </a:r>
            <a:r>
              <a:rPr lang="en-US" sz="1600" dirty="0">
                <a:cs typeface="Sabon Next LT"/>
              </a:rPr>
              <a:t>, so transaction is not started </a:t>
            </a:r>
            <a:endParaRPr lang="en-US">
              <a:cs typeface="Sabon Next LT"/>
            </a:endParaRPr>
          </a:p>
          <a:p>
            <a:r>
              <a:rPr lang="en-US" sz="1600" dirty="0">
                <a:cs typeface="Sabon Next LT"/>
              </a:rPr>
              <a:t>as message is null.</a:t>
            </a:r>
            <a:endParaRPr lang="en-US">
              <a:cs typeface="Sabon Next LT"/>
            </a:endParaRPr>
          </a:p>
          <a:p>
            <a:r>
              <a:rPr lang="en-US" sz="1600" dirty="0">
                <a:cs typeface="Sabon Next LT"/>
              </a:rPr>
              <a:t>So, there is no effect, the loop will simply retry with same or other message again.</a:t>
            </a:r>
          </a:p>
        </p:txBody>
      </p:sp>
      <p:sp>
        <p:nvSpPr>
          <p:cNvPr id="22" name="TextBox 21">
            <a:extLst>
              <a:ext uri="{FF2B5EF4-FFF2-40B4-BE49-F238E27FC236}">
                <a16:creationId xmlns:a16="http://schemas.microsoft.com/office/drawing/2014/main" id="{5AB273CA-9E18-3E69-874A-0705E93C7389}"/>
              </a:ext>
            </a:extLst>
          </p:cNvPr>
          <p:cNvSpPr txBox="1"/>
          <p:nvPr/>
        </p:nvSpPr>
        <p:spPr>
          <a:xfrm>
            <a:off x="7885660" y="4899512"/>
            <a:ext cx="4181670" cy="156966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Sabon Next LT"/>
              </a:rPr>
              <a:t>Failure after transaction</a:t>
            </a:r>
          </a:p>
          <a:p>
            <a:endParaRPr lang="en-US" sz="1600" b="1">
              <a:cs typeface="Sabon Next LT"/>
            </a:endParaRPr>
          </a:p>
          <a:p>
            <a:r>
              <a:rPr lang="en-US" sz="1600" dirty="0">
                <a:cs typeface="Sabon Next LT"/>
              </a:rPr>
              <a:t>In this case, since message is </a:t>
            </a:r>
            <a:r>
              <a:rPr lang="en-US" sz="1600" dirty="0">
                <a:highlight>
                  <a:srgbClr val="FFFF00"/>
                </a:highlight>
                <a:cs typeface="Sabon Next LT"/>
              </a:rPr>
              <a:t>NOT </a:t>
            </a:r>
            <a:r>
              <a:rPr lang="en-US" sz="1600" dirty="0">
                <a:cs typeface="Sabon Next LT"/>
              </a:rPr>
              <a:t>popped, </a:t>
            </a:r>
            <a:r>
              <a:rPr lang="en-US" sz="1600">
                <a:cs typeface="Sabon Next LT"/>
              </a:rPr>
              <a:t>from Node1, but </a:t>
            </a:r>
            <a:r>
              <a:rPr lang="en-US" sz="1600" dirty="0">
                <a:cs typeface="Sabon Next LT"/>
              </a:rPr>
              <a:t>updates have been applied, so next time the message is retried, </a:t>
            </a:r>
            <a:r>
              <a:rPr lang="en-US" sz="1600" dirty="0">
                <a:highlight>
                  <a:srgbClr val="00FF00"/>
                </a:highlight>
                <a:cs typeface="Sabon Next LT"/>
              </a:rPr>
              <a:t>no updates</a:t>
            </a:r>
            <a:r>
              <a:rPr lang="en-US" sz="1600" dirty="0">
                <a:cs typeface="Sabon Next LT"/>
              </a:rPr>
              <a:t> will be made as </a:t>
            </a:r>
            <a:r>
              <a:rPr lang="en-US" sz="1600" dirty="0">
                <a:highlight>
                  <a:srgbClr val="00FF00"/>
                </a:highlight>
                <a:cs typeface="Sabon Next LT"/>
              </a:rPr>
              <a:t>processed=1</a:t>
            </a:r>
          </a:p>
        </p:txBody>
      </p:sp>
      <p:pic>
        <p:nvPicPr>
          <p:cNvPr id="4" name="Picture 3">
            <a:extLst>
              <a:ext uri="{FF2B5EF4-FFF2-40B4-BE49-F238E27FC236}">
                <a16:creationId xmlns:a16="http://schemas.microsoft.com/office/drawing/2014/main" id="{185F1FD3-181C-EC1B-E343-FE9C43B640DB}"/>
              </a:ext>
            </a:extLst>
          </p:cNvPr>
          <p:cNvPicPr>
            <a:picLocks noChangeAspect="1"/>
          </p:cNvPicPr>
          <p:nvPr/>
        </p:nvPicPr>
        <p:blipFill>
          <a:blip r:embed="rId2"/>
          <a:stretch>
            <a:fillRect/>
          </a:stretch>
        </p:blipFill>
        <p:spPr>
          <a:xfrm>
            <a:off x="276695" y="899442"/>
            <a:ext cx="7388583" cy="5724525"/>
          </a:xfrm>
          <a:prstGeom prst="rect">
            <a:avLst/>
          </a:prstGeom>
        </p:spPr>
      </p:pic>
      <p:sp>
        <p:nvSpPr>
          <p:cNvPr id="6" name="Rectangle 5">
            <a:extLst>
              <a:ext uri="{FF2B5EF4-FFF2-40B4-BE49-F238E27FC236}">
                <a16:creationId xmlns:a16="http://schemas.microsoft.com/office/drawing/2014/main" id="{9A17B293-CEE7-7D92-E23D-6561822B9F38}"/>
              </a:ext>
            </a:extLst>
          </p:cNvPr>
          <p:cNvSpPr/>
          <p:nvPr/>
        </p:nvSpPr>
        <p:spPr>
          <a:xfrm>
            <a:off x="578956" y="1429739"/>
            <a:ext cx="6880475" cy="4152597"/>
          </a:xfrm>
          <a:prstGeom prst="rect">
            <a:avLst/>
          </a:prstGeom>
          <a:noFill/>
          <a:ln w="127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2C946F-B93B-5739-C0A5-D347DF399AFB}"/>
              </a:ext>
            </a:extLst>
          </p:cNvPr>
          <p:cNvSpPr/>
          <p:nvPr/>
        </p:nvSpPr>
        <p:spPr>
          <a:xfrm>
            <a:off x="577732" y="5582335"/>
            <a:ext cx="3509634" cy="686283"/>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93048D5-7A34-D3B1-F3F6-FB56355B6BD2}"/>
              </a:ext>
            </a:extLst>
          </p:cNvPr>
          <p:cNvCxnSpPr/>
          <p:nvPr/>
        </p:nvCxnSpPr>
        <p:spPr>
          <a:xfrm flipV="1">
            <a:off x="4123411" y="5232792"/>
            <a:ext cx="3719485" cy="90101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6D81D9-A9BA-72A4-2834-AA9824B2421D}"/>
              </a:ext>
            </a:extLst>
          </p:cNvPr>
          <p:cNvCxnSpPr>
            <a:cxnSpLocks/>
          </p:cNvCxnSpPr>
          <p:nvPr/>
        </p:nvCxnSpPr>
        <p:spPr>
          <a:xfrm>
            <a:off x="2191580" y="1325698"/>
            <a:ext cx="5672779" cy="205038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86F311-1032-D36B-B7C3-B20C3D1C6DD7}"/>
              </a:ext>
            </a:extLst>
          </p:cNvPr>
          <p:cNvCxnSpPr>
            <a:cxnSpLocks/>
          </p:cNvCxnSpPr>
          <p:nvPr/>
        </p:nvCxnSpPr>
        <p:spPr>
          <a:xfrm flipV="1">
            <a:off x="7493382" y="1605242"/>
            <a:ext cx="328049" cy="267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5E0408B-7B1E-43A3-A51D-40FEA566777C}"/>
              </a:ext>
            </a:extLst>
          </p:cNvPr>
          <p:cNvSpPr txBox="1"/>
          <p:nvPr/>
        </p:nvSpPr>
        <p:spPr>
          <a:xfrm>
            <a:off x="5661782" y="903941"/>
            <a:ext cx="2118726"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abon Next LT"/>
              </a:rPr>
              <a:t>Action at Node-2</a:t>
            </a:r>
            <a:endParaRPr lang="en-US" b="1" dirty="0"/>
          </a:p>
        </p:txBody>
      </p:sp>
      <p:sp>
        <p:nvSpPr>
          <p:cNvPr id="29" name="Rectangle 28">
            <a:extLst>
              <a:ext uri="{FF2B5EF4-FFF2-40B4-BE49-F238E27FC236}">
                <a16:creationId xmlns:a16="http://schemas.microsoft.com/office/drawing/2014/main" id="{60419374-C0CF-9008-68AF-9AA716421F45}"/>
              </a:ext>
            </a:extLst>
          </p:cNvPr>
          <p:cNvSpPr/>
          <p:nvPr/>
        </p:nvSpPr>
        <p:spPr>
          <a:xfrm>
            <a:off x="879742" y="2350600"/>
            <a:ext cx="6433646" cy="29406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A97497A-E95A-3269-E0E0-937B67DDD0E4}"/>
              </a:ext>
            </a:extLst>
          </p:cNvPr>
          <p:cNvSpPr/>
          <p:nvPr/>
        </p:nvSpPr>
        <p:spPr>
          <a:xfrm>
            <a:off x="995929" y="2770107"/>
            <a:ext cx="6205118" cy="18450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1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453612"/>
            <a:ext cx="7965461" cy="1271254"/>
          </a:xfrm>
        </p:spPr>
        <p:txBody>
          <a:bodyPr/>
          <a:lstStyle/>
          <a:p>
            <a:r>
              <a:rPr lang="en-US">
                <a:cs typeface="Arial"/>
              </a:rPr>
              <a:t>You WITNESS </a:t>
            </a:r>
            <a:r>
              <a:rPr lang="en-US">
                <a:solidFill>
                  <a:srgbClr val="1C5234"/>
                </a:solidFill>
                <a:cs typeface="Arial"/>
              </a:rPr>
              <a:t>GROWTH</a:t>
            </a:r>
            <a:br>
              <a:rPr lang="en-US">
                <a:cs typeface="Arial"/>
              </a:rPr>
            </a:br>
            <a:r>
              <a:rPr lang="en-US" sz="2000">
                <a:latin typeface="Sabon Next LT"/>
                <a:cs typeface="Sabon Next LT"/>
              </a:rPr>
              <a:t>Growing Popularity of Your Web Applications</a:t>
            </a:r>
            <a:endParaRPr lang="en-US">
              <a:cs typeface="Arial"/>
            </a:endParaRP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322020" y="2095211"/>
            <a:ext cx="7755412" cy="1182011"/>
          </a:xfrm>
        </p:spPr>
        <p:txBody>
          <a:bodyPr vert="horz" lIns="91440" tIns="0" rIns="91440" bIns="0" rtlCol="0" anchor="t">
            <a:normAutofit/>
          </a:bodyPr>
          <a:lstStyle/>
          <a:p>
            <a:pPr marL="0" indent="0">
              <a:buNone/>
            </a:pPr>
            <a:endParaRPr lang="en-US" sz="2000" b="1">
              <a:cs typeface="Sabon Next LT"/>
            </a:endParaRPr>
          </a:p>
          <a:p>
            <a:pPr marL="0" indent="0">
              <a:buNone/>
            </a:pPr>
            <a:r>
              <a:rPr lang="en-US" sz="2800">
                <a:ea typeface="+mn-lt"/>
                <a:cs typeface="+mn-lt"/>
              </a:rPr>
              <a:t>Increasing demand for your application will cause:</a:t>
            </a:r>
          </a:p>
          <a:p>
            <a:pPr marL="0" indent="0">
              <a:buNone/>
            </a:pPr>
            <a:endParaRPr lang="en-US" sz="2400">
              <a:cs typeface="Sabon Next LT"/>
            </a:endParaRPr>
          </a:p>
          <a:p>
            <a:pPr marL="0" indent="0">
              <a:buNone/>
            </a:pPr>
            <a:endParaRPr lang="en-US" sz="2000">
              <a:ea typeface="+mn-lt"/>
              <a:cs typeface="+mn-lt"/>
            </a:endParaRPr>
          </a:p>
          <a:p>
            <a:pPr marL="347345" indent="-347345"/>
            <a:endParaRPr lang="en-US" sz="2000">
              <a:ea typeface="+mn-lt"/>
              <a:cs typeface="+mn-lt"/>
            </a:endParaRP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a:p>
        </p:txBody>
      </p:sp>
      <p:pic>
        <p:nvPicPr>
          <p:cNvPr id="4" name="Picture 3" descr="How to deal with a sudden traffic hike in your website?">
            <a:extLst>
              <a:ext uri="{FF2B5EF4-FFF2-40B4-BE49-F238E27FC236}">
                <a16:creationId xmlns:a16="http://schemas.microsoft.com/office/drawing/2014/main" id="{5F262BE2-49FC-BBE1-E2AE-0398FA6BB878}"/>
              </a:ext>
            </a:extLst>
          </p:cNvPr>
          <p:cNvPicPr>
            <a:picLocks noChangeAspect="1"/>
          </p:cNvPicPr>
          <p:nvPr/>
        </p:nvPicPr>
        <p:blipFill>
          <a:blip r:embed="rId3"/>
          <a:stretch>
            <a:fillRect/>
          </a:stretch>
        </p:blipFill>
        <p:spPr>
          <a:xfrm>
            <a:off x="587829" y="2090200"/>
            <a:ext cx="1961408" cy="1806744"/>
          </a:xfrm>
          <a:prstGeom prst="rect">
            <a:avLst/>
          </a:prstGeom>
        </p:spPr>
      </p:pic>
      <p:pic>
        <p:nvPicPr>
          <p:cNvPr id="5" name="Picture 4">
            <a:extLst>
              <a:ext uri="{FF2B5EF4-FFF2-40B4-BE49-F238E27FC236}">
                <a16:creationId xmlns:a16="http://schemas.microsoft.com/office/drawing/2014/main" id="{7B4AE462-5D3E-2898-2D58-B25B9CACA863}"/>
              </a:ext>
            </a:extLst>
          </p:cNvPr>
          <p:cNvPicPr>
            <a:picLocks noChangeAspect="1"/>
          </p:cNvPicPr>
          <p:nvPr/>
        </p:nvPicPr>
        <p:blipFill>
          <a:blip r:embed="rId4"/>
          <a:stretch>
            <a:fillRect/>
          </a:stretch>
        </p:blipFill>
        <p:spPr>
          <a:xfrm>
            <a:off x="589808" y="4216728"/>
            <a:ext cx="1967346" cy="1947555"/>
          </a:xfrm>
          <a:prstGeom prst="rect">
            <a:avLst/>
          </a:prstGeom>
        </p:spPr>
      </p:pic>
      <p:sp>
        <p:nvSpPr>
          <p:cNvPr id="6" name="TextBox 5">
            <a:extLst>
              <a:ext uri="{FF2B5EF4-FFF2-40B4-BE49-F238E27FC236}">
                <a16:creationId xmlns:a16="http://schemas.microsoft.com/office/drawing/2014/main" id="{128C2ED4-E4E2-1284-0A0B-77859695065D}"/>
              </a:ext>
            </a:extLst>
          </p:cNvPr>
          <p:cNvSpPr txBox="1"/>
          <p:nvPr/>
        </p:nvSpPr>
        <p:spPr>
          <a:xfrm>
            <a:off x="3328669" y="3594000"/>
            <a:ext cx="6785298" cy="959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400">
                <a:solidFill>
                  <a:srgbClr val="1F2C8F"/>
                </a:solidFill>
                <a:cs typeface="Sabon Next LT"/>
              </a:rPr>
              <a:t>higher traffic at your end</a:t>
            </a:r>
            <a:endParaRPr lang="en-US" sz="2400">
              <a:cs typeface="Sabon Next LT"/>
            </a:endParaRPr>
          </a:p>
          <a:p>
            <a:pPr marL="347345" indent="-347345">
              <a:spcBef>
                <a:spcPts val="1000"/>
              </a:spcBef>
              <a:buFont typeface="Arial"/>
              <a:buChar char="•"/>
            </a:pPr>
            <a:endParaRPr lang="en-US" sz="2400">
              <a:solidFill>
                <a:srgbClr val="1F2C8F"/>
              </a:solidFill>
              <a:cs typeface="Sabon Next LT"/>
            </a:endParaRPr>
          </a:p>
        </p:txBody>
      </p:sp>
      <p:sp>
        <p:nvSpPr>
          <p:cNvPr id="7" name="TextBox 6">
            <a:extLst>
              <a:ext uri="{FF2B5EF4-FFF2-40B4-BE49-F238E27FC236}">
                <a16:creationId xmlns:a16="http://schemas.microsoft.com/office/drawing/2014/main" id="{EDDD7EE5-30C5-5895-4E46-A09DD294BCE0}"/>
              </a:ext>
            </a:extLst>
          </p:cNvPr>
          <p:cNvSpPr txBox="1"/>
          <p:nvPr/>
        </p:nvSpPr>
        <p:spPr>
          <a:xfrm>
            <a:off x="3325340" y="4443417"/>
            <a:ext cx="67982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1F2C8F"/>
                </a:solidFill>
                <a:cs typeface="Sabon Next LT"/>
              </a:rPr>
              <a:t>surging data processing requirements for your app</a:t>
            </a:r>
            <a:endParaRPr lang="en-US"/>
          </a:p>
        </p:txBody>
      </p:sp>
      <p:pic>
        <p:nvPicPr>
          <p:cNvPr id="8" name="Graphic 7" descr="Arrow Right with solid fill">
            <a:extLst>
              <a:ext uri="{FF2B5EF4-FFF2-40B4-BE49-F238E27FC236}">
                <a16:creationId xmlns:a16="http://schemas.microsoft.com/office/drawing/2014/main" id="{3E8367A5-49CB-CA6E-5D7B-0AD37A6EDF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408055" y="3041559"/>
            <a:ext cx="689020" cy="570965"/>
          </a:xfrm>
          <a:prstGeom prst="rect">
            <a:avLst/>
          </a:prstGeom>
        </p:spPr>
      </p:pic>
      <p:pic>
        <p:nvPicPr>
          <p:cNvPr id="9" name="Graphic 8" descr="Arrow Right with solid fill">
            <a:extLst>
              <a:ext uri="{FF2B5EF4-FFF2-40B4-BE49-F238E27FC236}">
                <a16:creationId xmlns:a16="http://schemas.microsoft.com/office/drawing/2014/main" id="{A6C223A1-1837-8E44-926C-C05A148BD2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7162800" y="3529884"/>
            <a:ext cx="1354428" cy="538767"/>
          </a:xfrm>
          <a:prstGeom prst="rect">
            <a:avLst/>
          </a:prstGeom>
        </p:spPr>
      </p:pic>
    </p:spTree>
    <p:extLst>
      <p:ext uri="{BB962C8B-B14F-4D97-AF65-F5344CB8AC3E}">
        <p14:creationId xmlns:p14="http://schemas.microsoft.com/office/powerpoint/2010/main" val="6856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ppt_y</p:attrName>
                                        </p:attrNameLst>
                                      </p:cBhvr>
                                      <p:tavLst>
                                        <p:tav tm="0">
                                          <p:val>
                                            <p:strVal val="#ppt_y+#ppt_h*1.125000"/>
                                          </p:val>
                                        </p:tav>
                                        <p:tav tm="100000">
                                          <p:val>
                                            <p:strVal val="#ppt_y"/>
                                          </p:val>
                                        </p:tav>
                                      </p:tavLst>
                                    </p:anim>
                                    <p:animEffect transition="in" filter="wipe(up)">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E316-90D1-03B3-B505-EC48B9EAD2B1}"/>
            </a:ext>
          </a:extLst>
        </p:cNvPr>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DE42DC8-AAA9-5812-325A-FD7368B6FA0C}"/>
              </a:ext>
            </a:extLst>
          </p:cNvPr>
          <p:cNvSpPr/>
          <p:nvPr/>
        </p:nvSpPr>
        <p:spPr>
          <a:xfrm>
            <a:off x="753327" y="3288541"/>
            <a:ext cx="10686054" cy="3184477"/>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9FC807B-D0E7-65E0-7F3F-85EF7E645CAC}"/>
              </a:ext>
            </a:extLst>
          </p:cNvPr>
          <p:cNvSpPr/>
          <p:nvPr/>
        </p:nvSpPr>
        <p:spPr>
          <a:xfrm>
            <a:off x="1099188" y="4085583"/>
            <a:ext cx="1472581" cy="29894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B6668-8108-CDA7-7A43-E77E05D5EAFF}"/>
              </a:ext>
            </a:extLst>
          </p:cNvPr>
          <p:cNvSpPr>
            <a:spLocks noGrp="1"/>
          </p:cNvSpPr>
          <p:nvPr>
            <p:ph type="title"/>
          </p:nvPr>
        </p:nvSpPr>
        <p:spPr>
          <a:xfrm>
            <a:off x="758952" y="700532"/>
            <a:ext cx="10180637" cy="695987"/>
          </a:xfrm>
        </p:spPr>
        <p:txBody>
          <a:bodyPr vert="horz" lIns="91440" tIns="45720" rIns="91440" bIns="45720" rtlCol="0" anchor="t" anchorCtr="0">
            <a:noAutofit/>
          </a:bodyPr>
          <a:lstStyle/>
          <a:p>
            <a:pPr algn="l"/>
            <a:r>
              <a:rPr lang="en-US"/>
              <a:t>Minor Issues</a:t>
            </a:r>
          </a:p>
        </p:txBody>
      </p:sp>
      <p:sp>
        <p:nvSpPr>
          <p:cNvPr id="3" name="Slide Number Placeholder 2">
            <a:extLst>
              <a:ext uri="{FF2B5EF4-FFF2-40B4-BE49-F238E27FC236}">
                <a16:creationId xmlns:a16="http://schemas.microsoft.com/office/drawing/2014/main" id="{90A60F9E-B333-76BA-60AE-22ADAA957CBB}"/>
              </a:ext>
            </a:extLst>
          </p:cNvPr>
          <p:cNvSpPr>
            <a:spLocks noGrp="1"/>
          </p:cNvSpPr>
          <p:nvPr>
            <p:ph type="sldNum" sz="quarter" idx="12"/>
          </p:nvPr>
        </p:nvSpPr>
        <p:spPr/>
        <p:txBody>
          <a:bodyPr/>
          <a:lstStyle/>
          <a:p>
            <a:fld id="{48F63A3B-78C7-47BE-AE5E-E10140E04643}" type="slidenum">
              <a:rPr lang="en-US" smtClean="0"/>
              <a:pPr/>
              <a:t>60</a:t>
            </a:fld>
            <a:endParaRPr lang="en-US"/>
          </a:p>
        </p:txBody>
      </p:sp>
      <p:sp>
        <p:nvSpPr>
          <p:cNvPr id="13" name="Title 1">
            <a:extLst>
              <a:ext uri="{FF2B5EF4-FFF2-40B4-BE49-F238E27FC236}">
                <a16:creationId xmlns:a16="http://schemas.microsoft.com/office/drawing/2014/main" id="{440AEDBB-95F0-3BA2-B8E8-A4EC9D9154F2}"/>
              </a:ext>
            </a:extLst>
          </p:cNvPr>
          <p:cNvSpPr txBox="1">
            <a:spLocks/>
          </p:cNvSpPr>
          <p:nvPr/>
        </p:nvSpPr>
        <p:spPr>
          <a:xfrm>
            <a:off x="749427" y="1233932"/>
            <a:ext cx="2693987" cy="476912"/>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3200" b="1" kern="1200" cap="all" baseline="0">
                <a:solidFill>
                  <a:schemeClr val="accent6"/>
                </a:solidFill>
                <a:latin typeface="+mj-lt"/>
                <a:ea typeface="+mj-ea"/>
                <a:cs typeface="+mj-cs"/>
              </a:defRPr>
            </a:lvl1pPr>
          </a:lstStyle>
          <a:p>
            <a:pPr algn="l"/>
            <a:r>
              <a:rPr lang="en-US" sz="2000">
                <a:solidFill>
                  <a:schemeClr val="tx2"/>
                </a:solidFill>
              </a:rPr>
              <a:t>Ordering Issue</a:t>
            </a:r>
          </a:p>
        </p:txBody>
      </p:sp>
      <p:sp>
        <p:nvSpPr>
          <p:cNvPr id="14" name="TextBox 13">
            <a:extLst>
              <a:ext uri="{FF2B5EF4-FFF2-40B4-BE49-F238E27FC236}">
                <a16:creationId xmlns:a16="http://schemas.microsoft.com/office/drawing/2014/main" id="{9C43256F-B2F1-929F-BEDD-82D6721D1C80}"/>
              </a:ext>
            </a:extLst>
          </p:cNvPr>
          <p:cNvSpPr txBox="1"/>
          <p:nvPr/>
        </p:nvSpPr>
        <p:spPr>
          <a:xfrm>
            <a:off x="914399" y="1565275"/>
            <a:ext cx="108407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50">
                <a:cs typeface="Sabon Next LT"/>
              </a:rPr>
              <a:t>We might want to preserve the ordering of the updates! </a:t>
            </a:r>
          </a:p>
          <a:p>
            <a:pPr marL="285750" indent="-285750">
              <a:buFont typeface="Arial"/>
              <a:buChar char="•"/>
            </a:pPr>
            <a:r>
              <a:rPr lang="en-US" sz="1950">
                <a:cs typeface="Sabon Next LT"/>
              </a:rPr>
              <a:t>Consecutive transaction ids may be produced by the msg producer. </a:t>
            </a:r>
          </a:p>
          <a:p>
            <a:pPr marL="285750" indent="-285750">
              <a:buFont typeface="Arial"/>
              <a:buChar char="•"/>
            </a:pPr>
            <a:r>
              <a:rPr lang="en-US" sz="1950">
                <a:cs typeface="Sabon Next LT"/>
              </a:rPr>
              <a:t>If we need something like 'last sale time', then we can attach a timestamp</a:t>
            </a:r>
          </a:p>
          <a:p>
            <a:r>
              <a:rPr lang="en-US" sz="1950">
                <a:cs typeface="Sabon Next LT"/>
              </a:rPr>
              <a:t>  along with </a:t>
            </a:r>
            <a:r>
              <a:rPr lang="en-US" sz="1950" err="1">
                <a:cs typeface="Sabon Next LT"/>
              </a:rPr>
              <a:t>trxn</a:t>
            </a:r>
            <a:r>
              <a:rPr lang="en-US" sz="1950">
                <a:cs typeface="Sabon Next LT"/>
              </a:rPr>
              <a:t>. id for checking. </a:t>
            </a:r>
            <a:endParaRPr lang="en-US">
              <a:cs typeface="Sabon Next LT"/>
            </a:endParaRPr>
          </a:p>
          <a:p>
            <a:pPr marL="285750" indent="-285750">
              <a:buFont typeface="Arial"/>
              <a:buChar char="•"/>
            </a:pPr>
            <a:r>
              <a:rPr lang="en-US" sz="1950">
                <a:cs typeface="Sabon Next LT"/>
              </a:rPr>
              <a:t>Store last update's timestamp and compare with the current msg.</a:t>
            </a:r>
          </a:p>
        </p:txBody>
      </p:sp>
      <p:sp>
        <p:nvSpPr>
          <p:cNvPr id="17" name="TextBox 16">
            <a:extLst>
              <a:ext uri="{FF2B5EF4-FFF2-40B4-BE49-F238E27FC236}">
                <a16:creationId xmlns:a16="http://schemas.microsoft.com/office/drawing/2014/main" id="{01522E1B-89A6-BF77-1D49-62F9955CC01B}"/>
              </a:ext>
            </a:extLst>
          </p:cNvPr>
          <p:cNvSpPr txBox="1"/>
          <p:nvPr/>
        </p:nvSpPr>
        <p:spPr>
          <a:xfrm>
            <a:off x="914400" y="3749675"/>
            <a:ext cx="10528299" cy="2723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solidFill>
                  <a:srgbClr val="002060"/>
                </a:solidFill>
                <a:ea typeface="+mn-lt"/>
                <a:cs typeface="+mn-lt"/>
              </a:rPr>
              <a:t>For </a:t>
            </a:r>
            <a:r>
              <a:rPr lang="en-US" sz="1900">
                <a:ea typeface="+mn-lt"/>
                <a:cs typeface="+mn-lt"/>
              </a:rPr>
              <a:t>each message in queue:</a:t>
            </a:r>
          </a:p>
          <a:p>
            <a:r>
              <a:rPr lang="en-US" sz="1900">
                <a:ea typeface="+mn-lt"/>
                <a:cs typeface="+mn-lt"/>
              </a:rPr>
              <a:t>  Peek message</a:t>
            </a:r>
          </a:p>
          <a:p>
            <a:r>
              <a:rPr lang="en-US" sz="1900">
                <a:ea typeface="+mn-lt"/>
                <a:cs typeface="+mn-lt"/>
              </a:rPr>
              <a:t> </a:t>
            </a:r>
            <a:r>
              <a:rPr lang="en-US" sz="1900" b="1">
                <a:solidFill>
                  <a:schemeClr val="accent6">
                    <a:lumMod val="60000"/>
                    <a:lumOff val="40000"/>
                  </a:schemeClr>
                </a:solidFill>
                <a:ea typeface="+mn-lt"/>
                <a:cs typeface="+mn-lt"/>
              </a:rPr>
              <a:t>Begin Transaction</a:t>
            </a:r>
          </a:p>
          <a:p>
            <a:r>
              <a:rPr lang="en-US" sz="1900">
                <a:ea typeface="+mn-lt"/>
                <a:cs typeface="+mn-lt"/>
              </a:rPr>
              <a:t>  </a:t>
            </a:r>
            <a:r>
              <a:rPr lang="en-US" sz="1900" b="1">
                <a:solidFill>
                  <a:schemeClr val="accent6">
                    <a:lumMod val="60000"/>
                    <a:lumOff val="40000"/>
                  </a:schemeClr>
                </a:solidFill>
                <a:ea typeface="+mn-lt"/>
                <a:cs typeface="+mn-lt"/>
              </a:rPr>
              <a:t>Update </a:t>
            </a:r>
            <a:r>
              <a:rPr lang="en-US" sz="1900" b="1">
                <a:ea typeface="+mn-lt"/>
                <a:cs typeface="+mn-lt"/>
              </a:rPr>
              <a:t>user </a:t>
            </a:r>
            <a:r>
              <a:rPr lang="en-US" sz="1900">
                <a:ea typeface="+mn-lt"/>
                <a:cs typeface="+mn-lt"/>
              </a:rPr>
              <a:t>set </a:t>
            </a:r>
            <a:r>
              <a:rPr lang="en-US" sz="1900" err="1">
                <a:highlight>
                  <a:srgbClr val="FFFF00"/>
                </a:highlight>
                <a:ea typeface="+mn-lt"/>
                <a:cs typeface="+mn-lt"/>
              </a:rPr>
              <a:t>last_purchase</a:t>
            </a:r>
            <a:r>
              <a:rPr lang="en-US" sz="1900">
                <a:ea typeface="+mn-lt"/>
                <a:cs typeface="+mn-lt"/>
              </a:rPr>
              <a:t>=</a:t>
            </a:r>
            <a:r>
              <a:rPr lang="en-US" sz="1900" err="1">
                <a:ea typeface="+mn-lt"/>
                <a:cs typeface="+mn-lt"/>
              </a:rPr>
              <a:t>message.trans_date</a:t>
            </a:r>
            <a:r>
              <a:rPr lang="en-US" sz="1900">
                <a:ea typeface="+mn-lt"/>
                <a:cs typeface="+mn-lt"/>
              </a:rPr>
              <a:t> </a:t>
            </a:r>
            <a:r>
              <a:rPr lang="en-US" sz="1900" b="1">
                <a:solidFill>
                  <a:schemeClr val="accent6">
                    <a:lumMod val="40000"/>
                    <a:lumOff val="60000"/>
                  </a:schemeClr>
                </a:solidFill>
                <a:ea typeface="+mn-lt"/>
                <a:cs typeface="+mn-lt"/>
              </a:rPr>
              <a:t>where </a:t>
            </a:r>
            <a:r>
              <a:rPr lang="en-US" sz="1900">
                <a:ea typeface="+mn-lt"/>
                <a:cs typeface="+mn-lt"/>
              </a:rPr>
              <a:t>id=</a:t>
            </a:r>
            <a:r>
              <a:rPr lang="en-US" sz="1900" err="1">
                <a:ea typeface="+mn-lt"/>
                <a:cs typeface="+mn-lt"/>
              </a:rPr>
              <a:t>message.user_id</a:t>
            </a:r>
            <a:r>
              <a:rPr lang="en-US" sz="1900">
                <a:ea typeface="+mn-lt"/>
                <a:cs typeface="+mn-lt"/>
              </a:rPr>
              <a:t> </a:t>
            </a:r>
          </a:p>
          <a:p>
            <a:r>
              <a:rPr lang="en-US" sz="1900">
                <a:ea typeface="+mn-lt"/>
                <a:cs typeface="+mn-lt"/>
              </a:rPr>
              <a:t>  </a:t>
            </a:r>
            <a:r>
              <a:rPr lang="en-US" sz="1900">
                <a:solidFill>
                  <a:schemeClr val="accent6">
                    <a:lumMod val="60000"/>
                    <a:lumOff val="40000"/>
                  </a:schemeClr>
                </a:solidFill>
                <a:ea typeface="+mn-lt"/>
                <a:cs typeface="+mn-lt"/>
              </a:rPr>
              <a:t>and </a:t>
            </a:r>
            <a:r>
              <a:rPr lang="en-US" sz="1900" err="1">
                <a:ea typeface="+mn-lt"/>
                <a:cs typeface="+mn-lt"/>
              </a:rPr>
              <a:t>last_purchase</a:t>
            </a:r>
            <a:r>
              <a:rPr lang="en-US" sz="1900">
                <a:ea typeface="+mn-lt"/>
                <a:cs typeface="+mn-lt"/>
              </a:rPr>
              <a:t> &lt; </a:t>
            </a:r>
            <a:r>
              <a:rPr lang="en-US" sz="1900" err="1">
                <a:ea typeface="+mn-lt"/>
                <a:cs typeface="+mn-lt"/>
              </a:rPr>
              <a:t>message</a:t>
            </a:r>
            <a:r>
              <a:rPr lang="en-US" sz="1900" err="1">
                <a:highlight>
                  <a:srgbClr val="00FF00"/>
                </a:highlight>
                <a:ea typeface="+mn-lt"/>
                <a:cs typeface="+mn-lt"/>
              </a:rPr>
              <a:t>.</a:t>
            </a:r>
            <a:r>
              <a:rPr lang="en-US" sz="1900" err="1">
                <a:highlight>
                  <a:srgbClr val="FFFF00"/>
                </a:highlight>
                <a:ea typeface="+mn-lt"/>
                <a:cs typeface="+mn-lt"/>
              </a:rPr>
              <a:t>trans_time</a:t>
            </a:r>
            <a:endParaRPr lang="en-US" sz="1900">
              <a:highlight>
                <a:srgbClr val="FFFF00"/>
              </a:highlight>
              <a:ea typeface="+mn-lt"/>
              <a:cs typeface="+mn-lt"/>
            </a:endParaRPr>
          </a:p>
          <a:p>
            <a:r>
              <a:rPr lang="en-US" sz="1900">
                <a:ea typeface="+mn-lt"/>
                <a:cs typeface="+mn-lt"/>
              </a:rPr>
              <a:t> </a:t>
            </a:r>
            <a:r>
              <a:rPr lang="en-US" sz="1900" b="1">
                <a:solidFill>
                  <a:schemeClr val="accent6">
                    <a:lumMod val="60000"/>
                    <a:lumOff val="40000"/>
                  </a:schemeClr>
                </a:solidFill>
                <a:ea typeface="+mn-lt"/>
                <a:cs typeface="+mn-lt"/>
              </a:rPr>
              <a:t>End Transaction</a:t>
            </a:r>
          </a:p>
          <a:p>
            <a:r>
              <a:rPr lang="en-US" sz="1900">
                <a:ea typeface="+mn-lt"/>
                <a:cs typeface="+mn-lt"/>
              </a:rPr>
              <a:t> If </a:t>
            </a:r>
            <a:r>
              <a:rPr lang="en-US" sz="1900" b="1">
                <a:ea typeface="+mn-lt"/>
                <a:cs typeface="+mn-lt"/>
              </a:rPr>
              <a:t>transaction successful</a:t>
            </a:r>
          </a:p>
          <a:p>
            <a:r>
              <a:rPr lang="en-US" sz="1900">
                <a:ea typeface="+mn-lt"/>
                <a:cs typeface="+mn-lt"/>
              </a:rPr>
              <a:t>  </a:t>
            </a:r>
            <a:r>
              <a:rPr lang="en-US" sz="1900" b="1">
                <a:ea typeface="+mn-lt"/>
                <a:cs typeface="+mn-lt"/>
              </a:rPr>
              <a:t>Remove message</a:t>
            </a:r>
            <a:r>
              <a:rPr lang="en-US" sz="1900">
                <a:ea typeface="+mn-lt"/>
                <a:cs typeface="+mn-lt"/>
              </a:rPr>
              <a:t> from queue</a:t>
            </a:r>
          </a:p>
          <a:p>
            <a:r>
              <a:rPr lang="en-US" sz="1900" b="1">
                <a:solidFill>
                  <a:srgbClr val="002060"/>
                </a:solidFill>
                <a:ea typeface="+mn-lt"/>
                <a:cs typeface="+mn-lt"/>
              </a:rPr>
              <a:t>End For</a:t>
            </a:r>
            <a:endParaRPr lang="en-US" sz="1900" b="1">
              <a:solidFill>
                <a:srgbClr val="002060"/>
              </a:solidFill>
              <a:cs typeface="Sabon Next LT"/>
            </a:endParaRPr>
          </a:p>
        </p:txBody>
      </p:sp>
      <p:sp>
        <p:nvSpPr>
          <p:cNvPr id="7" name="Rectangle 6">
            <a:extLst>
              <a:ext uri="{FF2B5EF4-FFF2-40B4-BE49-F238E27FC236}">
                <a16:creationId xmlns:a16="http://schemas.microsoft.com/office/drawing/2014/main" id="{218FC512-F472-8B86-4D35-56B9C21AA410}"/>
              </a:ext>
            </a:extLst>
          </p:cNvPr>
          <p:cNvSpPr/>
          <p:nvPr/>
        </p:nvSpPr>
        <p:spPr>
          <a:xfrm>
            <a:off x="1100773" y="5534717"/>
            <a:ext cx="4092542" cy="6205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Rounded 10">
            <a:extLst>
              <a:ext uri="{FF2B5EF4-FFF2-40B4-BE49-F238E27FC236}">
                <a16:creationId xmlns:a16="http://schemas.microsoft.com/office/drawing/2014/main" id="{4C7955BE-D98C-02CD-E3A3-48E82E41DF15}"/>
              </a:ext>
            </a:extLst>
          </p:cNvPr>
          <p:cNvSpPr/>
          <p:nvPr/>
        </p:nvSpPr>
        <p:spPr>
          <a:xfrm flipV="1">
            <a:off x="750484" y="3291242"/>
            <a:ext cx="2100617" cy="374034"/>
          </a:xfrm>
          <a:prstGeom prst="round1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851EC8-4384-FF8F-4312-CA79BB123208}"/>
              </a:ext>
            </a:extLst>
          </p:cNvPr>
          <p:cNvSpPr txBox="1"/>
          <p:nvPr/>
        </p:nvSpPr>
        <p:spPr>
          <a:xfrm>
            <a:off x="761857" y="4086793"/>
            <a:ext cx="51435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a:cs typeface="Sabon Next LT"/>
              </a:rPr>
              <a:t>{</a:t>
            </a:r>
          </a:p>
        </p:txBody>
      </p:sp>
      <p:sp>
        <p:nvSpPr>
          <p:cNvPr id="18" name="Title 1">
            <a:extLst>
              <a:ext uri="{FF2B5EF4-FFF2-40B4-BE49-F238E27FC236}">
                <a16:creationId xmlns:a16="http://schemas.microsoft.com/office/drawing/2014/main" id="{3CEE0C4F-2CE5-80FC-C086-01731C492429}"/>
              </a:ext>
            </a:extLst>
          </p:cNvPr>
          <p:cNvSpPr txBox="1">
            <a:spLocks/>
          </p:cNvSpPr>
          <p:nvPr/>
        </p:nvSpPr>
        <p:spPr>
          <a:xfrm>
            <a:off x="730376" y="3291332"/>
            <a:ext cx="2112962" cy="467387"/>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3200" b="1" kern="1200" cap="all" baseline="0">
                <a:solidFill>
                  <a:schemeClr val="accent6"/>
                </a:solidFill>
                <a:latin typeface="+mj-lt"/>
                <a:ea typeface="+mj-ea"/>
                <a:cs typeface="+mj-cs"/>
              </a:defRPr>
            </a:lvl1pPr>
          </a:lstStyle>
          <a:p>
            <a:pPr algn="l"/>
            <a:r>
              <a:rPr lang="en-US" sz="1800">
                <a:solidFill>
                  <a:schemeClr val="tx2"/>
                </a:solidFill>
              </a:rPr>
              <a:t>Sample code</a:t>
            </a:r>
          </a:p>
        </p:txBody>
      </p:sp>
      <p:sp>
        <p:nvSpPr>
          <p:cNvPr id="6" name="Rectangle 5">
            <a:extLst>
              <a:ext uri="{FF2B5EF4-FFF2-40B4-BE49-F238E27FC236}">
                <a16:creationId xmlns:a16="http://schemas.microsoft.com/office/drawing/2014/main" id="{5AB45F19-E5EC-693F-1BB0-DF6AFFB67A7D}"/>
              </a:ext>
            </a:extLst>
          </p:cNvPr>
          <p:cNvSpPr/>
          <p:nvPr/>
        </p:nvSpPr>
        <p:spPr>
          <a:xfrm>
            <a:off x="7089866" y="5315131"/>
            <a:ext cx="4004853" cy="1017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We add one more field to </a:t>
            </a:r>
            <a:r>
              <a:rPr lang="en-US" b="1" u="sng">
                <a:solidFill>
                  <a:schemeClr val="tx1"/>
                </a:solidFill>
                <a:cs typeface="Sabon Next LT"/>
              </a:rPr>
              <a:t>message</a:t>
            </a:r>
            <a:r>
              <a:rPr lang="en-US" b="1">
                <a:solidFill>
                  <a:schemeClr val="accent6"/>
                </a:solidFill>
                <a:cs typeface="Sabon Next LT"/>
              </a:rPr>
              <a:t>:</a:t>
            </a:r>
            <a:endParaRPr lang="en-US">
              <a:solidFill>
                <a:schemeClr val="accent6"/>
              </a:solidFill>
            </a:endParaRPr>
          </a:p>
          <a:p>
            <a:pPr algn="ctr"/>
            <a:r>
              <a:rPr lang="en-US" b="1" u="sng">
                <a:solidFill>
                  <a:schemeClr val="accent6"/>
                </a:solidFill>
                <a:cs typeface="Sabon Next LT"/>
              </a:rPr>
              <a:t>role, </a:t>
            </a:r>
            <a:r>
              <a:rPr lang="en-US" b="1" u="sng" err="1">
                <a:solidFill>
                  <a:schemeClr val="accent6"/>
                </a:solidFill>
                <a:cs typeface="Sabon Next LT"/>
              </a:rPr>
              <a:t>user_id</a:t>
            </a:r>
            <a:r>
              <a:rPr lang="en-US" b="1" u="sng">
                <a:solidFill>
                  <a:schemeClr val="accent6"/>
                </a:solidFill>
                <a:cs typeface="Sabon Next LT"/>
              </a:rPr>
              <a:t>, amount, </a:t>
            </a:r>
            <a:r>
              <a:rPr lang="en-US" b="1" u="sng" err="1">
                <a:solidFill>
                  <a:schemeClr val="accent6"/>
                </a:solidFill>
                <a:cs typeface="Sabon Next LT"/>
              </a:rPr>
              <a:t>trans_id</a:t>
            </a:r>
            <a:r>
              <a:rPr lang="en-US" b="1" u="sng">
                <a:solidFill>
                  <a:schemeClr val="accent6"/>
                </a:solidFill>
                <a:cs typeface="Sabon Next LT"/>
              </a:rPr>
              <a:t>, </a:t>
            </a:r>
            <a:r>
              <a:rPr lang="en-US" b="1" u="sng" err="1">
                <a:solidFill>
                  <a:schemeClr val="accent6"/>
                </a:solidFill>
                <a:cs typeface="Sabon Next LT"/>
              </a:rPr>
              <a:t>trans_time</a:t>
            </a:r>
            <a:r>
              <a:rPr lang="en-US" b="1">
                <a:solidFill>
                  <a:schemeClr val="accent6"/>
                </a:solidFill>
                <a:cs typeface="Sabon Next LT"/>
              </a:rPr>
              <a:t> fields into the message </a:t>
            </a:r>
            <a:endParaRPr lang="en-US">
              <a:solidFill>
                <a:schemeClr val="accent6"/>
              </a:solidFill>
            </a:endParaRPr>
          </a:p>
        </p:txBody>
      </p:sp>
      <p:cxnSp>
        <p:nvCxnSpPr>
          <p:cNvPr id="9" name="Straight Arrow Connector 8">
            <a:extLst>
              <a:ext uri="{FF2B5EF4-FFF2-40B4-BE49-F238E27FC236}">
                <a16:creationId xmlns:a16="http://schemas.microsoft.com/office/drawing/2014/main" id="{AF2A7A17-56B4-D991-2D2E-DD9F19B12A70}"/>
              </a:ext>
            </a:extLst>
          </p:cNvPr>
          <p:cNvCxnSpPr/>
          <p:nvPr/>
        </p:nvCxnSpPr>
        <p:spPr>
          <a:xfrm>
            <a:off x="5578928" y="5184321"/>
            <a:ext cx="1469571" cy="42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8F2E4B-85DE-90BA-6A84-AA32AC806144}"/>
              </a:ext>
            </a:extLst>
          </p:cNvPr>
          <p:cNvCxnSpPr/>
          <p:nvPr/>
        </p:nvCxnSpPr>
        <p:spPr>
          <a:xfrm>
            <a:off x="5415642" y="5333999"/>
            <a:ext cx="1442357" cy="42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screenshot of a computer&#10;&#10;AI-generated content may be incorrect.">
            <a:extLst>
              <a:ext uri="{FF2B5EF4-FFF2-40B4-BE49-F238E27FC236}">
                <a16:creationId xmlns:a16="http://schemas.microsoft.com/office/drawing/2014/main" id="{70FBF147-C203-6F4C-ACD7-D873080338BB}"/>
              </a:ext>
            </a:extLst>
          </p:cNvPr>
          <p:cNvPicPr>
            <a:picLocks noChangeAspect="1"/>
          </p:cNvPicPr>
          <p:nvPr/>
        </p:nvPicPr>
        <p:blipFill>
          <a:blip r:embed="rId2"/>
          <a:stretch>
            <a:fillRect/>
          </a:stretch>
        </p:blipFill>
        <p:spPr>
          <a:xfrm>
            <a:off x="9156247" y="811666"/>
            <a:ext cx="1782535" cy="1816553"/>
          </a:xfrm>
          <a:prstGeom prst="rect">
            <a:avLst/>
          </a:prstGeom>
        </p:spPr>
      </p:pic>
      <p:sp>
        <p:nvSpPr>
          <p:cNvPr id="19" name="Rectangle 18">
            <a:extLst>
              <a:ext uri="{FF2B5EF4-FFF2-40B4-BE49-F238E27FC236}">
                <a16:creationId xmlns:a16="http://schemas.microsoft.com/office/drawing/2014/main" id="{44936D7E-C73B-1E96-4782-62AACF0D8753}"/>
              </a:ext>
            </a:extLst>
          </p:cNvPr>
          <p:cNvSpPr/>
          <p:nvPr/>
        </p:nvSpPr>
        <p:spPr>
          <a:xfrm>
            <a:off x="9228363" y="2620735"/>
            <a:ext cx="1632857" cy="353785"/>
          </a:xfrm>
          <a:prstGeom prst="rect">
            <a:avLst/>
          </a:prstGeom>
          <a:solidFill>
            <a:srgbClr val="FDFBF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err="1">
                <a:solidFill>
                  <a:schemeClr val="tx1"/>
                </a:solidFill>
                <a:cs typeface="Sabon Next LT"/>
              </a:rPr>
              <a:t>last_purchase</a:t>
            </a:r>
          </a:p>
        </p:txBody>
      </p:sp>
      <p:sp>
        <p:nvSpPr>
          <p:cNvPr id="20" name="Rectangle 19">
            <a:extLst>
              <a:ext uri="{FF2B5EF4-FFF2-40B4-BE49-F238E27FC236}">
                <a16:creationId xmlns:a16="http://schemas.microsoft.com/office/drawing/2014/main" id="{E64CAF86-3224-6E36-9EFB-58605EA086AB}"/>
              </a:ext>
            </a:extLst>
          </p:cNvPr>
          <p:cNvSpPr/>
          <p:nvPr/>
        </p:nvSpPr>
        <p:spPr>
          <a:xfrm>
            <a:off x="7113813" y="3254828"/>
            <a:ext cx="2803071" cy="830035"/>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Sabon Next LT"/>
              </a:rPr>
              <a:t>Added this field to user:</a:t>
            </a:r>
            <a:endParaRPr lang="en-US">
              <a:solidFill>
                <a:srgbClr val="000000"/>
              </a:solidFill>
            </a:endParaRPr>
          </a:p>
        </p:txBody>
      </p:sp>
      <p:cxnSp>
        <p:nvCxnSpPr>
          <p:cNvPr id="21" name="Straight Arrow Connector 20">
            <a:extLst>
              <a:ext uri="{FF2B5EF4-FFF2-40B4-BE49-F238E27FC236}">
                <a16:creationId xmlns:a16="http://schemas.microsoft.com/office/drawing/2014/main" id="{90AA928F-85FD-012F-8725-7D4787078161}"/>
              </a:ext>
            </a:extLst>
          </p:cNvPr>
          <p:cNvCxnSpPr/>
          <p:nvPr/>
        </p:nvCxnSpPr>
        <p:spPr>
          <a:xfrm flipV="1">
            <a:off x="4506684" y="2803069"/>
            <a:ext cx="4699907" cy="1834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A4D459A-9B43-83DE-4F2C-23E30F4F27AC}"/>
              </a:ext>
            </a:extLst>
          </p:cNvPr>
          <p:cNvCxnSpPr>
            <a:cxnSpLocks/>
          </p:cNvCxnSpPr>
          <p:nvPr/>
        </p:nvCxnSpPr>
        <p:spPr>
          <a:xfrm flipH="1" flipV="1">
            <a:off x="5429249" y="5219698"/>
            <a:ext cx="1668237" cy="6150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7FA2F-AE40-E262-3155-24C26069CD2C}"/>
            </a:ext>
          </a:extLst>
        </p:cNvPr>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3C29FBB9-1CE0-9FBA-7576-F9E7202C4F8F}"/>
              </a:ext>
            </a:extLst>
          </p:cNvPr>
          <p:cNvSpPr/>
          <p:nvPr/>
        </p:nvSpPr>
        <p:spPr>
          <a:xfrm>
            <a:off x="753327" y="3288541"/>
            <a:ext cx="10686054" cy="3184477"/>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7E8F8D9-181B-5E8C-0616-CEA93ED7ACE9}"/>
              </a:ext>
            </a:extLst>
          </p:cNvPr>
          <p:cNvSpPr/>
          <p:nvPr/>
        </p:nvSpPr>
        <p:spPr>
          <a:xfrm>
            <a:off x="1099188" y="4085583"/>
            <a:ext cx="1472581" cy="29894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33BC8-C703-A651-3156-6FAFEA2AC4DC}"/>
              </a:ext>
            </a:extLst>
          </p:cNvPr>
          <p:cNvSpPr>
            <a:spLocks noGrp="1"/>
          </p:cNvSpPr>
          <p:nvPr>
            <p:ph type="title"/>
          </p:nvPr>
        </p:nvSpPr>
        <p:spPr>
          <a:xfrm>
            <a:off x="758952" y="700532"/>
            <a:ext cx="10180637" cy="695987"/>
          </a:xfrm>
        </p:spPr>
        <p:txBody>
          <a:bodyPr vert="horz" lIns="91440" tIns="45720" rIns="91440" bIns="45720" rtlCol="0" anchor="t" anchorCtr="0">
            <a:noAutofit/>
          </a:bodyPr>
          <a:lstStyle/>
          <a:p>
            <a:pPr algn="l"/>
            <a:r>
              <a:rPr lang="en-US"/>
              <a:t>Minor Issues</a:t>
            </a:r>
          </a:p>
        </p:txBody>
      </p:sp>
      <p:sp>
        <p:nvSpPr>
          <p:cNvPr id="3" name="Slide Number Placeholder 2">
            <a:extLst>
              <a:ext uri="{FF2B5EF4-FFF2-40B4-BE49-F238E27FC236}">
                <a16:creationId xmlns:a16="http://schemas.microsoft.com/office/drawing/2014/main" id="{22456ABD-CC66-841E-13A4-901A43BE8E3D}"/>
              </a:ext>
            </a:extLst>
          </p:cNvPr>
          <p:cNvSpPr>
            <a:spLocks noGrp="1"/>
          </p:cNvSpPr>
          <p:nvPr>
            <p:ph type="sldNum" sz="quarter" idx="12"/>
          </p:nvPr>
        </p:nvSpPr>
        <p:spPr/>
        <p:txBody>
          <a:bodyPr/>
          <a:lstStyle/>
          <a:p>
            <a:fld id="{48F63A3B-78C7-47BE-AE5E-E10140E04643}" type="slidenum">
              <a:rPr lang="en-US" smtClean="0"/>
              <a:pPr/>
              <a:t>61</a:t>
            </a:fld>
            <a:endParaRPr lang="en-US"/>
          </a:p>
        </p:txBody>
      </p:sp>
      <p:sp>
        <p:nvSpPr>
          <p:cNvPr id="13" name="Title 1">
            <a:extLst>
              <a:ext uri="{FF2B5EF4-FFF2-40B4-BE49-F238E27FC236}">
                <a16:creationId xmlns:a16="http://schemas.microsoft.com/office/drawing/2014/main" id="{D52397B7-C4E7-8BF3-7DB6-4D8DFBEECCA0}"/>
              </a:ext>
            </a:extLst>
          </p:cNvPr>
          <p:cNvSpPr txBox="1">
            <a:spLocks/>
          </p:cNvSpPr>
          <p:nvPr/>
        </p:nvSpPr>
        <p:spPr>
          <a:xfrm>
            <a:off x="749427" y="1233932"/>
            <a:ext cx="4693116" cy="476912"/>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3200" b="1" kern="1200" cap="all" baseline="0">
                <a:solidFill>
                  <a:schemeClr val="accent6"/>
                </a:solidFill>
                <a:latin typeface="+mj-lt"/>
                <a:ea typeface="+mj-ea"/>
                <a:cs typeface="+mj-cs"/>
              </a:defRPr>
            </a:lvl1pPr>
          </a:lstStyle>
          <a:p>
            <a:pPr algn="l"/>
            <a:r>
              <a:rPr lang="en-US" sz="2000">
                <a:solidFill>
                  <a:srgbClr val="1C5234"/>
                </a:solidFill>
              </a:rPr>
              <a:t>Ordering Issue: SOLUTION</a:t>
            </a:r>
          </a:p>
        </p:txBody>
      </p:sp>
      <p:sp>
        <p:nvSpPr>
          <p:cNvPr id="14" name="TextBox 13">
            <a:extLst>
              <a:ext uri="{FF2B5EF4-FFF2-40B4-BE49-F238E27FC236}">
                <a16:creationId xmlns:a16="http://schemas.microsoft.com/office/drawing/2014/main" id="{72920808-342A-1239-78DF-8BC66D0BA03A}"/>
              </a:ext>
            </a:extLst>
          </p:cNvPr>
          <p:cNvSpPr txBox="1"/>
          <p:nvPr/>
        </p:nvSpPr>
        <p:spPr>
          <a:xfrm>
            <a:off x="843279" y="1687195"/>
            <a:ext cx="10840746" cy="392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50">
                <a:cs typeface="Sabon Next LT"/>
              </a:rPr>
              <a:t>We modified the schemas so far: to accommodate ordering issue</a:t>
            </a:r>
            <a:endParaRPr lang="en-US"/>
          </a:p>
        </p:txBody>
      </p:sp>
      <p:sp>
        <p:nvSpPr>
          <p:cNvPr id="17" name="TextBox 16">
            <a:extLst>
              <a:ext uri="{FF2B5EF4-FFF2-40B4-BE49-F238E27FC236}">
                <a16:creationId xmlns:a16="http://schemas.microsoft.com/office/drawing/2014/main" id="{D3D3E687-B3B1-0753-AEF6-DDECA6522A1C}"/>
              </a:ext>
            </a:extLst>
          </p:cNvPr>
          <p:cNvSpPr txBox="1"/>
          <p:nvPr/>
        </p:nvSpPr>
        <p:spPr>
          <a:xfrm>
            <a:off x="914400" y="3749675"/>
            <a:ext cx="10528299" cy="2723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solidFill>
                  <a:srgbClr val="002060"/>
                </a:solidFill>
                <a:ea typeface="+mn-lt"/>
                <a:cs typeface="+mn-lt"/>
              </a:rPr>
              <a:t>For </a:t>
            </a:r>
            <a:r>
              <a:rPr lang="en-US" sz="1900">
                <a:ea typeface="+mn-lt"/>
                <a:cs typeface="+mn-lt"/>
              </a:rPr>
              <a:t>each message in queue:</a:t>
            </a:r>
          </a:p>
          <a:p>
            <a:r>
              <a:rPr lang="en-US" sz="1900">
                <a:ea typeface="+mn-lt"/>
                <a:cs typeface="+mn-lt"/>
              </a:rPr>
              <a:t>  Peek message</a:t>
            </a:r>
          </a:p>
          <a:p>
            <a:r>
              <a:rPr lang="en-US" sz="1900">
                <a:ea typeface="+mn-lt"/>
                <a:cs typeface="+mn-lt"/>
              </a:rPr>
              <a:t> </a:t>
            </a:r>
            <a:r>
              <a:rPr lang="en-US" sz="1900" b="1">
                <a:solidFill>
                  <a:schemeClr val="accent6">
                    <a:lumMod val="60000"/>
                    <a:lumOff val="40000"/>
                  </a:schemeClr>
                </a:solidFill>
                <a:ea typeface="+mn-lt"/>
                <a:cs typeface="+mn-lt"/>
              </a:rPr>
              <a:t>Begin Transaction</a:t>
            </a:r>
          </a:p>
          <a:p>
            <a:r>
              <a:rPr lang="en-US" sz="1900">
                <a:ea typeface="+mn-lt"/>
                <a:cs typeface="+mn-lt"/>
              </a:rPr>
              <a:t>  </a:t>
            </a:r>
            <a:r>
              <a:rPr lang="en-US" sz="1900" b="1">
                <a:solidFill>
                  <a:schemeClr val="accent6">
                    <a:lumMod val="60000"/>
                    <a:lumOff val="40000"/>
                  </a:schemeClr>
                </a:solidFill>
                <a:ea typeface="+mn-lt"/>
                <a:cs typeface="+mn-lt"/>
              </a:rPr>
              <a:t>Update </a:t>
            </a:r>
            <a:r>
              <a:rPr lang="en-US" sz="1900" b="1">
                <a:ea typeface="+mn-lt"/>
                <a:cs typeface="+mn-lt"/>
              </a:rPr>
              <a:t>user </a:t>
            </a:r>
            <a:r>
              <a:rPr lang="en-US" sz="1900">
                <a:ea typeface="+mn-lt"/>
                <a:cs typeface="+mn-lt"/>
              </a:rPr>
              <a:t>set </a:t>
            </a:r>
            <a:r>
              <a:rPr lang="en-US" sz="1900" err="1">
                <a:ea typeface="+mn-lt"/>
                <a:cs typeface="+mn-lt"/>
              </a:rPr>
              <a:t>last_purchase</a:t>
            </a:r>
            <a:r>
              <a:rPr lang="en-US" sz="1900">
                <a:ea typeface="+mn-lt"/>
                <a:cs typeface="+mn-lt"/>
              </a:rPr>
              <a:t>=</a:t>
            </a:r>
            <a:r>
              <a:rPr lang="en-US" sz="1900" err="1">
                <a:ea typeface="+mn-lt"/>
                <a:cs typeface="+mn-lt"/>
              </a:rPr>
              <a:t>message.trans_date</a:t>
            </a:r>
            <a:r>
              <a:rPr lang="en-US" sz="1900">
                <a:ea typeface="+mn-lt"/>
                <a:cs typeface="+mn-lt"/>
              </a:rPr>
              <a:t> </a:t>
            </a:r>
            <a:r>
              <a:rPr lang="en-US" sz="1900" b="1">
                <a:solidFill>
                  <a:schemeClr val="accent6">
                    <a:lumMod val="40000"/>
                    <a:lumOff val="60000"/>
                  </a:schemeClr>
                </a:solidFill>
                <a:ea typeface="+mn-lt"/>
                <a:cs typeface="+mn-lt"/>
              </a:rPr>
              <a:t>where </a:t>
            </a:r>
            <a:r>
              <a:rPr lang="en-US" sz="1900">
                <a:ea typeface="+mn-lt"/>
                <a:cs typeface="+mn-lt"/>
              </a:rPr>
              <a:t>id=</a:t>
            </a:r>
            <a:r>
              <a:rPr lang="en-US" sz="1900" err="1">
                <a:ea typeface="+mn-lt"/>
                <a:cs typeface="+mn-lt"/>
              </a:rPr>
              <a:t>message.user_id</a:t>
            </a:r>
            <a:r>
              <a:rPr lang="en-US" sz="1900">
                <a:ea typeface="+mn-lt"/>
                <a:cs typeface="+mn-lt"/>
              </a:rPr>
              <a:t> </a:t>
            </a:r>
          </a:p>
          <a:p>
            <a:r>
              <a:rPr lang="en-US" sz="1900">
                <a:ea typeface="+mn-lt"/>
                <a:cs typeface="+mn-lt"/>
              </a:rPr>
              <a:t>  </a:t>
            </a:r>
            <a:r>
              <a:rPr lang="en-US" sz="1900">
                <a:solidFill>
                  <a:schemeClr val="accent6">
                    <a:lumMod val="60000"/>
                    <a:lumOff val="40000"/>
                  </a:schemeClr>
                </a:solidFill>
                <a:ea typeface="+mn-lt"/>
                <a:cs typeface="+mn-lt"/>
              </a:rPr>
              <a:t>and </a:t>
            </a:r>
            <a:r>
              <a:rPr lang="en-US" sz="1900" err="1">
                <a:ea typeface="+mn-lt"/>
                <a:cs typeface="+mn-lt"/>
              </a:rPr>
              <a:t>last_purchase</a:t>
            </a:r>
            <a:r>
              <a:rPr lang="en-US" sz="1900">
                <a:ea typeface="+mn-lt"/>
                <a:cs typeface="+mn-lt"/>
              </a:rPr>
              <a:t> &lt; </a:t>
            </a:r>
            <a:r>
              <a:rPr lang="en-US" sz="1900" err="1">
                <a:ea typeface="+mn-lt"/>
                <a:cs typeface="+mn-lt"/>
              </a:rPr>
              <a:t>message</a:t>
            </a:r>
            <a:r>
              <a:rPr lang="en-US" sz="1900" err="1">
                <a:highlight>
                  <a:srgbClr val="00FF00"/>
                </a:highlight>
                <a:ea typeface="+mn-lt"/>
                <a:cs typeface="+mn-lt"/>
              </a:rPr>
              <a:t>.</a:t>
            </a:r>
            <a:r>
              <a:rPr lang="en-US" sz="1900" err="1">
                <a:highlight>
                  <a:srgbClr val="FFFF00"/>
                </a:highlight>
                <a:ea typeface="+mn-lt"/>
                <a:cs typeface="+mn-lt"/>
              </a:rPr>
              <a:t>trans_time</a:t>
            </a:r>
            <a:endParaRPr lang="en-US" sz="1900">
              <a:highlight>
                <a:srgbClr val="FFFF00"/>
              </a:highlight>
              <a:ea typeface="+mn-lt"/>
              <a:cs typeface="+mn-lt"/>
            </a:endParaRPr>
          </a:p>
          <a:p>
            <a:r>
              <a:rPr lang="en-US" sz="1900">
                <a:ea typeface="+mn-lt"/>
                <a:cs typeface="+mn-lt"/>
              </a:rPr>
              <a:t> </a:t>
            </a:r>
            <a:r>
              <a:rPr lang="en-US" sz="1900" b="1">
                <a:solidFill>
                  <a:schemeClr val="accent6">
                    <a:lumMod val="60000"/>
                    <a:lumOff val="40000"/>
                  </a:schemeClr>
                </a:solidFill>
                <a:ea typeface="+mn-lt"/>
                <a:cs typeface="+mn-lt"/>
              </a:rPr>
              <a:t>End Transaction</a:t>
            </a:r>
          </a:p>
          <a:p>
            <a:r>
              <a:rPr lang="en-US" sz="1900">
                <a:ea typeface="+mn-lt"/>
                <a:cs typeface="+mn-lt"/>
              </a:rPr>
              <a:t>  If </a:t>
            </a:r>
            <a:r>
              <a:rPr lang="en-US" sz="1900" b="1">
                <a:ea typeface="+mn-lt"/>
                <a:cs typeface="+mn-lt"/>
              </a:rPr>
              <a:t>transaction successful</a:t>
            </a:r>
          </a:p>
          <a:p>
            <a:r>
              <a:rPr lang="en-US" sz="1900">
                <a:ea typeface="+mn-lt"/>
                <a:cs typeface="+mn-lt"/>
              </a:rPr>
              <a:t>  </a:t>
            </a:r>
            <a:r>
              <a:rPr lang="en-US" sz="1900" b="1">
                <a:ea typeface="+mn-lt"/>
                <a:cs typeface="+mn-lt"/>
              </a:rPr>
              <a:t>Remove message</a:t>
            </a:r>
            <a:r>
              <a:rPr lang="en-US" sz="1900">
                <a:ea typeface="+mn-lt"/>
                <a:cs typeface="+mn-lt"/>
              </a:rPr>
              <a:t> from queue</a:t>
            </a:r>
          </a:p>
          <a:p>
            <a:r>
              <a:rPr lang="en-US" sz="1900" b="1">
                <a:solidFill>
                  <a:srgbClr val="002060"/>
                </a:solidFill>
                <a:ea typeface="+mn-lt"/>
                <a:cs typeface="+mn-lt"/>
              </a:rPr>
              <a:t>End For</a:t>
            </a:r>
            <a:endParaRPr lang="en-US" sz="1900" b="1">
              <a:solidFill>
                <a:srgbClr val="002060"/>
              </a:solidFill>
              <a:cs typeface="Sabon Next LT"/>
            </a:endParaRPr>
          </a:p>
        </p:txBody>
      </p:sp>
      <p:sp>
        <p:nvSpPr>
          <p:cNvPr id="7" name="Rectangle 6">
            <a:extLst>
              <a:ext uri="{FF2B5EF4-FFF2-40B4-BE49-F238E27FC236}">
                <a16:creationId xmlns:a16="http://schemas.microsoft.com/office/drawing/2014/main" id="{63EC7474-0F42-774E-39C2-B9AB8D6EA1A3}"/>
              </a:ext>
            </a:extLst>
          </p:cNvPr>
          <p:cNvSpPr/>
          <p:nvPr/>
        </p:nvSpPr>
        <p:spPr>
          <a:xfrm>
            <a:off x="1100773" y="5534717"/>
            <a:ext cx="4316661" cy="6116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Rounded 10">
            <a:extLst>
              <a:ext uri="{FF2B5EF4-FFF2-40B4-BE49-F238E27FC236}">
                <a16:creationId xmlns:a16="http://schemas.microsoft.com/office/drawing/2014/main" id="{AA108C9D-87D7-DB5D-5B63-B941D27CBB5F}"/>
              </a:ext>
            </a:extLst>
          </p:cNvPr>
          <p:cNvSpPr/>
          <p:nvPr/>
        </p:nvSpPr>
        <p:spPr>
          <a:xfrm flipV="1">
            <a:off x="750484" y="3291242"/>
            <a:ext cx="2100617" cy="374034"/>
          </a:xfrm>
          <a:prstGeom prst="round1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29769-168E-B9BE-3ABB-D3F691D750B9}"/>
              </a:ext>
            </a:extLst>
          </p:cNvPr>
          <p:cNvSpPr txBox="1"/>
          <p:nvPr/>
        </p:nvSpPr>
        <p:spPr>
          <a:xfrm>
            <a:off x="761857" y="4086793"/>
            <a:ext cx="51435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a:cs typeface="Sabon Next LT"/>
              </a:rPr>
              <a:t>{</a:t>
            </a:r>
          </a:p>
        </p:txBody>
      </p:sp>
      <p:sp>
        <p:nvSpPr>
          <p:cNvPr id="18" name="Title 1">
            <a:extLst>
              <a:ext uri="{FF2B5EF4-FFF2-40B4-BE49-F238E27FC236}">
                <a16:creationId xmlns:a16="http://schemas.microsoft.com/office/drawing/2014/main" id="{96625D64-1AF5-A7A7-3297-67FF5AFF5447}"/>
              </a:ext>
            </a:extLst>
          </p:cNvPr>
          <p:cNvSpPr txBox="1">
            <a:spLocks/>
          </p:cNvSpPr>
          <p:nvPr/>
        </p:nvSpPr>
        <p:spPr>
          <a:xfrm>
            <a:off x="730376" y="3291332"/>
            <a:ext cx="2112962" cy="467387"/>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3200" b="1" kern="1200" cap="all" baseline="0">
                <a:solidFill>
                  <a:schemeClr val="accent6"/>
                </a:solidFill>
                <a:latin typeface="+mj-lt"/>
                <a:ea typeface="+mj-ea"/>
                <a:cs typeface="+mj-cs"/>
              </a:defRPr>
            </a:lvl1pPr>
          </a:lstStyle>
          <a:p>
            <a:pPr algn="l"/>
            <a:r>
              <a:rPr lang="en-US" sz="1800">
                <a:solidFill>
                  <a:schemeClr val="tx2"/>
                </a:solidFill>
              </a:rPr>
              <a:t>Sample code</a:t>
            </a:r>
          </a:p>
        </p:txBody>
      </p:sp>
      <p:sp>
        <p:nvSpPr>
          <p:cNvPr id="6" name="Rectangle 5">
            <a:extLst>
              <a:ext uri="{FF2B5EF4-FFF2-40B4-BE49-F238E27FC236}">
                <a16:creationId xmlns:a16="http://schemas.microsoft.com/office/drawing/2014/main" id="{2524466F-757B-4314-C09A-C38B4DC967A5}"/>
              </a:ext>
            </a:extLst>
          </p:cNvPr>
          <p:cNvSpPr/>
          <p:nvPr/>
        </p:nvSpPr>
        <p:spPr>
          <a:xfrm>
            <a:off x="7089866" y="5315131"/>
            <a:ext cx="4004853" cy="1017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6"/>
                </a:solidFill>
                <a:cs typeface="Sabon Next LT"/>
              </a:rPr>
              <a:t>We add one more field to </a:t>
            </a:r>
            <a:r>
              <a:rPr lang="en-US" b="1" u="sng">
                <a:solidFill>
                  <a:schemeClr val="tx1"/>
                </a:solidFill>
                <a:cs typeface="Sabon Next LT"/>
              </a:rPr>
              <a:t>message</a:t>
            </a:r>
            <a:r>
              <a:rPr lang="en-US" b="1">
                <a:solidFill>
                  <a:schemeClr val="accent6"/>
                </a:solidFill>
                <a:cs typeface="Sabon Next LT"/>
              </a:rPr>
              <a:t>:</a:t>
            </a:r>
            <a:endParaRPr lang="en-US">
              <a:solidFill>
                <a:schemeClr val="accent6"/>
              </a:solidFill>
            </a:endParaRPr>
          </a:p>
          <a:p>
            <a:pPr algn="ctr"/>
            <a:r>
              <a:rPr lang="en-US" b="1" u="sng">
                <a:solidFill>
                  <a:schemeClr val="accent6"/>
                </a:solidFill>
                <a:cs typeface="Sabon Next LT"/>
              </a:rPr>
              <a:t>role, </a:t>
            </a:r>
            <a:r>
              <a:rPr lang="en-US" b="1" u="sng" err="1">
                <a:solidFill>
                  <a:schemeClr val="accent6"/>
                </a:solidFill>
                <a:cs typeface="Sabon Next LT"/>
              </a:rPr>
              <a:t>user_id</a:t>
            </a:r>
            <a:r>
              <a:rPr lang="en-US" b="1" u="sng">
                <a:solidFill>
                  <a:schemeClr val="accent6"/>
                </a:solidFill>
                <a:cs typeface="Sabon Next LT"/>
              </a:rPr>
              <a:t>, amount, </a:t>
            </a:r>
            <a:r>
              <a:rPr lang="en-US" b="1" u="sng" err="1">
                <a:solidFill>
                  <a:schemeClr val="accent6"/>
                </a:solidFill>
                <a:cs typeface="Sabon Next LT"/>
              </a:rPr>
              <a:t>trans_id</a:t>
            </a:r>
            <a:r>
              <a:rPr lang="en-US" b="1" u="sng">
                <a:solidFill>
                  <a:schemeClr val="accent6"/>
                </a:solidFill>
                <a:cs typeface="Sabon Next LT"/>
              </a:rPr>
              <a:t>, </a:t>
            </a:r>
            <a:r>
              <a:rPr lang="en-US" b="1" u="sng" err="1">
                <a:solidFill>
                  <a:schemeClr val="accent6"/>
                </a:solidFill>
                <a:cs typeface="Sabon Next LT"/>
              </a:rPr>
              <a:t>trans_time</a:t>
            </a:r>
            <a:r>
              <a:rPr lang="en-US" b="1">
                <a:solidFill>
                  <a:schemeClr val="accent6"/>
                </a:solidFill>
                <a:cs typeface="Sabon Next LT"/>
              </a:rPr>
              <a:t> fields into the message </a:t>
            </a:r>
            <a:endParaRPr lang="en-US">
              <a:solidFill>
                <a:schemeClr val="accent6"/>
              </a:solidFill>
            </a:endParaRPr>
          </a:p>
        </p:txBody>
      </p:sp>
      <p:cxnSp>
        <p:nvCxnSpPr>
          <p:cNvPr id="9" name="Straight Arrow Connector 8">
            <a:extLst>
              <a:ext uri="{FF2B5EF4-FFF2-40B4-BE49-F238E27FC236}">
                <a16:creationId xmlns:a16="http://schemas.microsoft.com/office/drawing/2014/main" id="{BBBB6C7B-1E30-026E-65F3-62540AF5AC45}"/>
              </a:ext>
            </a:extLst>
          </p:cNvPr>
          <p:cNvCxnSpPr/>
          <p:nvPr/>
        </p:nvCxnSpPr>
        <p:spPr>
          <a:xfrm>
            <a:off x="5578928" y="5184321"/>
            <a:ext cx="1469571" cy="42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464CC7-9E56-503B-8D7B-AC5AC56524C5}"/>
              </a:ext>
            </a:extLst>
          </p:cNvPr>
          <p:cNvCxnSpPr/>
          <p:nvPr/>
        </p:nvCxnSpPr>
        <p:spPr>
          <a:xfrm>
            <a:off x="5415642" y="5333999"/>
            <a:ext cx="1442357" cy="42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screenshot of a computer&#10;&#10;AI-generated content may be incorrect.">
            <a:extLst>
              <a:ext uri="{FF2B5EF4-FFF2-40B4-BE49-F238E27FC236}">
                <a16:creationId xmlns:a16="http://schemas.microsoft.com/office/drawing/2014/main" id="{B6327337-CA51-8129-1DC5-C4CAA4364181}"/>
              </a:ext>
            </a:extLst>
          </p:cNvPr>
          <p:cNvPicPr>
            <a:picLocks noChangeAspect="1"/>
          </p:cNvPicPr>
          <p:nvPr/>
        </p:nvPicPr>
        <p:blipFill>
          <a:blip r:embed="rId2"/>
          <a:stretch>
            <a:fillRect/>
          </a:stretch>
        </p:blipFill>
        <p:spPr>
          <a:xfrm>
            <a:off x="9156247" y="811666"/>
            <a:ext cx="1782535" cy="1816553"/>
          </a:xfrm>
          <a:prstGeom prst="rect">
            <a:avLst/>
          </a:prstGeom>
        </p:spPr>
      </p:pic>
      <p:sp>
        <p:nvSpPr>
          <p:cNvPr id="19" name="Rectangle 18">
            <a:extLst>
              <a:ext uri="{FF2B5EF4-FFF2-40B4-BE49-F238E27FC236}">
                <a16:creationId xmlns:a16="http://schemas.microsoft.com/office/drawing/2014/main" id="{D8D1C63D-0E50-8AA7-1195-D8D59B22DDBD}"/>
              </a:ext>
            </a:extLst>
          </p:cNvPr>
          <p:cNvSpPr/>
          <p:nvPr/>
        </p:nvSpPr>
        <p:spPr>
          <a:xfrm>
            <a:off x="9228363" y="2620735"/>
            <a:ext cx="1632857" cy="353785"/>
          </a:xfrm>
          <a:prstGeom prst="rect">
            <a:avLst/>
          </a:prstGeom>
          <a:solidFill>
            <a:srgbClr val="FDFBF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err="1">
                <a:solidFill>
                  <a:schemeClr val="tx1"/>
                </a:solidFill>
                <a:cs typeface="Sabon Next LT"/>
              </a:rPr>
              <a:t>last_purchase</a:t>
            </a:r>
          </a:p>
        </p:txBody>
      </p:sp>
      <p:sp>
        <p:nvSpPr>
          <p:cNvPr id="20" name="Rectangle 19">
            <a:extLst>
              <a:ext uri="{FF2B5EF4-FFF2-40B4-BE49-F238E27FC236}">
                <a16:creationId xmlns:a16="http://schemas.microsoft.com/office/drawing/2014/main" id="{3851C391-85FC-8DD5-3F9B-C84E8D1DEDA4}"/>
              </a:ext>
            </a:extLst>
          </p:cNvPr>
          <p:cNvSpPr/>
          <p:nvPr/>
        </p:nvSpPr>
        <p:spPr>
          <a:xfrm>
            <a:off x="7701642" y="3483428"/>
            <a:ext cx="2803071" cy="830035"/>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Sabon Next LT"/>
              </a:rPr>
              <a:t>Added this field to user:</a:t>
            </a:r>
            <a:endParaRPr lang="en-US">
              <a:solidFill>
                <a:srgbClr val="000000"/>
              </a:solidFill>
            </a:endParaRPr>
          </a:p>
        </p:txBody>
      </p:sp>
      <p:cxnSp>
        <p:nvCxnSpPr>
          <p:cNvPr id="21" name="Straight Arrow Connector 20">
            <a:extLst>
              <a:ext uri="{FF2B5EF4-FFF2-40B4-BE49-F238E27FC236}">
                <a16:creationId xmlns:a16="http://schemas.microsoft.com/office/drawing/2014/main" id="{6A990AE9-A755-5B56-A10B-8E2550497BDA}"/>
              </a:ext>
            </a:extLst>
          </p:cNvPr>
          <p:cNvCxnSpPr/>
          <p:nvPr/>
        </p:nvCxnSpPr>
        <p:spPr>
          <a:xfrm flipV="1">
            <a:off x="8545284" y="2803069"/>
            <a:ext cx="639536" cy="6585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9A90271-C18D-C2BA-2DCF-987C5C495F0C}"/>
              </a:ext>
            </a:extLst>
          </p:cNvPr>
          <p:cNvCxnSpPr>
            <a:cxnSpLocks/>
          </p:cNvCxnSpPr>
          <p:nvPr/>
        </p:nvCxnSpPr>
        <p:spPr>
          <a:xfrm flipH="1" flipV="1">
            <a:off x="5429249" y="5219698"/>
            <a:ext cx="1668237" cy="6150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87490E-F912-6E86-DAC9-7AF40DC31F73}"/>
              </a:ext>
            </a:extLst>
          </p:cNvPr>
          <p:cNvSpPr txBox="1"/>
          <p:nvPr/>
        </p:nvSpPr>
        <p:spPr>
          <a:xfrm>
            <a:off x="897890" y="2085883"/>
            <a:ext cx="72255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70C0"/>
                </a:solidFill>
                <a:cs typeface="Sabon Next LT"/>
              </a:rPr>
              <a:t>This code tells that do not update if the transaction time logged into the message is smaller(indicating older message) than </a:t>
            </a:r>
            <a:r>
              <a:rPr lang="en-US" b="1" err="1">
                <a:solidFill>
                  <a:srgbClr val="0070C0"/>
                </a:solidFill>
                <a:cs typeface="Sabon Next LT"/>
              </a:rPr>
              <a:t>last_purchase</a:t>
            </a:r>
            <a:r>
              <a:rPr lang="en-US" b="1">
                <a:solidFill>
                  <a:srgbClr val="0070C0"/>
                </a:solidFill>
                <a:cs typeface="Sabon Next LT"/>
              </a:rPr>
              <a:t> indicating some newer message has been seen.</a:t>
            </a:r>
          </a:p>
        </p:txBody>
      </p:sp>
    </p:spTree>
    <p:extLst>
      <p:ext uri="{BB962C8B-B14F-4D97-AF65-F5344CB8AC3E}">
        <p14:creationId xmlns:p14="http://schemas.microsoft.com/office/powerpoint/2010/main" val="22822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E91AF-8205-F6B9-C479-561E5CC6E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58FB0-FED8-A61C-E5E5-3BBEE939DBF3}"/>
              </a:ext>
            </a:extLst>
          </p:cNvPr>
          <p:cNvSpPr>
            <a:spLocks noGrp="1"/>
          </p:cNvSpPr>
          <p:nvPr>
            <p:ph type="title"/>
          </p:nvPr>
        </p:nvSpPr>
        <p:spPr>
          <a:xfrm>
            <a:off x="758952" y="700532"/>
            <a:ext cx="10180637" cy="695987"/>
          </a:xfrm>
        </p:spPr>
        <p:txBody>
          <a:bodyPr vert="horz" lIns="91440" tIns="45720" rIns="91440" bIns="45720" rtlCol="0" anchor="t" anchorCtr="0">
            <a:noAutofit/>
          </a:bodyPr>
          <a:lstStyle/>
          <a:p>
            <a:pPr algn="l"/>
            <a:r>
              <a:rPr lang="en-US"/>
              <a:t>Minor Issues</a:t>
            </a:r>
          </a:p>
        </p:txBody>
      </p:sp>
      <p:sp>
        <p:nvSpPr>
          <p:cNvPr id="3" name="Slide Number Placeholder 2">
            <a:extLst>
              <a:ext uri="{FF2B5EF4-FFF2-40B4-BE49-F238E27FC236}">
                <a16:creationId xmlns:a16="http://schemas.microsoft.com/office/drawing/2014/main" id="{1FB697B0-F24E-379A-D3BD-FA733A3DE429}"/>
              </a:ext>
            </a:extLst>
          </p:cNvPr>
          <p:cNvSpPr>
            <a:spLocks noGrp="1"/>
          </p:cNvSpPr>
          <p:nvPr>
            <p:ph type="sldNum" sz="quarter" idx="12"/>
          </p:nvPr>
        </p:nvSpPr>
        <p:spPr/>
        <p:txBody>
          <a:bodyPr/>
          <a:lstStyle/>
          <a:p>
            <a:fld id="{48F63A3B-78C7-47BE-AE5E-E10140E04643}" type="slidenum">
              <a:rPr lang="en-US" smtClean="0"/>
              <a:pPr/>
              <a:t>62</a:t>
            </a:fld>
            <a:endParaRPr lang="en-US"/>
          </a:p>
        </p:txBody>
      </p:sp>
      <p:sp>
        <p:nvSpPr>
          <p:cNvPr id="8" name="Title 1">
            <a:extLst>
              <a:ext uri="{FF2B5EF4-FFF2-40B4-BE49-F238E27FC236}">
                <a16:creationId xmlns:a16="http://schemas.microsoft.com/office/drawing/2014/main" id="{13944C15-4C7A-356F-C3FD-B3A6386D8296}"/>
              </a:ext>
            </a:extLst>
          </p:cNvPr>
          <p:cNvSpPr txBox="1">
            <a:spLocks/>
          </p:cNvSpPr>
          <p:nvPr/>
        </p:nvSpPr>
        <p:spPr>
          <a:xfrm>
            <a:off x="758952" y="1395857"/>
            <a:ext cx="6227762" cy="476912"/>
          </a:xfrm>
          <a:prstGeom prst="rect">
            <a:avLst/>
          </a:prstGeom>
        </p:spPr>
        <p:txBody>
          <a:bodyPr vert="horz" lIns="91440" tIns="45720" rIns="91440" bIns="45720" rtlCol="0" anchor="t" anchorCtr="0">
            <a:noAutofit/>
          </a:bodyPr>
          <a:lstStyle>
            <a:lvl1pPr algn="ctr" defTabSz="914400" rtl="0" eaLnBrk="1" latinLnBrk="0" hangingPunct="1">
              <a:lnSpc>
                <a:spcPct val="100000"/>
              </a:lnSpc>
              <a:spcBef>
                <a:spcPct val="0"/>
              </a:spcBef>
              <a:buNone/>
              <a:defRPr sz="3200" b="1" kern="1200" cap="all" baseline="0">
                <a:solidFill>
                  <a:schemeClr val="accent6"/>
                </a:solidFill>
                <a:latin typeface="+mj-lt"/>
                <a:ea typeface="+mj-ea"/>
                <a:cs typeface="+mj-cs"/>
              </a:defRPr>
            </a:lvl1pPr>
          </a:lstStyle>
          <a:p>
            <a:pPr algn="l"/>
            <a:r>
              <a:rPr lang="en-US" sz="2000">
                <a:solidFill>
                  <a:schemeClr val="tx2"/>
                </a:solidFill>
              </a:rPr>
              <a:t>Soft state: Eventual consistency</a:t>
            </a:r>
            <a:endParaRPr lang="en-US">
              <a:solidFill>
                <a:schemeClr val="tx2"/>
              </a:solidFill>
            </a:endParaRPr>
          </a:p>
        </p:txBody>
      </p:sp>
      <p:sp>
        <p:nvSpPr>
          <p:cNvPr id="4" name="TextBox 3">
            <a:extLst>
              <a:ext uri="{FF2B5EF4-FFF2-40B4-BE49-F238E27FC236}">
                <a16:creationId xmlns:a16="http://schemas.microsoft.com/office/drawing/2014/main" id="{74A0A278-ED63-184E-B70D-ABB46AB3F782}"/>
              </a:ext>
            </a:extLst>
          </p:cNvPr>
          <p:cNvSpPr txBox="1"/>
          <p:nvPr/>
        </p:nvSpPr>
        <p:spPr>
          <a:xfrm>
            <a:off x="963267" y="1871023"/>
            <a:ext cx="99492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abon Next LT"/>
                <a:cs typeface="Times New Roman"/>
              </a:rPr>
              <a:t>Up to this point, the focus has been on trading consistency for availability. </a:t>
            </a:r>
            <a:endParaRPr lang="en-US" sz="2000">
              <a:latin typeface="Sabon Next LT"/>
              <a:cs typeface="Sabon Next LT"/>
            </a:endParaRPr>
          </a:p>
        </p:txBody>
      </p:sp>
      <p:sp>
        <p:nvSpPr>
          <p:cNvPr id="5" name="TextBox 4">
            <a:extLst>
              <a:ext uri="{FF2B5EF4-FFF2-40B4-BE49-F238E27FC236}">
                <a16:creationId xmlns:a16="http://schemas.microsoft.com/office/drawing/2014/main" id="{19B847E5-117C-7DA2-ECB4-B9F2778ACB2C}"/>
              </a:ext>
            </a:extLst>
          </p:cNvPr>
          <p:cNvSpPr txBox="1"/>
          <p:nvPr/>
        </p:nvSpPr>
        <p:spPr>
          <a:xfrm>
            <a:off x="965131" y="2453020"/>
            <a:ext cx="80650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abon Next LT"/>
                <a:cs typeface="Times New Roman"/>
              </a:rPr>
              <a:t>Consider a system where users can transfer assets to other users</a:t>
            </a:r>
            <a:endParaRPr lang="en-US" sz="2000">
              <a:latin typeface="Sabon Next LT"/>
              <a:cs typeface="Sabon Next LT"/>
            </a:endParaRPr>
          </a:p>
        </p:txBody>
      </p:sp>
      <p:sp>
        <p:nvSpPr>
          <p:cNvPr id="6" name="TextBox 5">
            <a:extLst>
              <a:ext uri="{FF2B5EF4-FFF2-40B4-BE49-F238E27FC236}">
                <a16:creationId xmlns:a16="http://schemas.microsoft.com/office/drawing/2014/main" id="{D48031BE-5E50-C4A5-9E4A-EED24A1F7FCE}"/>
              </a:ext>
            </a:extLst>
          </p:cNvPr>
          <p:cNvSpPr txBox="1"/>
          <p:nvPr/>
        </p:nvSpPr>
        <p:spPr>
          <a:xfrm>
            <a:off x="966306" y="3072194"/>
            <a:ext cx="97836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abon Next LT"/>
                <a:cs typeface="Times New Roman"/>
              </a:rPr>
              <a:t>There is a period of time where the asset has left one user and has not arrived at the other</a:t>
            </a:r>
            <a:endParaRPr lang="en-US" sz="2000">
              <a:latin typeface="Sabon Next LT"/>
              <a:cs typeface="Sabon Next LT"/>
            </a:endParaRPr>
          </a:p>
        </p:txBody>
      </p:sp>
      <p:sp>
        <p:nvSpPr>
          <p:cNvPr id="7" name="TextBox 6">
            <a:extLst>
              <a:ext uri="{FF2B5EF4-FFF2-40B4-BE49-F238E27FC236}">
                <a16:creationId xmlns:a16="http://schemas.microsoft.com/office/drawing/2014/main" id="{98E2A7A0-456A-691B-EDCE-5B75528F5630}"/>
              </a:ext>
            </a:extLst>
          </p:cNvPr>
          <p:cNvSpPr txBox="1"/>
          <p:nvPr/>
        </p:nvSpPr>
        <p:spPr>
          <a:xfrm>
            <a:off x="970639" y="3701015"/>
            <a:ext cx="97944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abon Next LT"/>
                <a:cs typeface="Times New Roman"/>
              </a:rPr>
              <a:t>If the lag between sending and receiving is a few seconds, it will be invisible or certainly tolerable to users who are directly communicating about the asset transfer. </a:t>
            </a:r>
            <a:endParaRPr lang="en-US" sz="2000">
              <a:latin typeface="Sabon Next LT"/>
            </a:endParaRPr>
          </a:p>
        </p:txBody>
      </p:sp>
      <p:sp>
        <p:nvSpPr>
          <p:cNvPr id="9" name="TextBox 8">
            <a:extLst>
              <a:ext uri="{FF2B5EF4-FFF2-40B4-BE49-F238E27FC236}">
                <a16:creationId xmlns:a16="http://schemas.microsoft.com/office/drawing/2014/main" id="{B0FE5CC5-3FE4-C0BB-E47F-F103755E2BB4}"/>
              </a:ext>
            </a:extLst>
          </p:cNvPr>
          <p:cNvSpPr txBox="1"/>
          <p:nvPr/>
        </p:nvSpPr>
        <p:spPr>
          <a:xfrm>
            <a:off x="966306" y="4639110"/>
            <a:ext cx="94112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abon Next LT"/>
                <a:cs typeface="Times New Roman"/>
              </a:rPr>
              <a:t>In this situation the system behavior is considered consistent and acceptable to the users, even though we are relying upon soft state and eventual consistency in the implementation.</a:t>
            </a:r>
            <a:endParaRPr lang="en-US" sz="2000">
              <a:latin typeface="Sabon Next LT"/>
              <a:cs typeface="Sabon Next LT"/>
            </a:endParaRPr>
          </a:p>
          <a:p>
            <a:br>
              <a:rPr lang="en-US"/>
            </a:br>
            <a:endParaRPr lang="en-US"/>
          </a:p>
        </p:txBody>
      </p:sp>
    </p:spTree>
    <p:extLst>
      <p:ext uri="{BB962C8B-B14F-4D97-AF65-F5344CB8AC3E}">
        <p14:creationId xmlns:p14="http://schemas.microsoft.com/office/powerpoint/2010/main" val="18409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95B4-6F8C-37BE-8EB8-FA579ED83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923DB-A07C-D7D7-E24F-128897ED74F1}"/>
              </a:ext>
            </a:extLst>
          </p:cNvPr>
          <p:cNvSpPr>
            <a:spLocks noGrp="1"/>
          </p:cNvSpPr>
          <p:nvPr>
            <p:ph type="title"/>
          </p:nvPr>
        </p:nvSpPr>
        <p:spPr>
          <a:xfrm>
            <a:off x="758952" y="701584"/>
            <a:ext cx="10671048" cy="1362057"/>
          </a:xfrm>
        </p:spPr>
        <p:txBody>
          <a:bodyPr/>
          <a:lstStyle/>
          <a:p>
            <a:r>
              <a:rPr lang="en-US">
                <a:ea typeface="+mj-lt"/>
                <a:cs typeface="+mj-lt"/>
              </a:rPr>
              <a:t>EVENT DRIVEN ARCHITECTURE</a:t>
            </a:r>
            <a:br>
              <a:rPr lang="en-US">
                <a:ea typeface="+mj-lt"/>
                <a:cs typeface="+mj-lt"/>
              </a:rPr>
            </a:br>
            <a:r>
              <a:rPr lang="en-US" sz="2000">
                <a:solidFill>
                  <a:srgbClr val="7030A0"/>
                </a:solidFill>
              </a:rPr>
              <a:t>to the rescue</a:t>
            </a:r>
            <a:br>
              <a:rPr lang="en-US" sz="2000"/>
            </a:br>
            <a:r>
              <a:rPr lang="en-US" sz="2000">
                <a:solidFill>
                  <a:srgbClr val="1C5234"/>
                </a:solidFill>
              </a:rPr>
              <a:t>BASE APPLICATION</a:t>
            </a:r>
          </a:p>
        </p:txBody>
      </p:sp>
      <p:sp>
        <p:nvSpPr>
          <p:cNvPr id="3" name="Slide Number Placeholder 2">
            <a:extLst>
              <a:ext uri="{FF2B5EF4-FFF2-40B4-BE49-F238E27FC236}">
                <a16:creationId xmlns:a16="http://schemas.microsoft.com/office/drawing/2014/main" id="{13F3D4DF-42E9-32B6-5727-25F2C8BFCBD6}"/>
              </a:ext>
            </a:extLst>
          </p:cNvPr>
          <p:cNvSpPr>
            <a:spLocks noGrp="1"/>
          </p:cNvSpPr>
          <p:nvPr>
            <p:ph type="sldNum" sz="quarter" idx="12"/>
          </p:nvPr>
        </p:nvSpPr>
        <p:spPr/>
        <p:txBody>
          <a:bodyPr/>
          <a:lstStyle/>
          <a:p>
            <a:fld id="{48F63A3B-78C7-47BE-AE5E-E10140E04643}" type="slidenum">
              <a:rPr lang="en-US" smtClean="0"/>
              <a:pPr/>
              <a:t>63</a:t>
            </a:fld>
            <a:endParaRPr lang="en-US"/>
          </a:p>
        </p:txBody>
      </p:sp>
      <p:sp>
        <p:nvSpPr>
          <p:cNvPr id="5" name="TextBox 4">
            <a:extLst>
              <a:ext uri="{FF2B5EF4-FFF2-40B4-BE49-F238E27FC236}">
                <a16:creationId xmlns:a16="http://schemas.microsoft.com/office/drawing/2014/main" id="{1A014819-D213-4C6A-23E5-049D3F4A19D2}"/>
              </a:ext>
            </a:extLst>
          </p:cNvPr>
          <p:cNvSpPr txBox="1"/>
          <p:nvPr/>
        </p:nvSpPr>
        <p:spPr>
          <a:xfrm>
            <a:off x="1396093" y="2457450"/>
            <a:ext cx="954132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ea typeface="+mn-lt"/>
                <a:cs typeface="+mn-lt"/>
              </a:rPr>
              <a:t>Event-Driven Architecture (EDA) is a </a:t>
            </a:r>
            <a:r>
              <a:rPr lang="en-US" sz="2400" b="1">
                <a:ea typeface="+mn-lt"/>
                <a:cs typeface="+mn-lt"/>
              </a:rPr>
              <a:t>software design pattern</a:t>
            </a:r>
            <a:r>
              <a:rPr lang="en-US" sz="2400">
                <a:ea typeface="+mn-lt"/>
                <a:cs typeface="+mn-lt"/>
              </a:rPr>
              <a:t> where systems </a:t>
            </a:r>
            <a:r>
              <a:rPr lang="en-US" sz="2400" b="1">
                <a:ea typeface="+mn-lt"/>
                <a:cs typeface="+mn-lt"/>
              </a:rPr>
              <a:t>react to events</a:t>
            </a:r>
            <a:r>
              <a:rPr lang="en-US" sz="2400">
                <a:ea typeface="+mn-lt"/>
                <a:cs typeface="+mn-lt"/>
              </a:rPr>
              <a:t> instead of following a predefined flow.</a:t>
            </a:r>
            <a:endParaRPr lang="en-US">
              <a:cs typeface="Sabon Next LT"/>
            </a:endParaRPr>
          </a:p>
          <a:p>
            <a:pPr marL="285750" indent="-285750">
              <a:buFont typeface="Arial"/>
              <a:buChar char="•"/>
            </a:pPr>
            <a:endParaRPr lang="en-US">
              <a:cs typeface="Sabon Next LT"/>
            </a:endParaRPr>
          </a:p>
          <a:p>
            <a:pPr marL="342900" indent="-342900">
              <a:buFont typeface="Arial"/>
              <a:buChar char="•"/>
            </a:pPr>
            <a:r>
              <a:rPr lang="en-US" sz="2400">
                <a:ea typeface="+mn-lt"/>
                <a:cs typeface="+mn-lt"/>
              </a:rPr>
              <a:t>It enables to communicate </a:t>
            </a:r>
            <a:r>
              <a:rPr lang="en-US" sz="2400" b="1">
                <a:ea typeface="+mn-lt"/>
                <a:cs typeface="+mn-lt"/>
              </a:rPr>
              <a:t>asynchronously </a:t>
            </a:r>
            <a:r>
              <a:rPr lang="en-US" sz="2400">
                <a:ea typeface="+mn-lt"/>
                <a:cs typeface="+mn-lt"/>
              </a:rPr>
              <a:t>through </a:t>
            </a:r>
            <a:r>
              <a:rPr lang="en-US" sz="2400" b="1">
                <a:ea typeface="+mn-lt"/>
                <a:cs typeface="+mn-lt"/>
              </a:rPr>
              <a:t>events</a:t>
            </a:r>
            <a:r>
              <a:rPr lang="en-US" sz="2400">
                <a:ea typeface="+mn-lt"/>
                <a:cs typeface="+mn-lt"/>
              </a:rPr>
              <a:t>.</a:t>
            </a:r>
          </a:p>
          <a:p>
            <a:endParaRPr lang="en-US" sz="2400">
              <a:cs typeface="Sabon Next LT"/>
            </a:endParaRPr>
          </a:p>
          <a:p>
            <a:pPr marL="342900" indent="-342900">
              <a:buFont typeface="Arial"/>
              <a:buChar char="•"/>
            </a:pPr>
            <a:endParaRPr lang="en-US" sz="2400" b="1">
              <a:cs typeface="Sabon Next LT"/>
            </a:endParaRPr>
          </a:p>
        </p:txBody>
      </p:sp>
      <p:pic>
        <p:nvPicPr>
          <p:cNvPr id="4" name="Picture 3" descr="What is an Event Driven Architecture? Definition &amp; FAQs | ScyllaDB">
            <a:extLst>
              <a:ext uri="{FF2B5EF4-FFF2-40B4-BE49-F238E27FC236}">
                <a16:creationId xmlns:a16="http://schemas.microsoft.com/office/drawing/2014/main" id="{11BF044B-4A80-D4AA-667D-61DE13E978D7}"/>
              </a:ext>
            </a:extLst>
          </p:cNvPr>
          <p:cNvPicPr>
            <a:picLocks noChangeAspect="1"/>
          </p:cNvPicPr>
          <p:nvPr/>
        </p:nvPicPr>
        <p:blipFill>
          <a:blip r:embed="rId2"/>
          <a:stretch>
            <a:fillRect/>
          </a:stretch>
        </p:blipFill>
        <p:spPr>
          <a:xfrm>
            <a:off x="2965821" y="3796750"/>
            <a:ext cx="6444339" cy="2261348"/>
          </a:xfrm>
          <a:prstGeom prst="rect">
            <a:avLst/>
          </a:prstGeom>
        </p:spPr>
      </p:pic>
    </p:spTree>
    <p:extLst>
      <p:ext uri="{BB962C8B-B14F-4D97-AF65-F5344CB8AC3E}">
        <p14:creationId xmlns:p14="http://schemas.microsoft.com/office/powerpoint/2010/main" val="40653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1AC9-30AE-7E21-8BE6-E8BFB943D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8DC96-93C6-2703-09BC-55D8C3D299BD}"/>
              </a:ext>
            </a:extLst>
          </p:cNvPr>
          <p:cNvSpPr>
            <a:spLocks noGrp="1"/>
          </p:cNvSpPr>
          <p:nvPr>
            <p:ph type="title"/>
          </p:nvPr>
        </p:nvSpPr>
        <p:spPr>
          <a:xfrm>
            <a:off x="-161385" y="581841"/>
            <a:ext cx="12353384" cy="956317"/>
          </a:xfrm>
        </p:spPr>
        <p:txBody>
          <a:bodyPr/>
          <a:lstStyle/>
          <a:p>
            <a:r>
              <a:rPr lang="en-US" sz="2800">
                <a:ea typeface="+mj-lt"/>
                <a:cs typeface="+mj-lt"/>
              </a:rPr>
              <a:t>NEED FOR EDA</a:t>
            </a:r>
            <a:br>
              <a:rPr lang="en-US" sz="2400">
                <a:ea typeface="+mj-lt"/>
                <a:cs typeface="+mj-lt"/>
              </a:rPr>
            </a:br>
            <a:r>
              <a:rPr lang="en-US" sz="2400">
                <a:solidFill>
                  <a:schemeClr val="tx1">
                    <a:lumMod val="49000"/>
                    <a:lumOff val="51000"/>
                  </a:schemeClr>
                </a:solidFill>
                <a:ea typeface="+mj-lt"/>
                <a:cs typeface="+mj-lt"/>
              </a:rPr>
              <a:t>Why request-response model is not good</a:t>
            </a:r>
            <a:br>
              <a:rPr lang="en-US" sz="2400">
                <a:solidFill>
                  <a:schemeClr val="tx1">
                    <a:lumMod val="49000"/>
                    <a:lumOff val="51000"/>
                  </a:schemeClr>
                </a:solidFill>
                <a:ea typeface="+mj-lt"/>
                <a:cs typeface="+mj-lt"/>
              </a:rPr>
            </a:br>
            <a:endParaRPr lang="en-US" sz="2400"/>
          </a:p>
        </p:txBody>
      </p:sp>
      <p:sp>
        <p:nvSpPr>
          <p:cNvPr id="3" name="Slide Number Placeholder 2">
            <a:extLst>
              <a:ext uri="{FF2B5EF4-FFF2-40B4-BE49-F238E27FC236}">
                <a16:creationId xmlns:a16="http://schemas.microsoft.com/office/drawing/2014/main" id="{DDC5793E-A458-91E3-541C-3DFB1818F2DC}"/>
              </a:ext>
            </a:extLst>
          </p:cNvPr>
          <p:cNvSpPr>
            <a:spLocks noGrp="1"/>
          </p:cNvSpPr>
          <p:nvPr>
            <p:ph type="sldNum" sz="quarter" idx="12"/>
          </p:nvPr>
        </p:nvSpPr>
        <p:spPr/>
        <p:txBody>
          <a:bodyPr/>
          <a:lstStyle/>
          <a:p>
            <a:fld id="{48F63A3B-78C7-47BE-AE5E-E10140E04643}" type="slidenum">
              <a:rPr lang="en-US" smtClean="0"/>
              <a:pPr/>
              <a:t>64</a:t>
            </a:fld>
            <a:endParaRPr lang="en-US"/>
          </a:p>
        </p:txBody>
      </p:sp>
      <p:sp>
        <p:nvSpPr>
          <p:cNvPr id="6" name="TextBox 5">
            <a:extLst>
              <a:ext uri="{FF2B5EF4-FFF2-40B4-BE49-F238E27FC236}">
                <a16:creationId xmlns:a16="http://schemas.microsoft.com/office/drawing/2014/main" id="{0693105A-BA14-045F-44A0-5354E7498FBE}"/>
              </a:ext>
            </a:extLst>
          </p:cNvPr>
          <p:cNvSpPr txBox="1"/>
          <p:nvPr/>
        </p:nvSpPr>
        <p:spPr>
          <a:xfrm>
            <a:off x="1539014" y="1520886"/>
            <a:ext cx="95017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42424"/>
                </a:solidFill>
                <a:highlight>
                  <a:srgbClr val="FFFF00"/>
                </a:highlight>
                <a:ea typeface="+mn-lt"/>
                <a:cs typeface="+mn-lt"/>
              </a:rPr>
              <a:t>Request-Response</a:t>
            </a:r>
            <a:r>
              <a:rPr lang="en-US">
                <a:solidFill>
                  <a:srgbClr val="242424"/>
                </a:solidFill>
                <a:ea typeface="+mn-lt"/>
                <a:cs typeface="+mn-lt"/>
              </a:rPr>
              <a:t> architecture is the most popular and common messaging system .</a:t>
            </a:r>
            <a:endParaRPr lang="en-US">
              <a:solidFill>
                <a:srgbClr val="000000"/>
              </a:solidFill>
              <a:ea typeface="+mn-lt"/>
              <a:cs typeface="+mn-lt"/>
            </a:endParaRPr>
          </a:p>
          <a:p>
            <a:pPr marL="285750" indent="-285750">
              <a:buFont typeface="Arial"/>
              <a:buChar char="•"/>
            </a:pPr>
            <a:endParaRPr lang="en-US">
              <a:solidFill>
                <a:srgbClr val="242424"/>
              </a:solidFill>
              <a:ea typeface="+mn-lt"/>
              <a:cs typeface="+mn-lt"/>
            </a:endParaRPr>
          </a:p>
          <a:p>
            <a:pPr marL="285750" indent="-285750">
              <a:buFont typeface="Arial"/>
              <a:buChar char="•"/>
            </a:pPr>
            <a:r>
              <a:rPr lang="en-US">
                <a:solidFill>
                  <a:srgbClr val="242424"/>
                </a:solidFill>
                <a:highlight>
                  <a:srgbClr val="FFFF00"/>
                </a:highlight>
                <a:ea typeface="+mn-lt"/>
                <a:cs typeface="+mn-lt"/>
              </a:rPr>
              <a:t>REST </a:t>
            </a:r>
            <a:r>
              <a:rPr lang="en-US">
                <a:solidFill>
                  <a:srgbClr val="242424"/>
                </a:solidFill>
                <a:ea typeface="+mn-lt"/>
                <a:cs typeface="+mn-lt"/>
              </a:rPr>
              <a:t>is one of the most common form of messaging protocols used in distributed systems. </a:t>
            </a:r>
            <a:endParaRPr lang="en-US">
              <a:solidFill>
                <a:srgbClr val="000000"/>
              </a:solidFill>
              <a:ea typeface="+mn-lt"/>
              <a:cs typeface="+mn-lt"/>
            </a:endParaRPr>
          </a:p>
          <a:p>
            <a:pPr marL="285750" indent="-285750">
              <a:buFont typeface="Arial"/>
              <a:buChar char="•"/>
            </a:pPr>
            <a:r>
              <a:rPr lang="en-US">
                <a:solidFill>
                  <a:srgbClr val="242424"/>
                </a:solidFill>
                <a:ea typeface="+mn-lt"/>
                <a:cs typeface="+mn-lt"/>
              </a:rPr>
              <a:t>The client makes a </a:t>
            </a:r>
            <a:r>
              <a:rPr lang="en-US" i="1">
                <a:solidFill>
                  <a:srgbClr val="242424"/>
                </a:solidFill>
                <a:highlight>
                  <a:srgbClr val="FFFF00"/>
                </a:highlight>
                <a:ea typeface="+mn-lt"/>
                <a:cs typeface="+mn-lt"/>
              </a:rPr>
              <a:t>Request</a:t>
            </a:r>
            <a:r>
              <a:rPr lang="en-US">
                <a:solidFill>
                  <a:srgbClr val="242424"/>
                </a:solidFill>
                <a:highlight>
                  <a:srgbClr val="FFFF00"/>
                </a:highlight>
                <a:ea typeface="+mn-lt"/>
                <a:cs typeface="+mn-lt"/>
              </a:rPr>
              <a:t> </a:t>
            </a:r>
            <a:r>
              <a:rPr lang="en-US">
                <a:solidFill>
                  <a:srgbClr val="242424"/>
                </a:solidFill>
                <a:ea typeface="+mn-lt"/>
                <a:cs typeface="+mn-lt"/>
              </a:rPr>
              <a:t>which is serviced by the server to provide a </a:t>
            </a:r>
            <a:r>
              <a:rPr lang="en-US" i="1">
                <a:solidFill>
                  <a:srgbClr val="242424"/>
                </a:solidFill>
                <a:highlight>
                  <a:srgbClr val="FFFF00"/>
                </a:highlight>
                <a:ea typeface="+mn-lt"/>
                <a:cs typeface="+mn-lt"/>
              </a:rPr>
              <a:t>Response</a:t>
            </a:r>
            <a:r>
              <a:rPr lang="en-US">
                <a:solidFill>
                  <a:srgbClr val="242424"/>
                </a:solidFill>
                <a:ea typeface="+mn-lt"/>
                <a:cs typeface="+mn-lt"/>
              </a:rPr>
              <a:t>.</a:t>
            </a:r>
            <a:endParaRPr lang="en-US">
              <a:cs typeface="Sabon Next LT"/>
            </a:endParaRPr>
          </a:p>
        </p:txBody>
      </p:sp>
      <p:pic>
        <p:nvPicPr>
          <p:cNvPr id="7" name="Picture 6" descr="Cover image for Node.js Request-Response Cycle Demystified with Examples - Part 8 Tutorial Series">
            <a:extLst>
              <a:ext uri="{FF2B5EF4-FFF2-40B4-BE49-F238E27FC236}">
                <a16:creationId xmlns:a16="http://schemas.microsoft.com/office/drawing/2014/main" id="{66EE9CA2-4D38-22C1-F975-F144A44D6754}"/>
              </a:ext>
            </a:extLst>
          </p:cNvPr>
          <p:cNvPicPr>
            <a:picLocks noChangeAspect="1"/>
          </p:cNvPicPr>
          <p:nvPr/>
        </p:nvPicPr>
        <p:blipFill>
          <a:blip r:embed="rId2"/>
          <a:stretch>
            <a:fillRect/>
          </a:stretch>
        </p:blipFill>
        <p:spPr>
          <a:xfrm>
            <a:off x="4229596" y="2932098"/>
            <a:ext cx="3960420" cy="1666741"/>
          </a:xfrm>
          <a:prstGeom prst="rect">
            <a:avLst/>
          </a:prstGeom>
        </p:spPr>
      </p:pic>
      <p:sp>
        <p:nvSpPr>
          <p:cNvPr id="4" name="TextBox 3">
            <a:extLst>
              <a:ext uri="{FF2B5EF4-FFF2-40B4-BE49-F238E27FC236}">
                <a16:creationId xmlns:a16="http://schemas.microsoft.com/office/drawing/2014/main" id="{56F2818A-E3AC-9198-8CB8-0BC515157F8D}"/>
              </a:ext>
            </a:extLst>
          </p:cNvPr>
          <p:cNvSpPr txBox="1"/>
          <p:nvPr/>
        </p:nvSpPr>
        <p:spPr>
          <a:xfrm>
            <a:off x="1724397" y="5101462"/>
            <a:ext cx="94829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42424"/>
                </a:solidFill>
                <a:ea typeface="+mn-lt"/>
                <a:cs typeface="+mn-lt"/>
              </a:rPr>
              <a:t>The problem arises as the distributed architecture gets </a:t>
            </a:r>
            <a:r>
              <a:rPr lang="en-US" i="1">
                <a:solidFill>
                  <a:srgbClr val="242424"/>
                </a:solidFill>
                <a:ea typeface="+mn-lt"/>
                <a:cs typeface="+mn-lt"/>
              </a:rPr>
              <a:t>complex</a:t>
            </a:r>
            <a:r>
              <a:rPr lang="en-US">
                <a:solidFill>
                  <a:srgbClr val="242424"/>
                </a:solidFill>
                <a:ea typeface="+mn-lt"/>
                <a:cs typeface="+mn-lt"/>
              </a:rPr>
              <a:t>. </a:t>
            </a:r>
            <a:endParaRPr lang="en-US">
              <a:solidFill>
                <a:srgbClr val="000000"/>
              </a:solidFill>
              <a:ea typeface="+mn-lt"/>
              <a:cs typeface="+mn-lt"/>
            </a:endParaRPr>
          </a:p>
          <a:p>
            <a:pPr marL="285750" indent="-285750">
              <a:buFont typeface="Arial"/>
              <a:buChar char="•"/>
            </a:pPr>
            <a:r>
              <a:rPr lang="en-US">
                <a:solidFill>
                  <a:srgbClr val="242424"/>
                </a:solidFill>
                <a:ea typeface="+mn-lt"/>
                <a:cs typeface="+mn-lt"/>
              </a:rPr>
              <a:t>Introduction of </a:t>
            </a:r>
            <a:r>
              <a:rPr lang="en-US" i="1">
                <a:solidFill>
                  <a:srgbClr val="242424"/>
                </a:solidFill>
                <a:ea typeface="+mn-lt"/>
                <a:cs typeface="+mn-lt"/>
              </a:rPr>
              <a:t>multiple services</a:t>
            </a:r>
            <a:r>
              <a:rPr lang="en-US">
                <a:solidFill>
                  <a:srgbClr val="242424"/>
                </a:solidFill>
                <a:ea typeface="+mn-lt"/>
                <a:cs typeface="+mn-lt"/>
              </a:rPr>
              <a:t> creates a chain of </a:t>
            </a:r>
            <a:r>
              <a:rPr lang="en-US" i="1" u="sng">
                <a:solidFill>
                  <a:srgbClr val="242424"/>
                </a:solidFill>
                <a:ea typeface="+mn-lt"/>
                <a:cs typeface="+mn-lt"/>
              </a:rPr>
              <a:t>strongly connected components. </a:t>
            </a:r>
            <a:endParaRPr lang="en-US" i="1" u="sng">
              <a:solidFill>
                <a:srgbClr val="000000"/>
              </a:solidFill>
              <a:ea typeface="+mn-lt"/>
              <a:cs typeface="+mn-lt"/>
            </a:endParaRPr>
          </a:p>
          <a:p>
            <a:pPr marL="285750" indent="-285750">
              <a:buFont typeface="Arial"/>
              <a:buChar char="•"/>
            </a:pPr>
            <a:r>
              <a:rPr lang="en-US">
                <a:solidFill>
                  <a:srgbClr val="242424"/>
                </a:solidFill>
                <a:ea typeface="+mn-lt"/>
                <a:cs typeface="+mn-lt"/>
              </a:rPr>
              <a:t>This increases the latency and wait time, and </a:t>
            </a:r>
            <a:r>
              <a:rPr lang="en-US" u="sng">
                <a:solidFill>
                  <a:srgbClr val="242424"/>
                </a:solidFill>
                <a:ea typeface="+mn-lt"/>
                <a:cs typeface="+mn-lt"/>
              </a:rPr>
              <a:t>failure </a:t>
            </a:r>
            <a:r>
              <a:rPr lang="en-US">
                <a:solidFill>
                  <a:srgbClr val="242424"/>
                </a:solidFill>
                <a:ea typeface="+mn-lt"/>
                <a:cs typeface="+mn-lt"/>
              </a:rPr>
              <a:t>in one can lead to</a:t>
            </a:r>
            <a:r>
              <a:rPr lang="en-US" u="sng">
                <a:solidFill>
                  <a:srgbClr val="242424"/>
                </a:solidFill>
                <a:ea typeface="+mn-lt"/>
                <a:cs typeface="+mn-lt"/>
              </a:rPr>
              <a:t> cascading failures.</a:t>
            </a:r>
            <a:endParaRPr lang="en-US" u="sng">
              <a:cs typeface="Sabon Next LT"/>
            </a:endParaRPr>
          </a:p>
        </p:txBody>
      </p:sp>
      <p:sp>
        <p:nvSpPr>
          <p:cNvPr id="5" name="TextBox 4">
            <a:extLst>
              <a:ext uri="{FF2B5EF4-FFF2-40B4-BE49-F238E27FC236}">
                <a16:creationId xmlns:a16="http://schemas.microsoft.com/office/drawing/2014/main" id="{414D9BC4-40A5-13A9-6677-E25997B9EAD4}"/>
              </a:ext>
            </a:extLst>
          </p:cNvPr>
          <p:cNvSpPr txBox="1"/>
          <p:nvPr/>
        </p:nvSpPr>
        <p:spPr>
          <a:xfrm>
            <a:off x="1837959" y="4639186"/>
            <a:ext cx="11293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a:solidFill>
                  <a:srgbClr val="FF0000"/>
                </a:solidFill>
                <a:cs typeface="Sabon Next LT"/>
              </a:rPr>
              <a:t>Issues:</a:t>
            </a:r>
            <a:endParaRPr lang="en-US" b="1" u="sng">
              <a:solidFill>
                <a:srgbClr val="FF0000"/>
              </a:solidFill>
            </a:endParaRPr>
          </a:p>
        </p:txBody>
      </p:sp>
    </p:spTree>
    <p:extLst>
      <p:ext uri="{BB962C8B-B14F-4D97-AF65-F5344CB8AC3E}">
        <p14:creationId xmlns:p14="http://schemas.microsoft.com/office/powerpoint/2010/main" val="31155482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7EDE5-2A18-E627-689C-D7611555A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12A29-A296-BA2D-ADD0-8BB86A19A723}"/>
              </a:ext>
            </a:extLst>
          </p:cNvPr>
          <p:cNvSpPr>
            <a:spLocks noGrp="1"/>
          </p:cNvSpPr>
          <p:nvPr>
            <p:ph type="title"/>
          </p:nvPr>
        </p:nvSpPr>
        <p:spPr>
          <a:xfrm>
            <a:off x="-161385" y="581841"/>
            <a:ext cx="12353384" cy="956317"/>
          </a:xfrm>
        </p:spPr>
        <p:txBody>
          <a:bodyPr/>
          <a:lstStyle/>
          <a:p>
            <a:r>
              <a:rPr lang="en-US" sz="2800">
                <a:ea typeface="+mj-lt"/>
                <a:cs typeface="+mj-lt"/>
              </a:rPr>
              <a:t>NEED FOR EDA</a:t>
            </a:r>
            <a:br>
              <a:rPr lang="en-US" sz="2400">
                <a:solidFill>
                  <a:schemeClr val="tx2"/>
                </a:solidFill>
                <a:ea typeface="+mj-lt"/>
                <a:cs typeface="+mj-lt"/>
              </a:rPr>
            </a:br>
            <a:r>
              <a:rPr lang="en-US" sz="2400">
                <a:solidFill>
                  <a:schemeClr val="tx2"/>
                </a:solidFill>
                <a:ea typeface="+mj-lt"/>
                <a:cs typeface="+mj-lt"/>
              </a:rPr>
              <a:t>Why request-response model is not good</a:t>
            </a:r>
            <a:br>
              <a:rPr lang="en-US" sz="2400">
                <a:solidFill>
                  <a:schemeClr val="tx2"/>
                </a:solidFill>
                <a:ea typeface="+mj-lt"/>
                <a:cs typeface="+mj-lt"/>
              </a:rPr>
            </a:br>
            <a:endParaRPr lang="en-US" sz="2400">
              <a:solidFill>
                <a:schemeClr val="tx2"/>
              </a:solidFill>
            </a:endParaRPr>
          </a:p>
        </p:txBody>
      </p:sp>
      <p:sp>
        <p:nvSpPr>
          <p:cNvPr id="3" name="Slide Number Placeholder 2">
            <a:extLst>
              <a:ext uri="{FF2B5EF4-FFF2-40B4-BE49-F238E27FC236}">
                <a16:creationId xmlns:a16="http://schemas.microsoft.com/office/drawing/2014/main" id="{6128BD03-B553-42F2-DC4A-B9981D3ECCBF}"/>
              </a:ext>
            </a:extLst>
          </p:cNvPr>
          <p:cNvSpPr>
            <a:spLocks noGrp="1"/>
          </p:cNvSpPr>
          <p:nvPr>
            <p:ph type="sldNum" sz="quarter" idx="12"/>
          </p:nvPr>
        </p:nvSpPr>
        <p:spPr/>
        <p:txBody>
          <a:bodyPr/>
          <a:lstStyle/>
          <a:p>
            <a:fld id="{48F63A3B-78C7-47BE-AE5E-E10140E04643}" type="slidenum">
              <a:rPr lang="en-US" smtClean="0"/>
              <a:pPr/>
              <a:t>65</a:t>
            </a:fld>
            <a:endParaRPr lang="en-US"/>
          </a:p>
        </p:txBody>
      </p:sp>
      <p:sp>
        <p:nvSpPr>
          <p:cNvPr id="6" name="TextBox 5">
            <a:extLst>
              <a:ext uri="{FF2B5EF4-FFF2-40B4-BE49-F238E27FC236}">
                <a16:creationId xmlns:a16="http://schemas.microsoft.com/office/drawing/2014/main" id="{02AC401B-8F53-A197-64AE-399AC4D19FC0}"/>
              </a:ext>
            </a:extLst>
          </p:cNvPr>
          <p:cNvSpPr txBox="1"/>
          <p:nvPr/>
        </p:nvSpPr>
        <p:spPr>
          <a:xfrm>
            <a:off x="1539014" y="1520886"/>
            <a:ext cx="9501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42424"/>
                </a:solidFill>
                <a:highlight>
                  <a:srgbClr val="FFFF00"/>
                </a:highlight>
                <a:ea typeface="+mn-lt"/>
                <a:cs typeface="+mn-lt"/>
              </a:rPr>
              <a:t>Let’s say we have a video processing service</a:t>
            </a:r>
            <a:endParaRPr lang="en-US">
              <a:solidFill>
                <a:srgbClr val="242424"/>
              </a:solidFill>
              <a:highlight>
                <a:srgbClr val="FFFF00"/>
              </a:highlight>
              <a:cs typeface="Sabon Next LT"/>
            </a:endParaRPr>
          </a:p>
        </p:txBody>
      </p:sp>
      <p:pic>
        <p:nvPicPr>
          <p:cNvPr id="8" name="Picture 7">
            <a:extLst>
              <a:ext uri="{FF2B5EF4-FFF2-40B4-BE49-F238E27FC236}">
                <a16:creationId xmlns:a16="http://schemas.microsoft.com/office/drawing/2014/main" id="{DCD91F10-C627-90F3-210F-B425997E489D}"/>
              </a:ext>
            </a:extLst>
          </p:cNvPr>
          <p:cNvPicPr>
            <a:picLocks noChangeAspect="1"/>
          </p:cNvPicPr>
          <p:nvPr/>
        </p:nvPicPr>
        <p:blipFill>
          <a:blip r:embed="rId2"/>
          <a:stretch>
            <a:fillRect/>
          </a:stretch>
        </p:blipFill>
        <p:spPr>
          <a:xfrm>
            <a:off x="765960" y="3430456"/>
            <a:ext cx="10650184" cy="1580464"/>
          </a:xfrm>
          <a:prstGeom prst="rect">
            <a:avLst/>
          </a:prstGeom>
        </p:spPr>
      </p:pic>
      <p:sp>
        <p:nvSpPr>
          <p:cNvPr id="9" name="TextBox 8">
            <a:extLst>
              <a:ext uri="{FF2B5EF4-FFF2-40B4-BE49-F238E27FC236}">
                <a16:creationId xmlns:a16="http://schemas.microsoft.com/office/drawing/2014/main" id="{D3329C63-A95B-7B76-5D71-6BEFF37EDEDD}"/>
              </a:ext>
            </a:extLst>
          </p:cNvPr>
          <p:cNvSpPr txBox="1"/>
          <p:nvPr/>
        </p:nvSpPr>
        <p:spPr>
          <a:xfrm>
            <a:off x="1671878" y="3508174"/>
            <a:ext cx="1262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HTTP Req</a:t>
            </a:r>
            <a:endParaRPr lang="en-US"/>
          </a:p>
        </p:txBody>
      </p:sp>
      <p:sp>
        <p:nvSpPr>
          <p:cNvPr id="10" name="TextBox 9">
            <a:extLst>
              <a:ext uri="{FF2B5EF4-FFF2-40B4-BE49-F238E27FC236}">
                <a16:creationId xmlns:a16="http://schemas.microsoft.com/office/drawing/2014/main" id="{22F8E90B-06DF-3350-E010-15D3FF77816E}"/>
              </a:ext>
            </a:extLst>
          </p:cNvPr>
          <p:cNvSpPr txBox="1"/>
          <p:nvPr/>
        </p:nvSpPr>
        <p:spPr>
          <a:xfrm>
            <a:off x="1673054" y="4458017"/>
            <a:ext cx="1265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HTTP Res</a:t>
            </a:r>
            <a:endParaRPr lang="en-US"/>
          </a:p>
        </p:txBody>
      </p:sp>
      <p:sp>
        <p:nvSpPr>
          <p:cNvPr id="11" name="TextBox 10">
            <a:extLst>
              <a:ext uri="{FF2B5EF4-FFF2-40B4-BE49-F238E27FC236}">
                <a16:creationId xmlns:a16="http://schemas.microsoft.com/office/drawing/2014/main" id="{475E807C-76B7-1B83-D2BA-A520A29F4234}"/>
              </a:ext>
            </a:extLst>
          </p:cNvPr>
          <p:cNvSpPr txBox="1"/>
          <p:nvPr/>
        </p:nvSpPr>
        <p:spPr>
          <a:xfrm>
            <a:off x="1537837" y="2225481"/>
            <a:ext cx="47535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cs typeface="Sabon Next LT"/>
              </a:rPr>
              <a:t>Processing has to happen in the given order</a:t>
            </a:r>
          </a:p>
          <a:p>
            <a:pPr marL="342900" indent="-342900">
              <a:buAutoNum type="arabicPeriod"/>
            </a:pPr>
            <a:r>
              <a:rPr lang="en-US">
                <a:cs typeface="Sabon Next LT"/>
              </a:rPr>
              <a:t>Only one service is front user facing</a:t>
            </a:r>
          </a:p>
          <a:p>
            <a:endParaRPr lang="en-US">
              <a:cs typeface="Sabon Next LT"/>
            </a:endParaRPr>
          </a:p>
        </p:txBody>
      </p:sp>
      <p:sp>
        <p:nvSpPr>
          <p:cNvPr id="12" name="Rectangle 11">
            <a:extLst>
              <a:ext uri="{FF2B5EF4-FFF2-40B4-BE49-F238E27FC236}">
                <a16:creationId xmlns:a16="http://schemas.microsoft.com/office/drawing/2014/main" id="{0FF466F7-A543-4DCE-9A45-69041FFC739E}"/>
              </a:ext>
            </a:extLst>
          </p:cNvPr>
          <p:cNvSpPr/>
          <p:nvPr/>
        </p:nvSpPr>
        <p:spPr>
          <a:xfrm>
            <a:off x="4915987" y="5381013"/>
            <a:ext cx="3335417" cy="11303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7030A0"/>
                </a:solidFill>
                <a:cs typeface="Sabon Next LT"/>
              </a:rPr>
              <a:t>Can be in same node(machine) or may be a separate microservice running in its own container</a:t>
            </a:r>
          </a:p>
        </p:txBody>
      </p:sp>
      <p:cxnSp>
        <p:nvCxnSpPr>
          <p:cNvPr id="14" name="Straight Arrow Connector 13">
            <a:extLst>
              <a:ext uri="{FF2B5EF4-FFF2-40B4-BE49-F238E27FC236}">
                <a16:creationId xmlns:a16="http://schemas.microsoft.com/office/drawing/2014/main" id="{875B5CBF-DA3A-3AE6-29DF-1FF450B39953}"/>
              </a:ext>
            </a:extLst>
          </p:cNvPr>
          <p:cNvCxnSpPr/>
          <p:nvPr/>
        </p:nvCxnSpPr>
        <p:spPr>
          <a:xfrm>
            <a:off x="3750583" y="4491921"/>
            <a:ext cx="1131012" cy="1586630"/>
          </a:xfrm>
          <a:prstGeom prst="straightConnector1">
            <a:avLst/>
          </a:prstGeom>
          <a:ln w="28575">
            <a:solidFill>
              <a:srgbClr val="4472C4"/>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3D70B2-6369-2208-7EF8-C2B80D2D9B53}"/>
              </a:ext>
            </a:extLst>
          </p:cNvPr>
          <p:cNvCxnSpPr>
            <a:cxnSpLocks/>
          </p:cNvCxnSpPr>
          <p:nvPr/>
        </p:nvCxnSpPr>
        <p:spPr>
          <a:xfrm>
            <a:off x="5700114" y="4462232"/>
            <a:ext cx="2857" cy="903800"/>
          </a:xfrm>
          <a:prstGeom prst="straightConnector1">
            <a:avLst/>
          </a:prstGeom>
          <a:ln>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7D47FC4-D761-FAB1-AF02-A1B64285A0F0}"/>
              </a:ext>
            </a:extLst>
          </p:cNvPr>
          <p:cNvCxnSpPr>
            <a:cxnSpLocks/>
          </p:cNvCxnSpPr>
          <p:nvPr/>
        </p:nvCxnSpPr>
        <p:spPr>
          <a:xfrm>
            <a:off x="5700113" y="4472128"/>
            <a:ext cx="2857" cy="814734"/>
          </a:xfrm>
          <a:prstGeom prst="straightConnector1">
            <a:avLst/>
          </a:prstGeom>
          <a:ln w="28575">
            <a:solidFill>
              <a:srgbClr val="4472C4"/>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644AC84-3146-2C52-AF69-7CA72DA938A2}"/>
              </a:ext>
            </a:extLst>
          </p:cNvPr>
          <p:cNvCxnSpPr>
            <a:cxnSpLocks/>
          </p:cNvCxnSpPr>
          <p:nvPr/>
        </p:nvCxnSpPr>
        <p:spPr>
          <a:xfrm flipH="1">
            <a:off x="8305647" y="4501817"/>
            <a:ext cx="2302936" cy="1556942"/>
          </a:xfrm>
          <a:prstGeom prst="straightConnector1">
            <a:avLst/>
          </a:prstGeom>
          <a:ln w="28575">
            <a:solidFill>
              <a:srgbClr val="4472C4"/>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6EB322D-F1EF-D502-91F2-E40EBE95C1C1}"/>
              </a:ext>
            </a:extLst>
          </p:cNvPr>
          <p:cNvCxnSpPr>
            <a:cxnSpLocks/>
          </p:cNvCxnSpPr>
          <p:nvPr/>
        </p:nvCxnSpPr>
        <p:spPr>
          <a:xfrm flipH="1">
            <a:off x="6930087" y="4511713"/>
            <a:ext cx="1352910" cy="814734"/>
          </a:xfrm>
          <a:prstGeom prst="straightConnector1">
            <a:avLst/>
          </a:prstGeom>
          <a:ln w="28575">
            <a:solidFill>
              <a:srgbClr val="4472C4"/>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5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9066-6312-55BC-1B6D-BDB4F8298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6B797-7D14-B5C5-2746-26F4486C9F56}"/>
              </a:ext>
            </a:extLst>
          </p:cNvPr>
          <p:cNvSpPr>
            <a:spLocks noGrp="1"/>
          </p:cNvSpPr>
          <p:nvPr>
            <p:ph type="title"/>
          </p:nvPr>
        </p:nvSpPr>
        <p:spPr>
          <a:xfrm>
            <a:off x="-161385" y="581841"/>
            <a:ext cx="12353384" cy="956317"/>
          </a:xfrm>
        </p:spPr>
        <p:txBody>
          <a:bodyPr/>
          <a:lstStyle/>
          <a:p>
            <a:r>
              <a:rPr lang="en-US" sz="2800">
                <a:ea typeface="+mj-lt"/>
                <a:cs typeface="+mj-lt"/>
              </a:rPr>
              <a:t>NEED FOR EDA</a:t>
            </a:r>
            <a:br>
              <a:rPr lang="en-US" sz="2400">
                <a:ea typeface="+mj-lt"/>
                <a:cs typeface="+mj-lt"/>
              </a:rPr>
            </a:br>
            <a:r>
              <a:rPr lang="en-US" sz="2400">
                <a:solidFill>
                  <a:schemeClr val="tx1">
                    <a:lumMod val="49000"/>
                    <a:lumOff val="51000"/>
                  </a:schemeClr>
                </a:solidFill>
                <a:ea typeface="+mj-lt"/>
                <a:cs typeface="+mj-lt"/>
              </a:rPr>
              <a:t>Why request-response model is not good</a:t>
            </a:r>
            <a:br>
              <a:rPr lang="en-US" sz="2400">
                <a:solidFill>
                  <a:schemeClr val="tx1">
                    <a:lumMod val="49000"/>
                    <a:lumOff val="51000"/>
                  </a:schemeClr>
                </a:solidFill>
                <a:ea typeface="+mj-lt"/>
                <a:cs typeface="+mj-lt"/>
              </a:rPr>
            </a:br>
            <a:endParaRPr lang="en-US" sz="2400"/>
          </a:p>
        </p:txBody>
      </p:sp>
      <p:sp>
        <p:nvSpPr>
          <p:cNvPr id="3" name="Slide Number Placeholder 2">
            <a:extLst>
              <a:ext uri="{FF2B5EF4-FFF2-40B4-BE49-F238E27FC236}">
                <a16:creationId xmlns:a16="http://schemas.microsoft.com/office/drawing/2014/main" id="{63F8F8E2-107C-3E8F-808F-5DED2D564DD1}"/>
              </a:ext>
            </a:extLst>
          </p:cNvPr>
          <p:cNvSpPr>
            <a:spLocks noGrp="1"/>
          </p:cNvSpPr>
          <p:nvPr>
            <p:ph type="sldNum" sz="quarter" idx="12"/>
          </p:nvPr>
        </p:nvSpPr>
        <p:spPr/>
        <p:txBody>
          <a:bodyPr/>
          <a:lstStyle/>
          <a:p>
            <a:fld id="{48F63A3B-78C7-47BE-AE5E-E10140E04643}" type="slidenum">
              <a:rPr lang="en-US" smtClean="0"/>
              <a:pPr/>
              <a:t>66</a:t>
            </a:fld>
            <a:endParaRPr lang="en-US"/>
          </a:p>
        </p:txBody>
      </p:sp>
      <p:sp>
        <p:nvSpPr>
          <p:cNvPr id="6" name="TextBox 5">
            <a:extLst>
              <a:ext uri="{FF2B5EF4-FFF2-40B4-BE49-F238E27FC236}">
                <a16:creationId xmlns:a16="http://schemas.microsoft.com/office/drawing/2014/main" id="{D701542A-322F-9149-EA25-704C2A5D0C5F}"/>
              </a:ext>
            </a:extLst>
          </p:cNvPr>
          <p:cNvSpPr txBox="1"/>
          <p:nvPr/>
        </p:nvSpPr>
        <p:spPr>
          <a:xfrm>
            <a:off x="1539014" y="1520886"/>
            <a:ext cx="9501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42424"/>
                </a:solidFill>
                <a:highlight>
                  <a:srgbClr val="FFFF00"/>
                </a:highlight>
                <a:ea typeface="+mn-lt"/>
                <a:cs typeface="+mn-lt"/>
              </a:rPr>
              <a:t>Let’s say we have a video processing service(taking another example)</a:t>
            </a:r>
            <a:endParaRPr lang="en-US">
              <a:solidFill>
                <a:srgbClr val="242424"/>
              </a:solidFill>
              <a:highlight>
                <a:srgbClr val="FFFF00"/>
              </a:highlight>
              <a:cs typeface="Sabon Next LT"/>
            </a:endParaRPr>
          </a:p>
        </p:txBody>
      </p:sp>
      <p:pic>
        <p:nvPicPr>
          <p:cNvPr id="8" name="Picture 7">
            <a:extLst>
              <a:ext uri="{FF2B5EF4-FFF2-40B4-BE49-F238E27FC236}">
                <a16:creationId xmlns:a16="http://schemas.microsoft.com/office/drawing/2014/main" id="{D613D6B3-98AE-1971-6A5B-AB840007C519}"/>
              </a:ext>
            </a:extLst>
          </p:cNvPr>
          <p:cNvPicPr>
            <a:picLocks noChangeAspect="1"/>
          </p:cNvPicPr>
          <p:nvPr/>
        </p:nvPicPr>
        <p:blipFill>
          <a:blip r:embed="rId2"/>
          <a:stretch>
            <a:fillRect/>
          </a:stretch>
        </p:blipFill>
        <p:spPr>
          <a:xfrm>
            <a:off x="765960" y="3430456"/>
            <a:ext cx="10650184" cy="1580464"/>
          </a:xfrm>
          <a:prstGeom prst="rect">
            <a:avLst/>
          </a:prstGeom>
        </p:spPr>
      </p:pic>
      <p:sp>
        <p:nvSpPr>
          <p:cNvPr id="9" name="TextBox 8">
            <a:extLst>
              <a:ext uri="{FF2B5EF4-FFF2-40B4-BE49-F238E27FC236}">
                <a16:creationId xmlns:a16="http://schemas.microsoft.com/office/drawing/2014/main" id="{29B1F4CD-955A-2A0A-01B7-B6A3AB5ED41B}"/>
              </a:ext>
            </a:extLst>
          </p:cNvPr>
          <p:cNvSpPr txBox="1"/>
          <p:nvPr/>
        </p:nvSpPr>
        <p:spPr>
          <a:xfrm>
            <a:off x="1671878" y="3508174"/>
            <a:ext cx="1262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HTTP Req</a:t>
            </a:r>
            <a:endParaRPr lang="en-US"/>
          </a:p>
        </p:txBody>
      </p:sp>
      <p:sp>
        <p:nvSpPr>
          <p:cNvPr id="10" name="TextBox 9">
            <a:extLst>
              <a:ext uri="{FF2B5EF4-FFF2-40B4-BE49-F238E27FC236}">
                <a16:creationId xmlns:a16="http://schemas.microsoft.com/office/drawing/2014/main" id="{7C1180A3-2C44-9A4A-B586-173D64B10359}"/>
              </a:ext>
            </a:extLst>
          </p:cNvPr>
          <p:cNvSpPr txBox="1"/>
          <p:nvPr/>
        </p:nvSpPr>
        <p:spPr>
          <a:xfrm>
            <a:off x="1673054" y="4458017"/>
            <a:ext cx="1265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HTTP Res</a:t>
            </a:r>
            <a:endParaRPr lang="en-US"/>
          </a:p>
        </p:txBody>
      </p:sp>
      <p:sp>
        <p:nvSpPr>
          <p:cNvPr id="11" name="TextBox 10">
            <a:extLst>
              <a:ext uri="{FF2B5EF4-FFF2-40B4-BE49-F238E27FC236}">
                <a16:creationId xmlns:a16="http://schemas.microsoft.com/office/drawing/2014/main" id="{A97BE0D6-D298-5E85-30D0-F3632949160F}"/>
              </a:ext>
            </a:extLst>
          </p:cNvPr>
          <p:cNvSpPr txBox="1"/>
          <p:nvPr/>
        </p:nvSpPr>
        <p:spPr>
          <a:xfrm>
            <a:off x="1448772" y="2017663"/>
            <a:ext cx="96817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solidFill>
                  <a:srgbClr val="242424"/>
                </a:solidFill>
                <a:ea typeface="+mn-lt"/>
                <a:cs typeface="+mn-lt"/>
              </a:rPr>
              <a:t> The user has to wait till each service processes the request and provides a response. </a:t>
            </a:r>
            <a:endParaRPr lang="en-US">
              <a:solidFill>
                <a:srgbClr val="000000"/>
              </a:solidFill>
              <a:ea typeface="+mn-lt"/>
              <a:cs typeface="+mn-lt"/>
            </a:endParaRPr>
          </a:p>
          <a:p>
            <a:pPr marL="342900" indent="-342900">
              <a:buAutoNum type="arabicPeriod"/>
            </a:pPr>
            <a:r>
              <a:rPr lang="en-US">
                <a:solidFill>
                  <a:srgbClr val="242424"/>
                </a:solidFill>
                <a:ea typeface="+mn-lt"/>
                <a:cs typeface="+mn-lt"/>
              </a:rPr>
              <a:t>This would increase latency. </a:t>
            </a:r>
            <a:endParaRPr lang="en-US">
              <a:solidFill>
                <a:srgbClr val="000000"/>
              </a:solidFill>
              <a:ea typeface="+mn-lt"/>
              <a:cs typeface="+mn-lt"/>
            </a:endParaRPr>
          </a:p>
          <a:p>
            <a:pPr marL="342900" indent="-342900">
              <a:buAutoNum type="arabicPeriod"/>
            </a:pPr>
            <a:r>
              <a:rPr lang="en-US">
                <a:solidFill>
                  <a:srgbClr val="242424"/>
                </a:solidFill>
                <a:ea typeface="+mn-lt"/>
                <a:cs typeface="+mn-lt"/>
              </a:rPr>
              <a:t>The system would also not be fault tolerant as a failure in any one of the services would lead to failure in the entire chain.</a:t>
            </a:r>
            <a:endParaRPr lang="en-US">
              <a:cs typeface="Sabon Next LT"/>
            </a:endParaRPr>
          </a:p>
        </p:txBody>
      </p:sp>
      <p:sp>
        <p:nvSpPr>
          <p:cNvPr id="12" name="Rectangle 11">
            <a:extLst>
              <a:ext uri="{FF2B5EF4-FFF2-40B4-BE49-F238E27FC236}">
                <a16:creationId xmlns:a16="http://schemas.microsoft.com/office/drawing/2014/main" id="{00D1BD7A-4EBE-DD23-A428-E919502BA2FB}"/>
              </a:ext>
            </a:extLst>
          </p:cNvPr>
          <p:cNvSpPr/>
          <p:nvPr/>
        </p:nvSpPr>
        <p:spPr>
          <a:xfrm>
            <a:off x="5014948" y="5361221"/>
            <a:ext cx="1366093" cy="5563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7030A0"/>
                </a:solidFill>
                <a:cs typeface="Sabon Next LT"/>
              </a:rPr>
              <a:t>fails</a:t>
            </a:r>
          </a:p>
        </p:txBody>
      </p:sp>
      <p:cxnSp>
        <p:nvCxnSpPr>
          <p:cNvPr id="15" name="Straight Arrow Connector 14">
            <a:extLst>
              <a:ext uri="{FF2B5EF4-FFF2-40B4-BE49-F238E27FC236}">
                <a16:creationId xmlns:a16="http://schemas.microsoft.com/office/drawing/2014/main" id="{4549FF44-1423-19BC-30FC-D6ECA402631C}"/>
              </a:ext>
            </a:extLst>
          </p:cNvPr>
          <p:cNvCxnSpPr>
            <a:cxnSpLocks/>
          </p:cNvCxnSpPr>
          <p:nvPr/>
        </p:nvCxnSpPr>
        <p:spPr>
          <a:xfrm>
            <a:off x="5700114" y="4462232"/>
            <a:ext cx="2857" cy="903800"/>
          </a:xfrm>
          <a:prstGeom prst="straightConnector1">
            <a:avLst/>
          </a:prstGeom>
          <a:ln>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Picture 3" descr="Skill and crossbones">
            <a:extLst>
              <a:ext uri="{FF2B5EF4-FFF2-40B4-BE49-F238E27FC236}">
                <a16:creationId xmlns:a16="http://schemas.microsoft.com/office/drawing/2014/main" id="{EF319047-172A-EA36-2EF9-0855C89EE6DA}"/>
              </a:ext>
            </a:extLst>
          </p:cNvPr>
          <p:cNvPicPr>
            <a:picLocks noChangeAspect="1"/>
          </p:cNvPicPr>
          <p:nvPr/>
        </p:nvPicPr>
        <p:blipFill>
          <a:blip r:embed="rId3"/>
          <a:stretch>
            <a:fillRect/>
          </a:stretch>
        </p:blipFill>
        <p:spPr>
          <a:xfrm>
            <a:off x="5343302" y="3094017"/>
            <a:ext cx="1505396" cy="1560616"/>
          </a:xfrm>
          <a:prstGeom prst="rect">
            <a:avLst/>
          </a:prstGeom>
        </p:spPr>
      </p:pic>
    </p:spTree>
    <p:extLst>
      <p:ext uri="{BB962C8B-B14F-4D97-AF65-F5344CB8AC3E}">
        <p14:creationId xmlns:p14="http://schemas.microsoft.com/office/powerpoint/2010/main" val="36465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2289-8DD6-F87C-427E-2E5DC83D7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2320C-63DD-472F-0FF2-462222299C70}"/>
              </a:ext>
            </a:extLst>
          </p:cNvPr>
          <p:cNvSpPr>
            <a:spLocks noGrp="1"/>
          </p:cNvSpPr>
          <p:nvPr>
            <p:ph type="title"/>
          </p:nvPr>
        </p:nvSpPr>
        <p:spPr>
          <a:xfrm>
            <a:off x="-161385" y="581841"/>
            <a:ext cx="12353384" cy="956317"/>
          </a:xfrm>
        </p:spPr>
        <p:txBody>
          <a:bodyPr/>
          <a:lstStyle/>
          <a:p>
            <a:r>
              <a:rPr lang="en-US" sz="2800">
                <a:ea typeface="+mj-lt"/>
                <a:cs typeface="+mj-lt"/>
              </a:rPr>
              <a:t>NEED FOR </a:t>
            </a:r>
            <a:r>
              <a:rPr lang="en-US" sz="2800">
                <a:solidFill>
                  <a:srgbClr val="1C5234"/>
                </a:solidFill>
                <a:ea typeface="+mj-lt"/>
                <a:cs typeface="+mj-lt"/>
              </a:rPr>
              <a:t>EDA</a:t>
            </a:r>
            <a:br>
              <a:rPr lang="en-US" sz="2400">
                <a:ea typeface="+mj-lt"/>
                <a:cs typeface="+mj-lt"/>
              </a:rPr>
            </a:br>
            <a:r>
              <a:rPr lang="en-US" sz="2400">
                <a:solidFill>
                  <a:schemeClr val="tx1">
                    <a:lumMod val="49000"/>
                    <a:lumOff val="51000"/>
                  </a:schemeClr>
                </a:solidFill>
                <a:ea typeface="+mj-lt"/>
                <a:cs typeface="+mj-lt"/>
              </a:rPr>
              <a:t>Why EDA </a:t>
            </a:r>
            <a:r>
              <a:rPr lang="en-US" sz="2400" err="1">
                <a:solidFill>
                  <a:schemeClr val="tx1">
                    <a:lumMod val="49000"/>
                    <a:lumOff val="51000"/>
                  </a:schemeClr>
                </a:solidFill>
                <a:ea typeface="+mj-lt"/>
                <a:cs typeface="+mj-lt"/>
              </a:rPr>
              <a:t>iS</a:t>
            </a:r>
            <a:r>
              <a:rPr lang="en-US" sz="2400">
                <a:solidFill>
                  <a:schemeClr val="tx1">
                    <a:lumMod val="49000"/>
                    <a:lumOff val="51000"/>
                  </a:schemeClr>
                </a:solidFill>
                <a:ea typeface="+mj-lt"/>
                <a:cs typeface="+mj-lt"/>
              </a:rPr>
              <a:t> good</a:t>
            </a:r>
            <a:br>
              <a:rPr lang="en-US" sz="2400">
                <a:ea typeface="+mj-lt"/>
                <a:cs typeface="+mj-lt"/>
              </a:rPr>
            </a:br>
            <a:endParaRPr lang="en-US" sz="2400"/>
          </a:p>
        </p:txBody>
      </p:sp>
      <p:sp>
        <p:nvSpPr>
          <p:cNvPr id="3" name="Slide Number Placeholder 2">
            <a:extLst>
              <a:ext uri="{FF2B5EF4-FFF2-40B4-BE49-F238E27FC236}">
                <a16:creationId xmlns:a16="http://schemas.microsoft.com/office/drawing/2014/main" id="{7A9ACD39-85A0-371E-DC1E-1BA4F3812C5C}"/>
              </a:ext>
            </a:extLst>
          </p:cNvPr>
          <p:cNvSpPr>
            <a:spLocks noGrp="1"/>
          </p:cNvSpPr>
          <p:nvPr>
            <p:ph type="sldNum" sz="quarter" idx="12"/>
          </p:nvPr>
        </p:nvSpPr>
        <p:spPr/>
        <p:txBody>
          <a:bodyPr/>
          <a:lstStyle/>
          <a:p>
            <a:fld id="{48F63A3B-78C7-47BE-AE5E-E10140E04643}" type="slidenum">
              <a:rPr lang="en-US" smtClean="0"/>
              <a:pPr/>
              <a:t>67</a:t>
            </a:fld>
            <a:endParaRPr lang="en-US"/>
          </a:p>
        </p:txBody>
      </p:sp>
      <p:sp>
        <p:nvSpPr>
          <p:cNvPr id="6" name="TextBox 5">
            <a:extLst>
              <a:ext uri="{FF2B5EF4-FFF2-40B4-BE49-F238E27FC236}">
                <a16:creationId xmlns:a16="http://schemas.microsoft.com/office/drawing/2014/main" id="{895C97D8-511A-5120-6169-B71273BC7EB8}"/>
              </a:ext>
            </a:extLst>
          </p:cNvPr>
          <p:cNvSpPr txBox="1"/>
          <p:nvPr/>
        </p:nvSpPr>
        <p:spPr>
          <a:xfrm>
            <a:off x="1539014" y="1520886"/>
            <a:ext cx="9501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42424"/>
                </a:solidFill>
                <a:highlight>
                  <a:srgbClr val="FFFF00"/>
                </a:highlight>
                <a:ea typeface="+mn-lt"/>
                <a:cs typeface="+mn-lt"/>
              </a:rPr>
              <a:t>Let’s say we have a video processing service</a:t>
            </a:r>
            <a:endParaRPr lang="en-US">
              <a:solidFill>
                <a:srgbClr val="242424"/>
              </a:solidFill>
              <a:highlight>
                <a:srgbClr val="FFFF00"/>
              </a:highlight>
              <a:cs typeface="Sabon Next LT"/>
            </a:endParaRPr>
          </a:p>
        </p:txBody>
      </p:sp>
      <p:sp>
        <p:nvSpPr>
          <p:cNvPr id="11" name="TextBox 10">
            <a:extLst>
              <a:ext uri="{FF2B5EF4-FFF2-40B4-BE49-F238E27FC236}">
                <a16:creationId xmlns:a16="http://schemas.microsoft.com/office/drawing/2014/main" id="{F7A2359C-2206-A26D-B0F3-CD102883A32F}"/>
              </a:ext>
            </a:extLst>
          </p:cNvPr>
          <p:cNvSpPr txBox="1"/>
          <p:nvPr/>
        </p:nvSpPr>
        <p:spPr>
          <a:xfrm>
            <a:off x="1448772" y="2017663"/>
            <a:ext cx="96817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solidFill>
                  <a:srgbClr val="7030A0"/>
                </a:solidFill>
                <a:ea typeface="+mn-lt"/>
                <a:cs typeface="+mn-lt"/>
              </a:rPr>
              <a:t>Using this architecture we can scale each component individually and make them fault tolerant. </a:t>
            </a:r>
          </a:p>
          <a:p>
            <a:pPr marL="342900" indent="-342900">
              <a:buAutoNum type="arabicPeriod"/>
            </a:pPr>
            <a:r>
              <a:rPr lang="en-US">
                <a:solidFill>
                  <a:srgbClr val="7030A0"/>
                </a:solidFill>
                <a:ea typeface="+mn-lt"/>
                <a:cs typeface="+mn-lt"/>
              </a:rPr>
              <a:t>Since the messages are async we don’t have to wait for response from downstream services.</a:t>
            </a:r>
          </a:p>
          <a:p>
            <a:pPr marL="342900" indent="-342900">
              <a:buAutoNum type="arabicPeriod"/>
            </a:pPr>
            <a:endParaRPr lang="en-US">
              <a:solidFill>
                <a:srgbClr val="7030A0"/>
              </a:solidFill>
              <a:cs typeface="Sabon Next LT"/>
            </a:endParaRPr>
          </a:p>
          <a:p>
            <a:pPr marL="342900" indent="-342900">
              <a:buAutoNum type="arabicPeriod"/>
            </a:pPr>
            <a:r>
              <a:rPr lang="en-US">
                <a:solidFill>
                  <a:srgbClr val="7030A0"/>
                </a:solidFill>
                <a:cs typeface="Sabon Next LT"/>
              </a:rPr>
              <a:t>Stateless services =&gt; Anyone can pick from the queue</a:t>
            </a:r>
          </a:p>
        </p:txBody>
      </p:sp>
      <p:sp>
        <p:nvSpPr>
          <p:cNvPr id="5" name="Rectangle 4">
            <a:extLst>
              <a:ext uri="{FF2B5EF4-FFF2-40B4-BE49-F238E27FC236}">
                <a16:creationId xmlns:a16="http://schemas.microsoft.com/office/drawing/2014/main" id="{61D0FB2C-B3A1-8DC9-7699-71D193F5D5D5}"/>
              </a:ext>
            </a:extLst>
          </p:cNvPr>
          <p:cNvSpPr/>
          <p:nvPr/>
        </p:nvSpPr>
        <p:spPr>
          <a:xfrm>
            <a:off x="2745867" y="4506321"/>
            <a:ext cx="1251140" cy="57574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uploader</a:t>
            </a:r>
            <a:endParaRPr lang="en-US" b="1">
              <a:solidFill>
                <a:schemeClr val="tx1"/>
              </a:solidFill>
            </a:endParaRPr>
          </a:p>
        </p:txBody>
      </p:sp>
      <p:sp>
        <p:nvSpPr>
          <p:cNvPr id="7" name="Rectangle 6">
            <a:extLst>
              <a:ext uri="{FF2B5EF4-FFF2-40B4-BE49-F238E27FC236}">
                <a16:creationId xmlns:a16="http://schemas.microsoft.com/office/drawing/2014/main" id="{DD47AF83-BA2E-961B-F8CF-38AA99EB2D3A}"/>
              </a:ext>
            </a:extLst>
          </p:cNvPr>
          <p:cNvSpPr/>
          <p:nvPr/>
        </p:nvSpPr>
        <p:spPr>
          <a:xfrm>
            <a:off x="4774800" y="4476634"/>
            <a:ext cx="1594374" cy="63110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compressor</a:t>
            </a:r>
            <a:endParaRPr lang="en-US" b="1">
              <a:solidFill>
                <a:schemeClr val="tx1"/>
              </a:solidFill>
            </a:endParaRPr>
          </a:p>
        </p:txBody>
      </p:sp>
      <p:sp>
        <p:nvSpPr>
          <p:cNvPr id="4" name="Rectangle 3">
            <a:extLst>
              <a:ext uri="{FF2B5EF4-FFF2-40B4-BE49-F238E27FC236}">
                <a16:creationId xmlns:a16="http://schemas.microsoft.com/office/drawing/2014/main" id="{E3AC6519-E393-C7C6-41A5-EC6540598FB3}"/>
              </a:ext>
            </a:extLst>
          </p:cNvPr>
          <p:cNvSpPr/>
          <p:nvPr/>
        </p:nvSpPr>
        <p:spPr>
          <a:xfrm>
            <a:off x="7268618" y="4456841"/>
            <a:ext cx="1594374" cy="63110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formatter</a:t>
            </a:r>
            <a:endParaRPr lang="en-US" b="1">
              <a:solidFill>
                <a:schemeClr val="tx1"/>
              </a:solidFill>
            </a:endParaRPr>
          </a:p>
        </p:txBody>
      </p:sp>
      <p:sp>
        <p:nvSpPr>
          <p:cNvPr id="8" name="Rectangle 7">
            <a:extLst>
              <a:ext uri="{FF2B5EF4-FFF2-40B4-BE49-F238E27FC236}">
                <a16:creationId xmlns:a16="http://schemas.microsoft.com/office/drawing/2014/main" id="{E5EFF178-D463-B4BE-FB93-E776775054F0}"/>
              </a:ext>
            </a:extLst>
          </p:cNvPr>
          <p:cNvSpPr/>
          <p:nvPr/>
        </p:nvSpPr>
        <p:spPr>
          <a:xfrm>
            <a:off x="9821812" y="4456841"/>
            <a:ext cx="1594374" cy="63110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notification</a:t>
            </a:r>
            <a:endParaRPr lang="en-US" b="1">
              <a:solidFill>
                <a:schemeClr val="tx1"/>
              </a:solidFill>
            </a:endParaRPr>
          </a:p>
        </p:txBody>
      </p:sp>
      <p:sp>
        <p:nvSpPr>
          <p:cNvPr id="9" name="Rectangle 8">
            <a:extLst>
              <a:ext uri="{FF2B5EF4-FFF2-40B4-BE49-F238E27FC236}">
                <a16:creationId xmlns:a16="http://schemas.microsoft.com/office/drawing/2014/main" id="{37829047-3B68-335B-22AF-61949083E24D}"/>
              </a:ext>
            </a:extLst>
          </p:cNvPr>
          <p:cNvSpPr/>
          <p:nvPr/>
        </p:nvSpPr>
        <p:spPr>
          <a:xfrm>
            <a:off x="2884412" y="4644866"/>
            <a:ext cx="1251140" cy="57574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uploader</a:t>
            </a:r>
            <a:endParaRPr lang="en-US" b="1">
              <a:solidFill>
                <a:schemeClr val="tx1"/>
              </a:solidFill>
            </a:endParaRPr>
          </a:p>
        </p:txBody>
      </p:sp>
      <p:sp>
        <p:nvSpPr>
          <p:cNvPr id="10" name="Rectangle 9">
            <a:extLst>
              <a:ext uri="{FF2B5EF4-FFF2-40B4-BE49-F238E27FC236}">
                <a16:creationId xmlns:a16="http://schemas.microsoft.com/office/drawing/2014/main" id="{BB284FE1-1324-712C-ED6A-1A0A04693133}"/>
              </a:ext>
            </a:extLst>
          </p:cNvPr>
          <p:cNvSpPr/>
          <p:nvPr/>
        </p:nvSpPr>
        <p:spPr>
          <a:xfrm>
            <a:off x="3022957" y="4783411"/>
            <a:ext cx="1251140" cy="57574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uploader</a:t>
            </a:r>
            <a:endParaRPr lang="en-US" b="1">
              <a:solidFill>
                <a:schemeClr val="tx1"/>
              </a:solidFill>
            </a:endParaRPr>
          </a:p>
        </p:txBody>
      </p:sp>
      <p:sp>
        <p:nvSpPr>
          <p:cNvPr id="12" name="Rectangle 11">
            <a:extLst>
              <a:ext uri="{FF2B5EF4-FFF2-40B4-BE49-F238E27FC236}">
                <a16:creationId xmlns:a16="http://schemas.microsoft.com/office/drawing/2014/main" id="{35585D10-8B9E-9CAA-E347-3A4D68403CAF}"/>
              </a:ext>
            </a:extLst>
          </p:cNvPr>
          <p:cNvSpPr/>
          <p:nvPr/>
        </p:nvSpPr>
        <p:spPr>
          <a:xfrm>
            <a:off x="3161503" y="4921957"/>
            <a:ext cx="1251140" cy="57574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uploader</a:t>
            </a:r>
            <a:endParaRPr lang="en-US" b="1">
              <a:solidFill>
                <a:schemeClr val="tx1"/>
              </a:solidFill>
            </a:endParaRPr>
          </a:p>
        </p:txBody>
      </p:sp>
      <p:sp>
        <p:nvSpPr>
          <p:cNvPr id="13" name="Rectangle 12">
            <a:extLst>
              <a:ext uri="{FF2B5EF4-FFF2-40B4-BE49-F238E27FC236}">
                <a16:creationId xmlns:a16="http://schemas.microsoft.com/office/drawing/2014/main" id="{0CF5D18D-9CF6-399A-90D0-0C5CD410772F}"/>
              </a:ext>
            </a:extLst>
          </p:cNvPr>
          <p:cNvSpPr/>
          <p:nvPr/>
        </p:nvSpPr>
        <p:spPr>
          <a:xfrm>
            <a:off x="4913345" y="4615179"/>
            <a:ext cx="1594374" cy="63110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compressor</a:t>
            </a:r>
            <a:endParaRPr lang="en-US" b="1">
              <a:solidFill>
                <a:schemeClr val="tx1"/>
              </a:solidFill>
            </a:endParaRPr>
          </a:p>
        </p:txBody>
      </p:sp>
      <p:sp>
        <p:nvSpPr>
          <p:cNvPr id="14" name="Rectangle 13">
            <a:extLst>
              <a:ext uri="{FF2B5EF4-FFF2-40B4-BE49-F238E27FC236}">
                <a16:creationId xmlns:a16="http://schemas.microsoft.com/office/drawing/2014/main" id="{9BE76920-0E34-1899-6D9C-D27D8840DA84}"/>
              </a:ext>
            </a:extLst>
          </p:cNvPr>
          <p:cNvSpPr/>
          <p:nvPr/>
        </p:nvSpPr>
        <p:spPr>
          <a:xfrm>
            <a:off x="5051890" y="4753724"/>
            <a:ext cx="1594374" cy="63110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cs typeface="Sabon Next LT"/>
              </a:rPr>
              <a:t>compressor</a:t>
            </a:r>
            <a:endParaRPr lang="en-US" b="1">
              <a:solidFill>
                <a:schemeClr val="tx1"/>
              </a:solidFill>
            </a:endParaRPr>
          </a:p>
        </p:txBody>
      </p:sp>
      <p:sp>
        <p:nvSpPr>
          <p:cNvPr id="15" name="Rectangle 14">
            <a:extLst>
              <a:ext uri="{FF2B5EF4-FFF2-40B4-BE49-F238E27FC236}">
                <a16:creationId xmlns:a16="http://schemas.microsoft.com/office/drawing/2014/main" id="{38CE2D0B-592F-7AFB-78C7-6A895F8E4BB5}"/>
              </a:ext>
            </a:extLst>
          </p:cNvPr>
          <p:cNvSpPr/>
          <p:nvPr/>
        </p:nvSpPr>
        <p:spPr>
          <a:xfrm>
            <a:off x="7407163" y="4595386"/>
            <a:ext cx="1594374" cy="63110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formatter</a:t>
            </a:r>
            <a:endParaRPr lang="en-US" b="1">
              <a:solidFill>
                <a:schemeClr val="tx1"/>
              </a:solidFill>
            </a:endParaRPr>
          </a:p>
        </p:txBody>
      </p:sp>
      <p:sp>
        <p:nvSpPr>
          <p:cNvPr id="16" name="Rectangle 15">
            <a:extLst>
              <a:ext uri="{FF2B5EF4-FFF2-40B4-BE49-F238E27FC236}">
                <a16:creationId xmlns:a16="http://schemas.microsoft.com/office/drawing/2014/main" id="{228C6A02-004F-4423-C8BC-676B7810FB46}"/>
              </a:ext>
            </a:extLst>
          </p:cNvPr>
          <p:cNvSpPr/>
          <p:nvPr/>
        </p:nvSpPr>
        <p:spPr>
          <a:xfrm>
            <a:off x="7545708" y="4733931"/>
            <a:ext cx="1594374" cy="63110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formatter</a:t>
            </a:r>
            <a:endParaRPr lang="en-US" b="1">
              <a:solidFill>
                <a:schemeClr val="tx1"/>
              </a:solidFill>
            </a:endParaRPr>
          </a:p>
        </p:txBody>
      </p:sp>
      <p:sp>
        <p:nvSpPr>
          <p:cNvPr id="17" name="Rectangle 16">
            <a:extLst>
              <a:ext uri="{FF2B5EF4-FFF2-40B4-BE49-F238E27FC236}">
                <a16:creationId xmlns:a16="http://schemas.microsoft.com/office/drawing/2014/main" id="{CC284FAF-A2B0-76BF-5443-13507F4B5B90}"/>
              </a:ext>
            </a:extLst>
          </p:cNvPr>
          <p:cNvSpPr/>
          <p:nvPr/>
        </p:nvSpPr>
        <p:spPr>
          <a:xfrm>
            <a:off x="7684254" y="4872477"/>
            <a:ext cx="1594374" cy="63110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formatter</a:t>
            </a:r>
            <a:endParaRPr lang="en-US" b="1">
              <a:solidFill>
                <a:schemeClr val="tx1"/>
              </a:solidFill>
            </a:endParaRPr>
          </a:p>
        </p:txBody>
      </p:sp>
      <p:sp>
        <p:nvSpPr>
          <p:cNvPr id="18" name="Rectangle 17">
            <a:extLst>
              <a:ext uri="{FF2B5EF4-FFF2-40B4-BE49-F238E27FC236}">
                <a16:creationId xmlns:a16="http://schemas.microsoft.com/office/drawing/2014/main" id="{8B02F312-4BBE-2728-652C-F4CBBC1F15B3}"/>
              </a:ext>
            </a:extLst>
          </p:cNvPr>
          <p:cNvSpPr/>
          <p:nvPr/>
        </p:nvSpPr>
        <p:spPr>
          <a:xfrm>
            <a:off x="7822799" y="5011022"/>
            <a:ext cx="1594374" cy="63110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formatter</a:t>
            </a:r>
            <a:endParaRPr lang="en-US" b="1">
              <a:solidFill>
                <a:schemeClr val="tx1"/>
              </a:solidFill>
            </a:endParaRPr>
          </a:p>
        </p:txBody>
      </p:sp>
      <p:sp>
        <p:nvSpPr>
          <p:cNvPr id="20" name="Rectangle 19">
            <a:extLst>
              <a:ext uri="{FF2B5EF4-FFF2-40B4-BE49-F238E27FC236}">
                <a16:creationId xmlns:a16="http://schemas.microsoft.com/office/drawing/2014/main" id="{A349E6ED-2238-12E1-D8EA-DC748BD28A19}"/>
              </a:ext>
            </a:extLst>
          </p:cNvPr>
          <p:cNvSpPr/>
          <p:nvPr/>
        </p:nvSpPr>
        <p:spPr>
          <a:xfrm>
            <a:off x="9960357" y="4595386"/>
            <a:ext cx="1594374" cy="63110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Sabon Next LT"/>
              </a:rPr>
              <a:t>notification</a:t>
            </a:r>
            <a:endParaRPr lang="en-US" b="1">
              <a:solidFill>
                <a:schemeClr val="tx1"/>
              </a:solidFill>
            </a:endParaRPr>
          </a:p>
        </p:txBody>
      </p:sp>
      <p:sp>
        <p:nvSpPr>
          <p:cNvPr id="21" name="Oval 20">
            <a:extLst>
              <a:ext uri="{FF2B5EF4-FFF2-40B4-BE49-F238E27FC236}">
                <a16:creationId xmlns:a16="http://schemas.microsoft.com/office/drawing/2014/main" id="{27330115-BCF5-C386-75F4-6C526EBA5BE8}"/>
              </a:ext>
            </a:extLst>
          </p:cNvPr>
          <p:cNvSpPr/>
          <p:nvPr/>
        </p:nvSpPr>
        <p:spPr>
          <a:xfrm>
            <a:off x="496777" y="4783123"/>
            <a:ext cx="1523328" cy="7161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0000"/>
                </a:solidFill>
                <a:cs typeface="Sabon Next LT"/>
              </a:rPr>
              <a:t>Load </a:t>
            </a:r>
          </a:p>
          <a:p>
            <a:pPr algn="ctr"/>
            <a:r>
              <a:rPr lang="en-US" sz="1600" b="1">
                <a:solidFill>
                  <a:srgbClr val="FF0000"/>
                </a:solidFill>
                <a:cs typeface="Sabon Next LT"/>
              </a:rPr>
              <a:t>Balancer</a:t>
            </a:r>
          </a:p>
        </p:txBody>
      </p:sp>
      <p:sp>
        <p:nvSpPr>
          <p:cNvPr id="22" name="Arrow: Right 21">
            <a:extLst>
              <a:ext uri="{FF2B5EF4-FFF2-40B4-BE49-F238E27FC236}">
                <a16:creationId xmlns:a16="http://schemas.microsoft.com/office/drawing/2014/main" id="{48D2540D-F7A3-FE53-0DD0-DE56FD4109C1}"/>
              </a:ext>
            </a:extLst>
          </p:cNvPr>
          <p:cNvSpPr/>
          <p:nvPr/>
        </p:nvSpPr>
        <p:spPr>
          <a:xfrm>
            <a:off x="2170120" y="4938131"/>
            <a:ext cx="520386" cy="2435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A33E307D-4569-D994-2DA5-020670F3FD7B}"/>
              </a:ext>
            </a:extLst>
          </p:cNvPr>
          <p:cNvSpPr/>
          <p:nvPr/>
        </p:nvSpPr>
        <p:spPr>
          <a:xfrm>
            <a:off x="10551657" y="5469589"/>
            <a:ext cx="564674" cy="808259"/>
          </a:xfrm>
          <a:prstGeom prst="downArrow">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ylinder 23">
            <a:extLst>
              <a:ext uri="{FF2B5EF4-FFF2-40B4-BE49-F238E27FC236}">
                <a16:creationId xmlns:a16="http://schemas.microsoft.com/office/drawing/2014/main" id="{9BBCD7F9-89EF-CE50-CCEC-F656E74EE7FC}"/>
              </a:ext>
            </a:extLst>
          </p:cNvPr>
          <p:cNvSpPr/>
          <p:nvPr/>
        </p:nvSpPr>
        <p:spPr>
          <a:xfrm rot="5400000">
            <a:off x="4013806" y="3229174"/>
            <a:ext cx="481778" cy="105830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ylinder 24">
            <a:extLst>
              <a:ext uri="{FF2B5EF4-FFF2-40B4-BE49-F238E27FC236}">
                <a16:creationId xmlns:a16="http://schemas.microsoft.com/office/drawing/2014/main" id="{E791C882-886B-C8A3-6570-88AF1DFD91F9}"/>
              </a:ext>
            </a:extLst>
          </p:cNvPr>
          <p:cNvSpPr/>
          <p:nvPr/>
        </p:nvSpPr>
        <p:spPr>
          <a:xfrm rot="5400000">
            <a:off x="6586793" y="3229174"/>
            <a:ext cx="481778" cy="105830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ylinder 25">
            <a:extLst>
              <a:ext uri="{FF2B5EF4-FFF2-40B4-BE49-F238E27FC236}">
                <a16:creationId xmlns:a16="http://schemas.microsoft.com/office/drawing/2014/main" id="{207F72B1-9655-FB86-CA85-09CF697D1C46}"/>
              </a:ext>
            </a:extLst>
          </p:cNvPr>
          <p:cNvSpPr/>
          <p:nvPr/>
        </p:nvSpPr>
        <p:spPr>
          <a:xfrm rot="5400000">
            <a:off x="9308221" y="3229173"/>
            <a:ext cx="481778" cy="105830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Curved Down 27">
            <a:extLst>
              <a:ext uri="{FF2B5EF4-FFF2-40B4-BE49-F238E27FC236}">
                <a16:creationId xmlns:a16="http://schemas.microsoft.com/office/drawing/2014/main" id="{9B4C5ADF-39C5-394B-51F8-13EBA7F660E7}"/>
              </a:ext>
            </a:extLst>
          </p:cNvPr>
          <p:cNvSpPr/>
          <p:nvPr/>
        </p:nvSpPr>
        <p:spPr>
          <a:xfrm rot="-3780000">
            <a:off x="2753227" y="3749463"/>
            <a:ext cx="982969" cy="36293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ylinder 28">
            <a:extLst>
              <a:ext uri="{FF2B5EF4-FFF2-40B4-BE49-F238E27FC236}">
                <a16:creationId xmlns:a16="http://schemas.microsoft.com/office/drawing/2014/main" id="{9BBCD7F9-89EF-CE50-CCEC-F656E74EE7FC}"/>
              </a:ext>
            </a:extLst>
          </p:cNvPr>
          <p:cNvSpPr/>
          <p:nvPr/>
        </p:nvSpPr>
        <p:spPr>
          <a:xfrm rot="5400000">
            <a:off x="4013806" y="3229174"/>
            <a:ext cx="481778" cy="105830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Arrow: Curved Down 29">
            <a:extLst>
              <a:ext uri="{FF2B5EF4-FFF2-40B4-BE49-F238E27FC236}">
                <a16:creationId xmlns:a16="http://schemas.microsoft.com/office/drawing/2014/main" id="{DED98E7B-F840-1EA2-67E9-92DC088FB32C}"/>
              </a:ext>
            </a:extLst>
          </p:cNvPr>
          <p:cNvSpPr/>
          <p:nvPr/>
        </p:nvSpPr>
        <p:spPr>
          <a:xfrm rot="-3780000">
            <a:off x="5365798" y="3779151"/>
            <a:ext cx="982969" cy="36293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Down 30">
            <a:extLst>
              <a:ext uri="{FF2B5EF4-FFF2-40B4-BE49-F238E27FC236}">
                <a16:creationId xmlns:a16="http://schemas.microsoft.com/office/drawing/2014/main" id="{9A3F8A1F-D633-DC33-B9FF-ECBC26AFB1F2}"/>
              </a:ext>
            </a:extLst>
          </p:cNvPr>
          <p:cNvSpPr/>
          <p:nvPr/>
        </p:nvSpPr>
        <p:spPr>
          <a:xfrm rot="-3780000">
            <a:off x="8107018" y="3769254"/>
            <a:ext cx="982969" cy="36293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Down 31">
            <a:extLst>
              <a:ext uri="{FF2B5EF4-FFF2-40B4-BE49-F238E27FC236}">
                <a16:creationId xmlns:a16="http://schemas.microsoft.com/office/drawing/2014/main" id="{95FA7664-AAC1-E882-4C59-C42E191BE192}"/>
              </a:ext>
            </a:extLst>
          </p:cNvPr>
          <p:cNvSpPr/>
          <p:nvPr/>
        </p:nvSpPr>
        <p:spPr>
          <a:xfrm rot="4380000">
            <a:off x="4695136" y="3786751"/>
            <a:ext cx="943385" cy="34314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Down 33">
            <a:extLst>
              <a:ext uri="{FF2B5EF4-FFF2-40B4-BE49-F238E27FC236}">
                <a16:creationId xmlns:a16="http://schemas.microsoft.com/office/drawing/2014/main" id="{67648E71-E4B7-2BF8-79A9-B183C45E5D25}"/>
              </a:ext>
            </a:extLst>
          </p:cNvPr>
          <p:cNvSpPr/>
          <p:nvPr/>
        </p:nvSpPr>
        <p:spPr>
          <a:xfrm rot="4380000">
            <a:off x="7238434" y="3836231"/>
            <a:ext cx="943385" cy="34314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urved Down 34">
            <a:extLst>
              <a:ext uri="{FF2B5EF4-FFF2-40B4-BE49-F238E27FC236}">
                <a16:creationId xmlns:a16="http://schemas.microsoft.com/office/drawing/2014/main" id="{8BBC6285-5502-F4DD-E96B-53CAC3EA0E74}"/>
              </a:ext>
            </a:extLst>
          </p:cNvPr>
          <p:cNvSpPr/>
          <p:nvPr/>
        </p:nvSpPr>
        <p:spPr>
          <a:xfrm rot="4380000">
            <a:off x="10058823" y="3846126"/>
            <a:ext cx="943385" cy="34314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0A58CFE3-3E46-41E3-9C30-5C15F32E4477}"/>
              </a:ext>
            </a:extLst>
          </p:cNvPr>
          <p:cNvSpPr txBox="1"/>
          <p:nvPr/>
        </p:nvSpPr>
        <p:spPr>
          <a:xfrm>
            <a:off x="2821706" y="5641260"/>
            <a:ext cx="2040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abon Next LT"/>
              </a:rPr>
              <a:t>(Stateless replicas)</a:t>
            </a:r>
            <a:endParaRPr lang="en-US"/>
          </a:p>
        </p:txBody>
      </p:sp>
    </p:spTree>
    <p:extLst>
      <p:ext uri="{BB962C8B-B14F-4D97-AF65-F5344CB8AC3E}">
        <p14:creationId xmlns:p14="http://schemas.microsoft.com/office/powerpoint/2010/main" val="36516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fade">
                                      <p:cBhvr>
                                        <p:cTn id="116" dur="500"/>
                                        <p:tgtEl>
                                          <p:spTgt spid="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fade">
                                      <p:cBhvr>
                                        <p:cTn id="126" dur="500"/>
                                        <p:tgtEl>
                                          <p:spTgt spid="2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500"/>
                                        <p:tgtEl>
                                          <p:spTgt spid="11"/>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4"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5" grpId="0" animBg="1"/>
      <p:bldP spid="26" grpId="0" animBg="1"/>
      <p:bldP spid="28" grpId="0" animBg="1"/>
      <p:bldP spid="29" grpId="0" animBg="1"/>
      <p:bldP spid="30" grpId="0" animBg="1"/>
      <p:bldP spid="31" grpId="0" animBg="1"/>
      <p:bldP spid="32" grpId="0" animBg="1"/>
      <p:bldP spid="34" grpId="0" animBg="1"/>
      <p:bldP spid="35" grpId="0" animBg="1"/>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B4122-4FEB-8016-C7C9-72E828883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0FBF2-A378-E545-B96C-F5BC4C3F26E6}"/>
              </a:ext>
            </a:extLst>
          </p:cNvPr>
          <p:cNvSpPr>
            <a:spLocks noGrp="1"/>
          </p:cNvSpPr>
          <p:nvPr>
            <p:ph type="title"/>
          </p:nvPr>
        </p:nvSpPr>
        <p:spPr>
          <a:xfrm>
            <a:off x="758952" y="581841"/>
            <a:ext cx="10680012" cy="895894"/>
          </a:xfrm>
        </p:spPr>
        <p:txBody>
          <a:bodyPr/>
          <a:lstStyle/>
          <a:p>
            <a:r>
              <a:rPr lang="en-US">
                <a:ea typeface="+mj-lt"/>
                <a:cs typeface="+mj-lt"/>
              </a:rPr>
              <a:t>EVENT DRIVEN ARCHITECTURE</a:t>
            </a:r>
            <a:br>
              <a:rPr lang="en-US">
                <a:ea typeface="+mj-lt"/>
                <a:cs typeface="+mj-lt"/>
              </a:rPr>
            </a:br>
            <a:r>
              <a:rPr lang="en-US" sz="2000">
                <a:solidFill>
                  <a:srgbClr val="7030A0"/>
                </a:solidFill>
              </a:rPr>
              <a:t>to the rescue</a:t>
            </a:r>
          </a:p>
        </p:txBody>
      </p:sp>
      <p:sp>
        <p:nvSpPr>
          <p:cNvPr id="3" name="Slide Number Placeholder 2">
            <a:extLst>
              <a:ext uri="{FF2B5EF4-FFF2-40B4-BE49-F238E27FC236}">
                <a16:creationId xmlns:a16="http://schemas.microsoft.com/office/drawing/2014/main" id="{11773AD1-F132-8C89-24B9-FCB340ABEEE9}"/>
              </a:ext>
            </a:extLst>
          </p:cNvPr>
          <p:cNvSpPr>
            <a:spLocks noGrp="1"/>
          </p:cNvSpPr>
          <p:nvPr>
            <p:ph type="sldNum" sz="quarter" idx="12"/>
          </p:nvPr>
        </p:nvSpPr>
        <p:spPr/>
        <p:txBody>
          <a:bodyPr/>
          <a:lstStyle/>
          <a:p>
            <a:fld id="{48F63A3B-78C7-47BE-AE5E-E10140E04643}" type="slidenum">
              <a:rPr lang="en-US" smtClean="0"/>
              <a:pPr/>
              <a:t>68</a:t>
            </a:fld>
            <a:endParaRPr lang="en-US"/>
          </a:p>
        </p:txBody>
      </p:sp>
      <p:pic>
        <p:nvPicPr>
          <p:cNvPr id="4" name="Picture 3" descr="What is an Event Driven Architecture? Definition &amp; FAQs | ScyllaDB">
            <a:extLst>
              <a:ext uri="{FF2B5EF4-FFF2-40B4-BE49-F238E27FC236}">
                <a16:creationId xmlns:a16="http://schemas.microsoft.com/office/drawing/2014/main" id="{31438798-8C93-37BD-BF4E-A73AA6C5B47C}"/>
              </a:ext>
            </a:extLst>
          </p:cNvPr>
          <p:cNvPicPr>
            <a:picLocks noChangeAspect="1"/>
          </p:cNvPicPr>
          <p:nvPr/>
        </p:nvPicPr>
        <p:blipFill>
          <a:blip r:embed="rId2"/>
          <a:stretch>
            <a:fillRect/>
          </a:stretch>
        </p:blipFill>
        <p:spPr>
          <a:xfrm>
            <a:off x="4262210" y="1718568"/>
            <a:ext cx="7928754" cy="2805633"/>
          </a:xfrm>
          <a:prstGeom prst="rect">
            <a:avLst/>
          </a:prstGeom>
        </p:spPr>
      </p:pic>
      <p:sp>
        <p:nvSpPr>
          <p:cNvPr id="6" name="TextBox 5">
            <a:extLst>
              <a:ext uri="{FF2B5EF4-FFF2-40B4-BE49-F238E27FC236}">
                <a16:creationId xmlns:a16="http://schemas.microsoft.com/office/drawing/2014/main" id="{F16563D8-4638-3AA2-13B1-E47F40558F0A}"/>
              </a:ext>
            </a:extLst>
          </p:cNvPr>
          <p:cNvSpPr txBox="1"/>
          <p:nvPr/>
        </p:nvSpPr>
        <p:spPr>
          <a:xfrm>
            <a:off x="951020" y="1263297"/>
            <a:ext cx="30193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60000"/>
                    <a:lumOff val="40000"/>
                  </a:schemeClr>
                </a:solidFill>
                <a:cs typeface="Sabon Next LT"/>
              </a:rPr>
              <a:t>Why go for EDA?</a:t>
            </a:r>
          </a:p>
        </p:txBody>
      </p:sp>
      <p:sp>
        <p:nvSpPr>
          <p:cNvPr id="7" name="TextBox 6">
            <a:extLst>
              <a:ext uri="{FF2B5EF4-FFF2-40B4-BE49-F238E27FC236}">
                <a16:creationId xmlns:a16="http://schemas.microsoft.com/office/drawing/2014/main" id="{393BB63D-84EF-55B5-3828-17E23F7680FC}"/>
              </a:ext>
            </a:extLst>
          </p:cNvPr>
          <p:cNvSpPr txBox="1"/>
          <p:nvPr/>
        </p:nvSpPr>
        <p:spPr>
          <a:xfrm>
            <a:off x="944088" y="2101932"/>
            <a:ext cx="374270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highlight>
                  <a:srgbClr val="FFFF00"/>
                </a:highlight>
              </a:rPr>
              <a:t>loose coupling</a:t>
            </a:r>
          </a:p>
          <a:p>
            <a:r>
              <a:rPr lang="en-US" sz="2000">
                <a:cs typeface="Sabon Next LT"/>
              </a:rPr>
              <a:t>Producers and consumers can be separate microservices possibly running in their separate node/container.</a:t>
            </a:r>
          </a:p>
        </p:txBody>
      </p:sp>
      <p:cxnSp>
        <p:nvCxnSpPr>
          <p:cNvPr id="8" name="Straight Arrow Connector 7">
            <a:extLst>
              <a:ext uri="{FF2B5EF4-FFF2-40B4-BE49-F238E27FC236}">
                <a16:creationId xmlns:a16="http://schemas.microsoft.com/office/drawing/2014/main" id="{1BA39A19-F78D-78A1-894B-18BA354588A6}"/>
              </a:ext>
            </a:extLst>
          </p:cNvPr>
          <p:cNvCxnSpPr/>
          <p:nvPr/>
        </p:nvCxnSpPr>
        <p:spPr>
          <a:xfrm flipV="1">
            <a:off x="3625404" y="3475996"/>
            <a:ext cx="1032949" cy="7651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E79E6A-6B6F-15AD-D93E-0A50B5DF2A11}"/>
              </a:ext>
            </a:extLst>
          </p:cNvPr>
          <p:cNvSpPr txBox="1"/>
          <p:nvPr/>
        </p:nvSpPr>
        <p:spPr>
          <a:xfrm>
            <a:off x="565271" y="4273809"/>
            <a:ext cx="293584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6">
                    <a:lumMod val="60000"/>
                    <a:lumOff val="40000"/>
                  </a:schemeClr>
                </a:solidFill>
                <a:cs typeface="Sabon Next LT"/>
              </a:rPr>
              <a:t>Each producer/consumer may be in a container or a node in some cluster</a:t>
            </a:r>
          </a:p>
          <a:p>
            <a:r>
              <a:rPr lang="en-US" sz="1600" b="1">
                <a:solidFill>
                  <a:schemeClr val="accent6">
                    <a:lumMod val="60000"/>
                    <a:lumOff val="40000"/>
                  </a:schemeClr>
                </a:solidFill>
                <a:cs typeface="Sabon Next LT"/>
              </a:rPr>
              <a:t>Also, not point 2 point connection</a:t>
            </a:r>
          </a:p>
        </p:txBody>
      </p:sp>
      <p:cxnSp>
        <p:nvCxnSpPr>
          <p:cNvPr id="10" name="Straight Arrow Connector 9">
            <a:extLst>
              <a:ext uri="{FF2B5EF4-FFF2-40B4-BE49-F238E27FC236}">
                <a16:creationId xmlns:a16="http://schemas.microsoft.com/office/drawing/2014/main" id="{801C4067-2CC0-F1CC-181B-E26F8EAB7689}"/>
              </a:ext>
            </a:extLst>
          </p:cNvPr>
          <p:cNvCxnSpPr>
            <a:cxnSpLocks/>
          </p:cNvCxnSpPr>
          <p:nvPr/>
        </p:nvCxnSpPr>
        <p:spPr>
          <a:xfrm flipV="1">
            <a:off x="3938936" y="4029244"/>
            <a:ext cx="6042588" cy="11063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E32ADEB-939D-EA59-2EC0-BF63B23F7532}"/>
              </a:ext>
            </a:extLst>
          </p:cNvPr>
          <p:cNvSpPr/>
          <p:nvPr/>
        </p:nvSpPr>
        <p:spPr>
          <a:xfrm>
            <a:off x="203512" y="3808550"/>
            <a:ext cx="3749916" cy="23078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27E30A3-B1C1-9409-1BB6-99451B43B9CF}"/>
              </a:ext>
            </a:extLst>
          </p:cNvPr>
          <p:cNvCxnSpPr>
            <a:cxnSpLocks/>
          </p:cNvCxnSpPr>
          <p:nvPr/>
        </p:nvCxnSpPr>
        <p:spPr>
          <a:xfrm flipV="1">
            <a:off x="7070877" y="3514647"/>
            <a:ext cx="1238205" cy="1459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70C73ED-1D90-EFAE-B4F8-D3732F19669E}"/>
              </a:ext>
            </a:extLst>
          </p:cNvPr>
          <p:cNvSpPr/>
          <p:nvPr/>
        </p:nvSpPr>
        <p:spPr>
          <a:xfrm>
            <a:off x="6012120" y="5010444"/>
            <a:ext cx="2675996" cy="8615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accent6">
                    <a:lumMod val="60000"/>
                    <a:lumOff val="40000"/>
                  </a:schemeClr>
                </a:solidFill>
                <a:cs typeface="Sabon Next LT"/>
              </a:rPr>
              <a:t>They can be 3rd party service like AWS </a:t>
            </a:r>
            <a:endParaRPr lang="en-US" sz="1600">
              <a:solidFill>
                <a:schemeClr val="accent6">
                  <a:lumMod val="60000"/>
                  <a:lumOff val="40000"/>
                </a:schemeClr>
              </a:solidFill>
              <a:cs typeface="Sabon Next LT"/>
            </a:endParaRPr>
          </a:p>
          <a:p>
            <a:pPr algn="ctr"/>
            <a:r>
              <a:rPr lang="en-US" sz="1600" b="1">
                <a:solidFill>
                  <a:schemeClr val="accent6">
                    <a:lumMod val="60000"/>
                    <a:lumOff val="40000"/>
                  </a:schemeClr>
                </a:solidFill>
                <a:cs typeface="Sabon Next LT"/>
              </a:rPr>
              <a:t>or self-hosted service</a:t>
            </a:r>
            <a:endParaRPr lang="en-US" sz="1600">
              <a:solidFill>
                <a:schemeClr val="accent6">
                  <a:lumMod val="60000"/>
                  <a:lumOff val="40000"/>
                </a:schemeClr>
              </a:solidFill>
              <a:cs typeface="Sabon Next LT"/>
            </a:endParaRPr>
          </a:p>
        </p:txBody>
      </p:sp>
    </p:spTree>
    <p:extLst>
      <p:ext uri="{BB962C8B-B14F-4D97-AF65-F5344CB8AC3E}">
        <p14:creationId xmlns:p14="http://schemas.microsoft.com/office/powerpoint/2010/main" val="1026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1AD62-8350-A661-E721-D0C6674EF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8C800-6386-A087-1F62-92850A21127A}"/>
              </a:ext>
            </a:extLst>
          </p:cNvPr>
          <p:cNvSpPr>
            <a:spLocks noGrp="1"/>
          </p:cNvSpPr>
          <p:nvPr>
            <p:ph type="title"/>
          </p:nvPr>
        </p:nvSpPr>
        <p:spPr>
          <a:xfrm>
            <a:off x="758952" y="581841"/>
            <a:ext cx="10680012" cy="797281"/>
          </a:xfrm>
        </p:spPr>
        <p:txBody>
          <a:bodyPr/>
          <a:lstStyle/>
          <a:p>
            <a:r>
              <a:rPr lang="en-US">
                <a:ea typeface="+mj-lt"/>
                <a:cs typeface="+mj-lt"/>
              </a:rPr>
              <a:t>EVENT DRIVEN ARCHITECTURE</a:t>
            </a:r>
            <a:br>
              <a:rPr lang="en-US">
                <a:ea typeface="+mj-lt"/>
                <a:cs typeface="+mj-lt"/>
              </a:rPr>
            </a:br>
            <a:r>
              <a:rPr lang="en-US" sz="2000">
                <a:solidFill>
                  <a:srgbClr val="7030A0"/>
                </a:solidFill>
              </a:rPr>
              <a:t>to the rescue</a:t>
            </a:r>
          </a:p>
        </p:txBody>
      </p:sp>
      <p:sp>
        <p:nvSpPr>
          <p:cNvPr id="3" name="Slide Number Placeholder 2">
            <a:extLst>
              <a:ext uri="{FF2B5EF4-FFF2-40B4-BE49-F238E27FC236}">
                <a16:creationId xmlns:a16="http://schemas.microsoft.com/office/drawing/2014/main" id="{AA999641-6D57-AC4C-9A4B-7FFDF9223825}"/>
              </a:ext>
            </a:extLst>
          </p:cNvPr>
          <p:cNvSpPr>
            <a:spLocks noGrp="1"/>
          </p:cNvSpPr>
          <p:nvPr>
            <p:ph type="sldNum" sz="quarter" idx="12"/>
          </p:nvPr>
        </p:nvSpPr>
        <p:spPr/>
        <p:txBody>
          <a:bodyPr/>
          <a:lstStyle/>
          <a:p>
            <a:fld id="{48F63A3B-78C7-47BE-AE5E-E10140E04643}" type="slidenum">
              <a:rPr lang="en-US" smtClean="0"/>
              <a:pPr/>
              <a:t>69</a:t>
            </a:fld>
            <a:endParaRPr lang="en-US"/>
          </a:p>
        </p:txBody>
      </p:sp>
      <p:pic>
        <p:nvPicPr>
          <p:cNvPr id="4" name="Picture 3" descr="What is an Event Driven Architecture? Definition &amp; FAQs | ScyllaDB">
            <a:extLst>
              <a:ext uri="{FF2B5EF4-FFF2-40B4-BE49-F238E27FC236}">
                <a16:creationId xmlns:a16="http://schemas.microsoft.com/office/drawing/2014/main" id="{31C75DD2-D958-8824-30CD-46908F9BEF5B}"/>
              </a:ext>
            </a:extLst>
          </p:cNvPr>
          <p:cNvPicPr>
            <a:picLocks noChangeAspect="1"/>
          </p:cNvPicPr>
          <p:nvPr/>
        </p:nvPicPr>
        <p:blipFill>
          <a:blip r:embed="rId2"/>
          <a:stretch>
            <a:fillRect/>
          </a:stretch>
        </p:blipFill>
        <p:spPr>
          <a:xfrm>
            <a:off x="4262210" y="1718568"/>
            <a:ext cx="7928754" cy="2805633"/>
          </a:xfrm>
          <a:prstGeom prst="rect">
            <a:avLst/>
          </a:prstGeom>
        </p:spPr>
      </p:pic>
      <p:sp>
        <p:nvSpPr>
          <p:cNvPr id="6" name="TextBox 5">
            <a:extLst>
              <a:ext uri="{FF2B5EF4-FFF2-40B4-BE49-F238E27FC236}">
                <a16:creationId xmlns:a16="http://schemas.microsoft.com/office/drawing/2014/main" id="{B24DC2F0-6473-83C8-0019-2F6BBBF2F231}"/>
              </a:ext>
            </a:extLst>
          </p:cNvPr>
          <p:cNvSpPr txBox="1"/>
          <p:nvPr/>
        </p:nvSpPr>
        <p:spPr>
          <a:xfrm>
            <a:off x="951020" y="1263297"/>
            <a:ext cx="30193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60000"/>
                    <a:lumOff val="40000"/>
                  </a:schemeClr>
                </a:solidFill>
                <a:cs typeface="Sabon Next LT"/>
              </a:rPr>
              <a:t>Why go for EDA?</a:t>
            </a:r>
          </a:p>
        </p:txBody>
      </p:sp>
      <p:sp>
        <p:nvSpPr>
          <p:cNvPr id="7" name="TextBox 6">
            <a:extLst>
              <a:ext uri="{FF2B5EF4-FFF2-40B4-BE49-F238E27FC236}">
                <a16:creationId xmlns:a16="http://schemas.microsoft.com/office/drawing/2014/main" id="{6E76126F-CC69-51F0-F572-B47280F4C48D}"/>
              </a:ext>
            </a:extLst>
          </p:cNvPr>
          <p:cNvSpPr txBox="1"/>
          <p:nvPr/>
        </p:nvSpPr>
        <p:spPr>
          <a:xfrm>
            <a:off x="657101" y="2101932"/>
            <a:ext cx="4029693" cy="2625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highlight>
                  <a:srgbClr val="FFFF00"/>
                </a:highlight>
              </a:rPr>
              <a:t>scalability</a:t>
            </a:r>
          </a:p>
          <a:p>
            <a:r>
              <a:rPr lang="en-US" sz="2000">
                <a:cs typeface="Sabon Next LT"/>
              </a:rPr>
              <a:t>A fast producer need not be blocked/waiting for a slower consumer.</a:t>
            </a:r>
          </a:p>
          <a:p>
            <a:r>
              <a:rPr lang="en-US" sz="2000">
                <a:cs typeface="Sabon Next LT"/>
              </a:rPr>
              <a:t>The consumer can consume at its own pace/</a:t>
            </a:r>
            <a:r>
              <a:rPr lang="en-US" sz="2000" err="1">
                <a:cs typeface="Sabon Next LT"/>
              </a:rPr>
              <a:t>convinience</a:t>
            </a:r>
            <a:r>
              <a:rPr lang="en-US" sz="2000">
                <a:cs typeface="Sabon Next LT"/>
              </a:rPr>
              <a:t>.</a:t>
            </a:r>
          </a:p>
          <a:p>
            <a:r>
              <a:rPr lang="en-US" sz="2000">
                <a:cs typeface="Sabon Next LT"/>
              </a:rPr>
              <a:t>Both need not be online at same time</a:t>
            </a:r>
          </a:p>
        </p:txBody>
      </p:sp>
      <p:cxnSp>
        <p:nvCxnSpPr>
          <p:cNvPr id="12" name="Straight Arrow Connector 11">
            <a:extLst>
              <a:ext uri="{FF2B5EF4-FFF2-40B4-BE49-F238E27FC236}">
                <a16:creationId xmlns:a16="http://schemas.microsoft.com/office/drawing/2014/main" id="{BBE1CD24-949E-7051-4E47-C5468B7FD2C9}"/>
              </a:ext>
            </a:extLst>
          </p:cNvPr>
          <p:cNvCxnSpPr>
            <a:cxnSpLocks/>
          </p:cNvCxnSpPr>
          <p:nvPr/>
        </p:nvCxnSpPr>
        <p:spPr>
          <a:xfrm flipV="1">
            <a:off x="7070877" y="3514647"/>
            <a:ext cx="1238205" cy="1459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616E040-D888-6F78-CD15-57E01D89E1FE}"/>
              </a:ext>
            </a:extLst>
          </p:cNvPr>
          <p:cNvSpPr/>
          <p:nvPr/>
        </p:nvSpPr>
        <p:spPr>
          <a:xfrm>
            <a:off x="6012120" y="5010444"/>
            <a:ext cx="2675996" cy="8615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accent6">
                    <a:lumMod val="60000"/>
                    <a:lumOff val="40000"/>
                  </a:schemeClr>
                </a:solidFill>
                <a:cs typeface="Sabon Next LT"/>
              </a:rPr>
              <a:t>Can act as a store</a:t>
            </a:r>
          </a:p>
          <a:p>
            <a:pPr algn="ctr"/>
            <a:r>
              <a:rPr lang="en-US" sz="1600" b="1">
                <a:solidFill>
                  <a:schemeClr val="accent6">
                    <a:lumMod val="60000"/>
                    <a:lumOff val="40000"/>
                  </a:schemeClr>
                </a:solidFill>
                <a:cs typeface="Sabon Next LT"/>
              </a:rPr>
              <a:t>(Even if both are down, still messages are safe)</a:t>
            </a:r>
          </a:p>
        </p:txBody>
      </p:sp>
    </p:spTree>
    <p:extLst>
      <p:ext uri="{BB962C8B-B14F-4D97-AF65-F5344CB8AC3E}">
        <p14:creationId xmlns:p14="http://schemas.microsoft.com/office/powerpoint/2010/main" val="5895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DF1CD-B92D-0935-E528-70D69BD07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982E4-0B46-B6AB-7144-CF80030EBA0C}"/>
              </a:ext>
            </a:extLst>
          </p:cNvPr>
          <p:cNvSpPr>
            <a:spLocks noGrp="1"/>
          </p:cNvSpPr>
          <p:nvPr>
            <p:ph type="title"/>
          </p:nvPr>
        </p:nvSpPr>
        <p:spPr>
          <a:xfrm>
            <a:off x="3052734" y="367752"/>
            <a:ext cx="8373292" cy="1342898"/>
          </a:xfrm>
        </p:spPr>
        <p:txBody>
          <a:bodyPr/>
          <a:lstStyle/>
          <a:p>
            <a:r>
              <a:rPr lang="en-US">
                <a:cs typeface="Arial"/>
              </a:rPr>
              <a:t>You WITNESS GROWTH</a:t>
            </a:r>
            <a:br>
              <a:rPr lang="en-US">
                <a:cs typeface="Arial"/>
              </a:rPr>
            </a:br>
            <a:r>
              <a:rPr lang="en-US" sz="2000">
                <a:latin typeface="Sabon Next LT"/>
                <a:cs typeface="Sabon Next LT"/>
              </a:rPr>
              <a:t>Importance of Scalability for Your Web Application</a:t>
            </a:r>
            <a:endParaRPr lang="en-US" sz="2000" b="0">
              <a:solidFill>
                <a:srgbClr val="000000"/>
              </a:solidFill>
              <a:latin typeface="Sabon Next LT"/>
              <a:cs typeface="Sabon Next LT"/>
            </a:endParaRPr>
          </a:p>
          <a:p>
            <a:endParaRPr lang="en-US">
              <a:cs typeface="Arial"/>
            </a:endParaRPr>
          </a:p>
        </p:txBody>
      </p:sp>
      <p:sp>
        <p:nvSpPr>
          <p:cNvPr id="3" name="Content Placeholder 2">
            <a:extLst>
              <a:ext uri="{FF2B5EF4-FFF2-40B4-BE49-F238E27FC236}">
                <a16:creationId xmlns:a16="http://schemas.microsoft.com/office/drawing/2014/main" id="{F3F44BB9-14AF-9E9F-9222-B9041A6A08C9}"/>
              </a:ext>
            </a:extLst>
          </p:cNvPr>
          <p:cNvSpPr>
            <a:spLocks noGrp="1"/>
          </p:cNvSpPr>
          <p:nvPr>
            <p:ph sz="half" idx="2"/>
          </p:nvPr>
        </p:nvSpPr>
        <p:spPr>
          <a:xfrm>
            <a:off x="2870284" y="1712748"/>
            <a:ext cx="4971122" cy="1431782"/>
          </a:xfrm>
        </p:spPr>
        <p:txBody>
          <a:bodyPr vert="horz" lIns="91440" tIns="0" rIns="91440" bIns="0" rtlCol="0" anchor="t">
            <a:normAutofit/>
          </a:bodyPr>
          <a:lstStyle/>
          <a:p>
            <a:pPr marL="0" indent="0">
              <a:buNone/>
            </a:pPr>
            <a:r>
              <a:rPr lang="en-US" sz="2000" b="1"/>
              <a:t>You need to scale because of:</a:t>
            </a:r>
            <a:endParaRPr lang="en-US" sz="2000">
              <a:cs typeface="Sabon Next LT"/>
            </a:endParaRPr>
          </a:p>
          <a:p>
            <a:pPr marL="347345" indent="-347345"/>
            <a:r>
              <a:rPr lang="en-US" sz="2000">
                <a:ea typeface="+mn-lt"/>
                <a:cs typeface="+mn-lt"/>
              </a:rPr>
              <a:t>Rapid transactional growth at your side</a:t>
            </a:r>
          </a:p>
          <a:p>
            <a:pPr marL="347345" indent="-347345"/>
            <a:r>
              <a:rPr lang="en-US" sz="2000">
                <a:ea typeface="+mn-lt"/>
                <a:cs typeface="+mn-lt"/>
              </a:rPr>
              <a:t>Performance bottlenecks issues</a:t>
            </a:r>
          </a:p>
          <a:p>
            <a:pPr marL="347345" indent="-347345"/>
            <a:endParaRPr lang="en-US" sz="2000">
              <a:cs typeface="Sabon Next LT"/>
            </a:endParaRPr>
          </a:p>
        </p:txBody>
      </p:sp>
      <p:sp>
        <p:nvSpPr>
          <p:cNvPr id="23" name="Slide Number Placeholder 22">
            <a:extLst>
              <a:ext uri="{FF2B5EF4-FFF2-40B4-BE49-F238E27FC236}">
                <a16:creationId xmlns:a16="http://schemas.microsoft.com/office/drawing/2014/main" id="{B679B584-C25F-8F98-53C8-D3936FF782A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a:p>
        </p:txBody>
      </p:sp>
      <p:pic>
        <p:nvPicPr>
          <p:cNvPr id="5" name="Picture 4" descr="Error 404 – Heberjahiz">
            <a:extLst>
              <a:ext uri="{FF2B5EF4-FFF2-40B4-BE49-F238E27FC236}">
                <a16:creationId xmlns:a16="http://schemas.microsoft.com/office/drawing/2014/main" id="{4B9A2F74-CC4A-D489-2DD1-06BD958D359C}"/>
              </a:ext>
            </a:extLst>
          </p:cNvPr>
          <p:cNvPicPr>
            <a:picLocks noChangeAspect="1"/>
          </p:cNvPicPr>
          <p:nvPr/>
        </p:nvPicPr>
        <p:blipFill>
          <a:blip r:embed="rId3"/>
          <a:stretch>
            <a:fillRect/>
          </a:stretch>
        </p:blipFill>
        <p:spPr>
          <a:xfrm>
            <a:off x="8148034" y="1323301"/>
            <a:ext cx="2743199" cy="1807342"/>
          </a:xfrm>
          <a:prstGeom prst="rect">
            <a:avLst/>
          </a:prstGeom>
        </p:spPr>
      </p:pic>
      <p:pic>
        <p:nvPicPr>
          <p:cNvPr id="7" name="Picture 6" descr="143,100+ Database Stock Photos, Pictures &amp; Royalty-Free Images - iStock |  Data icon, Big data, Infographic">
            <a:extLst>
              <a:ext uri="{FF2B5EF4-FFF2-40B4-BE49-F238E27FC236}">
                <a16:creationId xmlns:a16="http://schemas.microsoft.com/office/drawing/2014/main" id="{4AB6A92A-26B8-8A0C-2F09-901816530D54}"/>
              </a:ext>
            </a:extLst>
          </p:cNvPr>
          <p:cNvPicPr>
            <a:picLocks noChangeAspect="1"/>
          </p:cNvPicPr>
          <p:nvPr/>
        </p:nvPicPr>
        <p:blipFill>
          <a:blip r:embed="rId4"/>
          <a:stretch>
            <a:fillRect/>
          </a:stretch>
        </p:blipFill>
        <p:spPr>
          <a:xfrm>
            <a:off x="9024744" y="3597288"/>
            <a:ext cx="1865376" cy="1865376"/>
          </a:xfrm>
          <a:prstGeom prst="rect">
            <a:avLst/>
          </a:prstGeom>
        </p:spPr>
      </p:pic>
      <p:sp>
        <p:nvSpPr>
          <p:cNvPr id="8" name="TextBox 7">
            <a:extLst>
              <a:ext uri="{FF2B5EF4-FFF2-40B4-BE49-F238E27FC236}">
                <a16:creationId xmlns:a16="http://schemas.microsoft.com/office/drawing/2014/main" id="{68489F67-6ABA-EE41-3A63-16EE283ACCC4}"/>
              </a:ext>
            </a:extLst>
          </p:cNvPr>
          <p:cNvSpPr txBox="1"/>
          <p:nvPr/>
        </p:nvSpPr>
        <p:spPr>
          <a:xfrm>
            <a:off x="2653048" y="3136007"/>
            <a:ext cx="616683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cap="all">
              <a:solidFill>
                <a:srgbClr val="1F2C8F"/>
              </a:solidFill>
              <a:cs typeface="Sabon Next LT"/>
            </a:endParaRPr>
          </a:p>
          <a:p>
            <a:r>
              <a:rPr lang="en-US" sz="2800" b="1" cap="all">
                <a:solidFill>
                  <a:srgbClr val="1F2C8F"/>
                </a:solidFill>
                <a:cs typeface="Sabon Next LT"/>
              </a:rPr>
              <a:t>Data Storage as MAIN </a:t>
            </a:r>
            <a:r>
              <a:rPr lang="en-US" sz="2800" b="1" cap="all">
                <a:solidFill>
                  <a:srgbClr val="1F2C8F"/>
                </a:solidFill>
                <a:highlight>
                  <a:srgbClr val="FFFF00"/>
                </a:highlight>
                <a:cs typeface="Sabon Next LT"/>
              </a:rPr>
              <a:t>Bottleneck</a:t>
            </a:r>
            <a:r>
              <a:rPr lang="en-US" sz="2800">
                <a:cs typeface="Sabon Next LT"/>
              </a:rPr>
              <a:t>​</a:t>
            </a:r>
            <a:endParaRPr lang="en-US"/>
          </a:p>
        </p:txBody>
      </p:sp>
      <p:sp>
        <p:nvSpPr>
          <p:cNvPr id="9" name="TextBox 8">
            <a:extLst>
              <a:ext uri="{FF2B5EF4-FFF2-40B4-BE49-F238E27FC236}">
                <a16:creationId xmlns:a16="http://schemas.microsoft.com/office/drawing/2014/main" id="{4DFDB762-E16C-1751-B4CE-2200B8ECB3D0}"/>
              </a:ext>
            </a:extLst>
          </p:cNvPr>
          <p:cNvSpPr txBox="1"/>
          <p:nvPr/>
        </p:nvSpPr>
        <p:spPr>
          <a:xfrm>
            <a:off x="3266252" y="4694546"/>
            <a:ext cx="438452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solidFill>
                  <a:srgbClr val="1F2C8F"/>
                </a:solidFill>
                <a:cs typeface="Sabon Next LT"/>
              </a:rPr>
              <a:t>read/write performance issues</a:t>
            </a:r>
            <a:endParaRPr lang="en-US" sz="2000">
              <a:solidFill>
                <a:srgbClr val="000000"/>
              </a:solidFill>
              <a:cs typeface="Sabon Next LT"/>
            </a:endParaRPr>
          </a:p>
          <a:p>
            <a:pPr marL="342900" indent="-342900">
              <a:buFont typeface="Arial"/>
              <a:buChar char="•"/>
            </a:pPr>
            <a:endParaRPr lang="en-US" sz="2000">
              <a:solidFill>
                <a:srgbClr val="1F2C8F"/>
              </a:solidFill>
              <a:cs typeface="Sabon Next LT"/>
            </a:endParaRPr>
          </a:p>
          <a:p>
            <a:pPr marL="342900" indent="-342900">
              <a:buFont typeface="Arial"/>
              <a:buChar char="•"/>
            </a:pPr>
            <a:r>
              <a:rPr lang="en-US" sz="2000">
                <a:solidFill>
                  <a:srgbClr val="1F2C8F"/>
                </a:solidFill>
                <a:cs typeface="Sabon Next LT"/>
              </a:rPr>
              <a:t>traditional databases struggle with high concurrency and large datasets</a:t>
            </a:r>
            <a:endParaRPr lang="en-US" sz="2000">
              <a:cs typeface="Sabon Next LT"/>
            </a:endParaRPr>
          </a:p>
          <a:p>
            <a:pPr algn="l"/>
            <a:endParaRPr lang="en-US">
              <a:cs typeface="Sabon Next LT"/>
            </a:endParaRPr>
          </a:p>
        </p:txBody>
      </p:sp>
      <p:sp>
        <p:nvSpPr>
          <p:cNvPr id="6" name="Arrow: Curved Left 5">
            <a:extLst>
              <a:ext uri="{FF2B5EF4-FFF2-40B4-BE49-F238E27FC236}">
                <a16:creationId xmlns:a16="http://schemas.microsoft.com/office/drawing/2014/main" id="{2BF81016-50B3-9F61-93D8-5D885B58E35E}"/>
              </a:ext>
            </a:extLst>
          </p:cNvPr>
          <p:cNvSpPr/>
          <p:nvPr/>
        </p:nvSpPr>
        <p:spPr>
          <a:xfrm>
            <a:off x="6980518" y="2647202"/>
            <a:ext cx="619125" cy="1384299"/>
          </a:xfrm>
          <a:prstGeom prst="curvedLeftArrow">
            <a:avLst/>
          </a:prstGeom>
          <a:solidFill>
            <a:schemeClr val="accent6">
              <a:lumMod val="40000"/>
              <a:lumOff val="6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Bent 11">
            <a:extLst>
              <a:ext uri="{FF2B5EF4-FFF2-40B4-BE49-F238E27FC236}">
                <a16:creationId xmlns:a16="http://schemas.microsoft.com/office/drawing/2014/main" id="{7A41239F-A50E-AC4D-0739-64FF98685366}"/>
              </a:ext>
            </a:extLst>
          </p:cNvPr>
          <p:cNvSpPr/>
          <p:nvPr/>
        </p:nvSpPr>
        <p:spPr>
          <a:xfrm>
            <a:off x="7289800" y="1387287"/>
            <a:ext cx="749300" cy="660399"/>
          </a:xfrm>
          <a:prstGeom prst="bentArrow">
            <a:avLst/>
          </a:prstGeom>
          <a:solidFill>
            <a:schemeClr val="accent6">
              <a:lumMod val="40000"/>
              <a:lumOff val="6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5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8BDA-8F82-0C93-3563-62B2B2130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3622C-4517-4B93-D1B8-A6D0FE6052FF}"/>
              </a:ext>
            </a:extLst>
          </p:cNvPr>
          <p:cNvSpPr>
            <a:spLocks noGrp="1"/>
          </p:cNvSpPr>
          <p:nvPr>
            <p:ph type="title"/>
          </p:nvPr>
        </p:nvSpPr>
        <p:spPr>
          <a:xfrm>
            <a:off x="758952" y="581841"/>
            <a:ext cx="10671048" cy="986006"/>
          </a:xfrm>
        </p:spPr>
        <p:txBody>
          <a:bodyPr/>
          <a:lstStyle/>
          <a:p>
            <a:r>
              <a:rPr lang="en-US">
                <a:ea typeface="+mj-lt"/>
                <a:cs typeface="+mj-lt"/>
              </a:rPr>
              <a:t>EVENT DRIVEN ARCHITECTURE (1)</a:t>
            </a:r>
            <a:br>
              <a:rPr lang="en-US">
                <a:ea typeface="+mj-lt"/>
                <a:cs typeface="+mj-lt"/>
              </a:rPr>
            </a:br>
            <a:r>
              <a:rPr lang="en-US" sz="2000">
                <a:solidFill>
                  <a:srgbClr val="7030A0"/>
                </a:solidFill>
              </a:rPr>
              <a:t>to the rescue</a:t>
            </a:r>
          </a:p>
        </p:txBody>
      </p:sp>
      <p:sp>
        <p:nvSpPr>
          <p:cNvPr id="3" name="Slide Number Placeholder 2">
            <a:extLst>
              <a:ext uri="{FF2B5EF4-FFF2-40B4-BE49-F238E27FC236}">
                <a16:creationId xmlns:a16="http://schemas.microsoft.com/office/drawing/2014/main" id="{9AFC68EE-65CF-52E7-ED6D-D05F2A925C84}"/>
              </a:ext>
            </a:extLst>
          </p:cNvPr>
          <p:cNvSpPr>
            <a:spLocks noGrp="1"/>
          </p:cNvSpPr>
          <p:nvPr>
            <p:ph type="sldNum" sz="quarter" idx="12"/>
          </p:nvPr>
        </p:nvSpPr>
        <p:spPr/>
        <p:txBody>
          <a:bodyPr/>
          <a:lstStyle/>
          <a:p>
            <a:fld id="{48F63A3B-78C7-47BE-AE5E-E10140E04643}" type="slidenum">
              <a:rPr lang="en-US" smtClean="0"/>
              <a:pPr/>
              <a:t>70</a:t>
            </a:fld>
            <a:endParaRPr lang="en-US"/>
          </a:p>
        </p:txBody>
      </p:sp>
      <p:sp>
        <p:nvSpPr>
          <p:cNvPr id="6" name="TextBox 5">
            <a:extLst>
              <a:ext uri="{FF2B5EF4-FFF2-40B4-BE49-F238E27FC236}">
                <a16:creationId xmlns:a16="http://schemas.microsoft.com/office/drawing/2014/main" id="{85282E41-B3C5-122E-A603-11A370C476A5}"/>
              </a:ext>
            </a:extLst>
          </p:cNvPr>
          <p:cNvSpPr txBox="1"/>
          <p:nvPr/>
        </p:nvSpPr>
        <p:spPr>
          <a:xfrm>
            <a:off x="717157" y="1737728"/>
            <a:ext cx="1101940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Events:</a:t>
            </a:r>
            <a:endParaRPr lang="en-US">
              <a:cs typeface="Sabon Next LT"/>
            </a:endParaRPr>
          </a:p>
          <a:p>
            <a:pPr marL="742950" lvl="1" indent="-285750">
              <a:buFont typeface="Arial"/>
              <a:buChar char="•"/>
            </a:pPr>
            <a:r>
              <a:rPr lang="en-US">
                <a:ea typeface="+mn-lt"/>
                <a:cs typeface="+mn-lt"/>
              </a:rPr>
              <a:t>An </a:t>
            </a:r>
            <a:r>
              <a:rPr lang="en-US" b="1">
                <a:ea typeface="+mn-lt"/>
                <a:cs typeface="+mn-lt"/>
              </a:rPr>
              <a:t>event</a:t>
            </a:r>
            <a:r>
              <a:rPr lang="en-US">
                <a:ea typeface="+mn-lt"/>
                <a:cs typeface="+mn-lt"/>
              </a:rPr>
              <a:t> is any significant change or occurrence in the system.</a:t>
            </a:r>
            <a:endParaRPr lang="en-US">
              <a:cs typeface="Sabon Next LT"/>
            </a:endParaRPr>
          </a:p>
          <a:p>
            <a:pPr marL="742950" lvl="1" indent="-285750">
              <a:buFont typeface="Arial"/>
              <a:buChar char="•"/>
            </a:pPr>
            <a:r>
              <a:rPr lang="en-US">
                <a:ea typeface="+mn-lt"/>
                <a:cs typeface="+mn-lt"/>
              </a:rPr>
              <a:t>Examples: </a:t>
            </a:r>
            <a:endParaRPr lang="en-US">
              <a:cs typeface="Sabon Next LT"/>
            </a:endParaRPr>
          </a:p>
          <a:p>
            <a:pPr marL="1200150" lvl="2" indent="-285750">
              <a:buFont typeface="Wingdings"/>
              <a:buChar char="§"/>
            </a:pPr>
            <a:r>
              <a:rPr lang="en-US">
                <a:ea typeface="+mn-lt"/>
                <a:cs typeface="+mn-lt"/>
              </a:rPr>
              <a:t>A new order is placed.</a:t>
            </a:r>
            <a:endParaRPr lang="en-US">
              <a:cs typeface="Sabon Next LT"/>
            </a:endParaRPr>
          </a:p>
          <a:p>
            <a:pPr marL="1200150" lvl="2" indent="-285750">
              <a:buFont typeface="Wingdings"/>
              <a:buChar char="§"/>
            </a:pPr>
            <a:r>
              <a:rPr lang="en-US" b="1">
                <a:ea typeface="+mn-lt"/>
                <a:cs typeface="+mn-lt"/>
              </a:rPr>
              <a:t>Event Producers:</a:t>
            </a:r>
            <a:endParaRPr lang="en-US">
              <a:cs typeface="Sabon Next LT"/>
            </a:endParaRPr>
          </a:p>
          <a:p>
            <a:pPr marL="742950" lvl="1" indent="-285750">
              <a:buFont typeface="Arial"/>
              <a:buChar char="•"/>
            </a:pPr>
            <a:r>
              <a:rPr lang="en-US">
                <a:ea typeface="+mn-lt"/>
                <a:cs typeface="+mn-lt"/>
              </a:rPr>
              <a:t>Components that </a:t>
            </a:r>
            <a:r>
              <a:rPr lang="en-US" b="1">
                <a:ea typeface="+mn-lt"/>
                <a:cs typeface="+mn-lt"/>
              </a:rPr>
              <a:t>generate events</a:t>
            </a:r>
            <a:r>
              <a:rPr lang="en-US">
                <a:ea typeface="+mn-lt"/>
                <a:cs typeface="+mn-lt"/>
              </a:rPr>
              <a:t> when something happens.</a:t>
            </a:r>
            <a:endParaRPr lang="en-US">
              <a:cs typeface="Sabon Next LT"/>
            </a:endParaRPr>
          </a:p>
          <a:p>
            <a:pPr marL="742950" lvl="1" indent="-285750">
              <a:buFont typeface="Arial"/>
              <a:buChar char="•"/>
            </a:pPr>
            <a:r>
              <a:rPr lang="en-US">
                <a:ea typeface="+mn-lt"/>
                <a:cs typeface="+mn-lt"/>
              </a:rPr>
              <a:t>Example: An e-commerce checkout system produces an event when an order is placed.</a:t>
            </a:r>
            <a:endParaRPr lang="en-US">
              <a:cs typeface="Sabon Next LT"/>
            </a:endParaRPr>
          </a:p>
          <a:p>
            <a:r>
              <a:rPr lang="en-US" b="1">
                <a:ea typeface="+mn-lt"/>
                <a:cs typeface="+mn-lt"/>
              </a:rPr>
              <a:t>Event Brokers (or Message Brokers):</a:t>
            </a:r>
            <a:endParaRPr lang="en-US">
              <a:cs typeface="Sabon Next LT"/>
            </a:endParaRPr>
          </a:p>
          <a:p>
            <a:pPr marL="742950" lvl="1" indent="-285750">
              <a:buFont typeface="Arial"/>
              <a:buChar char="•"/>
            </a:pPr>
            <a:r>
              <a:rPr lang="en-US">
                <a:ea typeface="+mn-lt"/>
                <a:cs typeface="+mn-lt"/>
              </a:rPr>
              <a:t>Acts as an intermediary that </a:t>
            </a:r>
            <a:r>
              <a:rPr lang="en-US" b="1">
                <a:ea typeface="+mn-lt"/>
                <a:cs typeface="+mn-lt"/>
              </a:rPr>
              <a:t>routes events</a:t>
            </a:r>
            <a:r>
              <a:rPr lang="en-US">
                <a:ea typeface="+mn-lt"/>
                <a:cs typeface="+mn-lt"/>
              </a:rPr>
              <a:t> from producers to consumers.</a:t>
            </a:r>
            <a:endParaRPr lang="en-US">
              <a:cs typeface="Sabon Next LT"/>
            </a:endParaRPr>
          </a:p>
          <a:p>
            <a:pPr marL="742950" lvl="1" indent="-285750">
              <a:buFont typeface="Arial"/>
              <a:buChar char="•"/>
            </a:pPr>
            <a:r>
              <a:rPr lang="en-US">
                <a:ea typeface="+mn-lt"/>
                <a:cs typeface="+mn-lt"/>
              </a:rPr>
              <a:t>Examples: </a:t>
            </a:r>
            <a:r>
              <a:rPr lang="en-US" b="1">
                <a:ea typeface="+mn-lt"/>
                <a:cs typeface="+mn-lt"/>
              </a:rPr>
              <a:t>Kafka, RabbitMQ, AWS SNS, Google Pub/Sub</a:t>
            </a:r>
            <a:r>
              <a:rPr lang="en-US">
                <a:ea typeface="+mn-lt"/>
                <a:cs typeface="+mn-lt"/>
              </a:rPr>
              <a:t>.</a:t>
            </a:r>
            <a:endParaRPr lang="en-US">
              <a:cs typeface="Sabon Next LT"/>
            </a:endParaRPr>
          </a:p>
          <a:p>
            <a:r>
              <a:rPr lang="en-US" b="1">
                <a:ea typeface="+mn-lt"/>
                <a:cs typeface="+mn-lt"/>
              </a:rPr>
              <a:t>Event Consumers:</a:t>
            </a:r>
            <a:endParaRPr lang="en-US">
              <a:cs typeface="Sabon Next LT"/>
            </a:endParaRPr>
          </a:p>
          <a:p>
            <a:pPr marL="742950" lvl="1" indent="-285750">
              <a:buFont typeface="Arial"/>
              <a:buChar char="•"/>
            </a:pPr>
            <a:r>
              <a:rPr lang="en-US">
                <a:ea typeface="+mn-lt"/>
                <a:cs typeface="+mn-lt"/>
              </a:rPr>
              <a:t>Components that </a:t>
            </a:r>
            <a:r>
              <a:rPr lang="en-US" b="1">
                <a:ea typeface="+mn-lt"/>
                <a:cs typeface="+mn-lt"/>
              </a:rPr>
              <a:t>listen for and react to events</a:t>
            </a:r>
            <a:r>
              <a:rPr lang="en-US">
                <a:ea typeface="+mn-lt"/>
                <a:cs typeface="+mn-lt"/>
              </a:rPr>
              <a:t>.</a:t>
            </a:r>
            <a:endParaRPr lang="en-US">
              <a:cs typeface="Sabon Next LT"/>
            </a:endParaRPr>
          </a:p>
          <a:p>
            <a:pPr marL="742950" lvl="1" indent="-285750">
              <a:buFont typeface="Arial"/>
              <a:buChar char="•"/>
            </a:pPr>
            <a:r>
              <a:rPr lang="en-US">
                <a:ea typeface="+mn-lt"/>
                <a:cs typeface="+mn-lt"/>
              </a:rPr>
              <a:t>Example: A </a:t>
            </a:r>
            <a:r>
              <a:rPr lang="en-US" b="1">
                <a:ea typeface="+mn-lt"/>
                <a:cs typeface="+mn-lt"/>
              </a:rPr>
              <a:t>warehouse service</a:t>
            </a:r>
            <a:r>
              <a:rPr lang="en-US">
                <a:ea typeface="+mn-lt"/>
                <a:cs typeface="+mn-lt"/>
              </a:rPr>
              <a:t> updates inventory when an order event is received.</a:t>
            </a:r>
            <a:endParaRPr lang="en-US">
              <a:cs typeface="Sabon Next LT"/>
            </a:endParaRPr>
          </a:p>
          <a:p>
            <a:r>
              <a:rPr lang="en-US" b="1">
                <a:ea typeface="+mn-lt"/>
                <a:cs typeface="+mn-lt"/>
              </a:rPr>
              <a:t>Event Store (Optional):</a:t>
            </a:r>
            <a:endParaRPr lang="en-US">
              <a:cs typeface="Sabon Next LT"/>
            </a:endParaRPr>
          </a:p>
          <a:p>
            <a:pPr marL="742950" lvl="1" indent="-285750">
              <a:buFont typeface="Arial"/>
              <a:buChar char="•"/>
            </a:pPr>
            <a:r>
              <a:rPr lang="en-US">
                <a:ea typeface="+mn-lt"/>
                <a:cs typeface="+mn-lt"/>
              </a:rPr>
              <a:t>A database that </a:t>
            </a:r>
            <a:r>
              <a:rPr lang="en-US" b="1">
                <a:ea typeface="+mn-lt"/>
                <a:cs typeface="+mn-lt"/>
              </a:rPr>
              <a:t>persists events</a:t>
            </a:r>
            <a:r>
              <a:rPr lang="en-US">
                <a:ea typeface="+mn-lt"/>
                <a:cs typeface="+mn-lt"/>
              </a:rPr>
              <a:t> for auditing, debugging, or replaying.</a:t>
            </a:r>
            <a:endParaRPr lang="en-US">
              <a:cs typeface="Sabon Next LT"/>
            </a:endParaRPr>
          </a:p>
          <a:p>
            <a:pPr marL="742950" lvl="1" indent="-285750">
              <a:buFont typeface="Arial"/>
              <a:buChar char="•"/>
            </a:pPr>
            <a:r>
              <a:rPr lang="en-US">
                <a:ea typeface="+mn-lt"/>
                <a:cs typeface="+mn-lt"/>
              </a:rPr>
              <a:t>Example: </a:t>
            </a:r>
            <a:r>
              <a:rPr lang="en-US" b="1">
                <a:ea typeface="+mn-lt"/>
                <a:cs typeface="+mn-lt"/>
              </a:rPr>
              <a:t>Event Sourcing</a:t>
            </a:r>
            <a:r>
              <a:rPr lang="en-US">
                <a:ea typeface="+mn-lt"/>
                <a:cs typeface="+mn-lt"/>
              </a:rPr>
              <a:t>.</a:t>
            </a:r>
            <a:endParaRPr lang="en-US">
              <a:cs typeface="Sabon Next LT"/>
            </a:endParaRPr>
          </a:p>
          <a:p>
            <a:pPr algn="l"/>
            <a:endParaRPr lang="en-US">
              <a:cs typeface="Sabon Next LT"/>
            </a:endParaRPr>
          </a:p>
        </p:txBody>
      </p:sp>
    </p:spTree>
    <p:extLst>
      <p:ext uri="{BB962C8B-B14F-4D97-AF65-F5344CB8AC3E}">
        <p14:creationId xmlns:p14="http://schemas.microsoft.com/office/powerpoint/2010/main" val="2432417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63C27-FBF9-B9FD-A3E7-E3E9E4779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C3284-BA56-7AE8-5AC7-36B38746DD7F}"/>
              </a:ext>
            </a:extLst>
          </p:cNvPr>
          <p:cNvSpPr>
            <a:spLocks noGrp="1"/>
          </p:cNvSpPr>
          <p:nvPr>
            <p:ph type="title"/>
          </p:nvPr>
        </p:nvSpPr>
        <p:spPr>
          <a:xfrm>
            <a:off x="758952" y="581841"/>
            <a:ext cx="10671048" cy="986006"/>
          </a:xfrm>
        </p:spPr>
        <p:txBody>
          <a:bodyPr/>
          <a:lstStyle/>
          <a:p>
            <a:r>
              <a:rPr lang="en-US">
                <a:ea typeface="+mj-lt"/>
                <a:cs typeface="+mj-lt"/>
              </a:rPr>
              <a:t>EVENT DRIVEN ARCHITECTURE (2)</a:t>
            </a:r>
            <a:br>
              <a:rPr lang="en-US">
                <a:ea typeface="+mj-lt"/>
                <a:cs typeface="+mj-lt"/>
              </a:rPr>
            </a:br>
            <a:r>
              <a:rPr lang="en-US" sz="2000">
                <a:solidFill>
                  <a:srgbClr val="7030A0"/>
                </a:solidFill>
              </a:rPr>
              <a:t>to the rescue</a:t>
            </a:r>
          </a:p>
        </p:txBody>
      </p:sp>
      <p:sp>
        <p:nvSpPr>
          <p:cNvPr id="3" name="Slide Number Placeholder 2">
            <a:extLst>
              <a:ext uri="{FF2B5EF4-FFF2-40B4-BE49-F238E27FC236}">
                <a16:creationId xmlns:a16="http://schemas.microsoft.com/office/drawing/2014/main" id="{D91939F6-0790-327C-47B2-9F86C73E3563}"/>
              </a:ext>
            </a:extLst>
          </p:cNvPr>
          <p:cNvSpPr>
            <a:spLocks noGrp="1"/>
          </p:cNvSpPr>
          <p:nvPr>
            <p:ph type="sldNum" sz="quarter" idx="12"/>
          </p:nvPr>
        </p:nvSpPr>
        <p:spPr/>
        <p:txBody>
          <a:bodyPr/>
          <a:lstStyle/>
          <a:p>
            <a:fld id="{48F63A3B-78C7-47BE-AE5E-E10140E04643}" type="slidenum">
              <a:rPr lang="en-US" smtClean="0"/>
              <a:pPr/>
              <a:t>71</a:t>
            </a:fld>
            <a:endParaRPr lang="en-US"/>
          </a:p>
        </p:txBody>
      </p:sp>
      <p:sp>
        <p:nvSpPr>
          <p:cNvPr id="6" name="TextBox 5">
            <a:extLst>
              <a:ext uri="{FF2B5EF4-FFF2-40B4-BE49-F238E27FC236}">
                <a16:creationId xmlns:a16="http://schemas.microsoft.com/office/drawing/2014/main" id="{C7DD2242-724E-3B22-54E7-5418595F089E}"/>
              </a:ext>
            </a:extLst>
          </p:cNvPr>
          <p:cNvSpPr txBox="1"/>
          <p:nvPr/>
        </p:nvSpPr>
        <p:spPr>
          <a:xfrm>
            <a:off x="756741" y="1717936"/>
            <a:ext cx="1112826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2060"/>
                </a:solidFill>
                <a:highlight>
                  <a:srgbClr val="FFFF00"/>
                </a:highlight>
              </a:rPr>
              <a:t>Event-Driven Communication Patterns</a:t>
            </a:r>
            <a:endParaRPr lang="en-US" sz="2000">
              <a:solidFill>
                <a:srgbClr val="002060"/>
              </a:solidFill>
              <a:highlight>
                <a:srgbClr val="FFFF00"/>
              </a:highlight>
              <a:cs typeface="Sabon Next LT"/>
            </a:endParaRPr>
          </a:p>
          <a:p>
            <a:pPr marL="285750" indent="-285750">
              <a:buFont typeface="Arial"/>
              <a:buChar char="•"/>
            </a:pPr>
            <a:r>
              <a:rPr lang="en-US" sz="2000" b="1">
                <a:ea typeface="+mn-lt"/>
                <a:cs typeface="+mn-lt"/>
              </a:rPr>
              <a:t>Publish-Subscribe (Pub/Sub)</a:t>
            </a:r>
            <a:endParaRPr lang="en-US" sz="2000">
              <a:cs typeface="Sabon Next LT"/>
            </a:endParaRPr>
          </a:p>
          <a:p>
            <a:pPr marL="742950" lvl="1" indent="-285750">
              <a:buFont typeface="Arial"/>
              <a:buChar char="•"/>
            </a:pPr>
            <a:r>
              <a:rPr lang="en-US" sz="2000">
                <a:ea typeface="+mn-lt"/>
                <a:cs typeface="+mn-lt"/>
              </a:rPr>
              <a:t>Producers publish events to a message </a:t>
            </a:r>
            <a:r>
              <a:rPr lang="en-US" sz="2000" b="1">
                <a:ea typeface="+mn-lt"/>
                <a:cs typeface="+mn-lt"/>
              </a:rPr>
              <a:t>broker</a:t>
            </a:r>
            <a:r>
              <a:rPr lang="en-US" sz="2000">
                <a:ea typeface="+mn-lt"/>
                <a:cs typeface="+mn-lt"/>
              </a:rPr>
              <a:t>.</a:t>
            </a:r>
          </a:p>
          <a:p>
            <a:pPr marL="742950" lvl="1" indent="-285750">
              <a:buFont typeface="Arial"/>
              <a:buChar char="•"/>
            </a:pPr>
            <a:r>
              <a:rPr lang="en-US" sz="2000">
                <a:ea typeface="+mn-lt"/>
                <a:cs typeface="+mn-lt"/>
              </a:rPr>
              <a:t>Multiple consumers </a:t>
            </a:r>
            <a:r>
              <a:rPr lang="en-US" sz="2000" b="1">
                <a:ea typeface="+mn-lt"/>
                <a:cs typeface="+mn-lt"/>
              </a:rPr>
              <a:t>subscribe</a:t>
            </a:r>
            <a:r>
              <a:rPr lang="en-US" sz="2000">
                <a:ea typeface="+mn-lt"/>
                <a:cs typeface="+mn-lt"/>
              </a:rPr>
              <a:t> and receive relevant </a:t>
            </a:r>
            <a:r>
              <a:rPr lang="en-US" sz="2000" b="1">
                <a:ea typeface="+mn-lt"/>
                <a:cs typeface="+mn-lt"/>
              </a:rPr>
              <a:t>topics</a:t>
            </a:r>
            <a:r>
              <a:rPr lang="en-US" sz="2000">
                <a:ea typeface="+mn-lt"/>
                <a:cs typeface="+mn-lt"/>
              </a:rPr>
              <a:t>.</a:t>
            </a:r>
          </a:p>
          <a:p>
            <a:pPr marL="742950" lvl="1" indent="-285750">
              <a:buFont typeface="Arial"/>
              <a:buChar char="•"/>
            </a:pPr>
            <a:r>
              <a:rPr lang="en-US" sz="2000">
                <a:ea typeface="+mn-lt"/>
                <a:cs typeface="+mn-lt"/>
              </a:rPr>
              <a:t>Example: A payment service publishes a </a:t>
            </a:r>
            <a:r>
              <a:rPr lang="en-US" sz="2000" b="1">
                <a:ea typeface="+mn-lt"/>
                <a:cs typeface="+mn-lt"/>
              </a:rPr>
              <a:t>"</a:t>
            </a:r>
            <a:r>
              <a:rPr lang="en-US" sz="2000" b="1" err="1">
                <a:ea typeface="+mn-lt"/>
                <a:cs typeface="+mn-lt"/>
              </a:rPr>
              <a:t>payment_successful</a:t>
            </a:r>
            <a:r>
              <a:rPr lang="en-US" sz="2000" b="1">
                <a:ea typeface="+mn-lt"/>
                <a:cs typeface="+mn-lt"/>
              </a:rPr>
              <a:t>"</a:t>
            </a:r>
            <a:r>
              <a:rPr lang="en-US" sz="2000">
                <a:ea typeface="+mn-lt"/>
                <a:cs typeface="+mn-lt"/>
              </a:rPr>
              <a:t> event, and multiple services (e.g., order service, notification service) react to it.</a:t>
            </a:r>
          </a:p>
          <a:p>
            <a:pPr marL="742950" lvl="1" indent="-285750">
              <a:buFont typeface="Arial"/>
              <a:buChar char="•"/>
            </a:pPr>
            <a:endParaRPr lang="en-US" sz="2000">
              <a:ea typeface="+mn-lt"/>
              <a:cs typeface="+mn-lt"/>
            </a:endParaRPr>
          </a:p>
          <a:p>
            <a:pPr marL="285750" indent="-285750">
              <a:buFont typeface="Arial"/>
              <a:buChar char="•"/>
            </a:pPr>
            <a:r>
              <a:rPr lang="en-US" sz="2000" b="1">
                <a:ea typeface="+mn-lt"/>
                <a:cs typeface="+mn-lt"/>
              </a:rPr>
              <a:t>Event Streaming</a:t>
            </a:r>
            <a:endParaRPr lang="en-US" sz="2000">
              <a:cs typeface="Sabon Next LT"/>
            </a:endParaRPr>
          </a:p>
          <a:p>
            <a:pPr marL="742950" lvl="1" indent="-285750">
              <a:buFont typeface="Arial"/>
              <a:buChar char="•"/>
            </a:pPr>
            <a:r>
              <a:rPr lang="en-US" sz="2000">
                <a:ea typeface="+mn-lt"/>
                <a:cs typeface="+mn-lt"/>
              </a:rPr>
              <a:t>Continuous flow of events where consumers process them in </a:t>
            </a:r>
            <a:r>
              <a:rPr lang="en-US" sz="2000" b="1">
                <a:ea typeface="+mn-lt"/>
                <a:cs typeface="+mn-lt"/>
              </a:rPr>
              <a:t>real time</a:t>
            </a:r>
            <a:r>
              <a:rPr lang="en-US" sz="2000">
                <a:ea typeface="+mn-lt"/>
                <a:cs typeface="+mn-lt"/>
              </a:rPr>
              <a:t>.</a:t>
            </a:r>
          </a:p>
          <a:p>
            <a:pPr marL="742950" lvl="1" indent="-285750">
              <a:buFont typeface="Arial"/>
              <a:buChar char="•"/>
            </a:pPr>
            <a:r>
              <a:rPr lang="en-US" sz="2000">
                <a:ea typeface="+mn-lt"/>
                <a:cs typeface="+mn-lt"/>
              </a:rPr>
              <a:t>Events are written to a log in a strictly ordered fashion.</a:t>
            </a:r>
          </a:p>
          <a:p>
            <a:pPr marL="742950" lvl="1" indent="-285750">
              <a:buFont typeface="Arial"/>
              <a:buChar char="•"/>
            </a:pPr>
            <a:r>
              <a:rPr lang="en-US" sz="2000">
                <a:ea typeface="+mn-lt"/>
                <a:cs typeface="+mn-lt"/>
              </a:rPr>
              <a:t>Consumers can read from any point and maintain it's own pointer/counter</a:t>
            </a:r>
          </a:p>
          <a:p>
            <a:pPr marL="742950" lvl="1" indent="-285750">
              <a:buFont typeface="Arial"/>
              <a:buChar char="•"/>
            </a:pPr>
            <a:r>
              <a:rPr lang="en-US" sz="2000">
                <a:ea typeface="+mn-lt"/>
                <a:cs typeface="+mn-lt"/>
              </a:rPr>
              <a:t>Example: </a:t>
            </a:r>
            <a:r>
              <a:rPr lang="en-US" sz="2000" b="1">
                <a:ea typeface="+mn-lt"/>
                <a:cs typeface="+mn-lt"/>
              </a:rPr>
              <a:t>Kafka Streams</a:t>
            </a:r>
            <a:r>
              <a:rPr lang="en-US" sz="2000">
                <a:ea typeface="+mn-lt"/>
                <a:cs typeface="+mn-lt"/>
              </a:rPr>
              <a:t> processing financial transactions.</a:t>
            </a:r>
          </a:p>
          <a:p>
            <a:endParaRPr lang="en-US" sz="2000" b="1">
              <a:ea typeface="+mn-lt"/>
              <a:cs typeface="+mn-lt"/>
            </a:endParaRPr>
          </a:p>
          <a:p>
            <a:pPr algn="l"/>
            <a:endParaRPr lang="en-US" sz="2000" b="1">
              <a:cs typeface="Sabon Next LT"/>
            </a:endParaRPr>
          </a:p>
        </p:txBody>
      </p:sp>
    </p:spTree>
    <p:extLst>
      <p:ext uri="{BB962C8B-B14F-4D97-AF65-F5344CB8AC3E}">
        <p14:creationId xmlns:p14="http://schemas.microsoft.com/office/powerpoint/2010/main" val="3204691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066D-15AB-CC35-2B04-CFC1DE957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7FC92-426E-0A7C-AF8F-8C56487544D8}"/>
              </a:ext>
            </a:extLst>
          </p:cNvPr>
          <p:cNvSpPr>
            <a:spLocks noGrp="1"/>
          </p:cNvSpPr>
          <p:nvPr>
            <p:ph type="title"/>
          </p:nvPr>
        </p:nvSpPr>
        <p:spPr>
          <a:xfrm>
            <a:off x="758952" y="581841"/>
            <a:ext cx="10671048" cy="986006"/>
          </a:xfrm>
        </p:spPr>
        <p:txBody>
          <a:bodyPr/>
          <a:lstStyle/>
          <a:p>
            <a:r>
              <a:rPr lang="en-US">
                <a:ea typeface="+mj-lt"/>
                <a:cs typeface="+mj-lt"/>
              </a:rPr>
              <a:t>EVENT DRIVEN ARCHITECTURE (2)</a:t>
            </a:r>
            <a:br>
              <a:rPr lang="en-US">
                <a:ea typeface="+mj-lt"/>
                <a:cs typeface="+mj-lt"/>
              </a:rPr>
            </a:br>
            <a:r>
              <a:rPr lang="en-US" sz="2000">
                <a:solidFill>
                  <a:srgbClr val="7030A0"/>
                </a:solidFill>
              </a:rPr>
              <a:t>to the rescue</a:t>
            </a:r>
          </a:p>
        </p:txBody>
      </p:sp>
      <p:sp>
        <p:nvSpPr>
          <p:cNvPr id="3" name="Slide Number Placeholder 2">
            <a:extLst>
              <a:ext uri="{FF2B5EF4-FFF2-40B4-BE49-F238E27FC236}">
                <a16:creationId xmlns:a16="http://schemas.microsoft.com/office/drawing/2014/main" id="{7A7F66D1-5D3A-08B9-0795-8EF7ABC98D32}"/>
              </a:ext>
            </a:extLst>
          </p:cNvPr>
          <p:cNvSpPr>
            <a:spLocks noGrp="1"/>
          </p:cNvSpPr>
          <p:nvPr>
            <p:ph type="sldNum" sz="quarter" idx="12"/>
          </p:nvPr>
        </p:nvSpPr>
        <p:spPr/>
        <p:txBody>
          <a:bodyPr/>
          <a:lstStyle/>
          <a:p>
            <a:fld id="{48F63A3B-78C7-47BE-AE5E-E10140E04643}" type="slidenum">
              <a:rPr lang="en-US" smtClean="0"/>
              <a:pPr/>
              <a:t>72</a:t>
            </a:fld>
            <a:endParaRPr lang="en-US"/>
          </a:p>
        </p:txBody>
      </p:sp>
      <p:sp>
        <p:nvSpPr>
          <p:cNvPr id="6" name="TextBox 5">
            <a:extLst>
              <a:ext uri="{FF2B5EF4-FFF2-40B4-BE49-F238E27FC236}">
                <a16:creationId xmlns:a16="http://schemas.microsoft.com/office/drawing/2014/main" id="{349A5969-56CA-A486-C636-516017E84739}"/>
              </a:ext>
            </a:extLst>
          </p:cNvPr>
          <p:cNvSpPr txBox="1"/>
          <p:nvPr/>
        </p:nvSpPr>
        <p:spPr>
          <a:xfrm>
            <a:off x="756741" y="1717936"/>
            <a:ext cx="1112826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2060"/>
                </a:solidFill>
                <a:highlight>
                  <a:srgbClr val="FFFF00"/>
                </a:highlight>
              </a:rPr>
              <a:t>Event-Driven Communication Patterns</a:t>
            </a:r>
            <a:endParaRPr lang="en-US" sz="2000">
              <a:solidFill>
                <a:srgbClr val="002060"/>
              </a:solidFill>
              <a:highlight>
                <a:srgbClr val="FFFF00"/>
              </a:highlight>
              <a:cs typeface="Sabon Next LT"/>
            </a:endParaRPr>
          </a:p>
          <a:p>
            <a:endParaRPr lang="en-US" sz="2000" b="1">
              <a:solidFill>
                <a:srgbClr val="002060"/>
              </a:solidFill>
              <a:highlight>
                <a:srgbClr val="FFFF00"/>
              </a:highlight>
              <a:ea typeface="+mn-lt"/>
              <a:cs typeface="+mn-lt"/>
            </a:endParaRPr>
          </a:p>
          <a:p>
            <a:r>
              <a:rPr lang="en-US" sz="2000" b="1">
                <a:ea typeface="+mn-lt"/>
                <a:cs typeface="+mn-lt"/>
              </a:rPr>
              <a:t>Publish-Subscribe (Pub/Sub) Model</a:t>
            </a:r>
            <a:endParaRPr lang="en-US" sz="2000">
              <a:cs typeface="Sabon Next LT"/>
            </a:endParaRPr>
          </a:p>
          <a:p>
            <a:r>
              <a:rPr lang="en-US" sz="1600">
                <a:ea typeface="+mn-lt"/>
                <a:cs typeface="+mn-lt"/>
              </a:rPr>
              <a:t>e.g. </a:t>
            </a:r>
            <a:r>
              <a:rPr lang="en-US" sz="1600" err="1">
                <a:ea typeface="+mn-lt"/>
                <a:cs typeface="+mn-lt"/>
              </a:rPr>
              <a:t>whatsapp</a:t>
            </a:r>
            <a:r>
              <a:rPr lang="en-US" sz="1600">
                <a:ea typeface="+mn-lt"/>
                <a:cs typeface="+mn-lt"/>
              </a:rPr>
              <a:t> group notification</a:t>
            </a:r>
          </a:p>
          <a:p>
            <a:pPr algn="l"/>
            <a:endParaRPr lang="en-US" sz="2000" b="1">
              <a:cs typeface="Sabon Next LT"/>
            </a:endParaRPr>
          </a:p>
          <a:p>
            <a:endParaRPr lang="en-US" sz="2000" b="1">
              <a:cs typeface="Sabon Next LT"/>
            </a:endParaRPr>
          </a:p>
        </p:txBody>
      </p:sp>
      <p:pic>
        <p:nvPicPr>
          <p:cNvPr id="4" name="Picture 3" descr="Pub/Sub Messaging Model">
            <a:extLst>
              <a:ext uri="{FF2B5EF4-FFF2-40B4-BE49-F238E27FC236}">
                <a16:creationId xmlns:a16="http://schemas.microsoft.com/office/drawing/2014/main" id="{4A205114-F5FB-778B-25DA-C7D0C5C88700}"/>
              </a:ext>
            </a:extLst>
          </p:cNvPr>
          <p:cNvPicPr>
            <a:picLocks noChangeAspect="1"/>
          </p:cNvPicPr>
          <p:nvPr/>
        </p:nvPicPr>
        <p:blipFill>
          <a:blip r:embed="rId2"/>
          <a:stretch>
            <a:fillRect/>
          </a:stretch>
        </p:blipFill>
        <p:spPr>
          <a:xfrm>
            <a:off x="5031179" y="2483364"/>
            <a:ext cx="6671954" cy="3504334"/>
          </a:xfrm>
          <a:prstGeom prst="rect">
            <a:avLst/>
          </a:prstGeom>
        </p:spPr>
      </p:pic>
    </p:spTree>
    <p:extLst>
      <p:ext uri="{BB962C8B-B14F-4D97-AF65-F5344CB8AC3E}">
        <p14:creationId xmlns:p14="http://schemas.microsoft.com/office/powerpoint/2010/main" val="3653737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AF59A-DC51-8AC9-94DA-8ED528FBB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880B9-3B73-1B72-F4CA-1A252F180178}"/>
              </a:ext>
            </a:extLst>
          </p:cNvPr>
          <p:cNvSpPr>
            <a:spLocks noGrp="1"/>
          </p:cNvSpPr>
          <p:nvPr>
            <p:ph type="title"/>
          </p:nvPr>
        </p:nvSpPr>
        <p:spPr>
          <a:xfrm>
            <a:off x="758952" y="704454"/>
            <a:ext cx="5931249" cy="1246456"/>
          </a:xfrm>
        </p:spPr>
        <p:txBody>
          <a:bodyPr anchor="b">
            <a:normAutofit/>
          </a:bodyPr>
          <a:lstStyle/>
          <a:p>
            <a:r>
              <a:rPr lang="en-US"/>
              <a:t>How </a:t>
            </a:r>
            <a:r>
              <a:rPr lang="en-US">
                <a:solidFill>
                  <a:srgbClr val="1C5234"/>
                </a:solidFill>
              </a:rPr>
              <a:t>BASE </a:t>
            </a:r>
            <a:r>
              <a:rPr lang="en-US"/>
              <a:t>ACHIEVABLE</a:t>
            </a:r>
          </a:p>
        </p:txBody>
      </p:sp>
      <p:sp>
        <p:nvSpPr>
          <p:cNvPr id="9" name="Slide Number Placeholder 2">
            <a:extLst>
              <a:ext uri="{FF2B5EF4-FFF2-40B4-BE49-F238E27FC236}">
                <a16:creationId xmlns:a16="http://schemas.microsoft.com/office/drawing/2014/main" id="{19B530DD-56B3-9964-6BEE-3A5FA359BBD2}"/>
              </a:ext>
            </a:extLst>
          </p:cNvPr>
          <p:cNvSpPr>
            <a:spLocks noGrp="1"/>
          </p:cNvSpPr>
          <p:nvPr>
            <p:ph type="sldNum" sz="quarter" idx="12"/>
          </p:nvPr>
        </p:nvSpPr>
        <p:spPr>
          <a:xfrm>
            <a:off x="10438475" y="457199"/>
            <a:ext cx="987552" cy="244503"/>
          </a:xfrm>
        </p:spPr>
        <p:txBody>
          <a:bodyPr/>
          <a:lstStyle/>
          <a:p>
            <a:pPr>
              <a:spcAft>
                <a:spcPts val="600"/>
              </a:spcAft>
            </a:pPr>
            <a:fld id="{48F63A3B-78C7-47BE-AE5E-E10140E04643}" type="slidenum">
              <a:rPr lang="en-US" smtClean="0"/>
              <a:pPr>
                <a:spcAft>
                  <a:spcPts val="600"/>
                </a:spcAft>
              </a:pPr>
              <a:t>73</a:t>
            </a:fld>
            <a:endParaRPr lang="en-US"/>
          </a:p>
        </p:txBody>
      </p:sp>
      <p:sp>
        <p:nvSpPr>
          <p:cNvPr id="3" name="Subtitle 2">
            <a:extLst>
              <a:ext uri="{FF2B5EF4-FFF2-40B4-BE49-F238E27FC236}">
                <a16:creationId xmlns:a16="http://schemas.microsoft.com/office/drawing/2014/main" id="{54338A5C-2000-C91B-B26A-A8A22A03473C}"/>
              </a:ext>
            </a:extLst>
          </p:cNvPr>
          <p:cNvSpPr>
            <a:spLocks noGrp="1"/>
          </p:cNvSpPr>
          <p:nvPr>
            <p:ph type="body" sz="half" idx="2"/>
          </p:nvPr>
        </p:nvSpPr>
        <p:spPr>
          <a:xfrm>
            <a:off x="1003427" y="1953296"/>
            <a:ext cx="10044542" cy="4211029"/>
          </a:xfrm>
        </p:spPr>
        <p:txBody>
          <a:bodyPr vert="horz" lIns="91440" tIns="0" rIns="91440" bIns="0" rtlCol="0" anchor="t" anchorCtr="0">
            <a:normAutofit/>
          </a:bodyPr>
          <a:lstStyle/>
          <a:p>
            <a:r>
              <a:rPr lang="en-US" sz="2400" b="1">
                <a:solidFill>
                  <a:srgbClr val="7030A0"/>
                </a:solidFill>
                <a:ea typeface="+mn-lt"/>
                <a:cs typeface="+mn-lt"/>
              </a:rPr>
              <a:t>Eventual Consistency Mechanisms:</a:t>
            </a:r>
            <a:endParaRPr lang="en-US" sz="2400">
              <a:solidFill>
                <a:srgbClr val="7030A0"/>
              </a:solidFill>
              <a:cs typeface="Sabon Next LT"/>
            </a:endParaRPr>
          </a:p>
          <a:p>
            <a:pPr>
              <a:buChar char="•"/>
            </a:pPr>
            <a:r>
              <a:rPr lang="en-US" sz="2000" b="1">
                <a:solidFill>
                  <a:srgbClr val="7030A0"/>
                </a:solidFill>
                <a:ea typeface="+mn-lt"/>
                <a:cs typeface="+mn-lt"/>
              </a:rPr>
              <a:t>Asynchronous Replication</a:t>
            </a:r>
            <a:r>
              <a:rPr lang="en-US" sz="2000">
                <a:solidFill>
                  <a:srgbClr val="7030A0"/>
                </a:solidFill>
                <a:ea typeface="+mn-lt"/>
                <a:cs typeface="+mn-lt"/>
              </a:rPr>
              <a:t>: Updates are propagated to other nodes over time.</a:t>
            </a:r>
            <a:endParaRPr lang="en-US">
              <a:solidFill>
                <a:srgbClr val="7030A0"/>
              </a:solidFill>
              <a:cs typeface="Sabon Next LT"/>
            </a:endParaRPr>
          </a:p>
          <a:p>
            <a:pPr>
              <a:buChar char="•"/>
            </a:pPr>
            <a:r>
              <a:rPr lang="en-US" sz="2000" b="1">
                <a:solidFill>
                  <a:srgbClr val="7030A0"/>
                </a:solidFill>
                <a:ea typeface="+mn-lt"/>
                <a:cs typeface="+mn-lt"/>
              </a:rPr>
              <a:t>Vector Clocks &amp; Versioning</a:t>
            </a:r>
            <a:r>
              <a:rPr lang="en-US" sz="2000">
                <a:solidFill>
                  <a:srgbClr val="7030A0"/>
                </a:solidFill>
                <a:ea typeface="+mn-lt"/>
                <a:cs typeface="+mn-lt"/>
              </a:rPr>
              <a:t>: Helps track changes in data across nodes (used in DynamoDB).</a:t>
            </a:r>
            <a:endParaRPr lang="en-US">
              <a:solidFill>
                <a:srgbClr val="7030A0"/>
              </a:solidFill>
              <a:cs typeface="Sabon Next LT"/>
            </a:endParaRPr>
          </a:p>
          <a:p>
            <a:pPr>
              <a:buChar char="•"/>
            </a:pPr>
            <a:r>
              <a:rPr lang="en-US" sz="2000" b="1">
                <a:solidFill>
                  <a:srgbClr val="7030A0"/>
                </a:solidFill>
                <a:ea typeface="+mn-lt"/>
                <a:cs typeface="+mn-lt"/>
              </a:rPr>
              <a:t>Conflict Resolution Strategies</a:t>
            </a:r>
            <a:r>
              <a:rPr lang="en-US" sz="2000">
                <a:solidFill>
                  <a:srgbClr val="7030A0"/>
                </a:solidFill>
                <a:ea typeface="+mn-lt"/>
                <a:cs typeface="+mn-lt"/>
              </a:rPr>
              <a:t>: Ensures that outdated values are resolved appropriately.</a:t>
            </a:r>
            <a:endParaRPr lang="en-US">
              <a:solidFill>
                <a:srgbClr val="7030A0"/>
              </a:solidFill>
              <a:cs typeface="Sabon Next LT"/>
            </a:endParaRPr>
          </a:p>
          <a:p>
            <a:pPr>
              <a:buChar char="•"/>
            </a:pPr>
            <a:endParaRPr lang="en-US" sz="2000">
              <a:solidFill>
                <a:srgbClr val="7030A0"/>
              </a:solidFill>
              <a:ea typeface="+mn-lt"/>
              <a:cs typeface="+mn-lt"/>
            </a:endParaRPr>
          </a:p>
          <a:p>
            <a:r>
              <a:rPr lang="en-US" sz="2400" b="1">
                <a:solidFill>
                  <a:srgbClr val="7030A0"/>
                </a:solidFill>
                <a:ea typeface="+mn-lt"/>
                <a:cs typeface="+mn-lt"/>
              </a:rPr>
              <a:t>Partition-Tolerant and Available Systems (AP in CAP Theorem)</a:t>
            </a:r>
            <a:endParaRPr lang="en-US" sz="2400" b="1">
              <a:solidFill>
                <a:srgbClr val="7030A0"/>
              </a:solidFill>
              <a:cs typeface="Sabon Next LT"/>
            </a:endParaRPr>
          </a:p>
          <a:p>
            <a:pPr>
              <a:buChar char="•"/>
            </a:pPr>
            <a:r>
              <a:rPr lang="en-US" sz="2000">
                <a:solidFill>
                  <a:srgbClr val="7030A0"/>
                </a:solidFill>
                <a:ea typeface="+mn-lt"/>
                <a:cs typeface="+mn-lt"/>
              </a:rPr>
              <a:t>BASE is common in NoSQL databases like </a:t>
            </a:r>
            <a:r>
              <a:rPr lang="en-US" sz="2000" b="1">
                <a:solidFill>
                  <a:srgbClr val="7030A0"/>
                </a:solidFill>
                <a:ea typeface="+mn-lt"/>
                <a:cs typeface="+mn-lt"/>
              </a:rPr>
              <a:t>Cassandra, DynamoDB, CouchDB, and Riak</a:t>
            </a:r>
            <a:r>
              <a:rPr lang="en-US" sz="2000">
                <a:solidFill>
                  <a:srgbClr val="7030A0"/>
                </a:solidFill>
                <a:ea typeface="+mn-lt"/>
                <a:cs typeface="+mn-lt"/>
              </a:rPr>
              <a:t>.</a:t>
            </a:r>
            <a:endParaRPr lang="en-US">
              <a:solidFill>
                <a:srgbClr val="7030A0"/>
              </a:solidFill>
              <a:cs typeface="Sabon Next LT"/>
            </a:endParaRPr>
          </a:p>
          <a:p>
            <a:pPr>
              <a:buChar char="•"/>
            </a:pPr>
            <a:r>
              <a:rPr lang="en-US" sz="2000">
                <a:solidFill>
                  <a:srgbClr val="7030A0"/>
                </a:solidFill>
                <a:ea typeface="+mn-lt"/>
                <a:cs typeface="+mn-lt"/>
              </a:rPr>
              <a:t>Unlike ACID databases, these databases allow trade-offs in consistency to ensure high availability.</a:t>
            </a:r>
            <a:endParaRPr lang="en-US">
              <a:solidFill>
                <a:srgbClr val="7030A0"/>
              </a:solidFill>
              <a:cs typeface="Sabon Next LT"/>
            </a:endParaRPr>
          </a:p>
          <a:p>
            <a:pPr marL="457200" indent="-457200">
              <a:buAutoNum type="arabicPeriod"/>
            </a:pPr>
            <a:endParaRPr lang="en-US" sz="2000">
              <a:solidFill>
                <a:srgbClr val="7030A0"/>
              </a:solidFill>
              <a:cs typeface="Sabon Next LT"/>
            </a:endParaRPr>
          </a:p>
        </p:txBody>
      </p:sp>
    </p:spTree>
    <p:extLst>
      <p:ext uri="{BB962C8B-B14F-4D97-AF65-F5344CB8AC3E}">
        <p14:creationId xmlns:p14="http://schemas.microsoft.com/office/powerpoint/2010/main" val="2341680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0A12-F8AE-FFF4-350F-DFCAC5E94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03141-D3C4-EACB-0092-A23C218BE51E}"/>
              </a:ext>
            </a:extLst>
          </p:cNvPr>
          <p:cNvSpPr>
            <a:spLocks noGrp="1"/>
          </p:cNvSpPr>
          <p:nvPr>
            <p:ph type="title"/>
          </p:nvPr>
        </p:nvSpPr>
        <p:spPr>
          <a:xfrm>
            <a:off x="758952" y="581841"/>
            <a:ext cx="10671048" cy="1362057"/>
          </a:xfrm>
        </p:spPr>
        <p:txBody>
          <a:bodyPr/>
          <a:lstStyle/>
          <a:p>
            <a:r>
              <a:rPr lang="en-US"/>
              <a:t>The BIG PICTURE !</a:t>
            </a:r>
            <a:br>
              <a:rPr lang="en-US"/>
            </a:br>
            <a:r>
              <a:rPr lang="en-US"/>
              <a:t>Of </a:t>
            </a:r>
            <a:r>
              <a:rPr lang="en-US">
                <a:solidFill>
                  <a:srgbClr val="1C5234"/>
                </a:solidFill>
              </a:rPr>
              <a:t>BASE </a:t>
            </a:r>
            <a:r>
              <a:rPr lang="en-US"/>
              <a:t>SYSTEMS</a:t>
            </a:r>
          </a:p>
        </p:txBody>
      </p:sp>
      <p:sp>
        <p:nvSpPr>
          <p:cNvPr id="3" name="Slide Number Placeholder 2">
            <a:extLst>
              <a:ext uri="{FF2B5EF4-FFF2-40B4-BE49-F238E27FC236}">
                <a16:creationId xmlns:a16="http://schemas.microsoft.com/office/drawing/2014/main" id="{CB9A64EE-F384-F71C-9B6A-E0D64AC9ACFC}"/>
              </a:ext>
            </a:extLst>
          </p:cNvPr>
          <p:cNvSpPr>
            <a:spLocks noGrp="1"/>
          </p:cNvSpPr>
          <p:nvPr>
            <p:ph type="sldNum" sz="quarter" idx="12"/>
          </p:nvPr>
        </p:nvSpPr>
        <p:spPr/>
        <p:txBody>
          <a:bodyPr/>
          <a:lstStyle/>
          <a:p>
            <a:fld id="{48F63A3B-78C7-47BE-AE5E-E10140E04643}" type="slidenum">
              <a:rPr lang="en-US" smtClean="0"/>
              <a:pPr/>
              <a:t>74</a:t>
            </a:fld>
            <a:endParaRPr lang="en-US"/>
          </a:p>
        </p:txBody>
      </p:sp>
      <p:sp>
        <p:nvSpPr>
          <p:cNvPr id="5" name="TextBox 4">
            <a:extLst>
              <a:ext uri="{FF2B5EF4-FFF2-40B4-BE49-F238E27FC236}">
                <a16:creationId xmlns:a16="http://schemas.microsoft.com/office/drawing/2014/main" id="{9761BDF7-AB41-7F36-4A01-C39A4D14DCF6}"/>
              </a:ext>
            </a:extLst>
          </p:cNvPr>
          <p:cNvSpPr txBox="1"/>
          <p:nvPr/>
        </p:nvSpPr>
        <p:spPr>
          <a:xfrm>
            <a:off x="1396093" y="2141765"/>
            <a:ext cx="1001931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solidFill>
                  <a:srgbClr val="7030A0"/>
                </a:solidFill>
                <a:ea typeface="+mn-lt"/>
                <a:cs typeface="+mn-lt"/>
              </a:rPr>
              <a:t>Immediately, this system feels nondeterministic and problematic. </a:t>
            </a:r>
            <a:endParaRPr lang="en-US" sz="2400">
              <a:solidFill>
                <a:srgbClr val="7030A0"/>
              </a:solidFill>
              <a:cs typeface="Sabon Next LT"/>
            </a:endParaRPr>
          </a:p>
          <a:p>
            <a:pPr marL="342900" indent="-342900">
              <a:buAutoNum type="arabicPeriod"/>
            </a:pPr>
            <a:r>
              <a:rPr lang="en-US" sz="2400">
                <a:solidFill>
                  <a:srgbClr val="7030A0"/>
                </a:solidFill>
                <a:ea typeface="+mn-lt"/>
                <a:cs typeface="+mn-lt"/>
              </a:rPr>
              <a:t>There is a period of time where the asset has left one user and has not arrived at the other. </a:t>
            </a:r>
          </a:p>
          <a:p>
            <a:pPr marL="342900" indent="-342900">
              <a:buAutoNum type="arabicPeriod"/>
            </a:pPr>
            <a:r>
              <a:rPr lang="en-US" sz="2400">
                <a:solidFill>
                  <a:srgbClr val="7030A0"/>
                </a:solidFill>
                <a:ea typeface="+mn-lt"/>
                <a:cs typeface="+mn-lt"/>
              </a:rPr>
              <a:t>The size of this time window can be determined by the messaging system design.</a:t>
            </a:r>
          </a:p>
          <a:p>
            <a:pPr marL="342900" indent="-342900">
              <a:buAutoNum type="arabicPeriod"/>
            </a:pPr>
            <a:r>
              <a:rPr lang="en-US" sz="2400">
                <a:solidFill>
                  <a:srgbClr val="7030A0"/>
                </a:solidFill>
                <a:ea typeface="+mn-lt"/>
                <a:cs typeface="+mn-lt"/>
              </a:rPr>
              <a:t> Regardless, there is a lag between the begin and end states where neither user appears to have the asset.</a:t>
            </a:r>
          </a:p>
          <a:p>
            <a:pPr marL="342900" indent="-342900">
              <a:buAutoNum type="arabicPeriod"/>
            </a:pPr>
            <a:r>
              <a:rPr lang="en-US" sz="2400">
                <a:solidFill>
                  <a:srgbClr val="7030A0"/>
                </a:solidFill>
                <a:cs typeface="Sabon Next LT"/>
              </a:rPr>
              <a:t>We want to have higher availability and can sacrifice strong consistency.</a:t>
            </a:r>
          </a:p>
        </p:txBody>
      </p:sp>
    </p:spTree>
    <p:extLst>
      <p:ext uri="{BB962C8B-B14F-4D97-AF65-F5344CB8AC3E}">
        <p14:creationId xmlns:p14="http://schemas.microsoft.com/office/powerpoint/2010/main" val="3233793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title"/>
          </p:nvPr>
        </p:nvSpPr>
        <p:spPr>
          <a:xfrm>
            <a:off x="758952" y="694558"/>
            <a:ext cx="3932237" cy="1256352"/>
          </a:xfrm>
        </p:spPr>
        <p:txBody>
          <a:bodyPr anchor="b">
            <a:normAutofit/>
          </a:bodyPr>
          <a:lstStyle/>
          <a:p>
            <a:r>
              <a:rPr lang="en-US"/>
              <a:t>CONCLUSIONS</a:t>
            </a:r>
          </a:p>
        </p:txBody>
      </p:sp>
      <p:sp>
        <p:nvSpPr>
          <p:cNvPr id="9" name="Slide Number Placeholder 2">
            <a:extLst>
              <a:ext uri="{FF2B5EF4-FFF2-40B4-BE49-F238E27FC236}">
                <a16:creationId xmlns:a16="http://schemas.microsoft.com/office/drawing/2014/main" id="{EDA89832-27B6-A3FD-9811-15E272626364}"/>
              </a:ext>
            </a:extLst>
          </p:cNvPr>
          <p:cNvSpPr>
            <a:spLocks noGrp="1"/>
          </p:cNvSpPr>
          <p:nvPr>
            <p:ph type="sldNum" sz="quarter" idx="12"/>
          </p:nvPr>
        </p:nvSpPr>
        <p:spPr>
          <a:xfrm>
            <a:off x="10438475" y="457199"/>
            <a:ext cx="987552" cy="244503"/>
          </a:xfrm>
        </p:spPr>
        <p:txBody>
          <a:bodyPr/>
          <a:lstStyle/>
          <a:p>
            <a:pPr>
              <a:spcAft>
                <a:spcPts val="600"/>
              </a:spcAft>
            </a:pPr>
            <a:fld id="{48F63A3B-78C7-47BE-AE5E-E10140E04643}" type="slidenum">
              <a:rPr lang="en-US" smtClean="0"/>
              <a:pPr>
                <a:spcAft>
                  <a:spcPts val="600"/>
                </a:spcAft>
              </a:pPr>
              <a:t>75</a:t>
            </a:fld>
            <a:endParaRPr lang="en-US"/>
          </a:p>
        </p:txBody>
      </p:sp>
      <p:sp>
        <p:nvSpPr>
          <p:cNvPr id="3" name="Subtitle 2">
            <a:extLst>
              <a:ext uri="{FF2B5EF4-FFF2-40B4-BE49-F238E27FC236}">
                <a16:creationId xmlns:a16="http://schemas.microsoft.com/office/drawing/2014/main" id="{D8B5CEF2-E667-BBB5-2EA6-C06F93B6DE12}"/>
              </a:ext>
            </a:extLst>
          </p:cNvPr>
          <p:cNvSpPr>
            <a:spLocks noGrp="1"/>
          </p:cNvSpPr>
          <p:nvPr>
            <p:ph type="body" sz="half" idx="2"/>
          </p:nvPr>
        </p:nvSpPr>
        <p:spPr>
          <a:xfrm>
            <a:off x="758952" y="1953296"/>
            <a:ext cx="5222214" cy="4211029"/>
          </a:xfrm>
        </p:spPr>
        <p:txBody>
          <a:bodyPr vert="horz" lIns="91440" tIns="0" rIns="91440" bIns="0" rtlCol="0" anchor="t" anchorCtr="0">
            <a:normAutofit/>
          </a:bodyPr>
          <a:lstStyle/>
          <a:p>
            <a:pPr marL="457200" indent="-457200">
              <a:buAutoNum type="arabicPeriod"/>
            </a:pPr>
            <a:r>
              <a:rPr lang="en-US" sz="2000"/>
              <a:t>Scaling systems to dramatic transaction rates requires a new way of thinking about managing resources. </a:t>
            </a:r>
            <a:endParaRPr lang="en-US" sz="2000">
              <a:cs typeface="Sabon Next LT"/>
            </a:endParaRPr>
          </a:p>
          <a:p>
            <a:pPr marL="457200" indent="-457200">
              <a:buAutoNum type="arabicPeriod"/>
            </a:pPr>
            <a:r>
              <a:rPr lang="en-US" sz="2000"/>
              <a:t>The traditional transactional models are </a:t>
            </a:r>
            <a:r>
              <a:rPr lang="en-US" sz="2000" b="1"/>
              <a:t>problematic </a:t>
            </a:r>
            <a:r>
              <a:rPr lang="en-US" sz="2000"/>
              <a:t>when loads need to be spread across a large number of components. </a:t>
            </a:r>
            <a:endParaRPr lang="en-US" sz="2000">
              <a:cs typeface="Sabon Next LT"/>
            </a:endParaRPr>
          </a:p>
          <a:p>
            <a:pPr marL="457200" indent="-457200">
              <a:buAutoNum type="arabicPeriod"/>
            </a:pPr>
            <a:r>
              <a:rPr lang="en-US" sz="2000"/>
              <a:t>Decoupling the operations and performing them in turn provides for improved availability and scale at the cost of consistency. </a:t>
            </a:r>
            <a:endParaRPr lang="en-US" sz="2000">
              <a:cs typeface="Sabon Next LT"/>
            </a:endParaRPr>
          </a:p>
          <a:p>
            <a:pPr marL="457200" indent="-457200">
              <a:buAutoNum type="arabicPeriod"/>
            </a:pPr>
            <a:r>
              <a:rPr lang="en-US" sz="2000"/>
              <a:t>BASE provides a model for thinking about this decoupling.</a:t>
            </a:r>
            <a:endParaRPr lang="en-US" sz="2000">
              <a:cs typeface="Sabon Next LT"/>
            </a:endParaRPr>
          </a:p>
          <a:p>
            <a:endParaRPr lang="en-US" sz="2000">
              <a:cs typeface="Sabon Next LT"/>
            </a:endParaRPr>
          </a:p>
        </p:txBody>
      </p:sp>
      <p:pic>
        <p:nvPicPr>
          <p:cNvPr id="4" name="Picture 3" descr="ACID v BASE v CAP – Denham Coder">
            <a:extLst>
              <a:ext uri="{FF2B5EF4-FFF2-40B4-BE49-F238E27FC236}">
                <a16:creationId xmlns:a16="http://schemas.microsoft.com/office/drawing/2014/main" id="{AF23E743-BBAD-0210-90B7-BA8569059880}"/>
              </a:ext>
            </a:extLst>
          </p:cNvPr>
          <p:cNvPicPr>
            <a:picLocks noChangeAspect="1"/>
          </p:cNvPicPr>
          <p:nvPr/>
        </p:nvPicPr>
        <p:blipFill>
          <a:blip r:embed="rId3"/>
          <a:stretch>
            <a:fillRect/>
          </a:stretch>
        </p:blipFill>
        <p:spPr>
          <a:xfrm>
            <a:off x="6109902" y="2460326"/>
            <a:ext cx="5593215" cy="3198471"/>
          </a:xfrm>
          <a:prstGeom prst="rect">
            <a:avLst/>
          </a:prstGeom>
          <a:noFill/>
        </p:spPr>
      </p:pic>
    </p:spTree>
    <p:extLst>
      <p:ext uri="{BB962C8B-B14F-4D97-AF65-F5344CB8AC3E}">
        <p14:creationId xmlns:p14="http://schemas.microsoft.com/office/powerpoint/2010/main" val="19731730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4D0A9-6683-8624-3E26-DBE8C2EA7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4809A-2575-F2D0-AAA1-8D41DB163822}"/>
              </a:ext>
            </a:extLst>
          </p:cNvPr>
          <p:cNvSpPr>
            <a:spLocks noGrp="1"/>
          </p:cNvSpPr>
          <p:nvPr>
            <p:ph type="ctrTitle"/>
          </p:nvPr>
        </p:nvSpPr>
        <p:spPr>
          <a:xfrm>
            <a:off x="914401" y="849782"/>
            <a:ext cx="5715000" cy="2727709"/>
          </a:xfrm>
        </p:spPr>
        <p:txBody>
          <a:bodyPr/>
          <a:lstStyle/>
          <a:p>
            <a:r>
              <a:rPr lang="en-US"/>
              <a:t>Thank </a:t>
            </a:r>
            <a:br>
              <a:rPr lang="en-US"/>
            </a:br>
            <a:r>
              <a:rPr lang="en-US"/>
              <a:t>you !</a:t>
            </a:r>
          </a:p>
        </p:txBody>
      </p:sp>
      <p:sp>
        <p:nvSpPr>
          <p:cNvPr id="3" name="Subtitle 2">
            <a:extLst>
              <a:ext uri="{FF2B5EF4-FFF2-40B4-BE49-F238E27FC236}">
                <a16:creationId xmlns:a16="http://schemas.microsoft.com/office/drawing/2014/main" id="{5D1B438B-9A78-A8F5-C3F0-35D1E321AC42}"/>
              </a:ext>
            </a:extLst>
          </p:cNvPr>
          <p:cNvSpPr>
            <a:spLocks noGrp="1"/>
          </p:cNvSpPr>
          <p:nvPr>
            <p:ph type="subTitle" idx="1"/>
          </p:nvPr>
        </p:nvSpPr>
        <p:spPr>
          <a:xfrm>
            <a:off x="914401" y="3813606"/>
            <a:ext cx="5715000" cy="2234642"/>
          </a:xfrm>
        </p:spPr>
        <p:txBody>
          <a:bodyPr/>
          <a:lstStyle/>
          <a:p>
            <a:r>
              <a:rPr lang="en-US">
                <a:cs typeface="Sabon Next LT"/>
              </a:rPr>
              <a:t>Debanjan Saha</a:t>
            </a:r>
            <a:endParaRPr lang="en-US"/>
          </a:p>
          <a:p>
            <a:r>
              <a:rPr lang="en-US">
                <a:cs typeface="Sabon Next LT"/>
              </a:rPr>
              <a:t>Ikshita Pathak</a:t>
            </a:r>
            <a:endParaRPr lang="en-US"/>
          </a:p>
          <a:p>
            <a:r>
              <a:rPr lang="en-US"/>
              <a:t>Akash Maji</a:t>
            </a:r>
            <a:endParaRPr lang="en-US">
              <a:cs typeface="Sabon Next LT"/>
            </a:endParaRPr>
          </a:p>
          <a:p>
            <a:endParaRPr lang="en-US">
              <a:cs typeface="Sabon Next LT"/>
            </a:endParaRPr>
          </a:p>
          <a:p>
            <a:endParaRPr lang="en-US">
              <a:cs typeface="Sabon Next LT"/>
            </a:endParaRPr>
          </a:p>
          <a:p>
            <a:endParaRPr lang="en-US">
              <a:cs typeface="Sabon Next LT"/>
            </a:endParaRPr>
          </a:p>
        </p:txBody>
      </p:sp>
    </p:spTree>
    <p:extLst>
      <p:ext uri="{BB962C8B-B14F-4D97-AF65-F5344CB8AC3E}">
        <p14:creationId xmlns:p14="http://schemas.microsoft.com/office/powerpoint/2010/main" val="205976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r>
              <a:rPr lang="en-US" sz="3200"/>
              <a:t>SO YOU WANT TO SCALE</a:t>
            </a:r>
            <a:br>
              <a:rPr lang="en-US"/>
            </a:br>
            <a:r>
              <a:rPr lang="en-US" sz="2000">
                <a:solidFill>
                  <a:srgbClr val="C00000"/>
                </a:solidFill>
              </a:rPr>
              <a:t>Your pain BEGINS</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400" y="2303463"/>
            <a:ext cx="7466492" cy="4143375"/>
          </a:xfrm>
        </p:spPr>
        <p:txBody>
          <a:bodyPr vert="horz" lIns="91440" tIns="0" rIns="91440" bIns="0" rtlCol="0" anchor="t">
            <a:normAutofit/>
          </a:bodyPr>
          <a:lstStyle/>
          <a:p>
            <a:pPr marL="0" indent="0">
              <a:buNone/>
            </a:pPr>
            <a:r>
              <a:rPr lang="en-US" sz="2000" b="1">
                <a:highlight>
                  <a:srgbClr val="FFFF00"/>
                </a:highlight>
              </a:rPr>
              <a:t>Many Challenges in Scaling Data Storage/Web Server</a:t>
            </a:r>
            <a:endParaRPr lang="en-US" sz="2000">
              <a:cs typeface="Sabon Next LT"/>
            </a:endParaRPr>
          </a:p>
          <a:p>
            <a:pPr marL="0" indent="0">
              <a:buNone/>
            </a:pPr>
            <a:r>
              <a:rPr lang="en-US" sz="2000" b="1">
                <a:ea typeface="+mn-lt"/>
                <a:cs typeface="+mn-lt"/>
              </a:rPr>
              <a:t>YOU WANT TO IMPROVE:</a:t>
            </a:r>
          </a:p>
          <a:p>
            <a:pPr marL="342900" indent="-342900">
              <a:buFont typeface="Arial"/>
              <a:buChar char="•"/>
            </a:pPr>
            <a:r>
              <a:rPr lang="en-US" sz="2000" b="1">
                <a:ea typeface="+mn-lt"/>
                <a:cs typeface="+mn-lt"/>
              </a:rPr>
              <a:t>Latency:</a:t>
            </a:r>
            <a:r>
              <a:rPr lang="en-US" sz="2000">
                <a:ea typeface="+mn-lt"/>
                <a:cs typeface="+mn-lt"/>
              </a:rPr>
              <a:t> </a:t>
            </a:r>
            <a:endParaRPr lang="en-US">
              <a:ea typeface="+mn-lt"/>
              <a:cs typeface="+mn-lt"/>
            </a:endParaRPr>
          </a:p>
          <a:p>
            <a:pPr marL="342900" indent="-342900">
              <a:buFont typeface="Arial"/>
              <a:buChar char="•"/>
            </a:pPr>
            <a:r>
              <a:rPr lang="en-US" sz="2000" b="1">
                <a:ea typeface="+mn-lt"/>
                <a:cs typeface="+mn-lt"/>
              </a:rPr>
              <a:t>Throughput:</a:t>
            </a:r>
            <a:r>
              <a:rPr lang="en-US" sz="2000">
                <a:ea typeface="+mn-lt"/>
                <a:cs typeface="+mn-lt"/>
              </a:rPr>
              <a:t> </a:t>
            </a:r>
            <a:endParaRPr lang="en-US">
              <a:ea typeface="+mn-lt"/>
              <a:cs typeface="+mn-lt"/>
            </a:endParaRPr>
          </a:p>
          <a:p>
            <a:pPr marL="0" indent="0">
              <a:buNone/>
            </a:pPr>
            <a:r>
              <a:rPr lang="en-US" sz="2000" b="1">
                <a:ea typeface="+mn-lt"/>
                <a:cs typeface="+mn-lt"/>
              </a:rPr>
              <a:t>YOU GET TO TACKLE:</a:t>
            </a:r>
            <a:endParaRPr lang="en-US" sz="2000" b="1">
              <a:cs typeface="Sabon Next LT"/>
            </a:endParaRPr>
          </a:p>
          <a:p>
            <a:pPr marL="342900" indent="-342900">
              <a:buFont typeface="Arial"/>
              <a:buChar char="•"/>
            </a:pPr>
            <a:r>
              <a:rPr lang="en-US" sz="2000" b="1">
                <a:ea typeface="+mn-lt"/>
                <a:cs typeface="+mn-lt"/>
              </a:rPr>
              <a:t>Consistency:</a:t>
            </a:r>
            <a:endParaRPr lang="en-US" sz="2000">
              <a:ea typeface="+mn-lt"/>
              <a:cs typeface="+mn-lt"/>
            </a:endParaRPr>
          </a:p>
          <a:p>
            <a:pPr marL="342900" indent="-342900">
              <a:buFont typeface="Arial"/>
              <a:buChar char="•"/>
            </a:pPr>
            <a:r>
              <a:rPr lang="en-US" sz="2000" b="1">
                <a:ea typeface="+mn-lt"/>
                <a:cs typeface="+mn-lt"/>
              </a:rPr>
              <a:t>Scalability:</a:t>
            </a:r>
            <a:r>
              <a:rPr lang="en-US" sz="2000">
                <a:ea typeface="+mn-lt"/>
                <a:cs typeface="+mn-lt"/>
              </a:rPr>
              <a:t> </a:t>
            </a:r>
          </a:p>
          <a:p>
            <a:pPr marL="0" indent="0">
              <a:buNone/>
            </a:pPr>
            <a:r>
              <a:rPr lang="en-US" sz="2000">
                <a:ea typeface="+mn-lt"/>
                <a:cs typeface="+mn-lt"/>
              </a:rPr>
              <a:t>  </a:t>
            </a:r>
            <a:endParaRPr lang="en-US" sz="2000">
              <a:cs typeface="Sabon Next LT"/>
            </a:endParaRPr>
          </a:p>
          <a:p>
            <a:pPr>
              <a:buFont typeface="Arial"/>
              <a:buChar char="•"/>
            </a:pPr>
            <a:endParaRPr lang="en-US" sz="2000">
              <a:cs typeface="Sabon Next LT"/>
            </a:endParaRP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a:p>
        </p:txBody>
      </p:sp>
      <p:pic>
        <p:nvPicPr>
          <p:cNvPr id="2" name="Picture 1" descr="Web Application Development: Your Must-Have Guide for 2024">
            <a:extLst>
              <a:ext uri="{FF2B5EF4-FFF2-40B4-BE49-F238E27FC236}">
                <a16:creationId xmlns:a16="http://schemas.microsoft.com/office/drawing/2014/main" id="{4B04B56A-2019-4C22-A9A1-60F43F055B8A}"/>
              </a:ext>
            </a:extLst>
          </p:cNvPr>
          <p:cNvPicPr>
            <a:picLocks noChangeAspect="1"/>
          </p:cNvPicPr>
          <p:nvPr/>
        </p:nvPicPr>
        <p:blipFill>
          <a:blip r:embed="rId3"/>
          <a:stretch>
            <a:fillRect/>
          </a:stretch>
        </p:blipFill>
        <p:spPr>
          <a:xfrm>
            <a:off x="5863847" y="2903196"/>
            <a:ext cx="5686522" cy="3549886"/>
          </a:xfrm>
          <a:prstGeom prst="rect">
            <a:avLst/>
          </a:prstGeom>
        </p:spPr>
      </p:pic>
      <p:sp>
        <p:nvSpPr>
          <p:cNvPr id="5" name="Speech Bubble: Rectangle with Corners Rounded 4">
            <a:extLst>
              <a:ext uri="{FF2B5EF4-FFF2-40B4-BE49-F238E27FC236}">
                <a16:creationId xmlns:a16="http://schemas.microsoft.com/office/drawing/2014/main" id="{8D7E17E5-1F04-230E-A49E-0CD9A40D7F53}"/>
              </a:ext>
            </a:extLst>
          </p:cNvPr>
          <p:cNvSpPr/>
          <p:nvPr/>
        </p:nvSpPr>
        <p:spPr>
          <a:xfrm>
            <a:off x="7850078" y="1361861"/>
            <a:ext cx="2015111" cy="1217924"/>
          </a:xfrm>
          <a:prstGeom prst="wedgeRoundRectCallout">
            <a:avLst/>
          </a:prstGeom>
          <a:solidFill>
            <a:schemeClr val="tx2">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cs typeface="Sabon Next LT"/>
              </a:rPr>
              <a:t>Simple Solution needs to be scaled</a:t>
            </a:r>
            <a:endParaRPr lang="en-US">
              <a:solidFill>
                <a:srgbClr val="FF0000"/>
              </a:solidFill>
            </a:endParaRPr>
          </a:p>
        </p:txBody>
      </p:sp>
    </p:spTree>
    <p:extLst>
      <p:ext uri="{BB962C8B-B14F-4D97-AF65-F5344CB8AC3E}">
        <p14:creationId xmlns:p14="http://schemas.microsoft.com/office/powerpoint/2010/main" val="194161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additive="base">
                                        <p:cTn id="4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 calcmode="lin" valueType="num">
                                      <p:cBhvr additive="base">
                                        <p:cTn id="4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xEl>
                                              <p:pRg st="7" end="7"/>
                                            </p:txEl>
                                          </p:spTgt>
                                        </p:tgtEl>
                                        <p:attrNameLst>
                                          <p:attrName>style.visibility</p:attrName>
                                        </p:attrNameLst>
                                      </p:cBhvr>
                                      <p:to>
                                        <p:strVal val="visible"/>
                                      </p:to>
                                    </p:set>
                                    <p:anim calcmode="lin" valueType="num">
                                      <p:cBhvr additive="base">
                                        <p:cTn id="5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FA0F-8772-92AB-EBF6-CDDE86A166DA}"/>
              </a:ext>
            </a:extLst>
          </p:cNvPr>
          <p:cNvSpPr>
            <a:spLocks noGrp="1"/>
          </p:cNvSpPr>
          <p:nvPr>
            <p:ph type="title"/>
          </p:nvPr>
        </p:nvSpPr>
        <p:spPr>
          <a:xfrm>
            <a:off x="758952" y="709472"/>
            <a:ext cx="4367666" cy="851727"/>
          </a:xfrm>
        </p:spPr>
        <p:txBody>
          <a:bodyPr anchor="b">
            <a:noAutofit/>
          </a:bodyPr>
          <a:lstStyle/>
          <a:p>
            <a:pPr>
              <a:lnSpc>
                <a:spcPct val="90000"/>
              </a:lnSpc>
            </a:pPr>
            <a:r>
              <a:rPr lang="en-US" sz="2800" b="0">
                <a:solidFill>
                  <a:srgbClr val="1C5234"/>
                </a:solidFill>
              </a:rPr>
              <a:t>Vertical Scaling</a:t>
            </a:r>
            <a:r>
              <a:rPr lang="en-US" sz="2800" b="0"/>
              <a:t> (Scaling Up)</a:t>
            </a:r>
            <a:endParaRPr lang="en-US" sz="2800"/>
          </a:p>
        </p:txBody>
      </p:sp>
      <p:sp>
        <p:nvSpPr>
          <p:cNvPr id="5" name="Slide Number Placeholder 4">
            <a:extLst>
              <a:ext uri="{FF2B5EF4-FFF2-40B4-BE49-F238E27FC236}">
                <a16:creationId xmlns:a16="http://schemas.microsoft.com/office/drawing/2014/main" id="{8A16EE92-03CC-8EC0-454A-BD8B19DFF3B4}"/>
              </a:ext>
            </a:extLst>
          </p:cNvPr>
          <p:cNvSpPr>
            <a:spLocks noGrp="1"/>
          </p:cNvSpPr>
          <p:nvPr>
            <p:ph type="sldNum" sz="quarter" idx="12"/>
          </p:nvPr>
        </p:nvSpPr>
        <p:spPr>
          <a:xfrm>
            <a:off x="10438475" y="457199"/>
            <a:ext cx="987552" cy="244503"/>
          </a:xfrm>
        </p:spPr>
        <p:txBody>
          <a:bodyPr anchor="ctr">
            <a:normAutofit/>
          </a:bodyPr>
          <a:lstStyle/>
          <a:p>
            <a:pPr>
              <a:lnSpc>
                <a:spcPct val="90000"/>
              </a:lnSpc>
              <a:spcAft>
                <a:spcPts val="600"/>
              </a:spcAft>
            </a:pPr>
            <a:fld id="{48F63A3B-78C7-47BE-AE5E-E10140E04643}" type="slidenum">
              <a:rPr lang="en-US" sz="1100" smtClean="0"/>
              <a:pPr>
                <a:lnSpc>
                  <a:spcPct val="90000"/>
                </a:lnSpc>
                <a:spcAft>
                  <a:spcPts val="600"/>
                </a:spcAft>
              </a:pPr>
              <a:t>9</a:t>
            </a:fld>
            <a:endParaRPr lang="en-US" sz="1100"/>
          </a:p>
        </p:txBody>
      </p:sp>
      <p:sp>
        <p:nvSpPr>
          <p:cNvPr id="3" name="Content Placeholder 2">
            <a:extLst>
              <a:ext uri="{FF2B5EF4-FFF2-40B4-BE49-F238E27FC236}">
                <a16:creationId xmlns:a16="http://schemas.microsoft.com/office/drawing/2014/main" id="{A2BBC70D-72A1-B4F6-7A83-6014E5102B21}"/>
              </a:ext>
            </a:extLst>
          </p:cNvPr>
          <p:cNvSpPr>
            <a:spLocks noGrp="1"/>
          </p:cNvSpPr>
          <p:nvPr>
            <p:ph type="body" sz="half" idx="2"/>
          </p:nvPr>
        </p:nvSpPr>
        <p:spPr>
          <a:xfrm>
            <a:off x="758952" y="1791195"/>
            <a:ext cx="5664054" cy="3072282"/>
          </a:xfrm>
        </p:spPr>
        <p:txBody>
          <a:bodyPr vert="horz" lIns="91440" tIns="0" rIns="91440" bIns="0" rtlCol="0" anchor="t">
            <a:noAutofit/>
          </a:bodyPr>
          <a:lstStyle/>
          <a:p>
            <a:pPr marL="342900" indent="-342900">
              <a:buChar char="•"/>
            </a:pPr>
            <a:r>
              <a:rPr lang="en-US" sz="1800"/>
              <a:t>Increases system capacity by </a:t>
            </a:r>
            <a:r>
              <a:rPr lang="en-US" sz="1800" b="1"/>
              <a:t>upgrading </a:t>
            </a:r>
            <a:r>
              <a:rPr lang="en-US" sz="1800"/>
              <a:t>the </a:t>
            </a:r>
            <a:r>
              <a:rPr lang="en-US" sz="1800" b="1"/>
              <a:t>existing </a:t>
            </a:r>
            <a:r>
              <a:rPr lang="en-US" sz="1800"/>
              <a:t>server’s hardware (CPU, RAM, disk)</a:t>
            </a:r>
            <a:endParaRPr lang="en-US" sz="1800">
              <a:cs typeface="Sabon Next LT"/>
            </a:endParaRPr>
          </a:p>
          <a:p>
            <a:pPr marL="342900" indent="-342900">
              <a:buChar char="•"/>
            </a:pPr>
            <a:endParaRPr lang="en-US" sz="1800"/>
          </a:p>
          <a:p>
            <a:pPr marL="342900" indent="-342900">
              <a:buChar char="•"/>
            </a:pPr>
            <a:r>
              <a:rPr lang="en-US" sz="1800"/>
              <a:t>A</a:t>
            </a:r>
            <a:r>
              <a:rPr lang="en-US" sz="1800">
                <a:highlight>
                  <a:srgbClr val="FFFF00"/>
                </a:highlight>
              </a:rPr>
              <a:t> single machine</a:t>
            </a:r>
            <a:r>
              <a:rPr lang="en-US" sz="1800"/>
              <a:t> is made more powerful to handle increased load.</a:t>
            </a:r>
            <a:endParaRPr lang="en-US" sz="1800">
              <a:cs typeface="Sabon Next LT"/>
            </a:endParaRPr>
          </a:p>
          <a:p>
            <a:pPr marL="342900" indent="-342900">
              <a:buChar char="•"/>
            </a:pPr>
            <a:endParaRPr lang="en-US" sz="1800"/>
          </a:p>
          <a:p>
            <a:pPr marL="342900" indent="-342900">
              <a:buChar char="•"/>
            </a:pPr>
            <a:r>
              <a:rPr lang="en-US" sz="1800"/>
              <a:t>Suitable for applications requiring high performance on a single instance.</a:t>
            </a:r>
            <a:endParaRPr lang="en-US" sz="1800">
              <a:cs typeface="Sabon Next LT"/>
            </a:endParaRPr>
          </a:p>
          <a:p>
            <a:pPr marL="342900" indent="-342900">
              <a:buChar char="•"/>
            </a:pPr>
            <a:endParaRPr lang="en-US" sz="1800">
              <a:cs typeface="Sabon Next LT"/>
            </a:endParaRPr>
          </a:p>
        </p:txBody>
      </p:sp>
      <p:pic>
        <p:nvPicPr>
          <p:cNvPr id="6" name="Picture Placeholder 5" descr="Horizontal vs Vertical Scaling: Making the Right Choice">
            <a:extLst>
              <a:ext uri="{FF2B5EF4-FFF2-40B4-BE49-F238E27FC236}">
                <a16:creationId xmlns:a16="http://schemas.microsoft.com/office/drawing/2014/main" id="{E807921B-71E9-E01B-292C-D9B9C250ED17}"/>
              </a:ext>
            </a:extLst>
          </p:cNvPr>
          <p:cNvPicPr>
            <a:picLocks noGrp="1" noChangeAspect="1"/>
          </p:cNvPicPr>
          <p:nvPr>
            <p:ph idx="1"/>
          </p:nvPr>
        </p:nvPicPr>
        <p:blipFill>
          <a:blip r:embed="rId2"/>
          <a:stretch/>
        </p:blipFill>
        <p:spPr>
          <a:xfrm>
            <a:off x="1051439" y="4299450"/>
            <a:ext cx="4352685" cy="2211557"/>
          </a:xfrm>
          <a:noFill/>
        </p:spPr>
      </p:pic>
      <p:pic>
        <p:nvPicPr>
          <p:cNvPr id="7" name="Content Placeholder 10" descr="Horizontal vs Vertical Scaling: Making the Right Choice">
            <a:extLst>
              <a:ext uri="{FF2B5EF4-FFF2-40B4-BE49-F238E27FC236}">
                <a16:creationId xmlns:a16="http://schemas.microsoft.com/office/drawing/2014/main" id="{C6D261E4-DCE2-E5BC-EEEC-06526C9878AD}"/>
              </a:ext>
            </a:extLst>
          </p:cNvPr>
          <p:cNvPicPr>
            <a:picLocks noChangeAspect="1"/>
          </p:cNvPicPr>
          <p:nvPr/>
        </p:nvPicPr>
        <p:blipFill>
          <a:blip r:embed="rId3"/>
          <a:stretch>
            <a:fillRect/>
          </a:stretch>
        </p:blipFill>
        <p:spPr>
          <a:xfrm>
            <a:off x="6811219" y="4301758"/>
            <a:ext cx="4342000" cy="2216738"/>
          </a:xfrm>
          <a:prstGeom prst="rect">
            <a:avLst/>
          </a:prstGeom>
        </p:spPr>
      </p:pic>
      <p:sp>
        <p:nvSpPr>
          <p:cNvPr id="9" name="TextBox 8">
            <a:extLst>
              <a:ext uri="{FF2B5EF4-FFF2-40B4-BE49-F238E27FC236}">
                <a16:creationId xmlns:a16="http://schemas.microsoft.com/office/drawing/2014/main" id="{56694267-913B-59A4-BFA1-62609E2D018A}"/>
              </a:ext>
            </a:extLst>
          </p:cNvPr>
          <p:cNvSpPr txBox="1"/>
          <p:nvPr/>
        </p:nvSpPr>
        <p:spPr>
          <a:xfrm>
            <a:off x="6535387" y="1706088"/>
            <a:ext cx="518753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1F2C8F"/>
                </a:solidFill>
                <a:cs typeface="Segoe UI"/>
              </a:rPr>
              <a:t>Increases system capacity by adding more machines (servers) to the infrastructure.</a:t>
            </a:r>
            <a:r>
              <a:rPr lang="en-US">
                <a:cs typeface="Segoe UI"/>
              </a:rPr>
              <a:t>​</a:t>
            </a:r>
            <a:endParaRPr lang="en-US">
              <a:cs typeface="Sabon Next LT"/>
            </a:endParaRPr>
          </a:p>
          <a:p>
            <a:pPr marL="285750" indent="-285750">
              <a:buFont typeface="Arial"/>
              <a:buChar char="•"/>
            </a:pPr>
            <a:endParaRPr lang="en-US">
              <a:cs typeface="Segoe UI"/>
            </a:endParaRPr>
          </a:p>
          <a:p>
            <a:pPr marL="285750" indent="-285750">
              <a:buFont typeface="Arial"/>
              <a:buChar char="•"/>
            </a:pPr>
            <a:r>
              <a:rPr lang="en-US">
                <a:solidFill>
                  <a:srgbClr val="1F2C8F"/>
                </a:solidFill>
                <a:cs typeface="Segoe UI"/>
              </a:rPr>
              <a:t>Traffic is distributed across </a:t>
            </a:r>
            <a:r>
              <a:rPr lang="en-US">
                <a:solidFill>
                  <a:srgbClr val="1F2C8F"/>
                </a:solidFill>
                <a:highlight>
                  <a:srgbClr val="FFFF00"/>
                </a:highlight>
                <a:cs typeface="Segoe UI"/>
              </a:rPr>
              <a:t>multiple servers</a:t>
            </a:r>
            <a:r>
              <a:rPr lang="en-US">
                <a:solidFill>
                  <a:srgbClr val="1F2C8F"/>
                </a:solidFill>
                <a:cs typeface="Segoe UI"/>
              </a:rPr>
              <a:t> using </a:t>
            </a:r>
            <a:r>
              <a:rPr lang="en-US" b="1">
                <a:solidFill>
                  <a:srgbClr val="1F2C8F"/>
                </a:solidFill>
                <a:highlight>
                  <a:srgbClr val="FFFF00"/>
                </a:highlight>
                <a:cs typeface="Segoe UI"/>
              </a:rPr>
              <a:t>load balancers</a:t>
            </a:r>
            <a:r>
              <a:rPr lang="en-US">
                <a:solidFill>
                  <a:srgbClr val="1F2C8F"/>
                </a:solidFill>
                <a:cs typeface="Segoe UI"/>
              </a:rPr>
              <a:t>.</a:t>
            </a:r>
            <a:r>
              <a:rPr lang="en-US">
                <a:cs typeface="Segoe UI"/>
              </a:rPr>
              <a:t>​</a:t>
            </a:r>
          </a:p>
          <a:p>
            <a:pPr marL="285750" indent="-285750">
              <a:buFont typeface="Arial"/>
              <a:buChar char="•"/>
            </a:pPr>
            <a:endParaRPr lang="en-US">
              <a:cs typeface="Segoe UI"/>
            </a:endParaRPr>
          </a:p>
          <a:p>
            <a:pPr marL="285750" indent="-285750">
              <a:buFont typeface="Arial"/>
              <a:buChar char="•"/>
            </a:pPr>
            <a:r>
              <a:rPr lang="en-US">
                <a:solidFill>
                  <a:srgbClr val="1F2C8F"/>
                </a:solidFill>
                <a:cs typeface="Segoe UI"/>
              </a:rPr>
              <a:t>Each new server handles a portion of the requests, reducing the load on individual machines.</a:t>
            </a:r>
            <a:r>
              <a:rPr lang="en-US">
                <a:cs typeface="Segoe UI"/>
              </a:rPr>
              <a:t>​</a:t>
            </a:r>
          </a:p>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latin typeface="Arial"/>
              <a:cs typeface="Arial"/>
            </a:endParaRPr>
          </a:p>
          <a:p>
            <a:pPr marL="285750" indent="-285750">
              <a:buFont typeface="Arial"/>
              <a:buChar char="•"/>
            </a:pPr>
            <a:endParaRPr lang="en-US">
              <a:cs typeface="Segoe UI"/>
            </a:endParaRPr>
          </a:p>
        </p:txBody>
      </p:sp>
      <p:sp>
        <p:nvSpPr>
          <p:cNvPr id="4" name="TextBox 3">
            <a:extLst>
              <a:ext uri="{FF2B5EF4-FFF2-40B4-BE49-F238E27FC236}">
                <a16:creationId xmlns:a16="http://schemas.microsoft.com/office/drawing/2014/main" id="{0DCF64AF-1599-1159-99F7-BFBAA88AB9C1}"/>
              </a:ext>
            </a:extLst>
          </p:cNvPr>
          <p:cNvSpPr txBox="1"/>
          <p:nvPr/>
        </p:nvSpPr>
        <p:spPr>
          <a:xfrm>
            <a:off x="6624451" y="577932"/>
            <a:ext cx="5286499" cy="9738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a:solidFill>
                  <a:srgbClr val="1F2C8F"/>
                </a:solidFill>
                <a:latin typeface="Arial Black"/>
              </a:rPr>
              <a:t> </a:t>
            </a:r>
            <a:r>
              <a:rPr lang="en-US" sz="2800" cap="all">
                <a:solidFill>
                  <a:srgbClr val="1C5234"/>
                </a:solidFill>
                <a:latin typeface="Arial Black"/>
              </a:rPr>
              <a:t>HORIZONTAL</a:t>
            </a:r>
            <a:r>
              <a:rPr lang="en-US" sz="2800">
                <a:solidFill>
                  <a:srgbClr val="1C5234"/>
                </a:solidFill>
                <a:latin typeface="Arial Black"/>
              </a:rPr>
              <a:t>​ </a:t>
            </a:r>
            <a:r>
              <a:rPr lang="en-US" sz="2800" cap="all">
                <a:solidFill>
                  <a:srgbClr val="1C5234"/>
                </a:solidFill>
                <a:latin typeface="Arial Black"/>
              </a:rPr>
              <a:t>Scaling</a:t>
            </a:r>
            <a:r>
              <a:rPr lang="en-US" sz="2800" cap="all">
                <a:solidFill>
                  <a:srgbClr val="1F2C8F"/>
                </a:solidFill>
                <a:latin typeface="Arial Black"/>
              </a:rPr>
              <a:t> </a:t>
            </a:r>
            <a:endParaRPr lang="en-US" sz="2800">
              <a:solidFill>
                <a:srgbClr val="000000"/>
              </a:solidFill>
              <a:latin typeface="Sabon Next LT"/>
              <a:cs typeface="Sabon Next LT"/>
            </a:endParaRPr>
          </a:p>
          <a:p>
            <a:r>
              <a:rPr lang="en-US" sz="2800" cap="all">
                <a:solidFill>
                  <a:srgbClr val="1F2C8F"/>
                </a:solidFill>
                <a:latin typeface="Arial Black"/>
              </a:rPr>
              <a:t>       (Scaling OUT)</a:t>
            </a:r>
            <a:r>
              <a:rPr lang="en-US" sz="2800">
                <a:latin typeface="Arial Black"/>
              </a:rPr>
              <a:t>​</a:t>
            </a:r>
            <a:endParaRPr lang="en-US" sz="2800">
              <a:cs typeface="Sabon Next LT"/>
            </a:endParaRPr>
          </a:p>
        </p:txBody>
      </p:sp>
    </p:spTree>
    <p:extLst>
      <p:ext uri="{BB962C8B-B14F-4D97-AF65-F5344CB8AC3E}">
        <p14:creationId xmlns:p14="http://schemas.microsoft.com/office/powerpoint/2010/main" val="4752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9" grpId="0"/>
      <p:bldP spid="4" grpId="0"/>
    </p:bldLst>
  </p:timing>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A76D1-3C6D-40BC-A42D-496B6EDE8B8C}">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E99543C-82E8-4821-93BD-5A60BEB423E2}">
  <ds:schemaRefs>
    <ds:schemaRef ds:uri="http://schemas.microsoft.com/sharepoint/v3/contenttype/forms"/>
  </ds:schemaRefs>
</ds:datastoreItem>
</file>

<file path=customXml/itemProps3.xml><?xml version="1.0" encoding="utf-8"?>
<ds:datastoreItem xmlns:ds="http://schemas.openxmlformats.org/officeDocument/2006/customXml" ds:itemID="{5D7B7F6F-2C08-4296-B7AB-C2C3F421924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76</Slides>
  <Notes>14</Notes>
  <HiddenSlides>0</HiddenSlide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Custom</vt:lpstr>
      <vt:lpstr>BASE an ACID ALTERNATIVE </vt:lpstr>
      <vt:lpstr>ACID vs BASE</vt:lpstr>
      <vt:lpstr>agenda</vt:lpstr>
      <vt:lpstr>PowerPoint Presentation</vt:lpstr>
      <vt:lpstr>EVERYTHING AT ONE NODE [CENTRALIZED SYSTEM]</vt:lpstr>
      <vt:lpstr>You WITNESS GROWTH Growing Popularity of Your Web Applications</vt:lpstr>
      <vt:lpstr>You WITNESS GROWTH Importance of Scalability for Your Web Application </vt:lpstr>
      <vt:lpstr>SO YOU WANT TO SCALE Your pain BEGINS</vt:lpstr>
      <vt:lpstr>Vertical Scaling (Scaling Up)</vt:lpstr>
      <vt:lpstr>FUNCTIONAL PARTITIONING</vt:lpstr>
      <vt:lpstr>FUNCTIONAL PARTITIONING (1) AN EXAMPLE</vt:lpstr>
      <vt:lpstr>FUNCTIONAL PARTITIONING (2) </vt:lpstr>
      <vt:lpstr>FUNCTIONAL PARTITIONING (3) CHALLENGES?</vt:lpstr>
      <vt:lpstr>CAP THEoREM (1)</vt:lpstr>
      <vt:lpstr>CAP THEOREM (2)</vt:lpstr>
      <vt:lpstr>PowerPoint Presentation</vt:lpstr>
      <vt:lpstr>ACID Commiting in a single DB</vt:lpstr>
      <vt:lpstr>We start with a toy example</vt:lpstr>
      <vt:lpstr>ACID transaction TOY EXAMPLE</vt:lpstr>
      <vt:lpstr>ACID transaction TOY EXAMPLE</vt:lpstr>
      <vt:lpstr>ACID transaction TOY EXAMPLE explained</vt:lpstr>
      <vt:lpstr>ACID Transaction Say We want to scale</vt:lpstr>
      <vt:lpstr>ACID TRANSACTION</vt:lpstr>
      <vt:lpstr>PowerPoint Presentation</vt:lpstr>
      <vt:lpstr>Acid transactions  </vt:lpstr>
      <vt:lpstr>Acid transactions  </vt:lpstr>
      <vt:lpstr>  WE NEED 2pc PROTOCOL FOR DATABASES IN DISTRIBUTED ENVIRONMENT</vt:lpstr>
      <vt:lpstr>  WORKING: 2pc PROTOCOL A SIMPLE RUNDOWN</vt:lpstr>
      <vt:lpstr>  WE NEED 2pc PROTOCOL: AN EXAMPLE RUNDOWN(1) FOR DATABASES IN DISTRIBUTED ENVIRONMENT</vt:lpstr>
      <vt:lpstr>PowerPoint Presentation</vt:lpstr>
      <vt:lpstr>PowerPoint Presentation</vt:lpstr>
      <vt:lpstr>PowerPoint Presentation</vt:lpstr>
      <vt:lpstr>PowerPoint Presentation</vt:lpstr>
      <vt:lpstr>PowerPoint Presentation</vt:lpstr>
      <vt:lpstr>PowerPoint Presentation</vt:lpstr>
      <vt:lpstr>2pc: the problem </vt:lpstr>
      <vt:lpstr>BASE An Alternative to ACID: More Availability</vt:lpstr>
      <vt:lpstr>BASE Principle</vt:lpstr>
      <vt:lpstr>BASE IN DISTRIBUTED ENVIRONMENT</vt:lpstr>
      <vt:lpstr>BASE EXAMPLE</vt:lpstr>
      <vt:lpstr>Avoiding 2PC Using BASE</vt:lpstr>
      <vt:lpstr>PROBLEM !</vt:lpstr>
      <vt:lpstr>Base Persistent Queues</vt:lpstr>
      <vt:lpstr>Base Persistent Queues</vt:lpstr>
      <vt:lpstr>Base Persistent Queues</vt:lpstr>
      <vt:lpstr>Base Persistent Queues</vt:lpstr>
      <vt:lpstr>Base Persistent Queues</vt:lpstr>
      <vt:lpstr>Base Persistent Queues</vt:lpstr>
      <vt:lpstr>issue persists!</vt:lpstr>
      <vt:lpstr>Solving 2pc problem</vt:lpstr>
      <vt:lpstr>issue persists!</vt:lpstr>
      <vt:lpstr>What is Idempotence(1)</vt:lpstr>
      <vt:lpstr>What is Idempotence(2)</vt:lpstr>
      <vt:lpstr>idempotency</vt:lpstr>
      <vt:lpstr>Idempotency(2)</vt:lpstr>
      <vt:lpstr>Idempotency(3) </vt:lpstr>
      <vt:lpstr>Idempotency(4)</vt:lpstr>
      <vt:lpstr>PowerPoint Presentation</vt:lpstr>
      <vt:lpstr>FAILURE PATTERNS ANALYSIS (for idempotency)</vt:lpstr>
      <vt:lpstr>Minor Issues</vt:lpstr>
      <vt:lpstr>Minor Issues</vt:lpstr>
      <vt:lpstr>Minor Issues</vt:lpstr>
      <vt:lpstr>EVENT DRIVEN ARCHITECTURE to the rescue BASE APPLICATION</vt:lpstr>
      <vt:lpstr>NEED FOR EDA Why request-response model is not good </vt:lpstr>
      <vt:lpstr>NEED FOR EDA Why request-response model is not good </vt:lpstr>
      <vt:lpstr>NEED FOR EDA Why request-response model is not good </vt:lpstr>
      <vt:lpstr>NEED FOR EDA Why EDA iS good </vt:lpstr>
      <vt:lpstr>EVENT DRIVEN ARCHITECTURE to the rescue</vt:lpstr>
      <vt:lpstr>EVENT DRIVEN ARCHITECTURE to the rescue</vt:lpstr>
      <vt:lpstr>EVENT DRIVEN ARCHITECTURE (1) to the rescue</vt:lpstr>
      <vt:lpstr>EVENT DRIVEN ARCHITECTURE (2) to the rescue</vt:lpstr>
      <vt:lpstr>EVENT DRIVEN ARCHITECTURE (2) to the rescue</vt:lpstr>
      <vt:lpstr>How BASE ACHIEVABLE</vt:lpstr>
      <vt:lpstr>The BIG PICTURE ! Of BASE SYSTEMS</vt:lpstr>
      <vt:lpstr>CONCLUSIONS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revision>240</cp:revision>
  <dcterms:created xsi:type="dcterms:W3CDTF">2025-03-18T14:58:22Z</dcterms:created>
  <dcterms:modified xsi:type="dcterms:W3CDTF">2025-04-13T15:45:23Z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