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63" r:id="rId4"/>
    <p:sldId id="264" r:id="rId5"/>
    <p:sldId id="270" r:id="rId6"/>
    <p:sldId id="271" r:id="rId7"/>
    <p:sldId id="318" r:id="rId8"/>
    <p:sldId id="304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20" r:id="rId20"/>
    <p:sldId id="302" r:id="rId21"/>
    <p:sldId id="303" r:id="rId22"/>
    <p:sldId id="317" r:id="rId23"/>
    <p:sldId id="305" r:id="rId24"/>
    <p:sldId id="274" r:id="rId25"/>
    <p:sldId id="321" r:id="rId26"/>
    <p:sldId id="311" r:id="rId27"/>
    <p:sldId id="312" r:id="rId28"/>
    <p:sldId id="31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er Boushehri" initials="NB" lastIdx="3" clrIdx="0">
    <p:extLst>
      <p:ext uri="{19B8F6BF-5375-455C-9EA6-DF929625EA0E}">
        <p15:presenceInfo xmlns:p15="http://schemas.microsoft.com/office/powerpoint/2012/main" userId="b654e46152b91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658" autoAdjust="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Apps in </a:t>
            </a:r>
            <a:r>
              <a:rPr lang="en-US" dirty="0" smtClean="0"/>
              <a:t>the Market </a:t>
            </a:r>
            <a:r>
              <a:rPr lang="en-US" dirty="0"/>
              <a:t>as of July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Number of Apps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'[Chart in Microsoft PowerPoint]Sheet1'!$A$2:$A$4</c:f>
              <c:strCache>
                <c:ptCount val="3"/>
                <c:pt idx="0">
                  <c:v>Google Play</c:v>
                </c:pt>
                <c:pt idx="1">
                  <c:v>Apple App Store</c:v>
                </c:pt>
                <c:pt idx="2">
                  <c:v>Windows Phone Store</c:v>
                </c:pt>
              </c:strCache>
            </c:strRef>
          </c:cat>
          <c:val>
            <c:numRef>
              <c:f>'[Chart in Microsoft PowerPoint]Sheet1'!$B$2:$B$4</c:f>
              <c:numCache>
                <c:formatCode>General</c:formatCode>
                <c:ptCount val="3"/>
                <c:pt idx="0">
                  <c:v>1600000</c:v>
                </c:pt>
                <c:pt idx="1">
                  <c:v>1500000</c:v>
                </c:pt>
                <c:pt idx="2">
                  <c:v>340000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F4-4D7B-8FAB-A04A4AF10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7342416"/>
        <c:axId val="1217342960"/>
      </c:barChart>
      <c:catAx>
        <c:axId val="121734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342960"/>
        <c:crosses val="autoZero"/>
        <c:auto val="1"/>
        <c:lblAlgn val="ctr"/>
        <c:lblOffset val="100"/>
        <c:noMultiLvlLbl val="0"/>
      </c:catAx>
      <c:valAx>
        <c:axId val="1217342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17342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D757-2BA4-475D-B7FA-FA92882A852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5BF14-8441-4204-A20B-CB49EB4C1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Based</a:t>
            </a:r>
            <a:r>
              <a:rPr lang="en-US" baseline="0" dirty="0" smtClean="0"/>
              <a:t> on data from google and ad spending money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79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Apps are run on their respective platform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dk1"/>
                </a:solidFill>
              </a:rPr>
              <a:t>Test case either returns successfully or throws an exception 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dk1"/>
                </a:solidFill>
              </a:rPr>
              <a:t>Serialize test case state to detect inconsistencies across platforms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dk1"/>
                </a:solidFill>
              </a:rPr>
              <a:t>2) Use a top-down recursive </a:t>
            </a:r>
            <a:r>
              <a:rPr lang="en-US" sz="2400" dirty="0" err="1" smtClean="0">
                <a:solidFill>
                  <a:schemeClr val="dk1"/>
                </a:solidFill>
              </a:rPr>
              <a:t>serializer</a:t>
            </a:r>
            <a:r>
              <a:rPr lang="en-US" sz="2400" dirty="0" smtClean="0">
                <a:solidFill>
                  <a:schemeClr val="dk1"/>
                </a:solidFill>
              </a:rPr>
              <a:t> to serialize object’s state</a:t>
            </a:r>
          </a:p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Identify inconsistencies by comparing serialized representation of objects</a:t>
            </a:r>
          </a:p>
          <a:p>
            <a:pPr marL="457200" lvl="0" indent="-228600" rtl="0">
              <a:spcBef>
                <a:spcPts val="48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last)The matching tries to see whether a serialized object is a subset on the other platform or not</a:t>
            </a:r>
          </a:p>
          <a:p>
            <a:pPr marL="457200" lvl="0" indent="-228600" rtl="0">
              <a:spcBef>
                <a:spcPts val="48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 private/public methods</a:t>
            </a:r>
          </a:p>
          <a:p>
            <a:pPr marL="457200" lvl="0" indent="-228600" rtl="0">
              <a:spcBef>
                <a:spcPts val="48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 also need some filtering</a:t>
            </a:r>
          </a:p>
          <a:p>
            <a:pPr marL="0" indent="0" rtl="0">
              <a:spcBef>
                <a:spcPts val="480"/>
              </a:spcBef>
              <a:buNone/>
            </a:pPr>
            <a:endParaRPr lang="en-US" sz="2400" dirty="0" smtClean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1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after)reasons for having duplicates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	test cases are ran on the desktop instead of target platform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	if test case generates inconsistency in target platform there is no way to detect this and sequences get extended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1200" dirty="0" smtClean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discovering unique inconsistencies is partly manual plus discarding false positives which is the systems bottleneck</a:t>
            </a:r>
          </a:p>
          <a:p>
            <a:pPr lvl="0" rtl="0">
              <a:spcBef>
                <a:spcPts val="0"/>
              </a:spcBef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75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Running test cases in batches can introduce duplicate inconsistencies: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</a:t>
            </a:r>
            <a:r>
              <a:rPr lang="en" dirty="0" smtClean="0"/>
              <a:t>olution</a:t>
            </a:r>
            <a:r>
              <a:rPr lang="en" baseline="0" dirty="0" smtClean="0"/>
              <a:t> is filering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baseline="0" dirty="0" smtClean="0"/>
              <a:t>UriBuilder UriFormatException</a:t>
            </a: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Undocumented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Marked as TODO in mono</a:t>
            </a:r>
            <a:endParaRPr lang="e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7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 smtClean="0"/>
              <a:t>Initiated the study of cross-platform mobile app development framework</a:t>
            </a:r>
          </a:p>
          <a:p>
            <a:r>
              <a:rPr lang="en" dirty="0" smtClean="0"/>
              <a:t>Introduced a tool to automate bug finding in such frameworks</a:t>
            </a:r>
          </a:p>
          <a:p>
            <a:endParaRPr lang="en" dirty="0" smtClean="0"/>
          </a:p>
          <a:p>
            <a:r>
              <a:rPr lang="en" dirty="0" smtClean="0"/>
              <a:t>Furutre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dirty="0" smtClean="0"/>
              <a:t>Input</a:t>
            </a:r>
            <a:r>
              <a:rPr lang="en" baseline="0" dirty="0" smtClean="0"/>
              <a:t> generation &amp; test apps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baseline="0" dirty="0" smtClean="0"/>
              <a:t>Study other platforms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dirty="0" smtClean="0"/>
              <a:t>Consider</a:t>
            </a:r>
            <a:r>
              <a:rPr lang="en" baseline="0" dirty="0" smtClean="0"/>
              <a:t> 3</a:t>
            </a:r>
            <a:r>
              <a:rPr lang="en" baseline="30000" dirty="0" smtClean="0"/>
              <a:t>rd</a:t>
            </a:r>
            <a:r>
              <a:rPr lang="en" baseline="0" dirty="0" smtClean="0"/>
              <a:t> party code</a:t>
            </a:r>
            <a:endParaRPr lang="e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3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development and maintenance costs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Costs 80%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Time 83%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survey doesn’t indicate how much cost/time saving has been achieved.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Survey</a:t>
            </a:r>
            <a:r>
              <a:rPr lang="en-US" sz="1200" baseline="0" dirty="0" smtClean="0"/>
              <a:t> based on infographic on: </a:t>
            </a:r>
            <a:r>
              <a:rPr lang="en-US" sz="1200" dirty="0" smtClean="0"/>
              <a:t>http://www.rishabhsoft.com/blog/cross-platform-app-tools-infographic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Choosing</a:t>
            </a:r>
            <a:r>
              <a:rPr lang="en-US" baseline="0" dirty="0" smtClean="0"/>
              <a:t> between two types is a tradeoff between performance/looks and feel/amount of shared code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development and maintenance costs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Costs 80%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Time 83%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survey doesn’t indicate how much cost/time saving has been achieved.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Survey</a:t>
            </a:r>
            <a:r>
              <a:rPr lang="en-US" sz="1200" baseline="0" dirty="0" smtClean="0"/>
              <a:t> based on infographic on: </a:t>
            </a:r>
            <a:r>
              <a:rPr lang="en-US" sz="1200" dirty="0" smtClean="0"/>
              <a:t>http://www.rishabhsoft.com/blog/cross-platform-app-tools-infographic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Choosing</a:t>
            </a:r>
            <a:r>
              <a:rPr lang="en-US" baseline="0" dirty="0" smtClean="0"/>
              <a:t> between two types is a tradeoff between performance/looks and feel/amount of shared code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98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 dirty="0" smtClean="0">
                <a:solidFill>
                  <a:schemeClr val="dk1"/>
                </a:solidFill>
              </a:rPr>
              <a:t>Currently the most popular native cross-platform mobile application development framework</a:t>
            </a:r>
          </a:p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 dirty="0" smtClean="0">
                <a:solidFill>
                  <a:schemeClr val="dk1"/>
                </a:solidFill>
              </a:rPr>
              <a:t>Supports writing apps in .Net and translates them to different mobile platforms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dirty="0" smtClean="0"/>
              <a:t>3)Xamarin maintainers are very active. and release updates frequently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dirty="0" smtClean="0"/>
              <a:t>In addition it has a larger user-base compared to apportable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dirty="0" smtClean="0"/>
              <a:t>This is shown by the activities on forums/stackoverflow/bug repository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1200" dirty="0" smtClean="0">
                <a:solidFill>
                  <a:schemeClr val="dk1"/>
                </a:solidFill>
              </a:rPr>
              <a:t>4) xamarin has bugs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1200" dirty="0" smtClean="0">
                <a:solidFill>
                  <a:schemeClr val="dk1"/>
                </a:solidFill>
              </a:rPr>
              <a:t>17600 total and 5100 open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1200" dirty="0" smtClean="0">
                <a:solidFill>
                  <a:schemeClr val="dk1"/>
                </a:solidFill>
              </a:rPr>
              <a:t>compared to apportable 820 and 449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4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Showing</a:t>
            </a:r>
            <a:r>
              <a:rPr lang="en-US" baseline="0" dirty="0" smtClean="0"/>
              <a:t> despite having issues,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 certain developers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7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translation is a complex task because the platform must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correctly encode the semantics of both the home platform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target platform SDK and the relationship between them.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complexity translates into bugs in the frameworks.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as of May 2015,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Xamarin’s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Bugzilla database shows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history of about 7,100 bugs that are related to cross-platform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0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translation is a complex task because the platform must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correctly encode the semantics of both the home platform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target platform SDK and the relationship between them.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complexity translates into bugs in the frameworks.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as of May 2015,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Xamarin’s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Bugzilla database shows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history of about 7,100 bugs that are related to cross-platform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4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Differential testing eases the cost</a:t>
            </a:r>
            <a:r>
              <a:rPr lang="en-US" baseline="0" dirty="0" smtClean="0"/>
              <a:t> of evaluating test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191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 dirty="0" smtClean="0">
                <a:solidFill>
                  <a:schemeClr val="dk1"/>
                </a:solidFill>
              </a:rPr>
              <a:t>To maintain a uniform system wide state We limit I/O to Networking and File system access </a:t>
            </a:r>
          </a:p>
          <a:p>
            <a:pPr rtl="0">
              <a:spcBef>
                <a:spcPts val="0"/>
              </a:spcBef>
              <a:buNone/>
            </a:pPr>
            <a:endParaRPr lang="en-US" dirty="0" smtClean="0"/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3) App state → Why many test cases are packaged in one app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4) This is done to ensure that the state doesn’t diverge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	Didn’t have access to recording/replay of sensor I/O which we might try to mitigate in the future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Need to insure applications run on target platforms</a:t>
            </a:r>
          </a:p>
          <a:p>
            <a:pPr marL="800100" lvl="1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Include </a:t>
            </a:r>
            <a:r>
              <a:rPr lang="en-US" dirty="0" err="1" smtClean="0"/>
              <a:t>serializer</a:t>
            </a:r>
            <a:r>
              <a:rPr lang="en-US" dirty="0" smtClean="0"/>
              <a:t> in the testing application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Keep UI as simple as possible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Ensure a unified initial state across platform at the start of the test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Lack of direct feedback can generate duplicate test cases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BF14-8441-4204-A20B-CB49EB4C15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1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9883-4F49-4663-BBDD-2D591FEFC7A0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F375-5AD4-4C07-B426-870F35687FEF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1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253C-AC53-4BA6-AAE1-A59959860545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7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269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E21-009B-491B-A992-0D00A0C4CEDB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0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6646-ADC2-4AE2-9888-A754DB0F666E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88D9-2B8F-46FC-839E-D39FD9E26C73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7AA5-072D-467A-8A10-D579E6EA47CD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6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4C90-2786-4916-A9AF-C6757686EF7A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8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D5DD-2BDD-452E-9585-BEF65F5737DC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3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3A6C-7B15-47CF-897F-5C9E64CA318F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0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5D5B-2E41-4813-A6A3-D1741D57957F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8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95724-294B-443F-A4A2-BA8B513D8D2D}" type="datetime1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A266-04FE-4340-A64A-FD4C31AD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3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24791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sdn.microsoft.com/en-us/library/system.formatexception(v=vs.110)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040"/>
            <a:ext cx="9144000" cy="2387600"/>
          </a:xfrm>
        </p:spPr>
        <p:txBody>
          <a:bodyPr>
            <a:noAutofit/>
          </a:bodyPr>
          <a:lstStyle/>
          <a:p>
            <a:r>
              <a:rPr lang="en" b="1" dirty="0"/>
              <a:t>Testing Cross-Platform Mobile App Development Frameworks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6211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en" u="sng" dirty="0" smtClean="0">
                <a:solidFill>
                  <a:srgbClr val="000000"/>
                </a:solidFill>
              </a:rPr>
              <a:t>Nader </a:t>
            </a:r>
            <a:r>
              <a:rPr lang="en" u="sng" dirty="0" smtClean="0">
                <a:solidFill>
                  <a:srgbClr val="000000"/>
                </a:solidFill>
              </a:rPr>
              <a:t>Boushehrinejadmoradi</a:t>
            </a:r>
            <a:r>
              <a:rPr lang="en" dirty="0" smtClean="0">
                <a:solidFill>
                  <a:srgbClr val="000000"/>
                </a:solidFill>
              </a:rPr>
              <a:t>, </a:t>
            </a:r>
            <a:r>
              <a:rPr lang="en" dirty="0" smtClean="0">
                <a:solidFill>
                  <a:srgbClr val="000000"/>
                </a:solidFill>
              </a:rPr>
              <a:t>Vinod Ganapathy, </a:t>
            </a:r>
            <a:endParaRPr lang="en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en" dirty="0" smtClean="0">
                <a:solidFill>
                  <a:srgbClr val="000000"/>
                </a:solidFill>
              </a:rPr>
              <a:t>Santosh </a:t>
            </a:r>
            <a:r>
              <a:rPr lang="en" dirty="0" smtClean="0">
                <a:solidFill>
                  <a:srgbClr val="000000"/>
                </a:solidFill>
              </a:rPr>
              <a:t>Nagarakatte, </a:t>
            </a:r>
            <a:r>
              <a:rPr lang="en" dirty="0" smtClean="0">
                <a:solidFill>
                  <a:srgbClr val="000000"/>
                </a:solidFill>
              </a:rPr>
              <a:t>Liviu </a:t>
            </a:r>
            <a:r>
              <a:rPr lang="en" dirty="0" smtClean="0">
                <a:solidFill>
                  <a:srgbClr val="000000"/>
                </a:solidFill>
              </a:rPr>
              <a:t>Iftode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endParaRPr lang="en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" dirty="0" smtClean="0">
                <a:solidFill>
                  <a:srgbClr val="000000"/>
                </a:solidFill>
              </a:rPr>
              <a:t>Department of Computer Science, Rutgers University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endParaRPr lang="en" sz="2600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" sz="2600" dirty="0" smtClean="0">
                <a:solidFill>
                  <a:srgbClr val="000000"/>
                </a:solidFill>
              </a:rPr>
              <a:t>ASE</a:t>
            </a:r>
            <a:r>
              <a:rPr lang="en" dirty="0" smtClean="0">
                <a:solidFill>
                  <a:srgbClr val="000000"/>
                </a:solidFill>
              </a:rPr>
              <a:t> </a:t>
            </a:r>
            <a:r>
              <a:rPr lang="en" dirty="0" smtClean="0">
                <a:solidFill>
                  <a:srgbClr val="000000"/>
                </a:solidFill>
              </a:rPr>
              <a:t>2015</a:t>
            </a:r>
            <a:endParaRPr lang="en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http://blanco.io/assets/images/homepage/rutgers-lo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" y="6038197"/>
            <a:ext cx="2857500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 Apps are not Always Consistent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0990" indent="-380990"/>
            <a:endParaRPr lang="en-US" dirty="0" smtClean="0"/>
          </a:p>
          <a:p>
            <a:pPr marL="380990" indent="-380990"/>
            <a:endParaRPr lang="en-US" dirty="0"/>
          </a:p>
          <a:p>
            <a:pPr marL="380990" indent="-380990"/>
            <a:endParaRPr lang="en-US" dirty="0" smtClean="0"/>
          </a:p>
          <a:p>
            <a:pPr marL="380990" indent="-380990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call to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DateTime</a:t>
            </a:r>
            <a:r>
              <a:rPr lang="en-US" dirty="0" err="1"/>
              <a:t>.Now.ToString</a:t>
            </a:r>
            <a:r>
              <a:rPr lang="en-US" dirty="0"/>
              <a:t>() is </a:t>
            </a:r>
            <a:r>
              <a:rPr lang="en-US" dirty="0" smtClean="0"/>
              <a:t>made to display current time</a:t>
            </a:r>
          </a:p>
          <a:p>
            <a:r>
              <a:rPr lang="en-US" dirty="0" smtClean="0"/>
              <a:t>Inconsistency in translating this method call to the target platform </a:t>
            </a:r>
          </a:p>
          <a:p>
            <a:endParaRPr lang="en-US" dirty="0"/>
          </a:p>
          <a:p>
            <a:pPr marL="380990" indent="-380990"/>
            <a:endParaRPr lang="en-US" dirty="0"/>
          </a:p>
          <a:p>
            <a:pPr marL="380990" indent="-38099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956614" y="2044524"/>
            <a:ext cx="5865751" cy="1854267"/>
            <a:chOff x="2029826" y="2574759"/>
            <a:chExt cx="5040139" cy="16066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9826" y="2574759"/>
              <a:ext cx="5040139" cy="160668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4525832" y="3573380"/>
              <a:ext cx="972600" cy="360947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09083" y="2827421"/>
              <a:ext cx="560882" cy="312821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5" y="1969615"/>
            <a:ext cx="5150355" cy="197521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20492" y="2614915"/>
            <a:ext cx="2191093" cy="713483"/>
            <a:chOff x="2270311" y="2054469"/>
            <a:chExt cx="1643320" cy="535112"/>
          </a:xfrm>
        </p:grpSpPr>
        <p:sp>
          <p:nvSpPr>
            <p:cNvPr id="11" name="Rounded Rectangle 10"/>
            <p:cNvSpPr/>
            <p:nvPr/>
          </p:nvSpPr>
          <p:spPr>
            <a:xfrm>
              <a:off x="3440414" y="2054469"/>
              <a:ext cx="473217" cy="1839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70311" y="2302041"/>
              <a:ext cx="836276" cy="2875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6627168"/>
            <a:ext cx="492556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https://bugzilla.xamarin.com/show_bug.cgi?id=23405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19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By design, Cross-platform frameworks strive to provide </a:t>
            </a:r>
            <a:r>
              <a:rPr lang="en-US" sz="3600" b="1" dirty="0"/>
              <a:t>consistent behavior </a:t>
            </a:r>
            <a:r>
              <a:rPr lang="en-US" sz="3600" dirty="0"/>
              <a:t>across all targeted </a:t>
            </a:r>
            <a:r>
              <a:rPr lang="en-US" sz="3600" dirty="0" smtClean="0"/>
              <a:t>platforms</a:t>
            </a:r>
          </a:p>
          <a:p>
            <a:r>
              <a:rPr lang="en-US" sz="3600" dirty="0" smtClean="0"/>
              <a:t>Leverage this design assumption to automate bug finding</a:t>
            </a:r>
          </a:p>
          <a:p>
            <a:pPr lvl="1"/>
            <a:r>
              <a:rPr lang="en-US" sz="3200" dirty="0" smtClean="0"/>
              <a:t>Help developers to detect and fix bugs earlier	</a:t>
            </a:r>
          </a:p>
          <a:p>
            <a:pPr lvl="1"/>
            <a:r>
              <a:rPr lang="en-US" sz="3200" dirty="0" smtClean="0"/>
              <a:t>Customers gets access to a more consistent framework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X-Checker: Cross-platform Test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Shape 206"/>
          <p:cNvSpPr/>
          <p:nvPr/>
        </p:nvSpPr>
        <p:spPr>
          <a:xfrm>
            <a:off x="2095227" y="3954481"/>
            <a:ext cx="1082399" cy="1035199"/>
          </a:xfrm>
          <a:prstGeom prst="rect">
            <a:avLst/>
          </a:prstGeom>
          <a:solidFill>
            <a:srgbClr val="6D9EEB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Shape 211"/>
          <p:cNvSpPr/>
          <p:nvPr/>
        </p:nvSpPr>
        <p:spPr>
          <a:xfrm>
            <a:off x="1942244" y="3803303"/>
            <a:ext cx="1082399" cy="1035199"/>
          </a:xfrm>
          <a:prstGeom prst="rect">
            <a:avLst/>
          </a:prstGeom>
          <a:solidFill>
            <a:srgbClr val="6D9EEB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hape 212"/>
          <p:cNvSpPr/>
          <p:nvPr/>
        </p:nvSpPr>
        <p:spPr>
          <a:xfrm>
            <a:off x="1824820" y="3710258"/>
            <a:ext cx="1082399" cy="1035199"/>
          </a:xfrm>
          <a:prstGeom prst="rect">
            <a:avLst/>
          </a:prstGeom>
          <a:solidFill>
            <a:srgbClr val="6D9EEB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dirty="0"/>
              <a:t>Shared API Library</a:t>
            </a:r>
          </a:p>
        </p:txBody>
      </p:sp>
      <p:sp>
        <p:nvSpPr>
          <p:cNvPr id="8" name="Shape 213"/>
          <p:cNvSpPr/>
          <p:nvPr/>
        </p:nvSpPr>
        <p:spPr>
          <a:xfrm>
            <a:off x="3936375" y="3681683"/>
            <a:ext cx="1581599" cy="1580800"/>
          </a:xfrm>
          <a:prstGeom prst="rect">
            <a:avLst/>
          </a:prstGeom>
          <a:solidFill>
            <a:srgbClr val="B4A7D6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dirty="0"/>
              <a:t>Test Case Generator</a:t>
            </a:r>
          </a:p>
        </p:txBody>
      </p:sp>
      <p:cxnSp>
        <p:nvCxnSpPr>
          <p:cNvPr id="9" name="Shape 214"/>
          <p:cNvCxnSpPr>
            <a:stCxn id="5" idx="3"/>
            <a:endCxn id="8" idx="1"/>
          </p:cNvCxnSpPr>
          <p:nvPr/>
        </p:nvCxnSpPr>
        <p:spPr>
          <a:xfrm>
            <a:off x="3177626" y="4472081"/>
            <a:ext cx="758749" cy="2"/>
          </a:xfrm>
          <a:prstGeom prst="straightConnector1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" name="Shape 220"/>
          <p:cNvCxnSpPr/>
          <p:nvPr/>
        </p:nvCxnSpPr>
        <p:spPr>
          <a:xfrm>
            <a:off x="5523141" y="4488678"/>
            <a:ext cx="1142451" cy="916717"/>
          </a:xfrm>
          <a:prstGeom prst="straightConnector1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hape 225"/>
          <p:cNvSpPr/>
          <p:nvPr/>
        </p:nvSpPr>
        <p:spPr>
          <a:xfrm>
            <a:off x="8590734" y="3727691"/>
            <a:ext cx="1265599" cy="1229200"/>
          </a:xfrm>
          <a:prstGeom prst="rect">
            <a:avLst/>
          </a:prstGeom>
          <a:solidFill>
            <a:srgbClr val="E06666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dirty="0"/>
              <a:t>Compare Results</a:t>
            </a:r>
          </a:p>
        </p:txBody>
      </p:sp>
      <p:cxnSp>
        <p:nvCxnSpPr>
          <p:cNvPr id="12" name="Shape 226"/>
          <p:cNvCxnSpPr>
            <a:endCxn id="11" idx="1"/>
          </p:cNvCxnSpPr>
          <p:nvPr/>
        </p:nvCxnSpPr>
        <p:spPr>
          <a:xfrm>
            <a:off x="7155035" y="3373381"/>
            <a:ext cx="1435699" cy="968911"/>
          </a:xfrm>
          <a:prstGeom prst="straightConnector1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3" name="Shape 2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7993" y="2071989"/>
            <a:ext cx="1581599" cy="1079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228"/>
          <p:cNvCxnSpPr/>
          <p:nvPr/>
        </p:nvCxnSpPr>
        <p:spPr>
          <a:xfrm rot="10800000">
            <a:off x="4523975" y="3151283"/>
            <a:ext cx="0" cy="530399"/>
          </a:xfrm>
          <a:prstGeom prst="straightConnector1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229"/>
          <p:cNvCxnSpPr/>
          <p:nvPr/>
        </p:nvCxnSpPr>
        <p:spPr>
          <a:xfrm>
            <a:off x="4828792" y="3151090"/>
            <a:ext cx="0" cy="530399"/>
          </a:xfrm>
          <a:prstGeom prst="straightConnector1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" name="Picture 16" descr="https://cdn4.iconfinder.com/data/icons/smart-phones-technologies/512/windows-phone-color-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99" y="2810204"/>
            <a:ext cx="1144269" cy="114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s://cdn3.iconfinder.com/data/icons/communication/512/Android_Device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19" y="4790795"/>
            <a:ext cx="1150456" cy="11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hape 220"/>
          <p:cNvCxnSpPr>
            <a:stCxn id="8" idx="3"/>
          </p:cNvCxnSpPr>
          <p:nvPr/>
        </p:nvCxnSpPr>
        <p:spPr>
          <a:xfrm flipV="1">
            <a:off x="5517974" y="3333451"/>
            <a:ext cx="1083321" cy="1138632"/>
          </a:xfrm>
          <a:prstGeom prst="straightConnector1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226"/>
          <p:cNvCxnSpPr>
            <a:endCxn id="11" idx="1"/>
          </p:cNvCxnSpPr>
          <p:nvPr/>
        </p:nvCxnSpPr>
        <p:spPr>
          <a:xfrm flipV="1">
            <a:off x="7333903" y="4342292"/>
            <a:ext cx="1256831" cy="1080537"/>
          </a:xfrm>
          <a:prstGeom prst="straightConnector1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817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en" sz="3733" dirty="0" smtClean="0"/>
              <a:t>A tool that automatically tests cross-platform mobile frameworks: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" sz="3200" dirty="0" smtClean="0"/>
              <a:t>Generate randomized test cases to run on different mobile platforms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" sz="3200" dirty="0" smtClean="0"/>
              <a:t>Detect inconsistencies in framework by comparing test results in different platforms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4000" dirty="0" smtClean="0"/>
              <a:t>A Test case is a sequence of valid method calls</a:t>
            </a:r>
          </a:p>
          <a:p>
            <a:pPr lvl="1"/>
            <a:r>
              <a:rPr lang="en" sz="3600" dirty="0" smtClean="0"/>
              <a:t>Run generated sequences on one platform</a:t>
            </a:r>
          </a:p>
          <a:p>
            <a:pPr lvl="1"/>
            <a:r>
              <a:rPr lang="en" sz="3600" dirty="0" smtClean="0"/>
              <a:t>Iteratively extend valid code sequences</a:t>
            </a:r>
          </a:p>
          <a:p>
            <a:pPr lvl="1"/>
            <a:r>
              <a:rPr lang="en" sz="3600" dirty="0" smtClean="0">
                <a:solidFill>
                  <a:schemeClr val="dk1"/>
                </a:solidFill>
              </a:rPr>
              <a:t>Based on Randoop [Pacheho </a:t>
            </a:r>
            <a:r>
              <a:rPr lang="en" sz="3600" dirty="0">
                <a:solidFill>
                  <a:schemeClr val="dk1"/>
                </a:solidFill>
              </a:rPr>
              <a:t>et </a:t>
            </a:r>
            <a:r>
              <a:rPr lang="en" sz="3600" dirty="0" smtClean="0">
                <a:solidFill>
                  <a:schemeClr val="dk1"/>
                </a:solidFill>
              </a:rPr>
              <a:t>al]</a:t>
            </a:r>
          </a:p>
          <a:p>
            <a:pPr lvl="1"/>
            <a:r>
              <a:rPr lang="en" sz="3600" dirty="0" smtClean="0">
                <a:solidFill>
                  <a:schemeClr val="dk1"/>
                </a:solidFill>
              </a:rPr>
              <a:t>Use all valid test cases</a:t>
            </a:r>
          </a:p>
          <a:p>
            <a:pPr marL="457200" lvl="1" indent="0">
              <a:buNone/>
            </a:pPr>
            <a:endParaRPr lang="en" sz="3200" dirty="0" smtClean="0"/>
          </a:p>
          <a:p>
            <a:pPr lvl="1"/>
            <a:endParaRPr lang="en" sz="3200" dirty="0" smtClean="0"/>
          </a:p>
          <a:p>
            <a:pPr lvl="1"/>
            <a:endParaRPr lang="en" sz="32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X-Checker Uses Differential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Cross platform framework is a good candidate to apply differential testing [</a:t>
            </a:r>
            <a:r>
              <a:rPr lang="en-US" dirty="0" err="1" smtClean="0"/>
              <a:t>McKeeman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Differential testing requires that two or more comparable systems be available to the tester</a:t>
            </a:r>
          </a:p>
          <a:p>
            <a:pPr lvl="1"/>
            <a:r>
              <a:rPr lang="en-US" dirty="0" smtClean="0"/>
              <a:t>Present the systems with a series of generated test cases</a:t>
            </a:r>
          </a:p>
          <a:p>
            <a:pPr lvl="1"/>
            <a:r>
              <a:rPr lang="en-US" dirty="0" smtClean="0"/>
              <a:t>Observe the results. if they differ, we have found a bug-exposing test case</a:t>
            </a:r>
          </a:p>
          <a:p>
            <a:r>
              <a:rPr lang="en-US" dirty="0" smtClean="0"/>
              <a:t>Differential testing will not generate false positives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57936" y="4964471"/>
            <a:ext cx="4276127" cy="1805299"/>
            <a:chOff x="2759423" y="3141989"/>
            <a:chExt cx="3575742" cy="1494007"/>
          </a:xfrm>
        </p:grpSpPr>
        <p:pic>
          <p:nvPicPr>
            <p:cNvPr id="6" name="Picture 4" descr="http://cosmetic-candy.com/wp-content/uploads/2010/04/7-o-clock_medium.jpeg-JPEG-Image-240x240-pixel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423" y="3141989"/>
              <a:ext cx="1446389" cy="1494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clker.com/cliparts/n/v/t/V/0/e/8-o-clock-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401" y="3238754"/>
              <a:ext cx="1324764" cy="130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clipartbest.com/cliparts/KTj/on4/KTjon4KL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580" y="3640878"/>
              <a:ext cx="554839" cy="55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06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ensure applications run on target platforms</a:t>
            </a:r>
          </a:p>
          <a:p>
            <a:r>
              <a:rPr lang="en-US" dirty="0" smtClean="0"/>
              <a:t>Keep UI as simple as possible</a:t>
            </a:r>
          </a:p>
          <a:p>
            <a:r>
              <a:rPr lang="en-US" dirty="0" smtClean="0"/>
              <a:t>Ensure a unified initial state across platform at the start of the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Shape 27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648" y="3707571"/>
            <a:ext cx="1456792" cy="2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75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1490" y="3642800"/>
            <a:ext cx="1428005" cy="259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6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Inconsistencies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Apps are run on their respective platform</a:t>
            </a:r>
          </a:p>
          <a:p>
            <a:pPr lvl="1"/>
            <a:r>
              <a:rPr lang="en-US" sz="2800" dirty="0" smtClean="0"/>
              <a:t>Test case either returns successfully or throws an exception </a:t>
            </a:r>
          </a:p>
          <a:p>
            <a:pPr lvl="1"/>
            <a:r>
              <a:rPr lang="en-US" sz="2800" dirty="0" smtClean="0"/>
              <a:t>Serialize test case state to detect inconsistencies across platforms</a:t>
            </a:r>
          </a:p>
          <a:p>
            <a:r>
              <a:rPr lang="en-US" sz="3200" dirty="0" smtClean="0"/>
              <a:t>The test case result can either be similar on all platforms or lead to one of three types of inconsistencies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Inconsistency Type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Shape 299"/>
          <p:cNvSpPr txBox="1">
            <a:spLocks/>
          </p:cNvSpPr>
          <p:nvPr/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" smtClean="0"/>
              <a:t> </a:t>
            </a:r>
            <a:endParaRPr lang="en" dirty="0"/>
          </a:p>
        </p:txBody>
      </p:sp>
      <p:sp>
        <p:nvSpPr>
          <p:cNvPr id="9" name="Rectangle 8"/>
          <p:cNvSpPr/>
          <p:nvPr/>
        </p:nvSpPr>
        <p:spPr>
          <a:xfrm>
            <a:off x="2983600" y="1641032"/>
            <a:ext cx="950658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TestMain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FileIO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serialStream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FileIO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logStream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//Simple test case which runs to completion on both platforms</a:t>
            </a:r>
            <a:endParaRPr lang="en-US" sz="16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Complex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b =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Complex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(0,0);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Complex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exp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Complex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(1,0);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Complex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res =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Complex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.Pow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b,exp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//Serialize objects</a:t>
            </a:r>
            <a:endParaRPr lang="en-US" sz="16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serialStream.appendToLog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b.GetType.FullName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serializer.serialize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(b));</a:t>
            </a:r>
          </a:p>
          <a:p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…</a:t>
            </a:r>
          </a:p>
          <a:p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return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0;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System.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Exception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e){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//Not reached in this test case</a:t>
            </a:r>
            <a:endParaRPr lang="en-US" sz="16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…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-1;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11" idx="2"/>
            <a:endCxn id="13" idx="0"/>
          </p:cNvCxnSpPr>
          <p:nvPr/>
        </p:nvCxnSpPr>
        <p:spPr>
          <a:xfrm>
            <a:off x="1796601" y="2473680"/>
            <a:ext cx="830293" cy="503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218950" y="2077489"/>
            <a:ext cx="1155301" cy="396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Test Case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9293" y="2983374"/>
            <a:ext cx="1225219" cy="687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Android app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60372" y="2977041"/>
            <a:ext cx="1333043" cy="685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Windows phone app</a:t>
            </a:r>
          </a:p>
        </p:txBody>
      </p:sp>
      <p:cxnSp>
        <p:nvCxnSpPr>
          <p:cNvPr id="14" name="Straight Arrow Connector 13"/>
          <p:cNvCxnSpPr>
            <a:stCxn id="11" idx="2"/>
            <a:endCxn id="12" idx="0"/>
          </p:cNvCxnSpPr>
          <p:nvPr/>
        </p:nvCxnSpPr>
        <p:spPr>
          <a:xfrm flipH="1">
            <a:off x="751903" y="2473680"/>
            <a:ext cx="1044698" cy="509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51450" y="4473739"/>
            <a:ext cx="788461" cy="3998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State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32663" y="4473739"/>
            <a:ext cx="788461" cy="3998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State</a:t>
            </a:r>
          </a:p>
        </p:txBody>
      </p:sp>
      <p:cxnSp>
        <p:nvCxnSpPr>
          <p:cNvPr id="17" name="Straight Arrow Connector 16"/>
          <p:cNvCxnSpPr>
            <a:stCxn id="12" idx="2"/>
            <a:endCxn id="15" idx="0"/>
          </p:cNvCxnSpPr>
          <p:nvPr/>
        </p:nvCxnSpPr>
        <p:spPr>
          <a:xfrm flipH="1">
            <a:off x="745681" y="3671259"/>
            <a:ext cx="6223" cy="8024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6" idx="0"/>
          </p:cNvCxnSpPr>
          <p:nvPr/>
        </p:nvCxnSpPr>
        <p:spPr>
          <a:xfrm>
            <a:off x="2626893" y="3662405"/>
            <a:ext cx="0" cy="81133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www.clipartbest.com/cliparts/KTj/on4/KTjon4KL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61" y="4473739"/>
            <a:ext cx="489976" cy="4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64177" y="5890478"/>
            <a:ext cx="373613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indows Phone </a:t>
            </a:r>
            <a:r>
              <a:rPr lang="en-US" sz="2400" dirty="0">
                <a:solidFill>
                  <a:schemeClr val="bg1"/>
                </a:solidFill>
              </a:rPr>
              <a:t>8.1: res = 0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Android</a:t>
            </a:r>
            <a:r>
              <a:rPr lang="en-US" sz="2400" dirty="0">
                <a:solidFill>
                  <a:schemeClr val="bg1"/>
                </a:solidFill>
              </a:rPr>
              <a:t>: res = NAN</a:t>
            </a:r>
          </a:p>
        </p:txBody>
      </p:sp>
    </p:spTree>
    <p:extLst>
      <p:ext uri="{BB962C8B-B14F-4D97-AF65-F5344CB8AC3E}">
        <p14:creationId xmlns:p14="http://schemas.microsoft.com/office/powerpoint/2010/main" val="12164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Inconsistency Type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5424" y="5916552"/>
            <a:ext cx="681747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Windows Phone 8.1: </a:t>
            </a:r>
            <a:r>
              <a:rPr lang="en-US" sz="2400" dirty="0" err="1" smtClean="0">
                <a:solidFill>
                  <a:schemeClr val="bg1"/>
                </a:solidFill>
              </a:rPr>
              <a:t>ArgumentOutOfRangeException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Android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IndexOutOfRangeException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148" y="1642701"/>
            <a:ext cx="95065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TestMain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FileIO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serialStream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FileIO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logStream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//Simple test case which leads to different exception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s = 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"test"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index = -1;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val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CharUnicodeInfo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.GetNumericValue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s,index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//Not reached in this test case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</a:p>
          <a:p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…</a:t>
            </a:r>
          </a:p>
          <a:p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return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0;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System.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Exception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e){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//Each return different exceptions</a:t>
            </a:r>
            <a:endParaRPr lang="en-US" sz="16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logStream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e.GetType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FullName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-1;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9" idx="2"/>
            <a:endCxn id="11" idx="0"/>
          </p:cNvCxnSpPr>
          <p:nvPr/>
        </p:nvCxnSpPr>
        <p:spPr>
          <a:xfrm>
            <a:off x="1814224" y="2491628"/>
            <a:ext cx="914864" cy="562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2"/>
            <a:endCxn id="13" idx="0"/>
          </p:cNvCxnSpPr>
          <p:nvPr/>
        </p:nvCxnSpPr>
        <p:spPr>
          <a:xfrm>
            <a:off x="850734" y="3742244"/>
            <a:ext cx="0" cy="8608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227224" y="2118003"/>
            <a:ext cx="1173999" cy="37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Test Case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8125" y="3054359"/>
            <a:ext cx="1225219" cy="687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Android app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62566" y="3054359"/>
            <a:ext cx="1333043" cy="685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Windows phone app</a:t>
            </a: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>
          <a:xfrm flipH="1">
            <a:off x="850735" y="2491628"/>
            <a:ext cx="963489" cy="562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93662" y="4603136"/>
            <a:ext cx="1114144" cy="3998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Exception</a:t>
            </a:r>
          </a:p>
        </p:txBody>
      </p:sp>
      <p:cxnSp>
        <p:nvCxnSpPr>
          <p:cNvPr id="14" name="Straight Arrow Connector 13"/>
          <p:cNvCxnSpPr>
            <a:stCxn id="11" idx="2"/>
            <a:endCxn id="15" idx="0"/>
          </p:cNvCxnSpPr>
          <p:nvPr/>
        </p:nvCxnSpPr>
        <p:spPr>
          <a:xfrm>
            <a:off x="2729088" y="3739723"/>
            <a:ext cx="3728" cy="86341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167992" y="4603136"/>
            <a:ext cx="1129647" cy="3998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Exception</a:t>
            </a:r>
          </a:p>
        </p:txBody>
      </p:sp>
      <p:pic>
        <p:nvPicPr>
          <p:cNvPr id="16" name="Picture 2" descr="http://www.clipartbest.com/cliparts/KTj/on4/KTjon4KL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10" y="4563808"/>
            <a:ext cx="489976" cy="4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299"/>
          <p:cNvSpPr txBox="1">
            <a:spLocks/>
          </p:cNvSpPr>
          <p:nvPr/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" smtClean="0"/>
              <a:t>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571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Growing App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A steady growth on the amount of time users spend on mobile devices</a:t>
            </a:r>
          </a:p>
          <a:p>
            <a:r>
              <a:rPr lang="en-US" dirty="0" smtClean="0"/>
              <a:t>By targeting multiple platforms developers can reach a larger audience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269811"/>
              </p:ext>
            </p:extLst>
          </p:nvPr>
        </p:nvGraphicFramePr>
        <p:xfrm>
          <a:off x="3374984" y="3426246"/>
          <a:ext cx="5442031" cy="275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92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Inconsistency Type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3954" y="1689120"/>
            <a:ext cx="95065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TestMain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FileIO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serialStream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FileIO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logStream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//Test case which leads to an exception on one platform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NameTable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nt1 =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NameTable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NameTable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nt2 =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NameTable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XmlNamespaceManager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nsMgr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XmlNamespaceManager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(nt2);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…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XmlParserContext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xpctxt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XmlParserContext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(nt1,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nsMgr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, …);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//Not reached on Windows Phone</a:t>
            </a:r>
            <a:endParaRPr lang="en-US" sz="16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return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0;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System.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Exception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e){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//Each return different exceptions</a:t>
            </a:r>
            <a:endParaRPr lang="en-US" sz="16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logStream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e.GetType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1600" dirty="0" err="1">
                <a:highlight>
                  <a:srgbClr val="FFFFFF"/>
                </a:highlight>
                <a:latin typeface="Consolas" panose="020B0609020204030204" pitchFamily="49" charset="0"/>
              </a:rPr>
              <a:t>FullName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-1;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r>
              <a:rPr lang="en-US" sz="1600" dirty="0"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849723" y="5896401"/>
            <a:ext cx="470434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Windows Phone </a:t>
            </a:r>
            <a:r>
              <a:rPr lang="en-US" sz="2400" dirty="0">
                <a:solidFill>
                  <a:schemeClr val="bg1"/>
                </a:solidFill>
              </a:rPr>
              <a:t>8.1: </a:t>
            </a:r>
            <a:r>
              <a:rPr lang="en-US" sz="2400" dirty="0" err="1">
                <a:solidFill>
                  <a:schemeClr val="bg1"/>
                </a:solidFill>
              </a:rPr>
              <a:t>XmlException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Android</a:t>
            </a:r>
            <a:r>
              <a:rPr lang="en-US" sz="2400" dirty="0">
                <a:solidFill>
                  <a:schemeClr val="bg1"/>
                </a:solidFill>
              </a:rPr>
              <a:t>: No exception is thrown</a:t>
            </a:r>
          </a:p>
        </p:txBody>
      </p:sp>
      <p:cxnSp>
        <p:nvCxnSpPr>
          <p:cNvPr id="7" name="Straight Arrow Connector 6"/>
          <p:cNvCxnSpPr>
            <a:stCxn id="9" idx="2"/>
            <a:endCxn id="11" idx="0"/>
          </p:cNvCxnSpPr>
          <p:nvPr/>
        </p:nvCxnSpPr>
        <p:spPr>
          <a:xfrm>
            <a:off x="1933844" y="2372041"/>
            <a:ext cx="899224" cy="615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2"/>
            <a:endCxn id="13" idx="0"/>
          </p:cNvCxnSpPr>
          <p:nvPr/>
        </p:nvCxnSpPr>
        <p:spPr>
          <a:xfrm>
            <a:off x="958077" y="3681309"/>
            <a:ext cx="4811" cy="9933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292438" y="1969201"/>
            <a:ext cx="1282813" cy="402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/>
              <a:t>Test Case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5468" y="2993424"/>
            <a:ext cx="1225219" cy="687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Android app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66547" y="2987093"/>
            <a:ext cx="1333043" cy="685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Windows phone app</a:t>
            </a: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>
          <a:xfrm flipH="1">
            <a:off x="958078" y="2372042"/>
            <a:ext cx="975767" cy="621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19685" y="4674669"/>
            <a:ext cx="1086407" cy="3998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Success</a:t>
            </a:r>
          </a:p>
        </p:txBody>
      </p:sp>
      <p:cxnSp>
        <p:nvCxnSpPr>
          <p:cNvPr id="14" name="Straight Arrow Connector 13"/>
          <p:cNvCxnSpPr>
            <a:stCxn id="11" idx="2"/>
            <a:endCxn id="15" idx="0"/>
          </p:cNvCxnSpPr>
          <p:nvPr/>
        </p:nvCxnSpPr>
        <p:spPr>
          <a:xfrm>
            <a:off x="2833068" y="3672457"/>
            <a:ext cx="0" cy="9870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48511" y="4659484"/>
            <a:ext cx="1169115" cy="3998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Exception</a:t>
            </a:r>
          </a:p>
        </p:txBody>
      </p:sp>
      <p:pic>
        <p:nvPicPr>
          <p:cNvPr id="16" name="Picture 2" descr="http://www.clipartbest.com/cliparts/KTj/on4/KTjon4KL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89" y="4614428"/>
            <a:ext cx="489976" cy="4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4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case generation: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Randoop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Cross-platform framework: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Xamarin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Object </a:t>
            </a:r>
            <a:r>
              <a:rPr lang="en-US" dirty="0" err="1"/>
              <a:t>serializer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Json.net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 descr="http://www.appzinside.com/wp-content/uploads/2014/12/Xamarin-one-solutio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87" y="2801295"/>
            <a:ext cx="2671760" cy="19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andoop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282" y="1590233"/>
            <a:ext cx="13589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cgeers.files.wordpress.com/2011/09/serializeallthethi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61" y="5143563"/>
            <a:ext cx="5006252" cy="99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37" y="298506"/>
            <a:ext cx="5951431" cy="624040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137" y="6049745"/>
            <a:ext cx="5951431" cy="5011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53" y="3505201"/>
            <a:ext cx="10319447" cy="16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dirty="0" smtClean="0"/>
              <a:t>Discovered 47 </a:t>
            </a:r>
            <a:r>
              <a:rPr lang="en" dirty="0"/>
              <a:t>Unique </a:t>
            </a:r>
            <a:r>
              <a:rPr lang="en" dirty="0" smtClean="0"/>
              <a:t>inconsistencies</a:t>
            </a:r>
          </a:p>
          <a:p>
            <a:r>
              <a:rPr lang="en" dirty="0" smtClean="0"/>
              <a:t>14 inconsistencies were fixed after being reported</a:t>
            </a:r>
          </a:p>
          <a:p>
            <a:pPr lvl="1"/>
            <a:r>
              <a:rPr lang="en-US" dirty="0" smtClean="0"/>
              <a:t>Most fixes were made within 1-2 weeks of the report</a:t>
            </a:r>
          </a:p>
          <a:p>
            <a:pPr marL="457200" lvl="1" indent="0">
              <a:buNone/>
            </a:pPr>
            <a:endParaRPr lang="en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474074" y="3587249"/>
            <a:ext cx="4273051" cy="2859932"/>
            <a:chOff x="6544849" y="3982201"/>
            <a:chExt cx="3956528" cy="26480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7450"/>
            <a:stretch/>
          </p:blipFill>
          <p:spPr>
            <a:xfrm>
              <a:off x="6544849" y="3982201"/>
              <a:ext cx="3180402" cy="14338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t="5870"/>
            <a:stretch/>
          </p:blipFill>
          <p:spPr>
            <a:xfrm>
              <a:off x="6893945" y="4468047"/>
              <a:ext cx="3170492" cy="15444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t="6156"/>
            <a:stretch/>
          </p:blipFill>
          <p:spPr>
            <a:xfrm>
              <a:off x="7326694" y="5062992"/>
              <a:ext cx="3174683" cy="1567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4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817"/>
            <a:ext cx="10515600" cy="4351338"/>
          </a:xfrm>
        </p:spPr>
        <p:txBody>
          <a:bodyPr>
            <a:normAutofit/>
          </a:bodyPr>
          <a:lstStyle/>
          <a:p>
            <a:r>
              <a:rPr lang="en" dirty="0" smtClean="0"/>
              <a:t>Duplicate inconsistencies and false positives</a:t>
            </a:r>
          </a:p>
          <a:p>
            <a:pPr lvl="1"/>
            <a:r>
              <a:rPr lang="en" dirty="0" smtClean="0"/>
              <a:t>Test Cases with type 1 inconsistency can have duplicates </a:t>
            </a:r>
          </a:p>
          <a:p>
            <a:pPr lvl="1"/>
            <a:r>
              <a:rPr lang="en" dirty="0" smtClean="0"/>
              <a:t>Flaky test cases introduce false postives</a:t>
            </a:r>
          </a:p>
          <a:p>
            <a:pPr lvl="1"/>
            <a:r>
              <a:rPr lang="en" dirty="0" smtClean="0"/>
              <a:t>Filtering is used to remove duplicates and false positives</a:t>
            </a:r>
          </a:p>
          <a:p>
            <a:r>
              <a:rPr lang="en" dirty="0" smtClean="0"/>
              <a:t>Not all inconsistencies are bugs</a:t>
            </a:r>
          </a:p>
          <a:p>
            <a:pPr lvl="1"/>
            <a:r>
              <a:rPr lang="en" dirty="0" smtClean="0"/>
              <a:t>Documented </a:t>
            </a:r>
            <a:r>
              <a:rPr lang="en" dirty="0"/>
              <a:t>deviations of </a:t>
            </a:r>
            <a:r>
              <a:rPr lang="en" dirty="0" smtClean="0"/>
              <a:t>behavior</a:t>
            </a:r>
          </a:p>
          <a:p>
            <a:pPr lvl="2"/>
            <a:r>
              <a:rPr lang="en" dirty="0"/>
              <a:t>Object.GetHashCode</a:t>
            </a:r>
            <a:r>
              <a:rPr lang="en" dirty="0" smtClean="0"/>
              <a:t>()</a:t>
            </a:r>
          </a:p>
          <a:p>
            <a:pPr lvl="2"/>
            <a:r>
              <a:rPr lang="en" dirty="0"/>
              <a:t>System.UriBuilder Constructor(String</a:t>
            </a:r>
            <a:r>
              <a:rPr lang="en" dirty="0" smtClean="0"/>
              <a:t>)</a:t>
            </a:r>
          </a:p>
          <a:p>
            <a:pPr lvl="1"/>
            <a:r>
              <a:rPr lang="en" dirty="0"/>
              <a:t>Undocumented deviations known to </a:t>
            </a:r>
            <a:r>
              <a:rPr lang="en" dirty="0" smtClean="0"/>
              <a:t>developers</a:t>
            </a:r>
          </a:p>
          <a:p>
            <a:pPr lvl="2"/>
            <a:r>
              <a:rPr lang="en" dirty="0"/>
              <a:t>XmlDictionaryReader.ReadContentAsString</a:t>
            </a:r>
            <a:r>
              <a:rPr lang="en" dirty="0" smtClean="0"/>
              <a:t>()</a:t>
            </a:r>
          </a:p>
          <a:p>
            <a:pPr marL="0" indent="0">
              <a:buNone/>
            </a:pPr>
            <a:endParaRPr lang="en" dirty="0" smtClean="0"/>
          </a:p>
          <a:p>
            <a:endParaRPr lang="en" dirty="0"/>
          </a:p>
          <a:p>
            <a:pPr lvl="1"/>
            <a:endParaRPr lang="en" dirty="0"/>
          </a:p>
          <a:p>
            <a:pPr lvl="1"/>
            <a:endParaRPr lang="en" dirty="0" smtClean="0"/>
          </a:p>
          <a:p>
            <a:pPr lvl="1"/>
            <a:endParaRPr lang="en" dirty="0"/>
          </a:p>
          <a:p>
            <a:pPr lvl="1"/>
            <a:endParaRPr lang="en" dirty="0" smtClean="0"/>
          </a:p>
          <a:p>
            <a:pPr lvl="1"/>
            <a:endParaRPr lang="e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2673" y="3492777"/>
            <a:ext cx="5430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“… Furthermore</a:t>
            </a:r>
            <a:r>
              <a:rPr lang="en-US" i="1" dirty="0"/>
              <a:t>, the .NET Framework does not guarantee the default implementation of </a:t>
            </a:r>
            <a:r>
              <a:rPr lang="en-US" i="1" dirty="0" err="1"/>
              <a:t>theGetHashCode</a:t>
            </a:r>
            <a:r>
              <a:rPr lang="en-US" i="1" dirty="0"/>
              <a:t> method, and the value this method returns may differ between .NET Framework versions and platforms, such as 32-bit and 64-bit </a:t>
            </a:r>
            <a:r>
              <a:rPr lang="en-US" i="1" dirty="0" smtClean="0"/>
              <a:t>platforms…”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52672" y="4323774"/>
            <a:ext cx="543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“In </a:t>
            </a:r>
            <a:r>
              <a:rPr lang="en-US" i="1" dirty="0"/>
              <a:t>the </a:t>
            </a:r>
            <a:r>
              <a:rPr lang="en-US" i="1" dirty="0">
                <a:hlinkClick r:id="rId3"/>
              </a:rPr>
              <a:t>.NET for Windows Store apps</a:t>
            </a:r>
            <a:r>
              <a:rPr lang="en-US" i="1" dirty="0"/>
              <a:t> or the , catch the base class exception, </a:t>
            </a:r>
            <a:r>
              <a:rPr lang="en-US" i="1" dirty="0" err="1">
                <a:hlinkClick r:id="rId4"/>
              </a:rPr>
              <a:t>FormatException</a:t>
            </a:r>
            <a:r>
              <a:rPr lang="en-US" i="1" dirty="0"/>
              <a:t>, instead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112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25</a:t>
            </a:fld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891" y="1389149"/>
            <a:ext cx="4382185" cy="25434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346" y="1295486"/>
            <a:ext cx="4519168" cy="25420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655" y="3932621"/>
            <a:ext cx="4486656" cy="25237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346" y="3881968"/>
            <a:ext cx="4519168" cy="254203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762160" y="6470987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naderb@cs.rutgers.edu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Filtering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filtering to eliminate </a:t>
            </a:r>
            <a:r>
              <a:rPr lang="en-US" dirty="0" smtClean="0"/>
              <a:t>problematic API calls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46" y="2352225"/>
            <a:ext cx="6238675" cy="421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Cross-platform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are broken down into 2 parts</a:t>
            </a:r>
          </a:p>
          <a:p>
            <a:pPr lvl="1"/>
            <a:r>
              <a:rPr lang="en-US" dirty="0" smtClean="0"/>
              <a:t>Platform specific code</a:t>
            </a:r>
          </a:p>
          <a:p>
            <a:pPr lvl="1"/>
            <a:r>
              <a:rPr lang="en-US" dirty="0" smtClean="0"/>
              <a:t>Shared Code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Shape 1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47997" y="3182998"/>
            <a:ext cx="5887099" cy="3150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9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 Developer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There are a large number of mobile developers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Many of these developers are small teams/individuals</a:t>
            </a:r>
          </a:p>
          <a:p>
            <a:r>
              <a:rPr lang="en-US" sz="3200" dirty="0" smtClean="0"/>
              <a:t>Most developers focus on one mobile platform</a:t>
            </a:r>
          </a:p>
          <a:p>
            <a:pPr lvl="1"/>
            <a:r>
              <a:rPr lang="en-US" sz="2800" dirty="0" smtClean="0"/>
              <a:t>Why is that?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208" y="3286177"/>
            <a:ext cx="4289264" cy="3399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27168"/>
            <a:ext cx="492556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Image source: http</a:t>
            </a:r>
            <a:r>
              <a:rPr lang="en-US" sz="1050" dirty="0">
                <a:latin typeface="+mj-lt"/>
              </a:rPr>
              <a:t>://blog.appfigures.com/most-app-developers-stick-with-one-store/</a:t>
            </a:r>
          </a:p>
        </p:txBody>
      </p:sp>
    </p:spTree>
    <p:extLst>
      <p:ext uri="{BB962C8B-B14F-4D97-AF65-F5344CB8AC3E}">
        <p14:creationId xmlns:p14="http://schemas.microsoft.com/office/powerpoint/2010/main" val="34828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Conventional Cross-Platform Mobile Development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Porting and maintaining code is costly</a:t>
            </a:r>
          </a:p>
          <a:p>
            <a:pPr lvl="1"/>
            <a:r>
              <a:rPr lang="en-US" dirty="0" smtClean="0"/>
              <a:t>Different languages</a:t>
            </a:r>
          </a:p>
          <a:p>
            <a:pPr lvl="1"/>
            <a:r>
              <a:rPr lang="en-US" dirty="0" smtClean="0"/>
              <a:t>Different APIs</a:t>
            </a:r>
          </a:p>
          <a:p>
            <a:pPr lvl="1"/>
            <a:r>
              <a:rPr lang="en-US" dirty="0" smtClean="0"/>
              <a:t>Different tools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4488119" y="1898947"/>
            <a:ext cx="7089240" cy="4151701"/>
            <a:chOff x="2305751" y="1606339"/>
            <a:chExt cx="7089240" cy="4151701"/>
          </a:xfrm>
        </p:grpSpPr>
        <p:pic>
          <p:nvPicPr>
            <p:cNvPr id="24" name="Picture 4" descr="Click here to submit an app idea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771" y="1606339"/>
              <a:ext cx="1090597" cy="1122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5295408" y="3412992"/>
              <a:ext cx="1532113" cy="748401"/>
              <a:chOff x="3984618" y="2598932"/>
              <a:chExt cx="1149085" cy="561301"/>
            </a:xfrm>
          </p:grpSpPr>
          <p:pic>
            <p:nvPicPr>
              <p:cNvPr id="26" name="Picture 6" descr="http://www.dmitry-kovba.com/apps/icon-csharp-14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618" y="2611593"/>
                <a:ext cx="548640" cy="548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http://www.dmitry-kovba.com/apps/icon-javascript-144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5063" y="2598932"/>
                <a:ext cx="548640" cy="548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2305751" y="3427785"/>
              <a:ext cx="1693508" cy="806433"/>
              <a:chOff x="2269671" y="2559743"/>
              <a:chExt cx="1270131" cy="604825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269671" y="2593880"/>
                <a:ext cx="548640" cy="548640"/>
              </a:xfrm>
              <a:prstGeom prst="rect">
                <a:avLst/>
              </a:prstGeom>
            </p:spPr>
          </p:pic>
          <p:pic>
            <p:nvPicPr>
              <p:cNvPr id="30" name="Picture 10" descr="http://www.codeproject.com/KB/dotnet/850368/appleswift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3332" y="2559743"/>
                <a:ext cx="826470" cy="604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1" name="Straight Arrow Connector 30"/>
            <p:cNvCxnSpPr/>
            <p:nvPr/>
          </p:nvCxnSpPr>
          <p:spPr>
            <a:xfrm flipH="1">
              <a:off x="3024317" y="2729203"/>
              <a:ext cx="2487499" cy="7555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2"/>
            </p:cNvCxnSpPr>
            <p:nvPr/>
          </p:nvCxnSpPr>
          <p:spPr>
            <a:xfrm flipH="1">
              <a:off x="6070069" y="2729203"/>
              <a:ext cx="1" cy="6985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12" descr="http://wrgschool.com/wp-content/uploads/2015/05/JAVA-ICON-300x30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420" y="34129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6479521" y="2689765"/>
              <a:ext cx="2312943" cy="74379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14" descr="http://megaicons.net/static/img/icons_sizes/8/178/512/cell-phones-iphone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040" y="4642419"/>
              <a:ext cx="986461" cy="98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6" descr="https://cdn4.iconfinder.com/data/icons/smart-phones-technologies/512/windows-phone-color-new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778" y="4583526"/>
              <a:ext cx="1144269" cy="1144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8" descr="https://cdn3.iconfinder.com/data/icons/communication/512/Android_Device-51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535" y="4607584"/>
              <a:ext cx="1150456" cy="1150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Straight Arrow Connector 37"/>
            <p:cNvCxnSpPr>
              <a:endCxn id="35" idx="0"/>
            </p:cNvCxnSpPr>
            <p:nvPr/>
          </p:nvCxnSpPr>
          <p:spPr>
            <a:xfrm flipH="1">
              <a:off x="3037271" y="4179385"/>
              <a:ext cx="10645" cy="46303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6" idx="0"/>
            </p:cNvCxnSpPr>
            <p:nvPr/>
          </p:nvCxnSpPr>
          <p:spPr>
            <a:xfrm>
              <a:off x="6049912" y="4144511"/>
              <a:ext cx="1" cy="4390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2"/>
            </p:cNvCxnSpPr>
            <p:nvPr/>
          </p:nvCxnSpPr>
          <p:spPr>
            <a:xfrm>
              <a:off x="8837180" y="4144511"/>
              <a:ext cx="1" cy="4018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21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Mobile App Development with Cross-Platform Frameworks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44815" y="2164333"/>
            <a:ext cx="7550879" cy="3716948"/>
            <a:chOff x="1136870" y="1503299"/>
            <a:chExt cx="8758965" cy="4618771"/>
          </a:xfrm>
        </p:grpSpPr>
        <p:grpSp>
          <p:nvGrpSpPr>
            <p:cNvPr id="6" name="Group 5"/>
            <p:cNvGrpSpPr/>
            <p:nvPr/>
          </p:nvGrpSpPr>
          <p:grpSpPr>
            <a:xfrm>
              <a:off x="1136870" y="3360318"/>
              <a:ext cx="3102338" cy="1081055"/>
              <a:chOff x="1134408" y="2508340"/>
              <a:chExt cx="2326756" cy="81079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134408" y="2508340"/>
                <a:ext cx="2326756" cy="8107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187386" y="2621256"/>
                <a:ext cx="1127871" cy="558704"/>
                <a:chOff x="4217972" y="2634319"/>
                <a:chExt cx="1127871" cy="558704"/>
              </a:xfrm>
            </p:grpSpPr>
            <p:pic>
              <p:nvPicPr>
                <p:cNvPr id="21" name="Picture 6" descr="http://www.dmitry-kovba.com/apps/icon-csharp-144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7972" y="2634319"/>
                  <a:ext cx="548640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8" descr="http://www.dmitry-kovba.com/apps/icon-javascript-144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97203" y="2644383"/>
                  <a:ext cx="548640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" name="TextBox 19"/>
              <p:cNvSpPr txBox="1"/>
              <p:nvPr/>
            </p:nvSpPr>
            <p:spPr>
              <a:xfrm>
                <a:off x="2188668" y="2581565"/>
                <a:ext cx="1188004" cy="65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</a:rPr>
                  <a:t>Host Language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115904" y="1503299"/>
              <a:ext cx="7779931" cy="4618771"/>
              <a:chOff x="2140288" y="1503299"/>
              <a:chExt cx="7779931" cy="4618771"/>
            </a:xfrm>
          </p:grpSpPr>
          <p:pic>
            <p:nvPicPr>
              <p:cNvPr id="8" name="Picture 4" descr="Click here to submit an app idea.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7125" y="1503299"/>
                <a:ext cx="1090597" cy="1122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Arrow Connector 8"/>
              <p:cNvCxnSpPr>
                <a:stCxn id="8" idx="2"/>
                <a:endCxn id="18" idx="0"/>
              </p:cNvCxnSpPr>
              <p:nvPr/>
            </p:nvCxnSpPr>
            <p:spPr>
              <a:xfrm>
                <a:off x="2712423" y="2626163"/>
                <a:ext cx="0" cy="7341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14" descr="http://megaicons.net/static/img/icons_sizes/8/178/512/cell-phones-iphone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0042" y="2064732"/>
                <a:ext cx="1068459" cy="1146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6" descr="https://cdn4.iconfinder.com/data/icons/smart-phones-technologies/512/windows-phone-color-new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0288" y="4977801"/>
                <a:ext cx="1144269" cy="11442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Arrow Connector 11"/>
              <p:cNvCxnSpPr>
                <a:stCxn id="18" idx="2"/>
                <a:endCxn id="11" idx="0"/>
              </p:cNvCxnSpPr>
              <p:nvPr/>
            </p:nvCxnSpPr>
            <p:spPr>
              <a:xfrm>
                <a:off x="2712423" y="4441373"/>
                <a:ext cx="0" cy="53642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8" idx="3"/>
                <a:endCxn id="14" idx="1"/>
              </p:cNvCxnSpPr>
              <p:nvPr/>
            </p:nvCxnSpPr>
            <p:spPr>
              <a:xfrm flipV="1">
                <a:off x="4263592" y="3867422"/>
                <a:ext cx="1063767" cy="3342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/>
              <p:cNvSpPr/>
              <p:nvPr/>
            </p:nvSpPr>
            <p:spPr>
              <a:xfrm>
                <a:off x="5327359" y="3211091"/>
                <a:ext cx="2768770" cy="1312661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+mj-lt"/>
                  </a:rPr>
                  <a:t>Cross-Platform Framework</a:t>
                </a:r>
              </a:p>
            </p:txBody>
          </p:sp>
          <p:cxnSp>
            <p:nvCxnSpPr>
              <p:cNvPr id="15" name="Straight Arrow Connector 14"/>
              <p:cNvCxnSpPr>
                <a:stCxn id="14" idx="3"/>
              </p:cNvCxnSpPr>
              <p:nvPr/>
            </p:nvCxnSpPr>
            <p:spPr>
              <a:xfrm>
                <a:off x="8096128" y="3867423"/>
                <a:ext cx="917029" cy="129590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14" idx="3"/>
              </p:cNvCxnSpPr>
              <p:nvPr/>
            </p:nvCxnSpPr>
            <p:spPr>
              <a:xfrm flipV="1">
                <a:off x="8096128" y="2667301"/>
                <a:ext cx="917029" cy="120012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8" descr="https://cdn3.iconfinder.com/data/icons/communication/512/Android_Device-51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9763" y="4523753"/>
                <a:ext cx="1150456" cy="1179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201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Overview of Cross-Platform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code once, run on multiple platforms</a:t>
            </a:r>
          </a:p>
          <a:p>
            <a:pPr lvl="1"/>
            <a:r>
              <a:rPr lang="en-US" dirty="0" smtClean="0"/>
              <a:t>Reduce development costs</a:t>
            </a:r>
          </a:p>
          <a:p>
            <a:pPr lvl="1"/>
            <a:r>
              <a:rPr lang="en-US" dirty="0" smtClean="0"/>
              <a:t>Save development time</a:t>
            </a:r>
          </a:p>
          <a:p>
            <a:pPr lvl="1"/>
            <a:r>
              <a:rPr lang="en-US" dirty="0" smtClean="0"/>
              <a:t>Reach a larger market</a:t>
            </a:r>
          </a:p>
          <a:p>
            <a:r>
              <a:rPr lang="en-US" dirty="0" smtClean="0"/>
              <a:t>Can be divided into 2 types</a:t>
            </a:r>
          </a:p>
          <a:p>
            <a:pPr lvl="1"/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Native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861" y="2694432"/>
            <a:ext cx="5646939" cy="36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Overview of Cross-Platform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code once, run on multiple platforms</a:t>
            </a:r>
          </a:p>
          <a:p>
            <a:pPr lvl="1"/>
            <a:r>
              <a:rPr lang="en-US" dirty="0" smtClean="0"/>
              <a:t>Reduce development costs</a:t>
            </a:r>
          </a:p>
          <a:p>
            <a:pPr lvl="1"/>
            <a:r>
              <a:rPr lang="en-US" dirty="0" smtClean="0"/>
              <a:t>Save development time</a:t>
            </a:r>
          </a:p>
          <a:p>
            <a:pPr lvl="1"/>
            <a:r>
              <a:rPr lang="en-US" dirty="0" smtClean="0"/>
              <a:t>Reach a larger market</a:t>
            </a:r>
          </a:p>
          <a:p>
            <a:r>
              <a:rPr lang="en-US" dirty="0" smtClean="0"/>
              <a:t>Can be divided into 2 types</a:t>
            </a:r>
          </a:p>
          <a:p>
            <a:pPr lvl="1"/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Native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64240" y="2104243"/>
            <a:ext cx="5564408" cy="2641722"/>
            <a:chOff x="6106146" y="2497542"/>
            <a:chExt cx="5564408" cy="2641722"/>
          </a:xfrm>
        </p:grpSpPr>
        <p:grpSp>
          <p:nvGrpSpPr>
            <p:cNvPr id="5" name="Group 4"/>
            <p:cNvGrpSpPr/>
            <p:nvPr/>
          </p:nvGrpSpPr>
          <p:grpSpPr>
            <a:xfrm>
              <a:off x="7228769" y="4121633"/>
              <a:ext cx="2073689" cy="1017631"/>
              <a:chOff x="7447129" y="2838433"/>
              <a:chExt cx="1832643" cy="895102"/>
            </a:xfrm>
          </p:grpSpPr>
          <p:pic>
            <p:nvPicPr>
              <p:cNvPr id="7" name="Shape 1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597395" y="2901839"/>
                <a:ext cx="682377" cy="7676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8" name="Picture 4" descr="http://img.talkandroid.com/uploads/2011/08/PhoneGap.png?3995d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7129" y="2838433"/>
                <a:ext cx="895102" cy="895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Shape 130"/>
            <p:cNvPicPr preferRelativeResize="0"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37016" y="2497542"/>
              <a:ext cx="3233538" cy="1014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https://shazronatadobe.files.wordpress.com/2012/11/plugin.png?w=300&amp;h=30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146" y="2566404"/>
              <a:ext cx="1122623" cy="1122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Elbow Connector 8"/>
            <p:cNvCxnSpPr>
              <a:endCxn id="1028" idx="1"/>
            </p:cNvCxnSpPr>
            <p:nvPr/>
          </p:nvCxnSpPr>
          <p:spPr>
            <a:xfrm rot="16200000" flipH="1">
              <a:off x="6492133" y="3893813"/>
              <a:ext cx="890962" cy="582309"/>
            </a:xfrm>
            <a:prstGeom prst="bentConnector2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0" idx="2"/>
              <a:endCxn id="7" idx="3"/>
            </p:cNvCxnSpPr>
            <p:nvPr/>
          </p:nvCxnSpPr>
          <p:spPr>
            <a:xfrm rot="5400000">
              <a:off x="9118990" y="3695303"/>
              <a:ext cx="1118265" cy="751327"/>
            </a:xfrm>
            <a:prstGeom prst="bentConnector2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Picture 14" descr="http://megaicons.net/static/img/icons_sizes/8/178/512/cell-phones-iphon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330" y="5572014"/>
            <a:ext cx="986461" cy="9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s://cdn4.iconfinder.com/data/icons/smart-phones-technologies/512/windows-phone-color-n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28" y="5590854"/>
            <a:ext cx="1144269" cy="114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cdn3.iconfinder.com/data/icons/communication/512/Android_Device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3" y="5571019"/>
            <a:ext cx="1150456" cy="11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endCxn id="23" idx="0"/>
          </p:cNvCxnSpPr>
          <p:nvPr/>
        </p:nvCxnSpPr>
        <p:spPr>
          <a:xfrm>
            <a:off x="8468977" y="4604085"/>
            <a:ext cx="1143584" cy="9679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0"/>
          </p:cNvCxnSpPr>
          <p:nvPr/>
        </p:nvCxnSpPr>
        <p:spPr>
          <a:xfrm>
            <a:off x="8392951" y="4604085"/>
            <a:ext cx="0" cy="966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4" idx="0"/>
          </p:cNvCxnSpPr>
          <p:nvPr/>
        </p:nvCxnSpPr>
        <p:spPr>
          <a:xfrm flipH="1">
            <a:off x="7116163" y="4617733"/>
            <a:ext cx="1192063" cy="973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Xamarin</a:t>
            </a:r>
            <a:r>
              <a:rPr lang="en-US" dirty="0"/>
              <a:t> </a:t>
            </a:r>
            <a:r>
              <a:rPr lang="en-US" dirty="0" smtClean="0"/>
              <a:t>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50" y="1899917"/>
            <a:ext cx="10431900" cy="4368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7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Observation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 growing demand exists for </a:t>
            </a:r>
            <a:r>
              <a:rPr lang="en-US" sz="3600" dirty="0" smtClean="0"/>
              <a:t>cross-platform frameworks</a:t>
            </a:r>
          </a:p>
          <a:p>
            <a:pPr lvl="1"/>
            <a:r>
              <a:rPr lang="en-US" sz="3200" dirty="0" smtClean="0"/>
              <a:t>Ease developing new apps</a:t>
            </a:r>
          </a:p>
          <a:p>
            <a:pPr lvl="1"/>
            <a:r>
              <a:rPr lang="en-US" sz="3200" dirty="0" smtClean="0"/>
              <a:t>Simplify porting of existing apps</a:t>
            </a:r>
          </a:p>
          <a:p>
            <a:r>
              <a:rPr lang="en-US" sz="3600" dirty="0"/>
              <a:t>The framework has to correctly </a:t>
            </a:r>
            <a:r>
              <a:rPr lang="en-US" sz="3600" dirty="0" smtClean="0"/>
              <a:t>translate code </a:t>
            </a:r>
            <a:r>
              <a:rPr lang="en-US" sz="3600" dirty="0"/>
              <a:t>to platforms that are different in many </a:t>
            </a:r>
            <a:r>
              <a:rPr lang="en-US" sz="3600" dirty="0" smtClean="0"/>
              <a:t>aspects</a:t>
            </a:r>
          </a:p>
          <a:p>
            <a:pPr lvl="1"/>
            <a:r>
              <a:rPr lang="en-US" sz="3200" dirty="0" smtClean="0"/>
              <a:t>Can inconsistencies occur in translation?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A266-04FE-4340-A64A-FD4C31AD99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10237</TotalTime>
  <Words>1518</Words>
  <Application>Microsoft Office PowerPoint</Application>
  <PresentationFormat>Widescreen</PresentationFormat>
  <Paragraphs>338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Consolas</vt:lpstr>
      <vt:lpstr>Courier New</vt:lpstr>
      <vt:lpstr>Wingdings</vt:lpstr>
      <vt:lpstr>Office Theme</vt:lpstr>
      <vt:lpstr>Testing Cross-Platform Mobile App Development Frameworks</vt:lpstr>
      <vt:lpstr>The Growing App Market</vt:lpstr>
      <vt:lpstr>App Developer Distribution</vt:lpstr>
      <vt:lpstr>Conventional Cross-Platform Mobile Development</vt:lpstr>
      <vt:lpstr>Mobile App Development with Cross-Platform Frameworks</vt:lpstr>
      <vt:lpstr>An Overview of Cross-Platform Frameworks</vt:lpstr>
      <vt:lpstr>An Overview of Cross-Platform Frameworks</vt:lpstr>
      <vt:lpstr>Xamarin at a Glance</vt:lpstr>
      <vt:lpstr>Observation</vt:lpstr>
      <vt:lpstr>Example: Apps are not Always Consistent</vt:lpstr>
      <vt:lpstr>Insight</vt:lpstr>
      <vt:lpstr>X-Checker: Cross-platform Test Tool</vt:lpstr>
      <vt:lpstr>X-Checker</vt:lpstr>
      <vt:lpstr>Test Case Generator</vt:lpstr>
      <vt:lpstr>X-Checker Uses Differential Testing</vt:lpstr>
      <vt:lpstr>Testing Considerations</vt:lpstr>
      <vt:lpstr>Detecting Inconsistencies</vt:lpstr>
      <vt:lpstr>Inconsistency Type I</vt:lpstr>
      <vt:lpstr>Inconsistency Type 2</vt:lpstr>
      <vt:lpstr>Inconsistency Type 3</vt:lpstr>
      <vt:lpstr>Implementation</vt:lpstr>
      <vt:lpstr>PowerPoint Presentation</vt:lpstr>
      <vt:lpstr>Results</vt:lpstr>
      <vt:lpstr>Discussion</vt:lpstr>
      <vt:lpstr>Summary</vt:lpstr>
      <vt:lpstr>Backup Slides</vt:lpstr>
      <vt:lpstr>Filtering</vt:lpstr>
      <vt:lpstr>Structure of a Cross-platform Application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Cross-Platform Mobile App Development Frameworks</dc:title>
  <dc:creator>Nader Boushehri</dc:creator>
  <cp:lastModifiedBy>vg</cp:lastModifiedBy>
  <cp:revision>91</cp:revision>
  <dcterms:created xsi:type="dcterms:W3CDTF">2015-11-10T16:36:30Z</dcterms:created>
  <dcterms:modified xsi:type="dcterms:W3CDTF">2015-11-17T20:48:51Z</dcterms:modified>
</cp:coreProperties>
</file>