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2"/>
  </p:notesMasterIdLst>
  <p:handoutMasterIdLst>
    <p:handoutMasterId r:id="rId33"/>
  </p:handoutMasterIdLst>
  <p:sldIdLst>
    <p:sldId id="258" r:id="rId2"/>
    <p:sldId id="334" r:id="rId3"/>
    <p:sldId id="282" r:id="rId4"/>
    <p:sldId id="294" r:id="rId5"/>
    <p:sldId id="289" r:id="rId6"/>
    <p:sldId id="321" r:id="rId7"/>
    <p:sldId id="313" r:id="rId8"/>
    <p:sldId id="312" r:id="rId9"/>
    <p:sldId id="277" r:id="rId10"/>
    <p:sldId id="296" r:id="rId11"/>
    <p:sldId id="299" r:id="rId12"/>
    <p:sldId id="290" r:id="rId13"/>
    <p:sldId id="297" r:id="rId14"/>
    <p:sldId id="298" r:id="rId15"/>
    <p:sldId id="292" r:id="rId16"/>
    <p:sldId id="293" r:id="rId17"/>
    <p:sldId id="307" r:id="rId18"/>
    <p:sldId id="308" r:id="rId19"/>
    <p:sldId id="319" r:id="rId20"/>
    <p:sldId id="320" r:id="rId21"/>
    <p:sldId id="309" r:id="rId22"/>
    <p:sldId id="316" r:id="rId23"/>
    <p:sldId id="333" r:id="rId24"/>
    <p:sldId id="279" r:id="rId25"/>
    <p:sldId id="329" r:id="rId26"/>
    <p:sldId id="330" r:id="rId27"/>
    <p:sldId id="331" r:id="rId28"/>
    <p:sldId id="332" r:id="rId29"/>
    <p:sldId id="335" r:id="rId30"/>
    <p:sldId id="3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156" autoAdjust="0"/>
    <p:restoredTop sz="94660"/>
  </p:normalViewPr>
  <p:slideViewPr>
    <p:cSldViewPr snapToObjects="1">
      <p:cViewPr varScale="1">
        <p:scale>
          <a:sx n="116" d="100"/>
          <a:sy n="116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5855C-CD18-2841-AE0C-AC2034FC1357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05F26-B3B9-0145-B12C-AE0A1279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B1D06-6477-0D44-9F4C-9C7F7F8E02F6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64658-52F6-FE4B-B4F1-968D1CC0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Today, I will talk about cloud</a:t>
            </a:r>
            <a:r>
              <a:rPr lang="en-US" baseline="0" dirty="0" smtClean="0"/>
              <a:t> app markets and present our vision on how to increase their utility.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Apps run like any other client </a:t>
            </a:r>
            <a:r>
              <a:rPr lang="en-US" dirty="0" err="1" smtClean="0"/>
              <a:t>VMs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third-party</a:t>
            </a:r>
            <a:r>
              <a:rPr lang="en-US" baseline="0" dirty="0" smtClean="0"/>
              <a:t> market places.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64658-52F6-FE4B-B4F1-968D1CC04D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vrn_bus_exp_cv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14800" cy="3583143"/>
          </a:xfrm>
          <a:prstGeom prst="rect">
            <a:avLst/>
          </a:prstGeom>
        </p:spPr>
      </p:pic>
      <p:sp>
        <p:nvSpPr>
          <p:cNvPr id="7" name="Title 19"/>
          <p:cNvSpPr>
            <a:spLocks noGrp="1"/>
          </p:cNvSpPr>
          <p:nvPr>
            <p:ph type="title"/>
          </p:nvPr>
        </p:nvSpPr>
        <p:spPr>
          <a:xfrm>
            <a:off x="1079500" y="3810000"/>
            <a:ext cx="7162799" cy="6858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1079500" y="4521200"/>
            <a:ext cx="6781800" cy="6858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770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B52E-1C53-874B-8B8B-4A7E6577F8ED}" type="datetimeFigureOut">
              <a:rPr lang="en-US" smtClean="0"/>
              <a:pPr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77000"/>
            <a:ext cx="678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770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4435-51A3-2C47-85C0-BA3240D35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0" y="4229100"/>
            <a:ext cx="9144000" cy="13335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2824" dirty="0" smtClean="0"/>
              <a:t>Abhinav Srivastava</a:t>
            </a:r>
            <a:r>
              <a:rPr lang="en-US" sz="2824" baseline="30000" dirty="0" smtClean="0"/>
              <a:t>1</a:t>
            </a:r>
            <a:r>
              <a:rPr lang="en-US" sz="2824" dirty="0" smtClean="0"/>
              <a:t> and </a:t>
            </a:r>
            <a:r>
              <a:rPr lang="en-US" sz="2824" dirty="0" err="1" smtClean="0"/>
              <a:t>Vinod</a:t>
            </a:r>
            <a:r>
              <a:rPr lang="en-US" sz="2824" dirty="0" smtClean="0"/>
              <a:t> Ganapathy</a:t>
            </a:r>
            <a:r>
              <a:rPr lang="en-US" sz="2824" baseline="30000" dirty="0" smtClean="0"/>
              <a:t>2</a:t>
            </a:r>
            <a:endParaRPr lang="en-US" sz="2824" dirty="0" smtClean="0"/>
          </a:p>
          <a:p>
            <a:pPr algn="ctr">
              <a:buNone/>
            </a:pPr>
            <a:r>
              <a:rPr lang="en-US" sz="2824" dirty="0" smtClean="0"/>
              <a:t>AT&amp;T Labs—Research</a:t>
            </a:r>
            <a:r>
              <a:rPr lang="en-US" sz="2824" baseline="30000" dirty="0" smtClean="0"/>
              <a:t>1</a:t>
            </a:r>
            <a:r>
              <a:rPr lang="en-US" sz="2824" dirty="0" smtClean="0"/>
              <a:t>, Rutgers University</a:t>
            </a:r>
            <a:r>
              <a:rPr lang="en-US" sz="2824" baseline="30000" dirty="0" smtClean="0"/>
              <a:t>2</a:t>
            </a:r>
            <a:endParaRPr lang="en-US" sz="2824" dirty="0"/>
          </a:p>
        </p:txBody>
      </p:sp>
      <p:sp>
        <p:nvSpPr>
          <p:cNvPr id="4" name="Rectangle 3"/>
          <p:cNvSpPr/>
          <p:nvPr/>
        </p:nvSpPr>
        <p:spPr>
          <a:xfrm>
            <a:off x="4038600" y="0"/>
            <a:ext cx="51054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3276600"/>
            <a:ext cx="9144000" cy="822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dirty="0" smtClean="0"/>
              <a:t>Towards a Richer Model of Cloud App Markets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Taxonomy of VM Apps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Standalone VM apps</a:t>
            </a:r>
          </a:p>
          <a:p>
            <a:r>
              <a:rPr lang="en-US" dirty="0" smtClean="0"/>
              <a:t>Cooperative VM apps</a:t>
            </a:r>
          </a:p>
          <a:p>
            <a:r>
              <a:rPr lang="en-US" dirty="0" smtClean="0"/>
              <a:t>Service VM apps</a:t>
            </a:r>
          </a:p>
          <a:p>
            <a:r>
              <a:rPr lang="en-US" dirty="0" smtClean="0"/>
              <a:t>Bundled VM apps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Standalone Apps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190999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</a:p>
          <a:p>
            <a:pPr algn="ctr"/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" y="4876800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000" y="21717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4290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2000" y="1676400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2171700"/>
            <a:ext cx="18288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New OS/SDE VM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35814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5626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 VM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Cooperative Apps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190999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7200" y="4876800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000" y="21717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2004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2000" y="1676400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91200" y="2171700"/>
            <a:ext cx="18288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Checkpoint app/</a:t>
            </a:r>
            <a:r>
              <a:rPr lang="en-US" sz="2000" dirty="0" err="1" smtClean="0"/>
              <a:t>Rootkit</a:t>
            </a:r>
            <a:r>
              <a:rPr lang="en-US" sz="2000" dirty="0" smtClean="0"/>
              <a:t> detector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3528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6388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5181600" y="3519580"/>
            <a:ext cx="670560" cy="29042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5029200" y="37338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Service Apps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190999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7200" y="4876800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000" y="21717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2004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2000" y="1676400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943600" y="2171700"/>
            <a:ext cx="18288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Forensic Analysis/Firewall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3528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7912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38216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image/packets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5219316" y="3540015"/>
            <a:ext cx="762000" cy="26998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Bundled Apps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190999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7200" y="4876800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000" y="21717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2004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2000" y="1676400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7400" y="2514600"/>
            <a:ext cx="1371600" cy="11811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Firewall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3528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791200" y="2057400"/>
            <a:ext cx="146937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 VM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3733800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791200" y="2057400"/>
            <a:ext cx="3124200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ounded Rectangle 26"/>
          <p:cNvSpPr/>
          <p:nvPr/>
        </p:nvSpPr>
        <p:spPr>
          <a:xfrm>
            <a:off x="7467600" y="2514600"/>
            <a:ext cx="1371600" cy="11811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NIDS</a:t>
            </a:r>
            <a:endParaRPr lang="en-US" sz="2000" dirty="0"/>
          </a:p>
        </p:txBody>
      </p:sp>
      <p:sp>
        <p:nvSpPr>
          <p:cNvPr id="29" name="Right Arrow 28"/>
          <p:cNvSpPr/>
          <p:nvPr/>
        </p:nvSpPr>
        <p:spPr>
          <a:xfrm>
            <a:off x="5219316" y="3540015"/>
            <a:ext cx="571884" cy="26998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/>
          <p:cNvSpPr/>
          <p:nvPr/>
        </p:nvSpPr>
        <p:spPr>
          <a:xfrm>
            <a:off x="7369830" y="2057400"/>
            <a:ext cx="146937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 VM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7034550" y="3055190"/>
            <a:ext cx="670560" cy="29042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/>
          <p:cNvSpPr/>
          <p:nvPr/>
        </p:nvSpPr>
        <p:spPr>
          <a:xfrm>
            <a:off x="6269970" y="14859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 Bundle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Key Requirements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Trustworthy launch of VM apps</a:t>
            </a:r>
          </a:p>
          <a:p>
            <a:r>
              <a:rPr lang="en-US" dirty="0" smtClean="0"/>
              <a:t>New privilege model</a:t>
            </a:r>
          </a:p>
          <a:p>
            <a:r>
              <a:rPr lang="en-US" dirty="0" smtClean="0"/>
              <a:t>Preventing information leakage</a:t>
            </a:r>
          </a:p>
          <a:p>
            <a:r>
              <a:rPr lang="en-US" dirty="0" smtClean="0"/>
              <a:t>Featherweight </a:t>
            </a:r>
            <a:r>
              <a:rPr lang="en-US" dirty="0" err="1" smtClean="0"/>
              <a:t>VMs</a:t>
            </a:r>
            <a:endParaRPr lang="en-US" dirty="0" smtClean="0"/>
          </a:p>
          <a:p>
            <a:r>
              <a:rPr lang="en-US" dirty="0" smtClean="0"/>
              <a:t>Standardized API interface</a:t>
            </a:r>
          </a:p>
          <a:p>
            <a:r>
              <a:rPr lang="en-US" dirty="0" smtClean="0"/>
              <a:t>Customized plumbing I/O</a:t>
            </a:r>
          </a:p>
          <a:p>
            <a:r>
              <a:rPr lang="en-US" dirty="0" smtClean="0"/>
              <a:t>Migration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machine monitor modification</a:t>
            </a:r>
          </a:p>
          <a:p>
            <a:r>
              <a:rPr lang="en-US" dirty="0" smtClean="0"/>
              <a:t>Nested virtualization</a:t>
            </a:r>
          </a:p>
          <a:p>
            <a:r>
              <a:rPr lang="en-US" dirty="0" smtClean="0"/>
              <a:t>Para-virtualization-based Nesting</a:t>
            </a:r>
          </a:p>
          <a:p>
            <a:r>
              <a:rPr lang="en-US" dirty="0" smtClean="0"/>
              <a:t>Hybrid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machine monitor modification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33700" y="4654730"/>
            <a:ext cx="54483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Modified VMM</a:t>
            </a:r>
          </a:p>
          <a:p>
            <a:pPr algn="ctr"/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276600" y="2673531"/>
            <a:ext cx="1600200" cy="18669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Management VM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81600" y="2673531"/>
            <a:ext cx="1447800" cy="18669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47900"/>
            <a:ext cx="1828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Provider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22098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95600" y="5340531"/>
            <a:ext cx="54864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05600" y="2673531"/>
            <a:ext cx="1524000" cy="18668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6705600" y="22098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 VM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virtualization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673531"/>
            <a:ext cx="1600200" cy="18669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Management VM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81600" y="2673531"/>
            <a:ext cx="2971800" cy="18669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95152" y="3892731"/>
            <a:ext cx="2782048" cy="457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Stock VMM</a:t>
            </a:r>
          </a:p>
          <a:p>
            <a:pPr algn="ctr"/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295152" y="2902131"/>
            <a:ext cx="1334248" cy="952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Nested Management VM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2902131"/>
            <a:ext cx="990600" cy="95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 VM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47900"/>
            <a:ext cx="1828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Provider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21336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95600" y="4654730"/>
            <a:ext cx="54864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 (with nesting support)</a:t>
            </a:r>
          </a:p>
          <a:p>
            <a:pPr algn="ctr"/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2895600" y="5340531"/>
            <a:ext cx="54864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58000" y="2895600"/>
            <a:ext cx="990600" cy="95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 VM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7010400" y="2895600"/>
            <a:ext cx="990600" cy="95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 VM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181600" y="2673531"/>
            <a:ext cx="2971800" cy="18669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virtualization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673531"/>
            <a:ext cx="1600200" cy="18669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Management VM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95152" y="3892731"/>
            <a:ext cx="2705848" cy="457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VM App’s VMM</a:t>
            </a:r>
          </a:p>
          <a:p>
            <a:pPr algn="ctr"/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295152" y="2902131"/>
            <a:ext cx="1334248" cy="952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Nested Management VM (checkpoint)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934200" y="2902131"/>
            <a:ext cx="990600" cy="9525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 work VM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47900"/>
            <a:ext cx="1828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Provider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21336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95600" y="4654730"/>
            <a:ext cx="54864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Provider’s VMM (with nesting support)</a:t>
            </a:r>
          </a:p>
          <a:p>
            <a:pPr algn="ctr"/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2895600" y="5340531"/>
            <a:ext cx="54864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Cloud App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886200" cy="5715000"/>
          </a:xfrm>
        </p:spPr>
        <p:txBody>
          <a:bodyPr/>
          <a:lstStyle/>
          <a:p>
            <a:r>
              <a:rPr lang="en-US" sz="2400" dirty="0" smtClean="0"/>
              <a:t>A place </a:t>
            </a:r>
            <a:r>
              <a:rPr lang="en-US" sz="2400" dirty="0" smtClean="0"/>
              <a:t>where</a:t>
            </a:r>
            <a:endParaRPr lang="en-US" sz="2400" dirty="0" smtClean="0"/>
          </a:p>
          <a:p>
            <a:pPr lvl="1"/>
            <a:r>
              <a:rPr lang="en-US" sz="1600" dirty="0" smtClean="0"/>
              <a:t>developers </a:t>
            </a:r>
            <a:r>
              <a:rPr lang="en-US" sz="1600" dirty="0" smtClean="0"/>
              <a:t>publish</a:t>
            </a:r>
            <a:r>
              <a:rPr lang="en-US" sz="1600" dirty="0" smtClean="0"/>
              <a:t> software </a:t>
            </a:r>
            <a:r>
              <a:rPr lang="en-US" sz="1600" dirty="0" err="1" smtClean="0"/>
              <a:t>VMs</a:t>
            </a:r>
            <a:endParaRPr lang="en-US" sz="1600" dirty="0" smtClean="0"/>
          </a:p>
          <a:p>
            <a:pPr lvl="1"/>
            <a:r>
              <a:rPr lang="en-US" sz="1600" dirty="0" smtClean="0"/>
              <a:t>customers </a:t>
            </a:r>
            <a:r>
              <a:rPr lang="en-US" sz="1600" dirty="0" smtClean="0"/>
              <a:t>find, buy, and run</a:t>
            </a:r>
            <a:r>
              <a:rPr lang="en-US" sz="1600" dirty="0" smtClean="0"/>
              <a:t> </a:t>
            </a:r>
            <a:r>
              <a:rPr lang="en-US" sz="1600" dirty="0" err="1" smtClean="0"/>
              <a:t>VMs</a:t>
            </a:r>
            <a:r>
              <a:rPr lang="en-US" sz="1600" dirty="0" smtClean="0"/>
              <a:t> </a:t>
            </a:r>
            <a:r>
              <a:rPr lang="en-US" sz="1600" dirty="0" smtClean="0"/>
              <a:t>in the cloud</a:t>
            </a:r>
            <a:endParaRPr lang="en-US" sz="1600" dirty="0" smtClean="0"/>
          </a:p>
          <a:p>
            <a:pPr lvl="1"/>
            <a:r>
              <a:rPr lang="en-US" sz="1600" dirty="0" smtClean="0"/>
              <a:t>providers </a:t>
            </a:r>
            <a:r>
              <a:rPr lang="en-US" sz="1600" dirty="0" smtClean="0"/>
              <a:t>handle billing &amp; </a:t>
            </a:r>
            <a:r>
              <a:rPr lang="en-US" sz="1600" dirty="0" smtClean="0"/>
              <a:t>payment</a:t>
            </a:r>
            <a:endParaRPr lang="en-US" sz="1600" dirty="0" smtClean="0"/>
          </a:p>
        </p:txBody>
      </p:sp>
      <p:pic>
        <p:nvPicPr>
          <p:cNvPr id="5" name="Picture 4" descr="Screen Shot 2012-08-13 at 9.54.1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143000"/>
            <a:ext cx="52578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Para-virtualization-based Nesting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95600" y="4654730"/>
            <a:ext cx="54864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Stock VMM (no nesting support)</a:t>
            </a:r>
          </a:p>
          <a:p>
            <a:pPr algn="ctr"/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5340531"/>
            <a:ext cx="54864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673531"/>
            <a:ext cx="1600200" cy="18669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Management VM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81600" y="2673531"/>
            <a:ext cx="2590800" cy="18669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18952" y="3962400"/>
            <a:ext cx="2514600" cy="311331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VMM</a:t>
            </a:r>
          </a:p>
          <a:p>
            <a:pPr algn="ctr"/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295152" y="2902131"/>
            <a:ext cx="1334248" cy="952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Nested Management VM (checkpoint)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2902131"/>
            <a:ext cx="990600" cy="95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Client’s work VM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47900"/>
            <a:ext cx="1828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Provider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21336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23752" y="4273731"/>
            <a:ext cx="1867648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Blanket Layer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Design Space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Para-virtualization-based Nesting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95600" y="4654730"/>
            <a:ext cx="54864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Provider’s VMM (no nesting support)</a:t>
            </a:r>
          </a:p>
          <a:p>
            <a:pPr algn="ctr"/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5340531"/>
            <a:ext cx="54864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673531"/>
            <a:ext cx="1600200" cy="18669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Management VM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81600" y="2673531"/>
            <a:ext cx="2590800" cy="18669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18952" y="3962400"/>
            <a:ext cx="2514600" cy="311331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VM app’s VMM</a:t>
            </a:r>
          </a:p>
          <a:p>
            <a:pPr algn="ctr"/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295152" y="2902131"/>
            <a:ext cx="1334248" cy="952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Nested Management VM (checkpoint)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2902131"/>
            <a:ext cx="990600" cy="95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Client’s work VM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47900"/>
            <a:ext cx="1828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Provider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2133600"/>
            <a:ext cx="14478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 VM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23752" y="4273731"/>
            <a:ext cx="1867648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Blanket VMM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Comparison of Design Options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6146" y="2885440"/>
          <a:ext cx="8382000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676400"/>
                <a:gridCol w="2095500"/>
                <a:gridCol w="2095500"/>
              </a:tblGrid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Deployability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Capability</a:t>
                      </a:r>
                      <a:endParaRPr lang="en-US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VMM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Nested virtualization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Paravirt</a:t>
                      </a:r>
                      <a:r>
                        <a:rPr lang="en-US" dirty="0" smtClean="0"/>
                        <a:t>-based nesting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52800" y="3352800"/>
            <a:ext cx="6858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37338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3352800"/>
            <a:ext cx="685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1600" y="4114800"/>
            <a:ext cx="6858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3352800"/>
            <a:ext cx="6858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2800" y="37338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37338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41148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41148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Conclusions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Nascent market</a:t>
            </a:r>
          </a:p>
          <a:p>
            <a:r>
              <a:rPr lang="en-US" dirty="0" smtClean="0"/>
              <a:t>Taxonomy of potential cloud apps</a:t>
            </a:r>
          </a:p>
          <a:p>
            <a:r>
              <a:rPr lang="en-US" dirty="0" smtClean="0"/>
              <a:t>Key requirements</a:t>
            </a:r>
          </a:p>
          <a:p>
            <a:r>
              <a:rPr lang="en-US" dirty="0" smtClean="0"/>
              <a:t>Design space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600" y="0"/>
            <a:ext cx="51054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3276600"/>
            <a:ext cx="9144000" cy="822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dirty="0" smtClean="0"/>
              <a:t>Thank You!!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Firewall App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9718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2971800"/>
            <a:ext cx="31242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2400" y="2400300"/>
            <a:ext cx="2033141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2906" y="2400300"/>
            <a:ext cx="1772494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62800" y="29718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400300"/>
            <a:ext cx="26670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Firewall App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1242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1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4676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6224140" y="3581399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6272813" y="32004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343400" y="3962400"/>
            <a:ext cx="685802" cy="1588"/>
          </a:xfrm>
          <a:prstGeom prst="line">
            <a:avLst/>
          </a:prstGeom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399" y="3733800"/>
            <a:ext cx="685802" cy="1588"/>
          </a:xfrm>
          <a:prstGeom prst="line">
            <a:avLst/>
          </a:prstGeom>
          <a:ln w="63500" cap="flat" cmpd="sng" algn="ctr">
            <a:solidFill>
              <a:srgbClr val="E46C0A"/>
            </a:solidFill>
            <a:prstDash val="solid"/>
            <a:round/>
            <a:headEnd type="triangl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>
            <a:off x="2185541" y="3600278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Up-Down Arrow 25"/>
          <p:cNvSpPr/>
          <p:nvPr/>
        </p:nvSpPr>
        <p:spPr>
          <a:xfrm>
            <a:off x="869753" y="4114800"/>
            <a:ext cx="548640" cy="1153616"/>
          </a:xfrm>
          <a:prstGeom prst="upDown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Can 26"/>
          <p:cNvSpPr/>
          <p:nvPr/>
        </p:nvSpPr>
        <p:spPr>
          <a:xfrm>
            <a:off x="609600" y="5257800"/>
            <a:ext cx="1008566" cy="304800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Firewall App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2552700"/>
            <a:ext cx="2133600" cy="2095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62200" y="1981200"/>
            <a:ext cx="2033141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29752" y="3931346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4495800" y="3940753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4544473" y="355975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</a:t>
            </a:r>
            <a:endParaRPr lang="en-US" dirty="0"/>
          </a:p>
        </p:txBody>
      </p:sp>
      <p:sp>
        <p:nvSpPr>
          <p:cNvPr id="26" name="Up-Down Arrow 25"/>
          <p:cNvSpPr/>
          <p:nvPr/>
        </p:nvSpPr>
        <p:spPr>
          <a:xfrm>
            <a:off x="3166105" y="4464747"/>
            <a:ext cx="548640" cy="1001216"/>
          </a:xfrm>
          <a:prstGeom prst="upDown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Can 26"/>
          <p:cNvSpPr/>
          <p:nvPr/>
        </p:nvSpPr>
        <p:spPr>
          <a:xfrm>
            <a:off x="2905952" y="5455347"/>
            <a:ext cx="1008566" cy="304800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14566" y="1981200"/>
            <a:ext cx="1772494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34460" y="2552700"/>
            <a:ext cx="1828800" cy="20955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5739260" y="3940753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829752" y="2940747"/>
            <a:ext cx="11430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Firewall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Key Requirements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privilege model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82368" y="2940231"/>
            <a:ext cx="3304695" cy="526869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533737" y="1752600"/>
            <a:ext cx="2576566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Privileged Operation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600537" y="2171700"/>
            <a:ext cx="457200" cy="762000"/>
          </a:xfrm>
          <a:prstGeom prst="downArrow">
            <a:avLst/>
          </a:prstGeom>
          <a:solidFill>
            <a:srgbClr val="0D0D0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4724400" y="3390900"/>
            <a:ext cx="41910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Is request from a management VM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4137" y="4849098"/>
            <a:ext cx="1339981" cy="4419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Deny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362537" y="4849098"/>
            <a:ext cx="1295400" cy="4419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Allow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058743" y="3959560"/>
            <a:ext cx="822960" cy="822960"/>
          </a:xfrm>
          <a:prstGeom prst="line">
            <a:avLst/>
          </a:prstGeom>
          <a:ln w="857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</p:cNvCxnSpPr>
          <p:nvPr/>
        </p:nvCxnSpPr>
        <p:spPr>
          <a:xfrm rot="5400000">
            <a:off x="5905500" y="3771900"/>
            <a:ext cx="723900" cy="1104900"/>
          </a:xfrm>
          <a:prstGeom prst="line">
            <a:avLst/>
          </a:prstGeom>
          <a:ln w="857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19737" y="4391898"/>
            <a:ext cx="685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YES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37" y="4315698"/>
            <a:ext cx="8382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Key Requirements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privilege model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82368" y="2940231"/>
            <a:ext cx="3304695" cy="526869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533737" y="1752600"/>
            <a:ext cx="2576566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Privileged Operation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600537" y="2171700"/>
            <a:ext cx="457200" cy="762000"/>
          </a:xfrm>
          <a:prstGeom prst="downArrow">
            <a:avLst/>
          </a:prstGeom>
          <a:solidFill>
            <a:srgbClr val="0D0D0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4724400" y="3390900"/>
            <a:ext cx="41910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Is request from a management VM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2537" y="4849098"/>
            <a:ext cx="1295400" cy="4419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Allow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058743" y="3959560"/>
            <a:ext cx="822960" cy="822960"/>
          </a:xfrm>
          <a:prstGeom prst="line">
            <a:avLst/>
          </a:prstGeom>
          <a:ln w="857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</p:cNvCxnSpPr>
          <p:nvPr/>
        </p:nvCxnSpPr>
        <p:spPr>
          <a:xfrm rot="5400000">
            <a:off x="5905500" y="3771900"/>
            <a:ext cx="723900" cy="1104900"/>
          </a:xfrm>
          <a:prstGeom prst="line">
            <a:avLst/>
          </a:prstGeom>
          <a:ln w="857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19737" y="4391898"/>
            <a:ext cx="685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YES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37" y="4315698"/>
            <a:ext cx="8382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4724400"/>
            <a:ext cx="2639143" cy="67056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Requestor has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 delegated privileges??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6096000"/>
            <a:ext cx="1339981" cy="4419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Deny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334000" y="6111240"/>
            <a:ext cx="1295400" cy="4419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Allow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39180" y="5526502"/>
            <a:ext cx="475820" cy="417099"/>
          </a:xfrm>
          <a:prstGeom prst="line">
            <a:avLst/>
          </a:prstGeom>
          <a:ln w="857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4444555" y="5529342"/>
            <a:ext cx="555782" cy="414258"/>
          </a:xfrm>
          <a:prstGeom prst="line">
            <a:avLst/>
          </a:prstGeom>
          <a:ln w="857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33800" y="5529342"/>
            <a:ext cx="8382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5638800"/>
            <a:ext cx="685800" cy="4191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YES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Cloud App Market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Similar to smart-phone apps store </a:t>
            </a:r>
            <a:endParaRPr lang="en-US" dirty="0" smtClean="0"/>
          </a:p>
          <a:p>
            <a:r>
              <a:rPr lang="en-US" dirty="0" smtClean="0"/>
              <a:t>A place where</a:t>
            </a:r>
          </a:p>
          <a:p>
            <a:pPr lvl="1"/>
            <a:r>
              <a:rPr lang="en-US" dirty="0" smtClean="0"/>
              <a:t>Developers publish software </a:t>
            </a:r>
            <a:r>
              <a:rPr lang="en-US" dirty="0" err="1" smtClean="0"/>
              <a:t>VMs</a:t>
            </a:r>
            <a:r>
              <a:rPr lang="en-US" dirty="0" smtClean="0"/>
              <a:t> and get paid</a:t>
            </a:r>
          </a:p>
          <a:p>
            <a:pPr lvl="1"/>
            <a:r>
              <a:rPr lang="en-US" dirty="0" smtClean="0"/>
              <a:t>Customers find, buy, and run services (</a:t>
            </a:r>
            <a:r>
              <a:rPr lang="en-US" dirty="0" err="1" smtClean="0"/>
              <a:t>VMs</a:t>
            </a:r>
            <a:r>
              <a:rPr lang="en-US" dirty="0" smtClean="0"/>
              <a:t>) in the cloud</a:t>
            </a:r>
          </a:p>
          <a:p>
            <a:pPr lvl="1"/>
            <a:r>
              <a:rPr lang="en-US" dirty="0" smtClean="0"/>
              <a:t>Providers handle billing &amp; payment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8-13 at 10.01.4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350222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Cloud App Market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716" y="4355068"/>
            <a:ext cx="489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$$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76400" y="3911601"/>
            <a:ext cx="51816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" name="Curved Connector 6"/>
          <p:cNvCxnSpPr>
            <a:endCxn id="6" idx="2"/>
          </p:cNvCxnSpPr>
          <p:nvPr/>
        </p:nvCxnSpPr>
        <p:spPr>
          <a:xfrm flipV="1">
            <a:off x="517458" y="4025901"/>
            <a:ext cx="1158942" cy="660399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Cloud App Market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6" name="Picture 15" descr="Screen Shot 2012-08-13 at 9.54.15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43000"/>
            <a:ext cx="6096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 Cloud Platform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190999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Virtual machine monitor (VMM)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" y="4876800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000" y="21717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4290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2000" y="1676400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21717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7912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3581400" y="23241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562600" y="1600200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14" grpId="0" animBg="1"/>
      <p:bldP spid="15" grpId="0" animBg="1"/>
      <p:bldP spid="16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 Cloud Platform with App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4349930"/>
            <a:ext cx="8305800" cy="60306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VMM</a:t>
            </a:r>
          </a:p>
          <a:p>
            <a:pPr algn="ctr"/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" y="5035731"/>
            <a:ext cx="8305800" cy="60306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/>
              <a:t>Hardware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066800" y="2330631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733800" y="2330631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VM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1066800" y="1835331"/>
            <a:ext cx="2133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33800" y="1759131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943600" y="2330631"/>
            <a:ext cx="18288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New OS/SDE VM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3886200" y="2483031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867400" y="1759131"/>
            <a:ext cx="1981200" cy="5334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 VM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Nascent Market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Offers only SDE and OS distributions</a:t>
            </a:r>
          </a:p>
          <a:p>
            <a:pPr lvl="1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No interaction between App and work </a:t>
            </a:r>
            <a:r>
              <a:rPr lang="en-US" sz="3200" dirty="0" err="1" smtClean="0"/>
              <a:t>VMs</a:t>
            </a: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Analogy between process/OS and VM/VMM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28800" y="2971800"/>
            <a:ext cx="5181600" cy="12953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/>
              <a:t>Control and Flexibility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Current Encrypted </a:t>
            </a:r>
            <a:r>
              <a:rPr lang="en-US" dirty="0" smtClean="0">
                <a:solidFill>
                  <a:srgbClr val="FFFFFF"/>
                </a:solidFill>
              </a:rPr>
              <a:t>Storage</a:t>
            </a:r>
            <a:r>
              <a:rPr lang="en-US" dirty="0" smtClean="0">
                <a:solidFill>
                  <a:srgbClr val="FFFFFF"/>
                </a:solidFill>
              </a:rPr>
              <a:t>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2552700"/>
            <a:ext cx="2133600" cy="20955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62200" y="1981200"/>
            <a:ext cx="2033141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09049" y="3978381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4495800" y="3997195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4438276" y="3616196"/>
            <a:ext cx="104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R/W</a:t>
            </a:r>
            <a:endParaRPr lang="en-US" dirty="0"/>
          </a:p>
        </p:txBody>
      </p:sp>
      <p:sp>
        <p:nvSpPr>
          <p:cNvPr id="26" name="Up-Down Arrow 25"/>
          <p:cNvSpPr/>
          <p:nvPr/>
        </p:nvSpPr>
        <p:spPr>
          <a:xfrm>
            <a:off x="3145402" y="4511782"/>
            <a:ext cx="548640" cy="1001216"/>
          </a:xfrm>
          <a:prstGeom prst="upDown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Can 26"/>
          <p:cNvSpPr/>
          <p:nvPr/>
        </p:nvSpPr>
        <p:spPr>
          <a:xfrm>
            <a:off x="2885249" y="5502382"/>
            <a:ext cx="1008566" cy="609600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14566" y="1981200"/>
            <a:ext cx="1772494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34460" y="2552700"/>
            <a:ext cx="1828800" cy="20955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5739260" y="3997195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752606" y="2931340"/>
            <a:ext cx="1371601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Storage Encryption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Potential Cloud App: </a:t>
            </a:r>
            <a:r>
              <a:rPr lang="en-US" dirty="0" smtClean="0">
                <a:solidFill>
                  <a:srgbClr val="FFFFFF"/>
                </a:solidFill>
              </a:rPr>
              <a:t>Encrypted </a:t>
            </a:r>
            <a:r>
              <a:rPr lang="en-US" dirty="0" smtClean="0">
                <a:solidFill>
                  <a:srgbClr val="FFFFFF"/>
                </a:solidFill>
              </a:rPr>
              <a:t>Storage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9718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2971800"/>
            <a:ext cx="31242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2400" y="2400300"/>
            <a:ext cx="2033141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2906" y="2400300"/>
            <a:ext cx="1772494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62800" y="29718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400300"/>
            <a:ext cx="26670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Encryption App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1242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1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467600" y="3581399"/>
            <a:ext cx="1219199" cy="53340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/>
              <a:t>Frontend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6224140" y="3581399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6172200" y="3200400"/>
            <a:ext cx="104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R/W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343400" y="3962400"/>
            <a:ext cx="685802" cy="1588"/>
          </a:xfrm>
          <a:prstGeom prst="line">
            <a:avLst/>
          </a:prstGeom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399" y="3733800"/>
            <a:ext cx="685802" cy="1588"/>
          </a:xfrm>
          <a:prstGeom prst="line">
            <a:avLst/>
          </a:prstGeom>
          <a:ln w="63500" cap="flat" cmpd="sng" algn="ctr">
            <a:solidFill>
              <a:srgbClr val="E46C0A"/>
            </a:solidFill>
            <a:prstDash val="solid"/>
            <a:round/>
            <a:headEnd type="triangl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>
            <a:off x="2185541" y="3600278"/>
            <a:ext cx="938659" cy="514522"/>
          </a:xfrm>
          <a:prstGeom prst="left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Up-Down Arrow 25"/>
          <p:cNvSpPr/>
          <p:nvPr/>
        </p:nvSpPr>
        <p:spPr>
          <a:xfrm>
            <a:off x="869753" y="4114800"/>
            <a:ext cx="548640" cy="1153616"/>
          </a:xfrm>
          <a:prstGeom prst="upDown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Can 26"/>
          <p:cNvSpPr/>
          <p:nvPr/>
        </p:nvSpPr>
        <p:spPr>
          <a:xfrm>
            <a:off x="609600" y="5257800"/>
            <a:ext cx="1008566" cy="609600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Potential Cloud App: </a:t>
            </a:r>
            <a:r>
              <a:rPr lang="en-US" dirty="0" smtClean="0">
                <a:solidFill>
                  <a:srgbClr val="FFFFFF"/>
                </a:solidFill>
              </a:rPr>
              <a:t>Checkpoint App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057400"/>
            <a:ext cx="2133599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Provider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38200" y="4807131"/>
            <a:ext cx="6934200" cy="831669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/>
              <a:t>VMM</a:t>
            </a:r>
            <a:endParaRPr lang="en-US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5867400" y="2590800"/>
            <a:ext cx="1905000" cy="1676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181600" y="2057400"/>
            <a:ext cx="3657600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Checkpoint App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6528311" y="3955869"/>
            <a:ext cx="548640" cy="844731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>
            <a:off x="4800600" y="4191000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 client </a:t>
            </a:r>
            <a:r>
              <a:rPr lang="en-US" dirty="0" err="1" smtClean="0"/>
              <a:t>VM’s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memory pages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505200" y="2590800"/>
            <a:ext cx="18288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Work </a:t>
            </a:r>
            <a:r>
              <a:rPr lang="en-US" sz="2400" dirty="0" err="1" smtClean="0"/>
              <a:t>VMs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505200" y="2057400"/>
            <a:ext cx="1772494" cy="5715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Client VM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38200" y="2590800"/>
            <a:ext cx="2133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Management VM</a:t>
            </a:r>
            <a:endParaRPr lang="en-US" sz="2400" dirty="0"/>
          </a:p>
        </p:txBody>
      </p:sp>
      <p:sp>
        <p:nvSpPr>
          <p:cNvPr id="26" name="Explosion 1 25"/>
          <p:cNvSpPr/>
          <p:nvPr/>
        </p:nvSpPr>
        <p:spPr>
          <a:xfrm>
            <a:off x="6125493" y="4267200"/>
            <a:ext cx="822960" cy="822960"/>
          </a:xfrm>
          <a:prstGeom prst="irregularSeal1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12748</TotalTime>
  <Words>666</Words>
  <Application>Microsoft Macintosh PowerPoint</Application>
  <PresentationFormat>On-screen Show (4:3)</PresentationFormat>
  <Paragraphs>255</Paragraphs>
  <Slides>30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Cloud App Market</vt:lpstr>
      <vt:lpstr>Cloud App Market</vt:lpstr>
      <vt:lpstr>A Cloud Platform</vt:lpstr>
      <vt:lpstr>A Cloud Platform with App</vt:lpstr>
      <vt:lpstr>Nascent Market</vt:lpstr>
      <vt:lpstr>Current Encrypted Storage Design</vt:lpstr>
      <vt:lpstr>Potential Cloud App: Encrypted Storage</vt:lpstr>
      <vt:lpstr>Potential Cloud App: Checkpoint App</vt:lpstr>
      <vt:lpstr>Taxonomy of VM Apps</vt:lpstr>
      <vt:lpstr>Standalone Apps</vt:lpstr>
      <vt:lpstr>Cooperative Apps</vt:lpstr>
      <vt:lpstr>Service Apps</vt:lpstr>
      <vt:lpstr>Bundled Apps</vt:lpstr>
      <vt:lpstr>Key Requirements</vt:lpstr>
      <vt:lpstr>Design Space</vt:lpstr>
      <vt:lpstr>Design Space</vt:lpstr>
      <vt:lpstr>Design Space</vt:lpstr>
      <vt:lpstr>Design Space</vt:lpstr>
      <vt:lpstr>Design Space</vt:lpstr>
      <vt:lpstr>Design Space</vt:lpstr>
      <vt:lpstr>Comparison of Design Options</vt:lpstr>
      <vt:lpstr>Conclusions</vt:lpstr>
      <vt:lpstr>Slide 24</vt:lpstr>
      <vt:lpstr>Firewall App</vt:lpstr>
      <vt:lpstr>Firewall App</vt:lpstr>
      <vt:lpstr>Key Requirements</vt:lpstr>
      <vt:lpstr>Key Requirements</vt:lpstr>
      <vt:lpstr>Cloud App Market</vt:lpstr>
      <vt:lpstr>Cloud App Market</vt:lpstr>
    </vt:vector>
  </TitlesOfParts>
  <Company>AT&amp;T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Abhinav Srivastava</dc:creator>
  <cp:lastModifiedBy>Abhinav Srivastava</cp:lastModifiedBy>
  <cp:revision>444</cp:revision>
  <dcterms:created xsi:type="dcterms:W3CDTF">2012-10-12T16:51:29Z</dcterms:created>
  <dcterms:modified xsi:type="dcterms:W3CDTF">2012-10-12T19:55:38Z</dcterms:modified>
</cp:coreProperties>
</file>