
<file path=[Content_Types].xml><?xml version="1.0" encoding="utf-8"?>
<Types xmlns="http://schemas.openxmlformats.org/package/2006/content-types">
  <Override PartName="/ppt/slides/slide18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9.xml" ContentType="application/vnd.openxmlformats-officedocument.presentationml.slide+xml"/>
  <Override PartName="/ppt/slides/slide14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s/slide5.xml" ContentType="application/vnd.openxmlformats-officedocument.presentationml.slide+xml"/>
  <Default Extension="rels" ContentType="application/vnd.openxmlformats-package.relationships+xml"/>
  <Override PartName="/ppt/slides/slide10.xml" ContentType="application/vnd.openxmlformats-officedocument.presentationml.slide+xml"/>
  <Override PartName="/ppt/slideLayouts/slideLayout5.xml" ContentType="application/vnd.openxmlformats-officedocument.presentationml.slideLayout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6.xml" ContentType="application/vnd.openxmlformats-officedocument.presentationml.slide+xml"/>
  <Override PartName="/ppt/handoutMasters/handoutMaster1.xml" ContentType="application/vnd.openxmlformats-officedocument.presentationml.handoutMaster+xml"/>
  <Default Extension="jpeg" ContentType="image/jpeg"/>
  <Override PartName="/ppt/theme/theme2.xml" ContentType="application/vnd.openxmlformats-officedocument.them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22.xml" ContentType="application/vnd.openxmlformats-officedocument.presentationml.slide+xml"/>
  <Override PartName="/ppt/slides/slide30.xml" ContentType="application/vnd.openxmlformats-officedocument.presentationml.slide+xml"/>
  <Default Extension="xml" ContentType="application/xml"/>
  <Override PartName="/ppt/slides/slide19.xml" ContentType="application/vnd.openxmlformats-officedocument.presentationml.slide+xml"/>
  <Override PartName="/ppt/notesSlides/notesSlide5.xml" ContentType="application/vnd.openxmlformats-officedocument.presentationml.notesSlide+xml"/>
  <Override PartName="/ppt/tableStyles.xml" ContentType="application/vnd.openxmlformats-officedocument.presentationml.tableStyles+xml"/>
  <Override PartName="/ppt/slides/slide15.xml" ContentType="application/vnd.openxmlformats-officedocument.presentationml.slide+xml"/>
  <Override PartName="/ppt/slideLayouts/slideLayout12.xml" ContentType="application/vnd.openxmlformats-officedocument.presentationml.slideLayout+xml"/>
  <Override PartName="/ppt/notesSlides/notesSlide1.xml" ContentType="application/vnd.openxmlformats-officedocument.presentationml.notesSlide+xml"/>
  <Override PartName="/ppt/slides/slide6.xml" ContentType="application/vnd.openxmlformats-officedocument.presentationml.slide+xml"/>
  <Override PartName="/docProps/core.xml" ContentType="application/vnd.openxmlformats-package.core-properties+xml"/>
  <Override PartName="/ppt/slides/slide11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27.xml" ContentType="application/vnd.openxmlformats-officedocument.presentationml.slide+xml"/>
  <Override PartName="/ppt/slides/slide2.xml" ContentType="application/vnd.openxmlformats-officedocument.presentationml.slide+xml"/>
  <Override PartName="/ppt/theme/theme3.xml" ContentType="application/vnd.openxmlformats-officedocument.theme+xml"/>
  <Override PartName="/ppt/slideLayouts/slideLayout2.xml" ContentType="application/vnd.openxmlformats-officedocument.presentationml.slideLayout+xml"/>
  <Default Extension="png" ContentType="image/png"/>
  <Override PartName="/ppt/slides/slide23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7.xml" ContentType="application/vnd.openxmlformats-officedocument.presentationml.slide+xml"/>
  <Override PartName="/ppt/presentation.xml" ContentType="application/vnd.openxmlformats-officedocument.presentationml.presentation.main+xml"/>
  <Override PartName="/ppt/slides/slide12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28.xml" ContentType="application/vnd.openxmlformats-officedocument.presentationml.slide+xml"/>
  <Override PartName="/ppt/slideLayouts/slideLayout3.xml" ContentType="application/vnd.openxmlformats-officedocument.presentationml.slideLayout+xml"/>
  <Override PartName="/ppt/slides/slide24.xml" ContentType="application/vnd.openxmlformats-officedocument.presentationml.slide+xml"/>
  <Override PartName="/ppt/slides/slide20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slides/slide13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4.xml" ContentType="application/vnd.openxmlformats-officedocument.presentationml.slide+xml"/>
  <Override PartName="/ppt/slides/slide29.xml" ContentType="application/vnd.openxmlformats-officedocument.presentationml.slide+xml"/>
  <Override PartName="/ppt/notesSlides/notesSlide8.xml" ContentType="application/vnd.openxmlformats-officedocument.presentationml.notesSlide+xml"/>
  <Override PartName="/ppt/slideLayouts/slideLayout4.xml" ContentType="application/vnd.openxmlformats-officedocument.presentationml.slideLayout+xml"/>
  <Override PartName="/ppt/slides/slide25.xml" ContentType="application/vnd.openxmlformats-officedocument.presentationml.slide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s/slide21.xml" ContentType="application/vnd.openxmlformats-officedocument.presentationml.slide+xml"/>
  <Default Extension="bin" ContentType="application/vnd.openxmlformats-officedocument.presentationml.printerSettings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r:id="rId1"/>
  </p:sldMasterIdLst>
  <p:notesMasterIdLst>
    <p:notesMasterId r:id="rId32"/>
  </p:notesMasterIdLst>
  <p:handoutMasterIdLst>
    <p:handoutMasterId r:id="rId33"/>
  </p:handoutMasterIdLst>
  <p:sldIdLst>
    <p:sldId id="258" r:id="rId2"/>
    <p:sldId id="334" r:id="rId3"/>
    <p:sldId id="282" r:id="rId4"/>
    <p:sldId id="294" r:id="rId5"/>
    <p:sldId id="289" r:id="rId6"/>
    <p:sldId id="321" r:id="rId7"/>
    <p:sldId id="313" r:id="rId8"/>
    <p:sldId id="312" r:id="rId9"/>
    <p:sldId id="277" r:id="rId10"/>
    <p:sldId id="296" r:id="rId11"/>
    <p:sldId id="299" r:id="rId12"/>
    <p:sldId id="290" r:id="rId13"/>
    <p:sldId id="297" r:id="rId14"/>
    <p:sldId id="298" r:id="rId15"/>
    <p:sldId id="292" r:id="rId16"/>
    <p:sldId id="293" r:id="rId17"/>
    <p:sldId id="307" r:id="rId18"/>
    <p:sldId id="308" r:id="rId19"/>
    <p:sldId id="319" r:id="rId20"/>
    <p:sldId id="320" r:id="rId21"/>
    <p:sldId id="309" r:id="rId22"/>
    <p:sldId id="316" r:id="rId23"/>
    <p:sldId id="333" r:id="rId24"/>
    <p:sldId id="279" r:id="rId25"/>
    <p:sldId id="329" r:id="rId26"/>
    <p:sldId id="330" r:id="rId27"/>
    <p:sldId id="331" r:id="rId28"/>
    <p:sldId id="332" r:id="rId29"/>
    <p:sldId id="335" r:id="rId30"/>
    <p:sldId id="336" r:id="rId3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 showOutlineIcons="0">
    <p:restoredLeft sz="15156" autoAdjust="0"/>
    <p:restoredTop sz="94660"/>
  </p:normalViewPr>
  <p:slideViewPr>
    <p:cSldViewPr snapToObjects="1">
      <p:cViewPr varScale="1">
        <p:scale>
          <a:sx n="116" d="100"/>
          <a:sy n="116" d="100"/>
        </p:scale>
        <p:origin x="-1504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notesMaster" Target="notesMasters/notesMaster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handoutMaster" Target="handoutMasters/handoutMaster1.xml"/><Relationship Id="rId34" Type="http://schemas.openxmlformats.org/officeDocument/2006/relationships/printerSettings" Target="printerSettings/printerSettings1.bin"/><Relationship Id="rId35" Type="http://schemas.openxmlformats.org/officeDocument/2006/relationships/presProps" Target="presProps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theme" Target="theme/theme1.xml"/><Relationship Id="rId38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E5855C-CD18-2841-AE0C-AC2034FC1357}" type="datetimeFigureOut">
              <a:rPr lang="en-US" smtClean="0"/>
              <a:pPr/>
              <a:t>10/12/12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4505F26-B3B9-0145-B12C-AE0A1279711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29B1D06-6477-0D44-9F4C-9C7F7F8E02F6}" type="datetimeFigureOut">
              <a:rPr lang="en-US" smtClean="0"/>
              <a:pPr/>
              <a:t>10/12/12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BC64658-52F6-FE4B-B4F1-968D1CC04DA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3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4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0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Today, I will talk about cloud</a:t>
            </a:r>
            <a:r>
              <a:rPr lang="en-US" baseline="0" dirty="0" smtClean="0"/>
              <a:t> app markets and present our vision on how to increase their utility.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C64658-52F6-FE4B-B4F1-968D1CC04DAC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C64658-52F6-FE4B-B4F1-968D1CC04DAC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Apps run like any other client </a:t>
            </a:r>
            <a:r>
              <a:rPr lang="en-US" dirty="0" err="1" smtClean="0"/>
              <a:t>VMs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C64658-52F6-FE4B-B4F1-968D1CC04DAC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C64658-52F6-FE4B-B4F1-968D1CC04DAC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C64658-52F6-FE4B-B4F1-968D1CC04DAC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C64658-52F6-FE4B-B4F1-968D1CC04DAC}" type="slidenum">
              <a:rPr lang="en-US" smtClean="0"/>
              <a:pPr/>
              <a:t>23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C64658-52F6-FE4B-B4F1-968D1CC04DAC}" type="slidenum">
              <a:rPr lang="en-US" smtClean="0"/>
              <a:pPr/>
              <a:t>24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There are third-party</a:t>
            </a:r>
            <a:r>
              <a:rPr lang="en-US" baseline="0" dirty="0" smtClean="0"/>
              <a:t> market places.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C64658-52F6-FE4B-B4F1-968D1CC04DAC}" type="slidenum">
              <a:rPr lang="en-US" smtClean="0"/>
              <a:pPr/>
              <a:t>30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D0B52E-1C53-874B-8B8B-4A7E6577F8ED}" type="datetimeFigureOut">
              <a:rPr lang="en-US" smtClean="0"/>
              <a:pPr/>
              <a:t>10/12/12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24435-51A3-2C47-85C0-BA3240D3599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D0B52E-1C53-874B-8B8B-4A7E6577F8ED}" type="datetimeFigureOut">
              <a:rPr lang="en-US" smtClean="0"/>
              <a:pPr/>
              <a:t>10/12/12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24435-51A3-2C47-85C0-BA3240D3599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D0B52E-1C53-874B-8B8B-4A7E6577F8ED}" type="datetimeFigureOut">
              <a:rPr lang="en-US" smtClean="0"/>
              <a:pPr/>
              <a:t>10/12/12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24435-51A3-2C47-85C0-BA3240D3599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userDrawn="1">
  <p:cSld name="Divide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gvrn_bus_exp_cvr.jpg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4114800" cy="3583143"/>
          </a:xfrm>
          <a:prstGeom prst="rect">
            <a:avLst/>
          </a:prstGeom>
        </p:spPr>
      </p:pic>
      <p:sp>
        <p:nvSpPr>
          <p:cNvPr id="7" name="Title 19"/>
          <p:cNvSpPr>
            <a:spLocks noGrp="1"/>
          </p:cNvSpPr>
          <p:nvPr>
            <p:ph type="title"/>
          </p:nvPr>
        </p:nvSpPr>
        <p:spPr>
          <a:xfrm>
            <a:off x="1079500" y="3810000"/>
            <a:ext cx="7162799" cy="685800"/>
          </a:xfrm>
          <a:prstGeom prst="rect">
            <a:avLst/>
          </a:prstGeom>
        </p:spPr>
        <p:txBody>
          <a:bodyPr lIns="0" tIns="0" rIns="0" bIns="0" anchor="t" anchorCtr="0"/>
          <a:lstStyle>
            <a:lvl1pPr>
              <a:defRPr sz="3200" b="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2" name="Text Placeholder 21"/>
          <p:cNvSpPr>
            <a:spLocks noGrp="1"/>
          </p:cNvSpPr>
          <p:nvPr>
            <p:ph type="body" sz="quarter" idx="10"/>
          </p:nvPr>
        </p:nvSpPr>
        <p:spPr bwMode="gray">
          <a:xfrm>
            <a:off x="1079500" y="4521200"/>
            <a:ext cx="6781800" cy="685800"/>
          </a:xfrm>
          <a:prstGeom prst="rect">
            <a:avLst/>
          </a:prstGeom>
        </p:spPr>
        <p:txBody>
          <a:bodyPr vert="horz" lIns="0" tIns="0" rIns="0" bIns="0"/>
          <a:lstStyle>
            <a:lvl1pPr>
              <a:defRPr sz="2200">
                <a:solidFill>
                  <a:schemeClr val="accent1"/>
                </a:solidFill>
              </a:defRPr>
            </a:lvl1pPr>
            <a:lvl2pPr>
              <a:defRPr>
                <a:solidFill>
                  <a:srgbClr val="FFFFFF"/>
                </a:solidFill>
              </a:defRPr>
            </a:lvl2pPr>
            <a:lvl3pPr>
              <a:defRPr>
                <a:solidFill>
                  <a:srgbClr val="FFFFFF"/>
                </a:solidFill>
              </a:defRPr>
            </a:lvl3pPr>
            <a:lvl4pPr>
              <a:defRPr>
                <a:solidFill>
                  <a:srgbClr val="FFFFFF"/>
                </a:solidFill>
              </a:defRPr>
            </a:lvl4pPr>
            <a:lvl5pPr>
              <a:defRPr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DEFE11F-158B-594E-8BEE-CC26B87FEB3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D0B52E-1C53-874B-8B8B-4A7E6577F8ED}" type="datetimeFigureOut">
              <a:rPr lang="en-US" smtClean="0"/>
              <a:pPr/>
              <a:t>10/12/12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24435-51A3-2C47-85C0-BA3240D3599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D0B52E-1C53-874B-8B8B-4A7E6577F8ED}" type="datetimeFigureOut">
              <a:rPr lang="en-US" smtClean="0"/>
              <a:pPr/>
              <a:t>10/12/12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24435-51A3-2C47-85C0-BA3240D3599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D0B52E-1C53-874B-8B8B-4A7E6577F8ED}" type="datetimeFigureOut">
              <a:rPr lang="en-US" smtClean="0"/>
              <a:pPr/>
              <a:t>10/12/12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24435-51A3-2C47-85C0-BA3240D3599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D0B52E-1C53-874B-8B8B-4A7E6577F8ED}" type="datetimeFigureOut">
              <a:rPr lang="en-US" smtClean="0"/>
              <a:pPr/>
              <a:t>10/12/12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24435-51A3-2C47-85C0-BA3240D3599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D0B52E-1C53-874B-8B8B-4A7E6577F8ED}" type="datetimeFigureOut">
              <a:rPr lang="en-US" smtClean="0"/>
              <a:pPr/>
              <a:t>10/12/12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24435-51A3-2C47-85C0-BA3240D3599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D0B52E-1C53-874B-8B8B-4A7E6577F8ED}" type="datetimeFigureOut">
              <a:rPr lang="en-US" smtClean="0"/>
              <a:pPr/>
              <a:t>10/12/12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24435-51A3-2C47-85C0-BA3240D3599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D0B52E-1C53-874B-8B8B-4A7E6577F8ED}" type="datetimeFigureOut">
              <a:rPr lang="en-US" smtClean="0"/>
              <a:pPr/>
              <a:t>10/12/12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24435-51A3-2C47-85C0-BA3240D3599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D0B52E-1C53-874B-8B8B-4A7E6577F8ED}" type="datetimeFigureOut">
              <a:rPr lang="en-US" smtClean="0"/>
              <a:pPr/>
              <a:t>10/12/12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24435-51A3-2C47-85C0-BA3240D3599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0" y="1143000"/>
            <a:ext cx="9144000" cy="5715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0" y="6477000"/>
            <a:ext cx="1295400" cy="381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D0B52E-1C53-874B-8B8B-4A7E6577F8ED}" type="datetimeFigureOut">
              <a:rPr lang="en-US" smtClean="0"/>
              <a:pPr/>
              <a:t>10/12/12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295400" y="6477000"/>
            <a:ext cx="6781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077200" y="6477000"/>
            <a:ext cx="1066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F24435-51A3-2C47-85C0-BA3240D3599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1143000"/>
          </a:xfrm>
          <a:prstGeom prst="rect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r:id="rId1"/>
    <p:sldLayoutId r:id="rId2"/>
    <p:sldLayoutId r:id="rId3"/>
    <p:sldLayoutId r:id="rId4"/>
    <p:sldLayoutId r:id="rId5"/>
    <p:sldLayoutId r:id="rId6"/>
    <p:sldLayoutId r:id="rId7"/>
    <p:sldLayoutId r:id="rId8"/>
    <p:sldLayoutId r:id="rId9"/>
    <p:sldLayoutId r:id="rId10"/>
    <p:sldLayoutId r:id="rId11"/>
    <p:sldLayoutId r:id="rId12"/>
  </p:sldLayoutIdLst>
  <p:timing>
    <p:tnLst>
      <p:par>
        <p:cTn id="1" dur="indefinite" restart="never" nodeType="tmRoot"/>
      </p:par>
    </p:tnLst>
  </p:timing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2.pn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0" y="4229100"/>
            <a:ext cx="9144000" cy="1333500"/>
          </a:xfrm>
        </p:spPr>
        <p:txBody>
          <a:bodyPr anchor="ctr">
            <a:normAutofit/>
          </a:bodyPr>
          <a:lstStyle/>
          <a:p>
            <a:pPr algn="ctr">
              <a:buNone/>
            </a:pPr>
            <a:r>
              <a:rPr lang="en-US" sz="2824" dirty="0" smtClean="0"/>
              <a:t>Abhinav Srivastava</a:t>
            </a:r>
            <a:r>
              <a:rPr lang="en-US" sz="2824" baseline="30000" dirty="0" smtClean="0"/>
              <a:t>1</a:t>
            </a:r>
            <a:r>
              <a:rPr lang="en-US" sz="2824" dirty="0" smtClean="0"/>
              <a:t> and </a:t>
            </a:r>
            <a:r>
              <a:rPr lang="en-US" sz="2824" dirty="0" err="1" smtClean="0"/>
              <a:t>Vinod</a:t>
            </a:r>
            <a:r>
              <a:rPr lang="en-US" sz="2824" dirty="0" smtClean="0"/>
              <a:t> Ganapathy</a:t>
            </a:r>
            <a:r>
              <a:rPr lang="en-US" sz="2824" baseline="30000" dirty="0" smtClean="0"/>
              <a:t>2</a:t>
            </a:r>
            <a:endParaRPr lang="en-US" sz="2824" dirty="0" smtClean="0"/>
          </a:p>
          <a:p>
            <a:pPr algn="ctr">
              <a:buNone/>
            </a:pPr>
            <a:r>
              <a:rPr lang="en-US" sz="2824" dirty="0" smtClean="0"/>
              <a:t>AT&amp;T Labs—Research</a:t>
            </a:r>
            <a:r>
              <a:rPr lang="en-US" sz="2824" baseline="30000" dirty="0" smtClean="0"/>
              <a:t>1</a:t>
            </a:r>
            <a:r>
              <a:rPr lang="en-US" sz="2824" dirty="0" smtClean="0"/>
              <a:t>, Rutgers University</a:t>
            </a:r>
            <a:r>
              <a:rPr lang="en-US" sz="2824" baseline="30000" dirty="0" smtClean="0"/>
              <a:t>2</a:t>
            </a:r>
            <a:endParaRPr lang="en-US" sz="2824" dirty="0"/>
          </a:p>
        </p:txBody>
      </p:sp>
      <p:sp>
        <p:nvSpPr>
          <p:cNvPr id="4" name="Rectangle 3"/>
          <p:cNvSpPr/>
          <p:nvPr/>
        </p:nvSpPr>
        <p:spPr>
          <a:xfrm>
            <a:off x="4038600" y="0"/>
            <a:ext cx="5105400" cy="121920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Rectangle 6"/>
          <p:cNvSpPr/>
          <p:nvPr/>
        </p:nvSpPr>
        <p:spPr>
          <a:xfrm>
            <a:off x="0" y="3276600"/>
            <a:ext cx="9144000" cy="82296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US" sz="3600" dirty="0" smtClean="0"/>
              <a:t>Towards a Richer Model of Cloud App Markets</a:t>
            </a:r>
            <a:endParaRPr 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tx1"/>
          </a:solidFill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>
                <a:solidFill>
                  <a:srgbClr val="FFFFFF"/>
                </a:solidFill>
              </a:rPr>
              <a:t>Taxonomy of VM Apps</a:t>
            </a: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Standalone VM apps</a:t>
            </a:r>
          </a:p>
          <a:p>
            <a:r>
              <a:rPr lang="en-US" dirty="0" smtClean="0"/>
              <a:t>Cooperative VM apps</a:t>
            </a:r>
          </a:p>
          <a:p>
            <a:r>
              <a:rPr lang="en-US" dirty="0" smtClean="0"/>
              <a:t>Service VM apps</a:t>
            </a:r>
          </a:p>
          <a:p>
            <a:r>
              <a:rPr lang="en-US" dirty="0" smtClean="0"/>
              <a:t>Bundled VM apps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tx1"/>
          </a:solidFill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>
                <a:solidFill>
                  <a:srgbClr val="FFFFFF"/>
                </a:solidFill>
              </a:rPr>
              <a:t>Standalone Apps</a:t>
            </a: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7" name="Rounded Rectangle 16"/>
          <p:cNvSpPr/>
          <p:nvPr/>
        </p:nvSpPr>
        <p:spPr>
          <a:xfrm>
            <a:off x="457200" y="4190999"/>
            <a:ext cx="8305800" cy="603069"/>
          </a:xfrm>
          <a:prstGeom prst="roundRect">
            <a:avLst/>
          </a:prstGeom>
          <a:solidFill>
            <a:schemeClr val="tx1">
              <a:lumMod val="95000"/>
              <a:lumOff val="5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US" sz="2400" dirty="0" smtClean="0"/>
              <a:t>VMM</a:t>
            </a:r>
          </a:p>
          <a:p>
            <a:pPr algn="ctr"/>
            <a:endParaRPr lang="en-US" sz="2400" dirty="0"/>
          </a:p>
        </p:txBody>
      </p:sp>
      <p:sp>
        <p:nvSpPr>
          <p:cNvPr id="18" name="Rounded Rectangle 17"/>
          <p:cNvSpPr/>
          <p:nvPr/>
        </p:nvSpPr>
        <p:spPr>
          <a:xfrm>
            <a:off x="457200" y="4876800"/>
            <a:ext cx="8305800" cy="603069"/>
          </a:xfrm>
          <a:prstGeom prst="round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US" sz="2400" dirty="0"/>
              <a:t>Hardware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762000" y="2171700"/>
            <a:ext cx="2133600" cy="1676400"/>
          </a:xfrm>
          <a:prstGeom prst="round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US" sz="2400" dirty="0" smtClean="0"/>
              <a:t>Management VM</a:t>
            </a:r>
            <a:endParaRPr lang="en-US" sz="2400" dirty="0"/>
          </a:p>
        </p:txBody>
      </p:sp>
      <p:sp>
        <p:nvSpPr>
          <p:cNvPr id="21" name="Rounded Rectangle 20"/>
          <p:cNvSpPr/>
          <p:nvPr/>
        </p:nvSpPr>
        <p:spPr>
          <a:xfrm>
            <a:off x="3429000" y="2171700"/>
            <a:ext cx="1828800" cy="1676400"/>
          </a:xfrm>
          <a:prstGeom prst="roundRect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US" sz="2400" dirty="0" smtClean="0"/>
              <a:t>Work VM</a:t>
            </a:r>
            <a:endParaRPr lang="en-US" sz="2400" dirty="0"/>
          </a:p>
        </p:txBody>
      </p:sp>
      <p:sp>
        <p:nvSpPr>
          <p:cNvPr id="23" name="Rectangle 22"/>
          <p:cNvSpPr/>
          <p:nvPr/>
        </p:nvSpPr>
        <p:spPr>
          <a:xfrm>
            <a:off x="762000" y="1676400"/>
            <a:ext cx="2133600" cy="571500"/>
          </a:xfrm>
          <a:prstGeom prst="rect">
            <a:avLst/>
          </a:prstGeom>
          <a:noFill/>
          <a:ln>
            <a:solidFill>
              <a:schemeClr val="accent1">
                <a:shade val="95000"/>
                <a:satMod val="105000"/>
                <a:alpha val="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US" sz="2800" dirty="0" smtClean="0">
                <a:solidFill>
                  <a:schemeClr val="tx1"/>
                </a:solidFill>
              </a:rPr>
              <a:t>Provider VM</a:t>
            </a:r>
            <a:endParaRPr lang="en-US" sz="2800" dirty="0">
              <a:solidFill>
                <a:schemeClr val="tx1"/>
              </a:solidFill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3429000" y="1600200"/>
            <a:ext cx="1981200" cy="533400"/>
          </a:xfrm>
          <a:prstGeom prst="rect">
            <a:avLst/>
          </a:prstGeom>
          <a:noFill/>
          <a:ln>
            <a:solidFill>
              <a:schemeClr val="accent1">
                <a:shade val="95000"/>
                <a:satMod val="105000"/>
                <a:alpha val="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US" sz="2800" dirty="0" smtClean="0">
                <a:solidFill>
                  <a:schemeClr val="tx1"/>
                </a:solidFill>
              </a:rPr>
              <a:t>Client</a:t>
            </a:r>
            <a:r>
              <a:rPr lang="en-US" sz="2800" baseline="-25000" dirty="0" smtClean="0">
                <a:solidFill>
                  <a:schemeClr val="tx1"/>
                </a:solidFill>
              </a:rPr>
              <a:t>1</a:t>
            </a:r>
            <a:r>
              <a:rPr lang="en-US" sz="2800" dirty="0" smtClean="0">
                <a:solidFill>
                  <a:schemeClr val="tx1"/>
                </a:solidFill>
              </a:rPr>
              <a:t> VM</a:t>
            </a:r>
            <a:endParaRPr lang="en-US" sz="2800" dirty="0">
              <a:solidFill>
                <a:schemeClr val="tx1"/>
              </a:solidFill>
            </a:endParaRPr>
          </a:p>
        </p:txBody>
      </p:sp>
      <p:sp>
        <p:nvSpPr>
          <p:cNvPr id="14" name="Rounded Rectangle 13"/>
          <p:cNvSpPr/>
          <p:nvPr/>
        </p:nvSpPr>
        <p:spPr>
          <a:xfrm>
            <a:off x="5638800" y="2171700"/>
            <a:ext cx="1828800" cy="167640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US" sz="2400" dirty="0" smtClean="0"/>
              <a:t>New OS/SDE VM</a:t>
            </a:r>
            <a:endParaRPr lang="en-US" sz="2400" dirty="0"/>
          </a:p>
        </p:txBody>
      </p:sp>
      <p:sp>
        <p:nvSpPr>
          <p:cNvPr id="16" name="Rounded Rectangle 15"/>
          <p:cNvSpPr/>
          <p:nvPr/>
        </p:nvSpPr>
        <p:spPr>
          <a:xfrm>
            <a:off x="3581400" y="2324100"/>
            <a:ext cx="1828800" cy="1676400"/>
          </a:xfrm>
          <a:prstGeom prst="roundRect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US" sz="2400" dirty="0" smtClean="0"/>
              <a:t>Work </a:t>
            </a:r>
            <a:r>
              <a:rPr lang="en-US" sz="2400" dirty="0" err="1" smtClean="0"/>
              <a:t>VMs</a:t>
            </a:r>
            <a:endParaRPr lang="en-US" sz="2400" dirty="0"/>
          </a:p>
        </p:txBody>
      </p:sp>
      <p:sp>
        <p:nvSpPr>
          <p:cNvPr id="20" name="Rectangle 19"/>
          <p:cNvSpPr/>
          <p:nvPr/>
        </p:nvSpPr>
        <p:spPr>
          <a:xfrm>
            <a:off x="5562600" y="1600200"/>
            <a:ext cx="1981200" cy="533400"/>
          </a:xfrm>
          <a:prstGeom prst="rect">
            <a:avLst/>
          </a:prstGeom>
          <a:noFill/>
          <a:ln>
            <a:solidFill>
              <a:schemeClr val="accent1">
                <a:shade val="95000"/>
                <a:satMod val="105000"/>
                <a:alpha val="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US" sz="2800" dirty="0" smtClean="0">
                <a:solidFill>
                  <a:schemeClr val="tx1"/>
                </a:solidFill>
              </a:rPr>
              <a:t>App VM</a:t>
            </a:r>
            <a:endParaRPr lang="en-US" sz="28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tx1"/>
          </a:solidFill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>
                <a:solidFill>
                  <a:srgbClr val="FFFFFF"/>
                </a:solidFill>
              </a:rPr>
              <a:t>Cooperative Apps</a:t>
            </a: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7" name="Rounded Rectangle 16"/>
          <p:cNvSpPr/>
          <p:nvPr/>
        </p:nvSpPr>
        <p:spPr>
          <a:xfrm>
            <a:off x="457200" y="4190999"/>
            <a:ext cx="8305800" cy="603069"/>
          </a:xfrm>
          <a:prstGeom prst="roundRect">
            <a:avLst/>
          </a:prstGeom>
          <a:solidFill>
            <a:schemeClr val="tx1">
              <a:lumMod val="95000"/>
              <a:lumOff val="5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US" sz="2400" dirty="0" smtClean="0"/>
              <a:t>VMM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457200" y="4876800"/>
            <a:ext cx="8305800" cy="603069"/>
          </a:xfrm>
          <a:prstGeom prst="round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US" sz="2400" dirty="0"/>
              <a:t>Hardware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762000" y="2171700"/>
            <a:ext cx="2133600" cy="1676400"/>
          </a:xfrm>
          <a:prstGeom prst="round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US" sz="2400" dirty="0" smtClean="0"/>
              <a:t>Management VM</a:t>
            </a:r>
            <a:endParaRPr lang="en-US" sz="2400" dirty="0"/>
          </a:p>
        </p:txBody>
      </p:sp>
      <p:sp>
        <p:nvSpPr>
          <p:cNvPr id="21" name="Rounded Rectangle 20"/>
          <p:cNvSpPr/>
          <p:nvPr/>
        </p:nvSpPr>
        <p:spPr>
          <a:xfrm>
            <a:off x="3200400" y="2171700"/>
            <a:ext cx="1828800" cy="1676400"/>
          </a:xfrm>
          <a:prstGeom prst="roundRect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US" sz="2400" dirty="0" smtClean="0"/>
              <a:t>Work VM</a:t>
            </a:r>
            <a:endParaRPr lang="en-US" sz="2400" dirty="0"/>
          </a:p>
        </p:txBody>
      </p:sp>
      <p:sp>
        <p:nvSpPr>
          <p:cNvPr id="23" name="Rectangle 22"/>
          <p:cNvSpPr/>
          <p:nvPr/>
        </p:nvSpPr>
        <p:spPr>
          <a:xfrm>
            <a:off x="762000" y="1676400"/>
            <a:ext cx="2133600" cy="571500"/>
          </a:xfrm>
          <a:prstGeom prst="rect">
            <a:avLst/>
          </a:prstGeom>
          <a:noFill/>
          <a:ln>
            <a:solidFill>
              <a:schemeClr val="accent1">
                <a:shade val="95000"/>
                <a:satMod val="105000"/>
                <a:alpha val="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US" sz="2800" dirty="0" smtClean="0">
                <a:solidFill>
                  <a:schemeClr val="tx1"/>
                </a:solidFill>
              </a:rPr>
              <a:t>Provider VM</a:t>
            </a:r>
            <a:endParaRPr lang="en-US" sz="2800" dirty="0">
              <a:solidFill>
                <a:schemeClr val="tx1"/>
              </a:solidFill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3200400" y="1600200"/>
            <a:ext cx="1981200" cy="533400"/>
          </a:xfrm>
          <a:prstGeom prst="rect">
            <a:avLst/>
          </a:prstGeom>
          <a:noFill/>
          <a:ln>
            <a:solidFill>
              <a:schemeClr val="accent1">
                <a:shade val="95000"/>
                <a:satMod val="105000"/>
                <a:alpha val="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US" sz="2800" dirty="0" smtClean="0">
                <a:solidFill>
                  <a:schemeClr val="tx1"/>
                </a:solidFill>
              </a:rPr>
              <a:t>Client</a:t>
            </a:r>
            <a:r>
              <a:rPr lang="en-US" sz="2800" baseline="-25000" dirty="0" smtClean="0">
                <a:solidFill>
                  <a:schemeClr val="tx1"/>
                </a:solidFill>
              </a:rPr>
              <a:t>1</a:t>
            </a:r>
            <a:r>
              <a:rPr lang="en-US" sz="2800" dirty="0" smtClean="0">
                <a:solidFill>
                  <a:schemeClr val="tx1"/>
                </a:solidFill>
              </a:rPr>
              <a:t> VM</a:t>
            </a:r>
            <a:endParaRPr lang="en-US" sz="2800" dirty="0">
              <a:solidFill>
                <a:schemeClr val="tx1"/>
              </a:solidFill>
            </a:endParaRPr>
          </a:p>
        </p:txBody>
      </p:sp>
      <p:sp>
        <p:nvSpPr>
          <p:cNvPr id="14" name="Rounded Rectangle 13"/>
          <p:cNvSpPr/>
          <p:nvPr/>
        </p:nvSpPr>
        <p:spPr>
          <a:xfrm>
            <a:off x="5791200" y="2171700"/>
            <a:ext cx="1828800" cy="167640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US" sz="2000" dirty="0" smtClean="0"/>
              <a:t>Checkpoint app/</a:t>
            </a:r>
            <a:r>
              <a:rPr lang="en-US" sz="2000" dirty="0" err="1" smtClean="0"/>
              <a:t>Rootkit</a:t>
            </a:r>
            <a:r>
              <a:rPr lang="en-US" sz="2000" dirty="0" smtClean="0"/>
              <a:t> detector</a:t>
            </a:r>
            <a:endParaRPr lang="en-US" sz="2000" dirty="0"/>
          </a:p>
        </p:txBody>
      </p:sp>
      <p:sp>
        <p:nvSpPr>
          <p:cNvPr id="16" name="Rounded Rectangle 15"/>
          <p:cNvSpPr/>
          <p:nvPr/>
        </p:nvSpPr>
        <p:spPr>
          <a:xfrm>
            <a:off x="3352800" y="2324100"/>
            <a:ext cx="1828800" cy="1676400"/>
          </a:xfrm>
          <a:prstGeom prst="roundRect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US" sz="2400" dirty="0" smtClean="0"/>
              <a:t>Work </a:t>
            </a:r>
            <a:r>
              <a:rPr lang="en-US" sz="2400" dirty="0" err="1" smtClean="0"/>
              <a:t>VMs</a:t>
            </a:r>
            <a:endParaRPr lang="en-US" sz="2400" dirty="0"/>
          </a:p>
        </p:txBody>
      </p:sp>
      <p:sp>
        <p:nvSpPr>
          <p:cNvPr id="20" name="Rectangle 19"/>
          <p:cNvSpPr/>
          <p:nvPr/>
        </p:nvSpPr>
        <p:spPr>
          <a:xfrm>
            <a:off x="5638800" y="1600200"/>
            <a:ext cx="1981200" cy="533400"/>
          </a:xfrm>
          <a:prstGeom prst="rect">
            <a:avLst/>
          </a:prstGeom>
          <a:noFill/>
          <a:ln>
            <a:solidFill>
              <a:schemeClr val="accent1">
                <a:shade val="95000"/>
                <a:satMod val="105000"/>
                <a:alpha val="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US" sz="2800" dirty="0" smtClean="0">
                <a:solidFill>
                  <a:schemeClr val="tx1"/>
                </a:solidFill>
              </a:rPr>
              <a:t>App VM</a:t>
            </a:r>
            <a:endParaRPr lang="en-US" sz="2800" dirty="0">
              <a:solidFill>
                <a:schemeClr val="tx1"/>
              </a:solidFill>
            </a:endParaRPr>
          </a:p>
        </p:txBody>
      </p:sp>
      <p:sp>
        <p:nvSpPr>
          <p:cNvPr id="15" name="Left-Right Arrow 14"/>
          <p:cNvSpPr/>
          <p:nvPr/>
        </p:nvSpPr>
        <p:spPr>
          <a:xfrm>
            <a:off x="5181600" y="3519580"/>
            <a:ext cx="670560" cy="290420"/>
          </a:xfrm>
          <a:prstGeom prst="leftRightArrow">
            <a:avLst/>
          </a:prstGeom>
          <a:solidFill>
            <a:schemeClr val="tx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2" name="TextBox 21"/>
          <p:cNvSpPr txBox="1"/>
          <p:nvPr/>
        </p:nvSpPr>
        <p:spPr>
          <a:xfrm>
            <a:off x="5029200" y="3733800"/>
            <a:ext cx="9797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memory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20" grpId="0" animBg="1"/>
      <p:bldP spid="2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tx1"/>
          </a:solidFill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>
                <a:solidFill>
                  <a:srgbClr val="FFFFFF"/>
                </a:solidFill>
              </a:rPr>
              <a:t>Service Apps</a:t>
            </a: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7" name="Rounded Rectangle 16"/>
          <p:cNvSpPr/>
          <p:nvPr/>
        </p:nvSpPr>
        <p:spPr>
          <a:xfrm>
            <a:off x="457200" y="4190999"/>
            <a:ext cx="8305800" cy="603069"/>
          </a:xfrm>
          <a:prstGeom prst="roundRect">
            <a:avLst/>
          </a:prstGeom>
          <a:solidFill>
            <a:schemeClr val="tx1">
              <a:lumMod val="95000"/>
              <a:lumOff val="5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US" sz="2400" dirty="0" smtClean="0"/>
              <a:t>VMM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457200" y="4876800"/>
            <a:ext cx="8305800" cy="603069"/>
          </a:xfrm>
          <a:prstGeom prst="round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US" sz="2400" dirty="0"/>
              <a:t>Hardware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762000" y="2171700"/>
            <a:ext cx="2133600" cy="1676400"/>
          </a:xfrm>
          <a:prstGeom prst="round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US" sz="2400" dirty="0" smtClean="0"/>
              <a:t>Management VM</a:t>
            </a:r>
            <a:endParaRPr lang="en-US" sz="2400" dirty="0"/>
          </a:p>
        </p:txBody>
      </p:sp>
      <p:sp>
        <p:nvSpPr>
          <p:cNvPr id="21" name="Rounded Rectangle 20"/>
          <p:cNvSpPr/>
          <p:nvPr/>
        </p:nvSpPr>
        <p:spPr>
          <a:xfrm>
            <a:off x="3200400" y="2171700"/>
            <a:ext cx="1828800" cy="1676400"/>
          </a:xfrm>
          <a:prstGeom prst="roundRect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US" sz="2400" dirty="0" smtClean="0"/>
              <a:t>Work VM</a:t>
            </a:r>
            <a:endParaRPr lang="en-US" sz="2400" dirty="0"/>
          </a:p>
        </p:txBody>
      </p:sp>
      <p:sp>
        <p:nvSpPr>
          <p:cNvPr id="23" name="Rectangle 22"/>
          <p:cNvSpPr/>
          <p:nvPr/>
        </p:nvSpPr>
        <p:spPr>
          <a:xfrm>
            <a:off x="762000" y="1676400"/>
            <a:ext cx="2133600" cy="571500"/>
          </a:xfrm>
          <a:prstGeom prst="rect">
            <a:avLst/>
          </a:prstGeom>
          <a:noFill/>
          <a:ln>
            <a:solidFill>
              <a:schemeClr val="accent1">
                <a:shade val="95000"/>
                <a:satMod val="105000"/>
                <a:alpha val="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US" sz="2800" dirty="0" smtClean="0">
                <a:solidFill>
                  <a:schemeClr val="tx1"/>
                </a:solidFill>
              </a:rPr>
              <a:t>Provider VM</a:t>
            </a:r>
            <a:endParaRPr lang="en-US" sz="2800" dirty="0">
              <a:solidFill>
                <a:schemeClr val="tx1"/>
              </a:solidFill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3200400" y="1600200"/>
            <a:ext cx="1981200" cy="533400"/>
          </a:xfrm>
          <a:prstGeom prst="rect">
            <a:avLst/>
          </a:prstGeom>
          <a:noFill/>
          <a:ln>
            <a:solidFill>
              <a:schemeClr val="accent1">
                <a:shade val="95000"/>
                <a:satMod val="105000"/>
                <a:alpha val="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US" sz="2800" dirty="0" smtClean="0">
                <a:solidFill>
                  <a:schemeClr val="tx1"/>
                </a:solidFill>
              </a:rPr>
              <a:t>Client</a:t>
            </a:r>
            <a:r>
              <a:rPr lang="en-US" sz="2800" baseline="-25000" dirty="0" smtClean="0">
                <a:solidFill>
                  <a:schemeClr val="tx1"/>
                </a:solidFill>
              </a:rPr>
              <a:t>1</a:t>
            </a:r>
            <a:r>
              <a:rPr lang="en-US" sz="2800" dirty="0" smtClean="0">
                <a:solidFill>
                  <a:schemeClr val="tx1"/>
                </a:solidFill>
              </a:rPr>
              <a:t> VM</a:t>
            </a:r>
            <a:endParaRPr lang="en-US" sz="2800" dirty="0">
              <a:solidFill>
                <a:schemeClr val="tx1"/>
              </a:solidFill>
            </a:endParaRPr>
          </a:p>
        </p:txBody>
      </p:sp>
      <p:sp>
        <p:nvSpPr>
          <p:cNvPr id="14" name="Rounded Rectangle 13"/>
          <p:cNvSpPr/>
          <p:nvPr/>
        </p:nvSpPr>
        <p:spPr>
          <a:xfrm>
            <a:off x="5943600" y="2171700"/>
            <a:ext cx="1828800" cy="167640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US" sz="2000" dirty="0" smtClean="0"/>
              <a:t>Forensic Analysis/Firewall</a:t>
            </a:r>
            <a:endParaRPr lang="en-US" sz="2000" dirty="0"/>
          </a:p>
        </p:txBody>
      </p:sp>
      <p:sp>
        <p:nvSpPr>
          <p:cNvPr id="16" name="Rounded Rectangle 15"/>
          <p:cNvSpPr/>
          <p:nvPr/>
        </p:nvSpPr>
        <p:spPr>
          <a:xfrm>
            <a:off x="3352800" y="2324100"/>
            <a:ext cx="1828800" cy="1676400"/>
          </a:xfrm>
          <a:prstGeom prst="roundRect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US" sz="2400" dirty="0" smtClean="0"/>
              <a:t>Work </a:t>
            </a:r>
            <a:r>
              <a:rPr lang="en-US" sz="2400" dirty="0" err="1" smtClean="0"/>
              <a:t>VMs</a:t>
            </a:r>
            <a:endParaRPr lang="en-US" sz="2400" dirty="0"/>
          </a:p>
        </p:txBody>
      </p:sp>
      <p:sp>
        <p:nvSpPr>
          <p:cNvPr id="20" name="Rectangle 19"/>
          <p:cNvSpPr/>
          <p:nvPr/>
        </p:nvSpPr>
        <p:spPr>
          <a:xfrm>
            <a:off x="5791200" y="1600200"/>
            <a:ext cx="1981200" cy="533400"/>
          </a:xfrm>
          <a:prstGeom prst="rect">
            <a:avLst/>
          </a:prstGeom>
          <a:noFill/>
          <a:ln>
            <a:solidFill>
              <a:schemeClr val="accent1">
                <a:shade val="95000"/>
                <a:satMod val="105000"/>
                <a:alpha val="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US" sz="2800" dirty="0" smtClean="0">
                <a:solidFill>
                  <a:schemeClr val="tx1"/>
                </a:solidFill>
              </a:rPr>
              <a:t>App VM</a:t>
            </a:r>
            <a:endParaRPr lang="en-US" sz="2800" dirty="0">
              <a:solidFill>
                <a:schemeClr val="tx1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4953000" y="3821668"/>
            <a:ext cx="15568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image/packets</a:t>
            </a:r>
            <a:endParaRPr lang="en-US" dirty="0"/>
          </a:p>
        </p:txBody>
      </p:sp>
      <p:sp>
        <p:nvSpPr>
          <p:cNvPr id="24" name="Right Arrow 23"/>
          <p:cNvSpPr/>
          <p:nvPr/>
        </p:nvSpPr>
        <p:spPr>
          <a:xfrm>
            <a:off x="5219316" y="3540015"/>
            <a:ext cx="762000" cy="269985"/>
          </a:xfrm>
          <a:prstGeom prst="rightArrow">
            <a:avLst/>
          </a:prstGeom>
          <a:solidFill>
            <a:schemeClr val="tx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20" grpId="0" animBg="1"/>
      <p:bldP spid="2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tx1"/>
          </a:solidFill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>
                <a:solidFill>
                  <a:srgbClr val="FFFFFF"/>
                </a:solidFill>
              </a:rPr>
              <a:t>Bundled Apps</a:t>
            </a: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7" name="Rounded Rectangle 16"/>
          <p:cNvSpPr/>
          <p:nvPr/>
        </p:nvSpPr>
        <p:spPr>
          <a:xfrm>
            <a:off x="457200" y="4190999"/>
            <a:ext cx="8305800" cy="603069"/>
          </a:xfrm>
          <a:prstGeom prst="roundRect">
            <a:avLst/>
          </a:prstGeom>
          <a:solidFill>
            <a:schemeClr val="tx1">
              <a:lumMod val="95000"/>
              <a:lumOff val="5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US" sz="2400" dirty="0" smtClean="0"/>
              <a:t>VMM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457200" y="4876800"/>
            <a:ext cx="8305800" cy="603069"/>
          </a:xfrm>
          <a:prstGeom prst="round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US" sz="2400" dirty="0"/>
              <a:t>Hardware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762000" y="2171700"/>
            <a:ext cx="2133600" cy="1676400"/>
          </a:xfrm>
          <a:prstGeom prst="round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US" sz="2400" dirty="0" smtClean="0"/>
              <a:t>Management VM</a:t>
            </a:r>
            <a:endParaRPr lang="en-US" sz="2400" dirty="0"/>
          </a:p>
        </p:txBody>
      </p:sp>
      <p:sp>
        <p:nvSpPr>
          <p:cNvPr id="21" name="Rounded Rectangle 20"/>
          <p:cNvSpPr/>
          <p:nvPr/>
        </p:nvSpPr>
        <p:spPr>
          <a:xfrm>
            <a:off x="3200400" y="2171700"/>
            <a:ext cx="1828800" cy="1676400"/>
          </a:xfrm>
          <a:prstGeom prst="roundRect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US" sz="2400" dirty="0" smtClean="0"/>
              <a:t>Work VM</a:t>
            </a:r>
            <a:endParaRPr lang="en-US" sz="2400" dirty="0"/>
          </a:p>
        </p:txBody>
      </p:sp>
      <p:sp>
        <p:nvSpPr>
          <p:cNvPr id="23" name="Rectangle 22"/>
          <p:cNvSpPr/>
          <p:nvPr/>
        </p:nvSpPr>
        <p:spPr>
          <a:xfrm>
            <a:off x="762000" y="1676400"/>
            <a:ext cx="2133600" cy="571500"/>
          </a:xfrm>
          <a:prstGeom prst="rect">
            <a:avLst/>
          </a:prstGeom>
          <a:noFill/>
          <a:ln>
            <a:solidFill>
              <a:schemeClr val="accent1">
                <a:shade val="95000"/>
                <a:satMod val="105000"/>
                <a:alpha val="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US" sz="2800" dirty="0" smtClean="0">
                <a:solidFill>
                  <a:schemeClr val="tx1"/>
                </a:solidFill>
              </a:rPr>
              <a:t>Provider VM</a:t>
            </a:r>
            <a:endParaRPr lang="en-US" sz="2800" dirty="0">
              <a:solidFill>
                <a:schemeClr val="tx1"/>
              </a:solidFill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3200400" y="1600200"/>
            <a:ext cx="1981200" cy="533400"/>
          </a:xfrm>
          <a:prstGeom prst="rect">
            <a:avLst/>
          </a:prstGeom>
          <a:noFill/>
          <a:ln>
            <a:solidFill>
              <a:schemeClr val="accent1">
                <a:shade val="95000"/>
                <a:satMod val="105000"/>
                <a:alpha val="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US" sz="2800" dirty="0" smtClean="0">
                <a:solidFill>
                  <a:schemeClr val="tx1"/>
                </a:solidFill>
              </a:rPr>
              <a:t>Client</a:t>
            </a:r>
            <a:r>
              <a:rPr lang="en-US" sz="2800" baseline="-25000" dirty="0" smtClean="0">
                <a:solidFill>
                  <a:schemeClr val="tx1"/>
                </a:solidFill>
              </a:rPr>
              <a:t>1</a:t>
            </a:r>
            <a:r>
              <a:rPr lang="en-US" sz="2800" dirty="0" smtClean="0">
                <a:solidFill>
                  <a:schemeClr val="tx1"/>
                </a:solidFill>
              </a:rPr>
              <a:t> VM</a:t>
            </a:r>
            <a:endParaRPr lang="en-US" sz="2800" dirty="0">
              <a:solidFill>
                <a:schemeClr val="tx1"/>
              </a:solidFill>
            </a:endParaRPr>
          </a:p>
        </p:txBody>
      </p:sp>
      <p:sp>
        <p:nvSpPr>
          <p:cNvPr id="14" name="Rounded Rectangle 13"/>
          <p:cNvSpPr/>
          <p:nvPr/>
        </p:nvSpPr>
        <p:spPr>
          <a:xfrm>
            <a:off x="5867400" y="2514600"/>
            <a:ext cx="1371600" cy="118110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US" sz="2000" dirty="0" smtClean="0"/>
              <a:t>Firewall</a:t>
            </a:r>
            <a:endParaRPr lang="en-US" sz="2000" dirty="0"/>
          </a:p>
        </p:txBody>
      </p:sp>
      <p:sp>
        <p:nvSpPr>
          <p:cNvPr id="16" name="Rounded Rectangle 15"/>
          <p:cNvSpPr/>
          <p:nvPr/>
        </p:nvSpPr>
        <p:spPr>
          <a:xfrm>
            <a:off x="3352800" y="2324100"/>
            <a:ext cx="1828800" cy="1676400"/>
          </a:xfrm>
          <a:prstGeom prst="roundRect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US" sz="2400" dirty="0" smtClean="0"/>
              <a:t>Work </a:t>
            </a:r>
            <a:r>
              <a:rPr lang="en-US" sz="2400" dirty="0" err="1" smtClean="0"/>
              <a:t>VMs</a:t>
            </a:r>
            <a:endParaRPr lang="en-US" sz="2400" dirty="0"/>
          </a:p>
        </p:txBody>
      </p:sp>
      <p:sp>
        <p:nvSpPr>
          <p:cNvPr id="20" name="Rectangle 19"/>
          <p:cNvSpPr/>
          <p:nvPr/>
        </p:nvSpPr>
        <p:spPr>
          <a:xfrm>
            <a:off x="5791200" y="2057400"/>
            <a:ext cx="1469370" cy="533400"/>
          </a:xfrm>
          <a:prstGeom prst="rect">
            <a:avLst/>
          </a:prstGeom>
          <a:noFill/>
          <a:ln>
            <a:solidFill>
              <a:schemeClr val="accent1">
                <a:shade val="95000"/>
                <a:satMod val="105000"/>
                <a:alpha val="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Service VM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5029200" y="3733800"/>
            <a:ext cx="8928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packets</a:t>
            </a:r>
            <a:endParaRPr lang="en-US" dirty="0"/>
          </a:p>
        </p:txBody>
      </p:sp>
      <p:sp>
        <p:nvSpPr>
          <p:cNvPr id="24" name="Rounded Rectangle 23"/>
          <p:cNvSpPr/>
          <p:nvPr/>
        </p:nvSpPr>
        <p:spPr>
          <a:xfrm>
            <a:off x="5791200" y="2057400"/>
            <a:ext cx="3124200" cy="1905000"/>
          </a:xfrm>
          <a:prstGeom prst="roundRect">
            <a:avLst/>
          </a:prstGeom>
          <a:noFill/>
          <a:ln w="9525" cap="flat" cmpd="sng" algn="ctr">
            <a:solidFill>
              <a:schemeClr val="tx1"/>
            </a:solidFill>
            <a:prstDash val="lgDash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7" name="Rounded Rectangle 26"/>
          <p:cNvSpPr/>
          <p:nvPr/>
        </p:nvSpPr>
        <p:spPr>
          <a:xfrm>
            <a:off x="7467600" y="2514600"/>
            <a:ext cx="1371600" cy="118110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US" sz="2000" dirty="0" smtClean="0"/>
              <a:t>NIDS</a:t>
            </a:r>
            <a:endParaRPr lang="en-US" sz="2000" dirty="0"/>
          </a:p>
        </p:txBody>
      </p:sp>
      <p:sp>
        <p:nvSpPr>
          <p:cNvPr id="29" name="Right Arrow 28"/>
          <p:cNvSpPr/>
          <p:nvPr/>
        </p:nvSpPr>
        <p:spPr>
          <a:xfrm>
            <a:off x="5219316" y="3540015"/>
            <a:ext cx="571884" cy="269985"/>
          </a:xfrm>
          <a:prstGeom prst="rightArrow">
            <a:avLst/>
          </a:prstGeom>
          <a:solidFill>
            <a:schemeClr val="tx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2" name="Rectangle 31"/>
          <p:cNvSpPr/>
          <p:nvPr/>
        </p:nvSpPr>
        <p:spPr>
          <a:xfrm>
            <a:off x="7369830" y="2057400"/>
            <a:ext cx="1469370" cy="533400"/>
          </a:xfrm>
          <a:prstGeom prst="rect">
            <a:avLst/>
          </a:prstGeom>
          <a:noFill/>
          <a:ln>
            <a:solidFill>
              <a:schemeClr val="accent1">
                <a:shade val="95000"/>
                <a:satMod val="105000"/>
                <a:alpha val="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Service VM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3" name="Left-Right Arrow 32"/>
          <p:cNvSpPr/>
          <p:nvPr/>
        </p:nvSpPr>
        <p:spPr>
          <a:xfrm>
            <a:off x="7034550" y="3055190"/>
            <a:ext cx="670560" cy="290420"/>
          </a:xfrm>
          <a:prstGeom prst="leftRightArrow">
            <a:avLst/>
          </a:prstGeom>
          <a:solidFill>
            <a:schemeClr val="tx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4" name="Rectangle 33"/>
          <p:cNvSpPr/>
          <p:nvPr/>
        </p:nvSpPr>
        <p:spPr>
          <a:xfrm>
            <a:off x="6269970" y="1485900"/>
            <a:ext cx="1981200" cy="533400"/>
          </a:xfrm>
          <a:prstGeom prst="rect">
            <a:avLst/>
          </a:prstGeom>
          <a:noFill/>
          <a:ln>
            <a:solidFill>
              <a:schemeClr val="accent1">
                <a:shade val="95000"/>
                <a:satMod val="105000"/>
                <a:alpha val="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US" sz="2800" dirty="0" smtClean="0">
                <a:solidFill>
                  <a:schemeClr val="tx1"/>
                </a:solidFill>
              </a:rPr>
              <a:t>App Bundle</a:t>
            </a:r>
            <a:endParaRPr lang="en-US" sz="28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tx1"/>
          </a:solidFill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>
                <a:solidFill>
                  <a:srgbClr val="FFFFFF"/>
                </a:solidFill>
              </a:rPr>
              <a:t>Key Requirements</a:t>
            </a: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Trustworthy launch of VM apps</a:t>
            </a:r>
          </a:p>
          <a:p>
            <a:r>
              <a:rPr lang="en-US" dirty="0" smtClean="0"/>
              <a:t>New privilege model</a:t>
            </a:r>
          </a:p>
          <a:p>
            <a:r>
              <a:rPr lang="en-US" dirty="0" smtClean="0"/>
              <a:t>Preventing information leakage</a:t>
            </a:r>
          </a:p>
          <a:p>
            <a:r>
              <a:rPr lang="en-US" dirty="0" smtClean="0"/>
              <a:t>Featherweight </a:t>
            </a:r>
            <a:r>
              <a:rPr lang="en-US" dirty="0" err="1" smtClean="0"/>
              <a:t>VMs</a:t>
            </a:r>
            <a:endParaRPr lang="en-US" dirty="0" smtClean="0"/>
          </a:p>
          <a:p>
            <a:r>
              <a:rPr lang="en-US" dirty="0" smtClean="0"/>
              <a:t>Standardized API interface</a:t>
            </a:r>
          </a:p>
          <a:p>
            <a:r>
              <a:rPr lang="en-US" dirty="0" smtClean="0"/>
              <a:t>Customized plumbing I/O</a:t>
            </a:r>
          </a:p>
          <a:p>
            <a:r>
              <a:rPr lang="en-US" dirty="0" smtClean="0"/>
              <a:t>Migration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tx1"/>
          </a:solidFill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>
                <a:solidFill>
                  <a:srgbClr val="FFFFFF"/>
                </a:solidFill>
              </a:rPr>
              <a:t>Design Space</a:t>
            </a: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Virtual machine monitor modification</a:t>
            </a:r>
          </a:p>
          <a:p>
            <a:r>
              <a:rPr lang="en-US" dirty="0" smtClean="0"/>
              <a:t>Nested virtualization</a:t>
            </a:r>
          </a:p>
          <a:p>
            <a:r>
              <a:rPr lang="en-US" dirty="0" smtClean="0"/>
              <a:t>Para-virtualization-based Nesting</a:t>
            </a:r>
          </a:p>
          <a:p>
            <a:r>
              <a:rPr lang="en-US" dirty="0" smtClean="0"/>
              <a:t>Hybrid design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tx1"/>
          </a:solidFill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>
                <a:solidFill>
                  <a:srgbClr val="FFFFFF"/>
                </a:solidFill>
              </a:rPr>
              <a:t>Design Space</a:t>
            </a: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Virtual machine monitor modification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2933700" y="4654730"/>
            <a:ext cx="5448300" cy="603069"/>
          </a:xfrm>
          <a:prstGeom prst="roundRect">
            <a:avLst/>
          </a:prstGeom>
          <a:solidFill>
            <a:schemeClr val="tx1">
              <a:lumMod val="95000"/>
              <a:lumOff val="5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US" sz="2400" dirty="0" smtClean="0"/>
              <a:t>Modified VMM</a:t>
            </a:r>
          </a:p>
          <a:p>
            <a:pPr algn="ctr"/>
            <a:endParaRPr lang="en-US" sz="2400" dirty="0"/>
          </a:p>
        </p:txBody>
      </p:sp>
      <p:sp>
        <p:nvSpPr>
          <p:cNvPr id="6" name="Rounded Rectangle 5"/>
          <p:cNvSpPr/>
          <p:nvPr/>
        </p:nvSpPr>
        <p:spPr>
          <a:xfrm>
            <a:off x="3276600" y="2673531"/>
            <a:ext cx="1600200" cy="1866900"/>
          </a:xfrm>
          <a:prstGeom prst="round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US" dirty="0" smtClean="0"/>
              <a:t>Management VM</a:t>
            </a:r>
            <a:endParaRPr lang="en-US" dirty="0"/>
          </a:p>
        </p:txBody>
      </p:sp>
      <p:sp>
        <p:nvSpPr>
          <p:cNvPr id="7" name="Rounded Rectangle 6"/>
          <p:cNvSpPr/>
          <p:nvPr/>
        </p:nvSpPr>
        <p:spPr>
          <a:xfrm>
            <a:off x="5181600" y="2673531"/>
            <a:ext cx="1447800" cy="1866900"/>
          </a:xfrm>
          <a:prstGeom prst="roundRect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3124200" y="2247900"/>
            <a:ext cx="1828800" cy="419100"/>
          </a:xfrm>
          <a:prstGeom prst="rect">
            <a:avLst/>
          </a:prstGeom>
          <a:noFill/>
          <a:ln>
            <a:solidFill>
              <a:schemeClr val="accent1">
                <a:shade val="95000"/>
                <a:satMod val="105000"/>
                <a:alpha val="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Provider VM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5105400" y="2209800"/>
            <a:ext cx="1447800" cy="533400"/>
          </a:xfrm>
          <a:prstGeom prst="rect">
            <a:avLst/>
          </a:prstGeom>
          <a:noFill/>
          <a:ln>
            <a:solidFill>
              <a:schemeClr val="accent1">
                <a:shade val="95000"/>
                <a:satMod val="105000"/>
                <a:alpha val="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VM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14" name="Rounded Rectangle 13"/>
          <p:cNvSpPr/>
          <p:nvPr/>
        </p:nvSpPr>
        <p:spPr>
          <a:xfrm>
            <a:off x="2895600" y="5340531"/>
            <a:ext cx="5486400" cy="603069"/>
          </a:xfrm>
          <a:prstGeom prst="round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US" sz="2400" dirty="0"/>
              <a:t>Hardware</a:t>
            </a:r>
          </a:p>
        </p:txBody>
      </p:sp>
      <p:sp>
        <p:nvSpPr>
          <p:cNvPr id="28" name="Rounded Rectangle 27"/>
          <p:cNvSpPr/>
          <p:nvPr/>
        </p:nvSpPr>
        <p:spPr>
          <a:xfrm>
            <a:off x="6705600" y="2673531"/>
            <a:ext cx="1524000" cy="1866899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2000" dirty="0"/>
          </a:p>
        </p:txBody>
      </p:sp>
      <p:sp>
        <p:nvSpPr>
          <p:cNvPr id="29" name="Rectangle 28"/>
          <p:cNvSpPr/>
          <p:nvPr/>
        </p:nvSpPr>
        <p:spPr>
          <a:xfrm>
            <a:off x="6705600" y="2209800"/>
            <a:ext cx="1447800" cy="533400"/>
          </a:xfrm>
          <a:prstGeom prst="rect">
            <a:avLst/>
          </a:prstGeom>
          <a:noFill/>
          <a:ln>
            <a:solidFill>
              <a:schemeClr val="accent1">
                <a:shade val="95000"/>
                <a:satMod val="105000"/>
                <a:alpha val="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App VM</a:t>
            </a:r>
            <a:endParaRPr lang="en-US" sz="24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tx1"/>
          </a:solidFill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>
                <a:solidFill>
                  <a:srgbClr val="FFFFFF"/>
                </a:solidFill>
              </a:rPr>
              <a:t>Design Space</a:t>
            </a: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Nested virtualization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3276600" y="2673531"/>
            <a:ext cx="1600200" cy="1866900"/>
          </a:xfrm>
          <a:prstGeom prst="round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US" dirty="0" smtClean="0"/>
              <a:t>Management VM</a:t>
            </a:r>
            <a:endParaRPr lang="en-US" dirty="0"/>
          </a:p>
        </p:txBody>
      </p:sp>
      <p:sp>
        <p:nvSpPr>
          <p:cNvPr id="7" name="Rounded Rectangle 6"/>
          <p:cNvSpPr/>
          <p:nvPr/>
        </p:nvSpPr>
        <p:spPr>
          <a:xfrm>
            <a:off x="5181600" y="2673531"/>
            <a:ext cx="2971800" cy="1866900"/>
          </a:xfrm>
          <a:prstGeom prst="roundRect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8" name="Rounded Rectangle 7"/>
          <p:cNvSpPr/>
          <p:nvPr/>
        </p:nvSpPr>
        <p:spPr>
          <a:xfrm>
            <a:off x="5295152" y="3892731"/>
            <a:ext cx="2782048" cy="457200"/>
          </a:xfrm>
          <a:prstGeom prst="roundRect">
            <a:avLst/>
          </a:prstGeom>
          <a:solidFill>
            <a:schemeClr val="tx1">
              <a:lumMod val="95000"/>
              <a:lumOff val="5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US" dirty="0" smtClean="0"/>
              <a:t>Stock VMM</a:t>
            </a:r>
          </a:p>
          <a:p>
            <a:pPr algn="ctr"/>
            <a:endParaRPr lang="en-US" sz="2400" dirty="0"/>
          </a:p>
        </p:txBody>
      </p:sp>
      <p:sp>
        <p:nvSpPr>
          <p:cNvPr id="9" name="Rounded Rectangle 8"/>
          <p:cNvSpPr/>
          <p:nvPr/>
        </p:nvSpPr>
        <p:spPr>
          <a:xfrm>
            <a:off x="5295152" y="2902131"/>
            <a:ext cx="1334248" cy="952500"/>
          </a:xfrm>
          <a:prstGeom prst="round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US" sz="1400" dirty="0" smtClean="0"/>
              <a:t>Nested Management VM</a:t>
            </a:r>
            <a:endParaRPr lang="en-US" sz="1400" dirty="0"/>
          </a:p>
        </p:txBody>
      </p:sp>
      <p:sp>
        <p:nvSpPr>
          <p:cNvPr id="10" name="Rounded Rectangle 9"/>
          <p:cNvSpPr/>
          <p:nvPr/>
        </p:nvSpPr>
        <p:spPr>
          <a:xfrm>
            <a:off x="6705600" y="2902131"/>
            <a:ext cx="990600" cy="952500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US" sz="1400" dirty="0" smtClean="0"/>
              <a:t>Client VM</a:t>
            </a:r>
            <a:endParaRPr lang="en-US" sz="1400" dirty="0"/>
          </a:p>
        </p:txBody>
      </p:sp>
      <p:sp>
        <p:nvSpPr>
          <p:cNvPr id="11" name="Rectangle 10"/>
          <p:cNvSpPr/>
          <p:nvPr/>
        </p:nvSpPr>
        <p:spPr>
          <a:xfrm>
            <a:off x="3124200" y="2247900"/>
            <a:ext cx="1828800" cy="419100"/>
          </a:xfrm>
          <a:prstGeom prst="rect">
            <a:avLst/>
          </a:prstGeom>
          <a:noFill/>
          <a:ln>
            <a:solidFill>
              <a:schemeClr val="accent1">
                <a:shade val="95000"/>
                <a:satMod val="105000"/>
                <a:alpha val="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Provider VM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5791200" y="2133600"/>
            <a:ext cx="1447800" cy="533400"/>
          </a:xfrm>
          <a:prstGeom prst="rect">
            <a:avLst/>
          </a:prstGeom>
          <a:noFill/>
          <a:ln>
            <a:solidFill>
              <a:schemeClr val="accent1">
                <a:shade val="95000"/>
                <a:satMod val="105000"/>
                <a:alpha val="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VM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15" name="Rounded Rectangle 14"/>
          <p:cNvSpPr/>
          <p:nvPr/>
        </p:nvSpPr>
        <p:spPr>
          <a:xfrm>
            <a:off x="2895600" y="4654730"/>
            <a:ext cx="5486400" cy="603069"/>
          </a:xfrm>
          <a:prstGeom prst="roundRect">
            <a:avLst/>
          </a:prstGeom>
          <a:solidFill>
            <a:schemeClr val="tx1">
              <a:lumMod val="95000"/>
              <a:lumOff val="5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US" sz="2400" dirty="0" smtClean="0"/>
              <a:t>VMM (with nesting support)</a:t>
            </a:r>
          </a:p>
          <a:p>
            <a:pPr algn="ctr"/>
            <a:endParaRPr lang="en-US" sz="2400" dirty="0"/>
          </a:p>
        </p:txBody>
      </p:sp>
      <p:sp>
        <p:nvSpPr>
          <p:cNvPr id="16" name="Rounded Rectangle 15"/>
          <p:cNvSpPr/>
          <p:nvPr/>
        </p:nvSpPr>
        <p:spPr>
          <a:xfrm>
            <a:off x="2895600" y="5340531"/>
            <a:ext cx="5486400" cy="603069"/>
          </a:xfrm>
          <a:prstGeom prst="round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US" sz="2400" dirty="0"/>
              <a:t>Hardware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6858000" y="2895600"/>
            <a:ext cx="990600" cy="952500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US" sz="1400" dirty="0" smtClean="0"/>
              <a:t>Client VM</a:t>
            </a:r>
            <a:endParaRPr lang="en-US" sz="1400" dirty="0"/>
          </a:p>
        </p:txBody>
      </p:sp>
      <p:sp>
        <p:nvSpPr>
          <p:cNvPr id="14" name="Rounded Rectangle 13"/>
          <p:cNvSpPr/>
          <p:nvPr/>
        </p:nvSpPr>
        <p:spPr>
          <a:xfrm>
            <a:off x="7010400" y="2895600"/>
            <a:ext cx="990600" cy="952500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US" sz="1400" dirty="0" smtClean="0"/>
              <a:t>Client VM</a:t>
            </a:r>
            <a:endParaRPr lang="en-US" sz="1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 animBg="1"/>
      <p:bldP spid="13" grpId="0" animBg="1"/>
      <p:bldP spid="14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ounded Rectangle 12"/>
          <p:cNvSpPr/>
          <p:nvPr/>
        </p:nvSpPr>
        <p:spPr>
          <a:xfrm>
            <a:off x="5181600" y="2673531"/>
            <a:ext cx="2971800" cy="186690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tx1"/>
          </a:solidFill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>
                <a:solidFill>
                  <a:srgbClr val="FFFFFF"/>
                </a:solidFill>
              </a:rPr>
              <a:t>Design Space</a:t>
            </a: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Nested virtualization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3276600" y="2673531"/>
            <a:ext cx="1600200" cy="1866900"/>
          </a:xfrm>
          <a:prstGeom prst="round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US" dirty="0" smtClean="0"/>
              <a:t>Management VM</a:t>
            </a:r>
            <a:endParaRPr lang="en-US" dirty="0"/>
          </a:p>
        </p:txBody>
      </p:sp>
      <p:sp>
        <p:nvSpPr>
          <p:cNvPr id="8" name="Rounded Rectangle 7"/>
          <p:cNvSpPr/>
          <p:nvPr/>
        </p:nvSpPr>
        <p:spPr>
          <a:xfrm>
            <a:off x="5295152" y="3892731"/>
            <a:ext cx="2705848" cy="457200"/>
          </a:xfrm>
          <a:prstGeom prst="roundRect">
            <a:avLst/>
          </a:prstGeom>
          <a:solidFill>
            <a:schemeClr val="tx1">
              <a:lumMod val="95000"/>
              <a:lumOff val="5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US" dirty="0" smtClean="0"/>
              <a:t>VM App’s VMM</a:t>
            </a:r>
          </a:p>
          <a:p>
            <a:pPr algn="ctr"/>
            <a:endParaRPr lang="en-US" sz="2400" dirty="0"/>
          </a:p>
        </p:txBody>
      </p:sp>
      <p:sp>
        <p:nvSpPr>
          <p:cNvPr id="9" name="Rounded Rectangle 8"/>
          <p:cNvSpPr/>
          <p:nvPr/>
        </p:nvSpPr>
        <p:spPr>
          <a:xfrm>
            <a:off x="5295152" y="2902131"/>
            <a:ext cx="1334248" cy="952500"/>
          </a:xfrm>
          <a:prstGeom prst="round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US" sz="1400" dirty="0" smtClean="0"/>
              <a:t>Nested Management VM (checkpoint)</a:t>
            </a:r>
            <a:endParaRPr lang="en-US" sz="1400" dirty="0"/>
          </a:p>
        </p:txBody>
      </p:sp>
      <p:sp>
        <p:nvSpPr>
          <p:cNvPr id="10" name="Rounded Rectangle 9"/>
          <p:cNvSpPr/>
          <p:nvPr/>
        </p:nvSpPr>
        <p:spPr>
          <a:xfrm>
            <a:off x="6934200" y="2902131"/>
            <a:ext cx="990600" cy="952500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US" sz="1400" dirty="0" smtClean="0"/>
              <a:t>Client work VM</a:t>
            </a:r>
            <a:endParaRPr lang="en-US" sz="1400" dirty="0"/>
          </a:p>
        </p:txBody>
      </p:sp>
      <p:sp>
        <p:nvSpPr>
          <p:cNvPr id="11" name="Rectangle 10"/>
          <p:cNvSpPr/>
          <p:nvPr/>
        </p:nvSpPr>
        <p:spPr>
          <a:xfrm>
            <a:off x="3124200" y="2247900"/>
            <a:ext cx="1828800" cy="419100"/>
          </a:xfrm>
          <a:prstGeom prst="rect">
            <a:avLst/>
          </a:prstGeom>
          <a:noFill/>
          <a:ln>
            <a:solidFill>
              <a:schemeClr val="accent1">
                <a:shade val="95000"/>
                <a:satMod val="105000"/>
                <a:alpha val="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Provider VM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5791200" y="2133600"/>
            <a:ext cx="1447800" cy="533400"/>
          </a:xfrm>
          <a:prstGeom prst="rect">
            <a:avLst/>
          </a:prstGeom>
          <a:noFill/>
          <a:ln>
            <a:solidFill>
              <a:schemeClr val="accent1">
                <a:shade val="95000"/>
                <a:satMod val="105000"/>
                <a:alpha val="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App VM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15" name="Rounded Rectangle 14"/>
          <p:cNvSpPr/>
          <p:nvPr/>
        </p:nvSpPr>
        <p:spPr>
          <a:xfrm>
            <a:off x="2895600" y="4654730"/>
            <a:ext cx="5486400" cy="603069"/>
          </a:xfrm>
          <a:prstGeom prst="roundRect">
            <a:avLst/>
          </a:prstGeom>
          <a:solidFill>
            <a:schemeClr val="tx1">
              <a:lumMod val="95000"/>
              <a:lumOff val="5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US" sz="2400" dirty="0" smtClean="0"/>
              <a:t>Provider’s VMM (with nesting support)</a:t>
            </a:r>
          </a:p>
          <a:p>
            <a:pPr algn="ctr"/>
            <a:endParaRPr lang="en-US" sz="2400" dirty="0"/>
          </a:p>
        </p:txBody>
      </p:sp>
      <p:sp>
        <p:nvSpPr>
          <p:cNvPr id="16" name="Rounded Rectangle 15"/>
          <p:cNvSpPr/>
          <p:nvPr/>
        </p:nvSpPr>
        <p:spPr>
          <a:xfrm>
            <a:off x="2895600" y="5340531"/>
            <a:ext cx="5486400" cy="603069"/>
          </a:xfrm>
          <a:prstGeom prst="round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US" sz="2400" dirty="0"/>
              <a:t>Hardware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tx1"/>
          </a:solidFill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>
                <a:solidFill>
                  <a:srgbClr val="FFFFFF"/>
                </a:solidFill>
              </a:rPr>
              <a:t>Cloud App Market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0" y="1143000"/>
            <a:ext cx="3886200" cy="5715000"/>
          </a:xfrm>
        </p:spPr>
        <p:txBody>
          <a:bodyPr/>
          <a:lstStyle/>
          <a:p>
            <a:r>
              <a:rPr lang="en-US" sz="2400" dirty="0" smtClean="0"/>
              <a:t>A place </a:t>
            </a:r>
            <a:r>
              <a:rPr lang="en-US" sz="2400" dirty="0" smtClean="0"/>
              <a:t>where</a:t>
            </a:r>
            <a:endParaRPr lang="en-US" sz="2400" dirty="0" smtClean="0"/>
          </a:p>
          <a:p>
            <a:pPr lvl="1"/>
            <a:r>
              <a:rPr lang="en-US" sz="1600" dirty="0" smtClean="0"/>
              <a:t>developers </a:t>
            </a:r>
            <a:r>
              <a:rPr lang="en-US" sz="1600" dirty="0" smtClean="0"/>
              <a:t>publish</a:t>
            </a:r>
            <a:r>
              <a:rPr lang="en-US" sz="1600" dirty="0" smtClean="0"/>
              <a:t> software </a:t>
            </a:r>
            <a:r>
              <a:rPr lang="en-US" sz="1600" dirty="0" err="1" smtClean="0"/>
              <a:t>VMs</a:t>
            </a:r>
            <a:endParaRPr lang="en-US" sz="1600" dirty="0" smtClean="0"/>
          </a:p>
          <a:p>
            <a:pPr lvl="1"/>
            <a:r>
              <a:rPr lang="en-US" sz="1600" dirty="0" smtClean="0"/>
              <a:t>customers </a:t>
            </a:r>
            <a:r>
              <a:rPr lang="en-US" sz="1600" dirty="0" smtClean="0"/>
              <a:t>find, buy, and run</a:t>
            </a:r>
            <a:r>
              <a:rPr lang="en-US" sz="1600" dirty="0" smtClean="0"/>
              <a:t> </a:t>
            </a:r>
            <a:r>
              <a:rPr lang="en-US" sz="1600" dirty="0" err="1" smtClean="0"/>
              <a:t>VMs</a:t>
            </a:r>
            <a:r>
              <a:rPr lang="en-US" sz="1600" dirty="0" smtClean="0"/>
              <a:t> </a:t>
            </a:r>
            <a:r>
              <a:rPr lang="en-US" sz="1600" dirty="0" smtClean="0"/>
              <a:t>in the cloud</a:t>
            </a:r>
            <a:endParaRPr lang="en-US" sz="1600" dirty="0" smtClean="0"/>
          </a:p>
          <a:p>
            <a:pPr lvl="1"/>
            <a:r>
              <a:rPr lang="en-US" sz="1600" dirty="0" smtClean="0"/>
              <a:t>providers </a:t>
            </a:r>
            <a:r>
              <a:rPr lang="en-US" sz="1600" dirty="0" smtClean="0"/>
              <a:t>handle billing &amp; </a:t>
            </a:r>
            <a:r>
              <a:rPr lang="en-US" sz="1600" dirty="0" smtClean="0"/>
              <a:t>payment</a:t>
            </a:r>
            <a:endParaRPr lang="en-US" sz="1600" dirty="0" smtClean="0"/>
          </a:p>
        </p:txBody>
      </p:sp>
      <p:pic>
        <p:nvPicPr>
          <p:cNvPr id="5" name="Picture 4" descr="Screen Shot 2012-08-13 at 9.54.15 AM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86200" y="1143000"/>
            <a:ext cx="5257800" cy="5715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tx1"/>
          </a:solidFill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>
                <a:solidFill>
                  <a:srgbClr val="FFFFFF"/>
                </a:solidFill>
              </a:rPr>
              <a:t>Design Space</a:t>
            </a: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Para-virtualization-based Nesting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2895600" y="4654730"/>
            <a:ext cx="5486400" cy="603069"/>
          </a:xfrm>
          <a:prstGeom prst="roundRect">
            <a:avLst/>
          </a:prstGeom>
          <a:solidFill>
            <a:schemeClr val="tx1">
              <a:lumMod val="95000"/>
              <a:lumOff val="5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US" sz="2400" dirty="0" smtClean="0"/>
              <a:t>Stock VMM (no nesting support)</a:t>
            </a:r>
          </a:p>
          <a:p>
            <a:pPr algn="ctr"/>
            <a:endParaRPr lang="en-US" sz="2400" dirty="0"/>
          </a:p>
        </p:txBody>
      </p:sp>
      <p:sp>
        <p:nvSpPr>
          <p:cNvPr id="5" name="Rounded Rectangle 4"/>
          <p:cNvSpPr/>
          <p:nvPr/>
        </p:nvSpPr>
        <p:spPr>
          <a:xfrm>
            <a:off x="2895600" y="5340531"/>
            <a:ext cx="5486400" cy="603069"/>
          </a:xfrm>
          <a:prstGeom prst="round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US" sz="2400" dirty="0"/>
              <a:t>Hardware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3276600" y="2673531"/>
            <a:ext cx="1600200" cy="1866900"/>
          </a:xfrm>
          <a:prstGeom prst="round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US" dirty="0" smtClean="0"/>
              <a:t>Management VM</a:t>
            </a:r>
            <a:endParaRPr lang="en-US" dirty="0"/>
          </a:p>
        </p:txBody>
      </p:sp>
      <p:sp>
        <p:nvSpPr>
          <p:cNvPr id="7" name="Rounded Rectangle 6"/>
          <p:cNvSpPr/>
          <p:nvPr/>
        </p:nvSpPr>
        <p:spPr>
          <a:xfrm>
            <a:off x="5181600" y="2673531"/>
            <a:ext cx="2590800" cy="1866900"/>
          </a:xfrm>
          <a:prstGeom prst="roundRect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8" name="Rounded Rectangle 7"/>
          <p:cNvSpPr/>
          <p:nvPr/>
        </p:nvSpPr>
        <p:spPr>
          <a:xfrm>
            <a:off x="5218952" y="3962400"/>
            <a:ext cx="2514600" cy="311331"/>
          </a:xfrm>
          <a:prstGeom prst="roundRect">
            <a:avLst/>
          </a:prstGeom>
          <a:solidFill>
            <a:schemeClr val="tx1">
              <a:lumMod val="95000"/>
              <a:lumOff val="5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US" dirty="0" smtClean="0"/>
              <a:t>VMM</a:t>
            </a:r>
          </a:p>
          <a:p>
            <a:pPr algn="ctr"/>
            <a:endParaRPr lang="en-US" sz="2400" dirty="0"/>
          </a:p>
        </p:txBody>
      </p:sp>
      <p:sp>
        <p:nvSpPr>
          <p:cNvPr id="9" name="Rounded Rectangle 8"/>
          <p:cNvSpPr/>
          <p:nvPr/>
        </p:nvSpPr>
        <p:spPr>
          <a:xfrm>
            <a:off x="5295152" y="2902131"/>
            <a:ext cx="1334248" cy="952500"/>
          </a:xfrm>
          <a:prstGeom prst="round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US" sz="1400" dirty="0" smtClean="0"/>
              <a:t>Nested Management VM (checkpoint)</a:t>
            </a:r>
            <a:endParaRPr lang="en-US" sz="1400" dirty="0"/>
          </a:p>
        </p:txBody>
      </p:sp>
      <p:sp>
        <p:nvSpPr>
          <p:cNvPr id="10" name="Rounded Rectangle 9"/>
          <p:cNvSpPr/>
          <p:nvPr/>
        </p:nvSpPr>
        <p:spPr>
          <a:xfrm>
            <a:off x="6705600" y="2902131"/>
            <a:ext cx="990600" cy="952500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US" sz="1400" dirty="0" smtClean="0"/>
              <a:t>Client’s work VM</a:t>
            </a:r>
            <a:endParaRPr lang="en-US" sz="1400" dirty="0"/>
          </a:p>
        </p:txBody>
      </p:sp>
      <p:sp>
        <p:nvSpPr>
          <p:cNvPr id="11" name="Rectangle 10"/>
          <p:cNvSpPr/>
          <p:nvPr/>
        </p:nvSpPr>
        <p:spPr>
          <a:xfrm>
            <a:off x="3124200" y="2247900"/>
            <a:ext cx="1828800" cy="419100"/>
          </a:xfrm>
          <a:prstGeom prst="rect">
            <a:avLst/>
          </a:prstGeom>
          <a:noFill/>
          <a:ln>
            <a:solidFill>
              <a:schemeClr val="accent1">
                <a:shade val="95000"/>
                <a:satMod val="105000"/>
                <a:alpha val="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Provider VM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5791200" y="2133600"/>
            <a:ext cx="1447800" cy="533400"/>
          </a:xfrm>
          <a:prstGeom prst="rect">
            <a:avLst/>
          </a:prstGeom>
          <a:noFill/>
          <a:ln>
            <a:solidFill>
              <a:schemeClr val="accent1">
                <a:shade val="95000"/>
                <a:satMod val="105000"/>
                <a:alpha val="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US" sz="2400" smtClean="0">
                <a:solidFill>
                  <a:schemeClr val="tx1"/>
                </a:solidFill>
              </a:rPr>
              <a:t>VM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13" name="Rounded Rectangle 12"/>
          <p:cNvSpPr/>
          <p:nvPr/>
        </p:nvSpPr>
        <p:spPr>
          <a:xfrm>
            <a:off x="5523752" y="4273731"/>
            <a:ext cx="1867648" cy="228600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US" dirty="0" smtClean="0"/>
              <a:t>Blanket Layer</a:t>
            </a:r>
          </a:p>
          <a:p>
            <a:pPr algn="ctr"/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 animBg="1"/>
      <p:bldP spid="13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tx1"/>
          </a:solidFill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>
                <a:solidFill>
                  <a:srgbClr val="FFFFFF"/>
                </a:solidFill>
              </a:rPr>
              <a:t>Design Space</a:t>
            </a: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Para-virtualization-based Nesting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2895600" y="4654730"/>
            <a:ext cx="5486400" cy="603069"/>
          </a:xfrm>
          <a:prstGeom prst="roundRect">
            <a:avLst/>
          </a:prstGeom>
          <a:solidFill>
            <a:schemeClr val="tx1">
              <a:lumMod val="95000"/>
              <a:lumOff val="5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US" sz="2400" dirty="0" smtClean="0"/>
              <a:t>Provider’s VMM (no nesting support)</a:t>
            </a:r>
          </a:p>
          <a:p>
            <a:pPr algn="ctr"/>
            <a:endParaRPr lang="en-US" sz="2400" dirty="0"/>
          </a:p>
        </p:txBody>
      </p:sp>
      <p:sp>
        <p:nvSpPr>
          <p:cNvPr id="5" name="Rounded Rectangle 4"/>
          <p:cNvSpPr/>
          <p:nvPr/>
        </p:nvSpPr>
        <p:spPr>
          <a:xfrm>
            <a:off x="2895600" y="5340531"/>
            <a:ext cx="5486400" cy="603069"/>
          </a:xfrm>
          <a:prstGeom prst="round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US" sz="2400" dirty="0"/>
              <a:t>Hardware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3276600" y="2673531"/>
            <a:ext cx="1600200" cy="1866900"/>
          </a:xfrm>
          <a:prstGeom prst="round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US" dirty="0" smtClean="0"/>
              <a:t>Management VM</a:t>
            </a:r>
            <a:endParaRPr lang="en-US" dirty="0"/>
          </a:p>
        </p:txBody>
      </p:sp>
      <p:sp>
        <p:nvSpPr>
          <p:cNvPr id="7" name="Rounded Rectangle 6"/>
          <p:cNvSpPr/>
          <p:nvPr/>
        </p:nvSpPr>
        <p:spPr>
          <a:xfrm>
            <a:off x="5181600" y="2673531"/>
            <a:ext cx="2590800" cy="186690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8" name="Rounded Rectangle 7"/>
          <p:cNvSpPr/>
          <p:nvPr/>
        </p:nvSpPr>
        <p:spPr>
          <a:xfrm>
            <a:off x="5218952" y="3962400"/>
            <a:ext cx="2514600" cy="311331"/>
          </a:xfrm>
          <a:prstGeom prst="roundRect">
            <a:avLst/>
          </a:prstGeom>
          <a:solidFill>
            <a:schemeClr val="tx1">
              <a:lumMod val="95000"/>
              <a:lumOff val="5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US" dirty="0" smtClean="0"/>
              <a:t>VM app’s VMM</a:t>
            </a:r>
          </a:p>
          <a:p>
            <a:pPr algn="ctr"/>
            <a:endParaRPr lang="en-US" sz="2400" dirty="0"/>
          </a:p>
        </p:txBody>
      </p:sp>
      <p:sp>
        <p:nvSpPr>
          <p:cNvPr id="9" name="Rounded Rectangle 8"/>
          <p:cNvSpPr/>
          <p:nvPr/>
        </p:nvSpPr>
        <p:spPr>
          <a:xfrm>
            <a:off x="5295152" y="2902131"/>
            <a:ext cx="1334248" cy="952500"/>
          </a:xfrm>
          <a:prstGeom prst="round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US" sz="1400" dirty="0" smtClean="0"/>
              <a:t>Nested Management VM (checkpoint)</a:t>
            </a:r>
            <a:endParaRPr lang="en-US" sz="1400" dirty="0"/>
          </a:p>
        </p:txBody>
      </p:sp>
      <p:sp>
        <p:nvSpPr>
          <p:cNvPr id="10" name="Rounded Rectangle 9"/>
          <p:cNvSpPr/>
          <p:nvPr/>
        </p:nvSpPr>
        <p:spPr>
          <a:xfrm>
            <a:off x="6705600" y="2902131"/>
            <a:ext cx="990600" cy="952500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US" sz="1400" dirty="0" smtClean="0"/>
              <a:t>Client’s work VM</a:t>
            </a:r>
            <a:endParaRPr lang="en-US" sz="1400" dirty="0"/>
          </a:p>
        </p:txBody>
      </p:sp>
      <p:sp>
        <p:nvSpPr>
          <p:cNvPr id="11" name="Rectangle 10"/>
          <p:cNvSpPr/>
          <p:nvPr/>
        </p:nvSpPr>
        <p:spPr>
          <a:xfrm>
            <a:off x="3124200" y="2247900"/>
            <a:ext cx="1828800" cy="419100"/>
          </a:xfrm>
          <a:prstGeom prst="rect">
            <a:avLst/>
          </a:prstGeom>
          <a:noFill/>
          <a:ln>
            <a:solidFill>
              <a:schemeClr val="accent1">
                <a:shade val="95000"/>
                <a:satMod val="105000"/>
                <a:alpha val="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Provider VM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5791200" y="2133600"/>
            <a:ext cx="1447800" cy="533400"/>
          </a:xfrm>
          <a:prstGeom prst="rect">
            <a:avLst/>
          </a:prstGeom>
          <a:noFill/>
          <a:ln>
            <a:solidFill>
              <a:schemeClr val="accent1">
                <a:shade val="95000"/>
                <a:satMod val="105000"/>
                <a:alpha val="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App VM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13" name="Rounded Rectangle 12"/>
          <p:cNvSpPr/>
          <p:nvPr/>
        </p:nvSpPr>
        <p:spPr>
          <a:xfrm>
            <a:off x="5523752" y="4273731"/>
            <a:ext cx="1867648" cy="228600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US" dirty="0" smtClean="0"/>
              <a:t>Blanket VMM</a:t>
            </a:r>
          </a:p>
          <a:p>
            <a:pPr algn="ctr"/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tx1"/>
          </a:solidFill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>
                <a:solidFill>
                  <a:srgbClr val="FFFFFF"/>
                </a:solidFill>
              </a:rPr>
              <a:t>Comparison of Design Options</a:t>
            </a:r>
            <a:endParaRPr lang="en-US" dirty="0">
              <a:solidFill>
                <a:srgbClr val="FFFFFF"/>
              </a:solidFill>
            </a:endParaRP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326146" y="2885440"/>
          <a:ext cx="8382000" cy="1534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14600"/>
                <a:gridCol w="1676400"/>
                <a:gridCol w="2095500"/>
                <a:gridCol w="2095500"/>
              </a:tblGrid>
              <a:tr h="32385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Design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Performance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Deployability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Capability</a:t>
                      </a:r>
                      <a:endParaRPr lang="en-US" dirty="0"/>
                    </a:p>
                  </a:txBody>
                  <a:tcPr/>
                </a:tc>
              </a:tr>
              <a:tr h="32385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VMM changes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</a:tr>
              <a:tr h="32385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Nested virtualization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</a:tr>
              <a:tr h="323850"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Paravirt</a:t>
                      </a:r>
                      <a:r>
                        <a:rPr lang="en-US" dirty="0" smtClean="0"/>
                        <a:t>-based nesting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Rectangle 3"/>
          <p:cNvSpPr/>
          <p:nvPr/>
        </p:nvSpPr>
        <p:spPr>
          <a:xfrm>
            <a:off x="3352800" y="3352800"/>
            <a:ext cx="685800" cy="228600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5181600" y="3733800"/>
            <a:ext cx="685800" cy="2286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5181600" y="3352800"/>
            <a:ext cx="685800" cy="2286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5181600" y="4114800"/>
            <a:ext cx="685800" cy="228600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7315200" y="3352800"/>
            <a:ext cx="685800" cy="228600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3352800" y="3733800"/>
            <a:ext cx="685800" cy="2286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315200" y="3733800"/>
            <a:ext cx="685800" cy="2286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7315200" y="4114800"/>
            <a:ext cx="685800" cy="2286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3352800" y="4114800"/>
            <a:ext cx="685800" cy="2286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tx1"/>
          </a:solidFill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>
                <a:solidFill>
                  <a:srgbClr val="FFFFFF"/>
                </a:solidFill>
              </a:rPr>
              <a:t>Conclusions</a:t>
            </a: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Nascent market</a:t>
            </a:r>
          </a:p>
          <a:p>
            <a:r>
              <a:rPr lang="en-US" dirty="0" smtClean="0"/>
              <a:t>Taxonomy of potential cloud apps</a:t>
            </a:r>
          </a:p>
          <a:p>
            <a:r>
              <a:rPr lang="en-US" dirty="0" smtClean="0"/>
              <a:t>Key requirements</a:t>
            </a:r>
          </a:p>
          <a:p>
            <a:r>
              <a:rPr lang="en-US" dirty="0" smtClean="0"/>
              <a:t>Design space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038600" y="0"/>
            <a:ext cx="5105400" cy="121920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Rectangle 6"/>
          <p:cNvSpPr/>
          <p:nvPr/>
        </p:nvSpPr>
        <p:spPr>
          <a:xfrm>
            <a:off x="0" y="3276600"/>
            <a:ext cx="9144000" cy="82296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US" sz="3600" dirty="0" smtClean="0"/>
              <a:t>Thank You!!</a:t>
            </a:r>
            <a:endParaRPr 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tx1"/>
          </a:solidFill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>
                <a:solidFill>
                  <a:srgbClr val="FFFFFF"/>
                </a:solidFill>
              </a:rPr>
              <a:t>Firewall App</a:t>
            </a: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152400" y="2971800"/>
            <a:ext cx="2133600" cy="1676400"/>
          </a:xfrm>
          <a:prstGeom prst="round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2400" dirty="0"/>
          </a:p>
        </p:txBody>
      </p:sp>
      <p:sp>
        <p:nvSpPr>
          <p:cNvPr id="5" name="Rounded Rectangle 4"/>
          <p:cNvSpPr/>
          <p:nvPr/>
        </p:nvSpPr>
        <p:spPr>
          <a:xfrm>
            <a:off x="3124200" y="2971800"/>
            <a:ext cx="3124200" cy="167640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2400" dirty="0"/>
          </a:p>
        </p:txBody>
      </p:sp>
      <p:sp>
        <p:nvSpPr>
          <p:cNvPr id="6" name="Rectangle 5"/>
          <p:cNvSpPr/>
          <p:nvPr/>
        </p:nvSpPr>
        <p:spPr>
          <a:xfrm>
            <a:off x="152400" y="2400300"/>
            <a:ext cx="2033141" cy="571500"/>
          </a:xfrm>
          <a:prstGeom prst="rect">
            <a:avLst/>
          </a:prstGeom>
          <a:noFill/>
          <a:ln>
            <a:solidFill>
              <a:schemeClr val="accent1">
                <a:shade val="95000"/>
                <a:satMod val="105000"/>
                <a:alpha val="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US" sz="2800" dirty="0" smtClean="0">
                <a:solidFill>
                  <a:schemeClr val="tx1"/>
                </a:solidFill>
              </a:rPr>
              <a:t>Provider VM</a:t>
            </a:r>
            <a:endParaRPr lang="en-US" sz="2800" dirty="0">
              <a:solidFill>
                <a:schemeClr val="tx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7142906" y="2400300"/>
            <a:ext cx="1772494" cy="571500"/>
          </a:xfrm>
          <a:prstGeom prst="rect">
            <a:avLst/>
          </a:prstGeom>
          <a:noFill/>
          <a:ln>
            <a:solidFill>
              <a:schemeClr val="accent1">
                <a:shade val="95000"/>
                <a:satMod val="105000"/>
                <a:alpha val="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US" sz="2800" dirty="0" smtClean="0">
                <a:solidFill>
                  <a:schemeClr val="tx1"/>
                </a:solidFill>
              </a:rPr>
              <a:t>Client VM</a:t>
            </a:r>
            <a:endParaRPr lang="en-US" sz="2800" dirty="0">
              <a:solidFill>
                <a:schemeClr val="tx1"/>
              </a:solidFill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7162800" y="2971800"/>
            <a:ext cx="1828800" cy="1676400"/>
          </a:xfrm>
          <a:prstGeom prst="roundRect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2400" dirty="0"/>
          </a:p>
        </p:txBody>
      </p:sp>
      <p:sp>
        <p:nvSpPr>
          <p:cNvPr id="9" name="Rectangle 8"/>
          <p:cNvSpPr/>
          <p:nvPr/>
        </p:nvSpPr>
        <p:spPr>
          <a:xfrm>
            <a:off x="3352800" y="2400300"/>
            <a:ext cx="2667000" cy="571500"/>
          </a:xfrm>
          <a:prstGeom prst="rect">
            <a:avLst/>
          </a:prstGeom>
          <a:noFill/>
          <a:ln>
            <a:solidFill>
              <a:schemeClr val="accent1">
                <a:shade val="95000"/>
                <a:satMod val="105000"/>
                <a:alpha val="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US" sz="2800" dirty="0" smtClean="0">
                <a:solidFill>
                  <a:schemeClr val="tx1"/>
                </a:solidFill>
              </a:rPr>
              <a:t>Firewall App</a:t>
            </a:r>
            <a:endParaRPr lang="en-US" sz="2800" dirty="0">
              <a:solidFill>
                <a:schemeClr val="tx1"/>
              </a:solidFill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533400" y="3581399"/>
            <a:ext cx="1219199" cy="533401"/>
          </a:xfrm>
          <a:prstGeom prst="round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US" dirty="0" smtClean="0"/>
              <a:t>Backend</a:t>
            </a:r>
            <a:endParaRPr lang="en-US" dirty="0"/>
          </a:p>
        </p:txBody>
      </p:sp>
      <p:sp>
        <p:nvSpPr>
          <p:cNvPr id="11" name="Rounded Rectangle 10"/>
          <p:cNvSpPr/>
          <p:nvPr/>
        </p:nvSpPr>
        <p:spPr>
          <a:xfrm>
            <a:off x="3124200" y="3581399"/>
            <a:ext cx="1219199" cy="533401"/>
          </a:xfrm>
          <a:prstGeom prst="round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US" dirty="0" err="1" smtClean="0"/>
              <a:t>Frontend</a:t>
            </a:r>
            <a:endParaRPr lang="en-US" dirty="0"/>
          </a:p>
        </p:txBody>
      </p:sp>
      <p:sp>
        <p:nvSpPr>
          <p:cNvPr id="12" name="Rounded Rectangle 11"/>
          <p:cNvSpPr/>
          <p:nvPr/>
        </p:nvSpPr>
        <p:spPr>
          <a:xfrm>
            <a:off x="5029201" y="3581399"/>
            <a:ext cx="1219199" cy="533401"/>
          </a:xfrm>
          <a:prstGeom prst="round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US" dirty="0" smtClean="0"/>
              <a:t>Backend</a:t>
            </a:r>
            <a:endParaRPr lang="en-US" dirty="0"/>
          </a:p>
        </p:txBody>
      </p:sp>
      <p:sp>
        <p:nvSpPr>
          <p:cNvPr id="13" name="Rounded Rectangle 12"/>
          <p:cNvSpPr/>
          <p:nvPr/>
        </p:nvSpPr>
        <p:spPr>
          <a:xfrm>
            <a:off x="7467600" y="3581399"/>
            <a:ext cx="1219199" cy="533401"/>
          </a:xfrm>
          <a:prstGeom prst="round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US" dirty="0" err="1" smtClean="0"/>
              <a:t>Frontend</a:t>
            </a:r>
            <a:endParaRPr lang="en-US" dirty="0"/>
          </a:p>
        </p:txBody>
      </p:sp>
      <p:sp>
        <p:nvSpPr>
          <p:cNvPr id="14" name="Left-Right Arrow 13"/>
          <p:cNvSpPr/>
          <p:nvPr/>
        </p:nvSpPr>
        <p:spPr>
          <a:xfrm>
            <a:off x="6224140" y="3581399"/>
            <a:ext cx="938659" cy="514522"/>
          </a:xfrm>
          <a:prstGeom prst="leftRightArrow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5" name="TextBox 14"/>
          <p:cNvSpPr txBox="1"/>
          <p:nvPr/>
        </p:nvSpPr>
        <p:spPr>
          <a:xfrm>
            <a:off x="6272813" y="3200400"/>
            <a:ext cx="8899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Packets</a:t>
            </a:r>
            <a:endParaRPr lang="en-US" dirty="0"/>
          </a:p>
        </p:txBody>
      </p:sp>
      <p:cxnSp>
        <p:nvCxnSpPr>
          <p:cNvPr id="16" name="Straight Connector 15"/>
          <p:cNvCxnSpPr/>
          <p:nvPr/>
        </p:nvCxnSpPr>
        <p:spPr>
          <a:xfrm>
            <a:off x="4343400" y="3962400"/>
            <a:ext cx="685802" cy="1588"/>
          </a:xfrm>
          <a:prstGeom prst="line">
            <a:avLst/>
          </a:prstGeom>
          <a:ln w="63500" cap="flat" cmpd="sng" algn="ctr">
            <a:solidFill>
              <a:schemeClr val="accent6">
                <a:lumMod val="75000"/>
              </a:schemeClr>
            </a:solidFill>
            <a:prstDash val="solid"/>
            <a:round/>
            <a:headEnd type="none" w="med" len="med"/>
            <a:tailEnd type="triangle" w="lg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4343399" y="3733800"/>
            <a:ext cx="685802" cy="1588"/>
          </a:xfrm>
          <a:prstGeom prst="line">
            <a:avLst/>
          </a:prstGeom>
          <a:ln w="63500" cap="flat" cmpd="sng" algn="ctr">
            <a:solidFill>
              <a:srgbClr val="E46C0A"/>
            </a:solidFill>
            <a:prstDash val="solid"/>
            <a:round/>
            <a:headEnd type="triangle" w="lg" len="med"/>
            <a:tailEnd type="none" w="lg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4" name="Left-Right Arrow 23"/>
          <p:cNvSpPr/>
          <p:nvPr/>
        </p:nvSpPr>
        <p:spPr>
          <a:xfrm>
            <a:off x="2185541" y="3600278"/>
            <a:ext cx="938659" cy="514522"/>
          </a:xfrm>
          <a:prstGeom prst="leftRightArrow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6" name="Up-Down Arrow 25"/>
          <p:cNvSpPr/>
          <p:nvPr/>
        </p:nvSpPr>
        <p:spPr>
          <a:xfrm>
            <a:off x="869753" y="4114800"/>
            <a:ext cx="548640" cy="1153616"/>
          </a:xfrm>
          <a:prstGeom prst="upDownArrow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7" name="Can 26"/>
          <p:cNvSpPr/>
          <p:nvPr/>
        </p:nvSpPr>
        <p:spPr>
          <a:xfrm>
            <a:off x="609600" y="5257800"/>
            <a:ext cx="1008566" cy="304800"/>
          </a:xfrm>
          <a:prstGeom prst="can">
            <a:avLst/>
          </a:prstGeom>
          <a:solidFill>
            <a:schemeClr val="accent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US" dirty="0" smtClean="0"/>
              <a:t>NIC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9" grpId="0" animBg="1"/>
      <p:bldP spid="11" grpId="0" animBg="1"/>
      <p:bldP spid="12" grpId="0" animBg="1"/>
      <p:bldP spid="15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tx1"/>
          </a:solidFill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>
                <a:solidFill>
                  <a:srgbClr val="FFFFFF"/>
                </a:solidFill>
              </a:rPr>
              <a:t>Firewall App</a:t>
            </a: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2362200" y="2552700"/>
            <a:ext cx="2133600" cy="2095500"/>
          </a:xfrm>
          <a:prstGeom prst="round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2400" dirty="0"/>
          </a:p>
        </p:txBody>
      </p:sp>
      <p:sp>
        <p:nvSpPr>
          <p:cNvPr id="6" name="Rectangle 5"/>
          <p:cNvSpPr/>
          <p:nvPr/>
        </p:nvSpPr>
        <p:spPr>
          <a:xfrm>
            <a:off x="2362200" y="1981200"/>
            <a:ext cx="2033141" cy="571500"/>
          </a:xfrm>
          <a:prstGeom prst="rect">
            <a:avLst/>
          </a:prstGeom>
          <a:noFill/>
          <a:ln>
            <a:solidFill>
              <a:schemeClr val="accent1">
                <a:shade val="95000"/>
                <a:satMod val="105000"/>
                <a:alpha val="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US" sz="2800" dirty="0" smtClean="0">
                <a:solidFill>
                  <a:schemeClr val="tx1"/>
                </a:solidFill>
              </a:rPr>
              <a:t>Provider VM</a:t>
            </a:r>
            <a:endParaRPr lang="en-US" sz="2800" dirty="0">
              <a:solidFill>
                <a:schemeClr val="tx1"/>
              </a:solidFill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2829752" y="3931346"/>
            <a:ext cx="1219199" cy="533401"/>
          </a:xfrm>
          <a:prstGeom prst="round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US" dirty="0" smtClean="0"/>
              <a:t>Backend</a:t>
            </a:r>
            <a:endParaRPr lang="en-US" dirty="0"/>
          </a:p>
        </p:txBody>
      </p:sp>
      <p:sp>
        <p:nvSpPr>
          <p:cNvPr id="14" name="Left-Right Arrow 13"/>
          <p:cNvSpPr/>
          <p:nvPr/>
        </p:nvSpPr>
        <p:spPr>
          <a:xfrm>
            <a:off x="4495800" y="3940753"/>
            <a:ext cx="938659" cy="514522"/>
          </a:xfrm>
          <a:prstGeom prst="leftRightArrow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5" name="TextBox 14"/>
          <p:cNvSpPr txBox="1"/>
          <p:nvPr/>
        </p:nvSpPr>
        <p:spPr>
          <a:xfrm>
            <a:off x="4544473" y="3559754"/>
            <a:ext cx="8899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Packets</a:t>
            </a:r>
            <a:endParaRPr lang="en-US" dirty="0"/>
          </a:p>
        </p:txBody>
      </p:sp>
      <p:sp>
        <p:nvSpPr>
          <p:cNvPr id="26" name="Up-Down Arrow 25"/>
          <p:cNvSpPr/>
          <p:nvPr/>
        </p:nvSpPr>
        <p:spPr>
          <a:xfrm>
            <a:off x="3166105" y="4464747"/>
            <a:ext cx="548640" cy="1001216"/>
          </a:xfrm>
          <a:prstGeom prst="upDownArrow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7" name="Can 26"/>
          <p:cNvSpPr/>
          <p:nvPr/>
        </p:nvSpPr>
        <p:spPr>
          <a:xfrm>
            <a:off x="2905952" y="5455347"/>
            <a:ext cx="1008566" cy="304800"/>
          </a:xfrm>
          <a:prstGeom prst="can">
            <a:avLst/>
          </a:prstGeom>
          <a:solidFill>
            <a:schemeClr val="accent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US" dirty="0" smtClean="0"/>
              <a:t>NIC</a:t>
            </a:r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>
            <a:off x="5414566" y="1981200"/>
            <a:ext cx="1772494" cy="571500"/>
          </a:xfrm>
          <a:prstGeom prst="rect">
            <a:avLst/>
          </a:prstGeom>
          <a:noFill/>
          <a:ln>
            <a:solidFill>
              <a:schemeClr val="accent1">
                <a:shade val="95000"/>
                <a:satMod val="105000"/>
                <a:alpha val="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US" sz="2800" dirty="0" smtClean="0">
                <a:solidFill>
                  <a:schemeClr val="tx1"/>
                </a:solidFill>
              </a:rPr>
              <a:t>Client VM</a:t>
            </a:r>
            <a:endParaRPr lang="en-US" sz="2800" dirty="0">
              <a:solidFill>
                <a:schemeClr val="tx1"/>
              </a:solidFill>
            </a:endParaRPr>
          </a:p>
        </p:txBody>
      </p:sp>
      <p:sp>
        <p:nvSpPr>
          <p:cNvPr id="22" name="Rounded Rectangle 21"/>
          <p:cNvSpPr/>
          <p:nvPr/>
        </p:nvSpPr>
        <p:spPr>
          <a:xfrm>
            <a:off x="5434460" y="2552700"/>
            <a:ext cx="1828800" cy="2095500"/>
          </a:xfrm>
          <a:prstGeom prst="roundRect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2400" dirty="0"/>
          </a:p>
        </p:txBody>
      </p:sp>
      <p:sp>
        <p:nvSpPr>
          <p:cNvPr id="23" name="Rounded Rectangle 22"/>
          <p:cNvSpPr/>
          <p:nvPr/>
        </p:nvSpPr>
        <p:spPr>
          <a:xfrm>
            <a:off x="5739260" y="3940753"/>
            <a:ext cx="1219199" cy="533401"/>
          </a:xfrm>
          <a:prstGeom prst="round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US" dirty="0" err="1" smtClean="0"/>
              <a:t>Frontend</a:t>
            </a:r>
            <a:endParaRPr lang="en-US" dirty="0"/>
          </a:p>
        </p:txBody>
      </p:sp>
      <p:sp>
        <p:nvSpPr>
          <p:cNvPr id="25" name="Rounded Rectangle 24"/>
          <p:cNvSpPr/>
          <p:nvPr/>
        </p:nvSpPr>
        <p:spPr>
          <a:xfrm>
            <a:off x="2829752" y="2940747"/>
            <a:ext cx="1143000" cy="60960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US" dirty="0" smtClean="0"/>
              <a:t>Firewall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25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tx1"/>
          </a:solidFill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>
                <a:solidFill>
                  <a:srgbClr val="FFFFFF"/>
                </a:solidFill>
              </a:rPr>
              <a:t>Key Requirements</a:t>
            </a: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New privilege model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5182368" y="2940231"/>
            <a:ext cx="3304695" cy="526869"/>
          </a:xfrm>
          <a:prstGeom prst="round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US" sz="2400" dirty="0" smtClean="0"/>
              <a:t>VMM</a:t>
            </a:r>
            <a:endParaRPr lang="en-US" sz="2400" dirty="0"/>
          </a:p>
        </p:txBody>
      </p:sp>
      <p:sp>
        <p:nvSpPr>
          <p:cNvPr id="5" name="Rectangle 4"/>
          <p:cNvSpPr/>
          <p:nvPr/>
        </p:nvSpPr>
        <p:spPr>
          <a:xfrm>
            <a:off x="5533737" y="1752600"/>
            <a:ext cx="2576566" cy="571500"/>
          </a:xfrm>
          <a:prstGeom prst="rect">
            <a:avLst/>
          </a:prstGeom>
          <a:noFill/>
          <a:ln>
            <a:solidFill>
              <a:schemeClr val="accent1">
                <a:shade val="95000"/>
                <a:satMod val="105000"/>
                <a:alpha val="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en-US" sz="2000" dirty="0" smtClean="0">
                <a:solidFill>
                  <a:schemeClr val="tx1"/>
                </a:solidFill>
              </a:rPr>
              <a:t>Privileged Operation</a:t>
            </a:r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6" name="Down Arrow 5"/>
          <p:cNvSpPr/>
          <p:nvPr/>
        </p:nvSpPr>
        <p:spPr>
          <a:xfrm>
            <a:off x="6600537" y="2171700"/>
            <a:ext cx="457200" cy="762000"/>
          </a:xfrm>
          <a:prstGeom prst="downArrow">
            <a:avLst/>
          </a:prstGeom>
          <a:solidFill>
            <a:srgbClr val="0D0D0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Rectangle 6"/>
          <p:cNvSpPr/>
          <p:nvPr/>
        </p:nvSpPr>
        <p:spPr>
          <a:xfrm>
            <a:off x="4724400" y="3390900"/>
            <a:ext cx="4191000" cy="571500"/>
          </a:xfrm>
          <a:prstGeom prst="rect">
            <a:avLst/>
          </a:prstGeom>
          <a:noFill/>
          <a:ln>
            <a:solidFill>
              <a:schemeClr val="accent1">
                <a:shade val="95000"/>
                <a:satMod val="105000"/>
                <a:alpha val="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US" sz="2000" dirty="0" smtClean="0">
                <a:solidFill>
                  <a:schemeClr val="tx1"/>
                </a:solidFill>
              </a:rPr>
              <a:t>Is request from a management VM</a:t>
            </a:r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4924137" y="4849098"/>
            <a:ext cx="1339981" cy="44196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US" sz="2400" dirty="0" smtClean="0"/>
              <a:t>Deny</a:t>
            </a:r>
            <a:endParaRPr lang="en-US" sz="2400" dirty="0"/>
          </a:p>
        </p:txBody>
      </p:sp>
      <p:sp>
        <p:nvSpPr>
          <p:cNvPr id="9" name="Rectangle 8"/>
          <p:cNvSpPr/>
          <p:nvPr/>
        </p:nvSpPr>
        <p:spPr>
          <a:xfrm>
            <a:off x="7362537" y="4849098"/>
            <a:ext cx="1295400" cy="441960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US" sz="2400" dirty="0" smtClean="0"/>
              <a:t>Allow</a:t>
            </a:r>
            <a:endParaRPr lang="en-US" sz="2400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7058743" y="3959560"/>
            <a:ext cx="822960" cy="822960"/>
          </a:xfrm>
          <a:prstGeom prst="line">
            <a:avLst/>
          </a:prstGeom>
          <a:ln w="857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>
            <a:stCxn id="7" idx="2"/>
          </p:cNvCxnSpPr>
          <p:nvPr/>
        </p:nvCxnSpPr>
        <p:spPr>
          <a:xfrm rot="5400000">
            <a:off x="5905500" y="3771900"/>
            <a:ext cx="723900" cy="1104900"/>
          </a:xfrm>
          <a:prstGeom prst="line">
            <a:avLst/>
          </a:prstGeom>
          <a:ln w="85725" cap="flat" cmpd="sng" algn="ctr">
            <a:solidFill>
              <a:srgbClr val="000000"/>
            </a:solidFill>
            <a:prstDash val="solid"/>
            <a:round/>
            <a:headEnd type="none" w="med" len="med"/>
            <a:tailEnd type="triangl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7819737" y="4391898"/>
            <a:ext cx="685800" cy="419100"/>
          </a:xfrm>
          <a:prstGeom prst="rect">
            <a:avLst/>
          </a:prstGeom>
          <a:noFill/>
          <a:ln>
            <a:solidFill>
              <a:schemeClr val="accent1">
                <a:shade val="95000"/>
                <a:satMod val="105000"/>
                <a:alpha val="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US" sz="2000" dirty="0" smtClean="0">
                <a:solidFill>
                  <a:schemeClr val="tx1"/>
                </a:solidFill>
              </a:rPr>
              <a:t>YES</a:t>
            </a:r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5000337" y="4315698"/>
            <a:ext cx="838200" cy="571500"/>
          </a:xfrm>
          <a:prstGeom prst="rect">
            <a:avLst/>
          </a:prstGeom>
          <a:noFill/>
          <a:ln>
            <a:solidFill>
              <a:schemeClr val="accent1">
                <a:shade val="95000"/>
                <a:satMod val="105000"/>
                <a:alpha val="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US" sz="2000" dirty="0" smtClean="0">
                <a:solidFill>
                  <a:schemeClr val="tx1"/>
                </a:solidFill>
              </a:rPr>
              <a:t>NO</a:t>
            </a:r>
            <a:endParaRPr lang="en-US" sz="20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2" grpId="0" animBg="1"/>
      <p:bldP spid="13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tx1"/>
          </a:solidFill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>
                <a:solidFill>
                  <a:srgbClr val="FFFFFF"/>
                </a:solidFill>
              </a:rPr>
              <a:t>Key Requirements</a:t>
            </a: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New privilege model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5182368" y="2940231"/>
            <a:ext cx="3304695" cy="526869"/>
          </a:xfrm>
          <a:prstGeom prst="round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US" sz="2400" dirty="0" smtClean="0"/>
              <a:t>VMM</a:t>
            </a:r>
            <a:endParaRPr lang="en-US" sz="2400" dirty="0"/>
          </a:p>
        </p:txBody>
      </p:sp>
      <p:sp>
        <p:nvSpPr>
          <p:cNvPr id="5" name="Rectangle 4"/>
          <p:cNvSpPr/>
          <p:nvPr/>
        </p:nvSpPr>
        <p:spPr>
          <a:xfrm>
            <a:off x="5533737" y="1752600"/>
            <a:ext cx="2576566" cy="571500"/>
          </a:xfrm>
          <a:prstGeom prst="rect">
            <a:avLst/>
          </a:prstGeom>
          <a:noFill/>
          <a:ln>
            <a:solidFill>
              <a:schemeClr val="accent1">
                <a:shade val="95000"/>
                <a:satMod val="105000"/>
                <a:alpha val="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en-US" sz="2000" dirty="0" smtClean="0">
                <a:solidFill>
                  <a:schemeClr val="tx1"/>
                </a:solidFill>
              </a:rPr>
              <a:t>Privileged Operation</a:t>
            </a:r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6" name="Down Arrow 5"/>
          <p:cNvSpPr/>
          <p:nvPr/>
        </p:nvSpPr>
        <p:spPr>
          <a:xfrm>
            <a:off x="6600537" y="2171700"/>
            <a:ext cx="457200" cy="762000"/>
          </a:xfrm>
          <a:prstGeom prst="downArrow">
            <a:avLst/>
          </a:prstGeom>
          <a:solidFill>
            <a:srgbClr val="0D0D0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Rectangle 6"/>
          <p:cNvSpPr/>
          <p:nvPr/>
        </p:nvSpPr>
        <p:spPr>
          <a:xfrm>
            <a:off x="4724400" y="3390900"/>
            <a:ext cx="4191000" cy="571500"/>
          </a:xfrm>
          <a:prstGeom prst="rect">
            <a:avLst/>
          </a:prstGeom>
          <a:noFill/>
          <a:ln>
            <a:solidFill>
              <a:schemeClr val="accent1">
                <a:shade val="95000"/>
                <a:satMod val="105000"/>
                <a:alpha val="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US" sz="2000" dirty="0" smtClean="0">
                <a:solidFill>
                  <a:schemeClr val="tx1"/>
                </a:solidFill>
              </a:rPr>
              <a:t>Is request from a management VM</a:t>
            </a:r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7362537" y="4849098"/>
            <a:ext cx="1295400" cy="441960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US" sz="2400" dirty="0" smtClean="0"/>
              <a:t>Allow</a:t>
            </a:r>
            <a:endParaRPr lang="en-US" sz="2400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7058743" y="3959560"/>
            <a:ext cx="822960" cy="822960"/>
          </a:xfrm>
          <a:prstGeom prst="line">
            <a:avLst/>
          </a:prstGeom>
          <a:ln w="857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>
            <a:stCxn id="7" idx="2"/>
          </p:cNvCxnSpPr>
          <p:nvPr/>
        </p:nvCxnSpPr>
        <p:spPr>
          <a:xfrm rot="5400000">
            <a:off x="5905500" y="3771900"/>
            <a:ext cx="723900" cy="1104900"/>
          </a:xfrm>
          <a:prstGeom prst="line">
            <a:avLst/>
          </a:prstGeom>
          <a:ln w="85725" cap="flat" cmpd="sng" algn="ctr">
            <a:solidFill>
              <a:srgbClr val="000000"/>
            </a:solidFill>
            <a:prstDash val="solid"/>
            <a:round/>
            <a:headEnd type="none" w="med" len="med"/>
            <a:tailEnd type="triangl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7819737" y="4391898"/>
            <a:ext cx="685800" cy="419100"/>
          </a:xfrm>
          <a:prstGeom prst="rect">
            <a:avLst/>
          </a:prstGeom>
          <a:noFill/>
          <a:ln>
            <a:solidFill>
              <a:schemeClr val="accent1">
                <a:shade val="95000"/>
                <a:satMod val="105000"/>
                <a:alpha val="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US" sz="2000" dirty="0" smtClean="0">
                <a:solidFill>
                  <a:schemeClr val="tx1"/>
                </a:solidFill>
              </a:rPr>
              <a:t>YES</a:t>
            </a:r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5000337" y="4315698"/>
            <a:ext cx="838200" cy="571500"/>
          </a:xfrm>
          <a:prstGeom prst="rect">
            <a:avLst/>
          </a:prstGeom>
          <a:noFill/>
          <a:ln>
            <a:solidFill>
              <a:schemeClr val="accent1">
                <a:shade val="95000"/>
                <a:satMod val="105000"/>
                <a:alpha val="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US" sz="2000" dirty="0" smtClean="0">
                <a:solidFill>
                  <a:schemeClr val="tx1"/>
                </a:solidFill>
              </a:rPr>
              <a:t>NO</a:t>
            </a:r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3886200" y="4724400"/>
            <a:ext cx="2639143" cy="670560"/>
          </a:xfrm>
          <a:prstGeom prst="rect">
            <a:avLst/>
          </a:prstGeom>
          <a:noFill/>
          <a:ln>
            <a:solidFill>
              <a:schemeClr val="accent1">
                <a:shade val="95000"/>
                <a:satMod val="105000"/>
                <a:alpha val="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US" sz="2000" dirty="0" smtClean="0">
                <a:solidFill>
                  <a:srgbClr val="FF0000"/>
                </a:solidFill>
              </a:rPr>
              <a:t>Requestor has</a:t>
            </a:r>
          </a:p>
          <a:p>
            <a:pPr algn="ctr"/>
            <a:r>
              <a:rPr lang="en-US" sz="2000" dirty="0" smtClean="0">
                <a:solidFill>
                  <a:srgbClr val="FF0000"/>
                </a:solidFill>
              </a:rPr>
              <a:t> delegated privileges??</a:t>
            </a: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3733800" y="6096000"/>
            <a:ext cx="1339981" cy="44196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US" sz="2400" dirty="0" smtClean="0"/>
              <a:t>Deny</a:t>
            </a:r>
            <a:endParaRPr lang="en-US" sz="2400" dirty="0"/>
          </a:p>
        </p:txBody>
      </p:sp>
      <p:sp>
        <p:nvSpPr>
          <p:cNvPr id="16" name="Rectangle 15"/>
          <p:cNvSpPr/>
          <p:nvPr/>
        </p:nvSpPr>
        <p:spPr>
          <a:xfrm>
            <a:off x="5334000" y="6111240"/>
            <a:ext cx="1295400" cy="441960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US" sz="2400" dirty="0" smtClean="0"/>
              <a:t>Allow</a:t>
            </a:r>
            <a:endParaRPr lang="en-US" sz="2400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5239180" y="5526502"/>
            <a:ext cx="475820" cy="417099"/>
          </a:xfrm>
          <a:prstGeom prst="line">
            <a:avLst/>
          </a:prstGeom>
          <a:ln w="857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 rot="10800000" flipV="1">
            <a:off x="4444555" y="5529342"/>
            <a:ext cx="555782" cy="414258"/>
          </a:xfrm>
          <a:prstGeom prst="line">
            <a:avLst/>
          </a:prstGeom>
          <a:ln w="85725" cap="flat" cmpd="sng" algn="ctr">
            <a:solidFill>
              <a:srgbClr val="000000"/>
            </a:solidFill>
            <a:prstDash val="solid"/>
            <a:round/>
            <a:headEnd type="none" w="med" len="med"/>
            <a:tailEnd type="triangl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Rectangle 20"/>
          <p:cNvSpPr/>
          <p:nvPr/>
        </p:nvSpPr>
        <p:spPr>
          <a:xfrm>
            <a:off x="3733800" y="5529342"/>
            <a:ext cx="838200" cy="571500"/>
          </a:xfrm>
          <a:prstGeom prst="rect">
            <a:avLst/>
          </a:prstGeom>
          <a:noFill/>
          <a:ln>
            <a:solidFill>
              <a:schemeClr val="accent1">
                <a:shade val="95000"/>
                <a:satMod val="105000"/>
                <a:alpha val="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US" sz="2000" dirty="0" smtClean="0">
                <a:solidFill>
                  <a:schemeClr val="tx1"/>
                </a:solidFill>
              </a:rPr>
              <a:t>NO</a:t>
            </a:r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5715000" y="5638800"/>
            <a:ext cx="685800" cy="419100"/>
          </a:xfrm>
          <a:prstGeom prst="rect">
            <a:avLst/>
          </a:prstGeom>
          <a:noFill/>
          <a:ln>
            <a:solidFill>
              <a:schemeClr val="accent1">
                <a:shade val="95000"/>
                <a:satMod val="105000"/>
                <a:alpha val="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US" sz="2000" dirty="0" smtClean="0">
                <a:solidFill>
                  <a:schemeClr val="tx1"/>
                </a:solidFill>
              </a:rPr>
              <a:t>YES</a:t>
            </a:r>
            <a:endParaRPr lang="en-US" sz="20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4" grpId="0" animBg="1"/>
      <p:bldP spid="15" grpId="0" animBg="1"/>
      <p:bldP spid="16" grpId="0" animBg="1"/>
      <p:bldP spid="21" grpId="0" animBg="1"/>
      <p:bldP spid="22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tx1"/>
          </a:solidFill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>
                <a:solidFill>
                  <a:srgbClr val="FFFFFF"/>
                </a:solidFill>
              </a:rPr>
              <a:t>Cloud App Market</a:t>
            </a: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lvl="1" indent="-342900">
              <a:buFont typeface="Arial"/>
              <a:buChar char="•"/>
            </a:pPr>
            <a:r>
              <a:rPr lang="en-US" sz="3200" dirty="0" smtClean="0"/>
              <a:t>Similar to smart-phone apps store </a:t>
            </a:r>
            <a:endParaRPr lang="en-US" dirty="0" smtClean="0"/>
          </a:p>
          <a:p>
            <a:r>
              <a:rPr lang="en-US" dirty="0" smtClean="0"/>
              <a:t>A place where</a:t>
            </a:r>
          </a:p>
          <a:p>
            <a:pPr lvl="1"/>
            <a:r>
              <a:rPr lang="en-US" dirty="0" smtClean="0"/>
              <a:t>Developers publish software </a:t>
            </a:r>
            <a:r>
              <a:rPr lang="en-US" dirty="0" err="1" smtClean="0"/>
              <a:t>VMs</a:t>
            </a:r>
            <a:r>
              <a:rPr lang="en-US" dirty="0" smtClean="0"/>
              <a:t> and get paid</a:t>
            </a:r>
          </a:p>
          <a:p>
            <a:pPr lvl="1"/>
            <a:r>
              <a:rPr lang="en-US" dirty="0" smtClean="0"/>
              <a:t>Customers find, buy, and run services (</a:t>
            </a:r>
            <a:r>
              <a:rPr lang="en-US" dirty="0" err="1" smtClean="0"/>
              <a:t>VMs</a:t>
            </a:r>
            <a:r>
              <a:rPr lang="en-US" dirty="0" smtClean="0"/>
              <a:t>) in the cloud</a:t>
            </a:r>
          </a:p>
          <a:p>
            <a:pPr lvl="1"/>
            <a:r>
              <a:rPr lang="en-US" dirty="0" smtClean="0"/>
              <a:t>Providers handle billing &amp; payment</a:t>
            </a:r>
          </a:p>
          <a:p>
            <a:pPr lvl="1">
              <a:buNone/>
            </a:pPr>
            <a:endParaRPr lang="en-US" dirty="0" smtClean="0"/>
          </a:p>
          <a:p>
            <a:endParaRPr lang="en-US" dirty="0" smtClean="0"/>
          </a:p>
          <a:p>
            <a:pPr lvl="1">
              <a:buNone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Screen Shot 2012-08-13 at 10.01.46 AM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1143000"/>
            <a:ext cx="7350222" cy="5715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tx1"/>
          </a:solidFill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>
                <a:solidFill>
                  <a:srgbClr val="FFFFFF"/>
                </a:solidFill>
              </a:rPr>
              <a:t>Cloud App Market</a:t>
            </a: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96716" y="4355068"/>
            <a:ext cx="48921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  <a:latin typeface="Lucida Grande"/>
                <a:ea typeface="Lucida Grande"/>
                <a:cs typeface="Lucida Grande"/>
              </a:rPr>
              <a:t>$$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6" name="Oval 5"/>
          <p:cNvSpPr/>
          <p:nvPr/>
        </p:nvSpPr>
        <p:spPr>
          <a:xfrm>
            <a:off x="1676400" y="3911601"/>
            <a:ext cx="518160" cy="2286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cxnSp>
        <p:nvCxnSpPr>
          <p:cNvPr id="7" name="Curved Connector 6"/>
          <p:cNvCxnSpPr>
            <a:endCxn id="6" idx="2"/>
          </p:cNvCxnSpPr>
          <p:nvPr/>
        </p:nvCxnSpPr>
        <p:spPr>
          <a:xfrm flipV="1">
            <a:off x="517458" y="4025901"/>
            <a:ext cx="1158942" cy="660399"/>
          </a:xfrm>
          <a:prstGeom prst="curvedConnector3">
            <a:avLst>
              <a:gd name="adj1" fmla="val 50000"/>
            </a:avLst>
          </a:prstGeom>
          <a:ln>
            <a:solidFill>
              <a:srgbClr val="FF0000"/>
            </a:solidFill>
            <a:tailEnd type="triangle" w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tx1"/>
          </a:solidFill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>
                <a:solidFill>
                  <a:srgbClr val="FFFFFF"/>
                </a:solidFill>
              </a:rPr>
              <a:t>Cloud App Market</a:t>
            </a:r>
            <a:endParaRPr lang="en-US" dirty="0">
              <a:solidFill>
                <a:srgbClr val="FFFFFF"/>
              </a:solidFill>
            </a:endParaRPr>
          </a:p>
        </p:txBody>
      </p:sp>
      <p:pic>
        <p:nvPicPr>
          <p:cNvPr id="16" name="Picture 15" descr="Screen Shot 2012-08-13 at 9.54.15 AM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24000" y="1143000"/>
            <a:ext cx="6096000" cy="5715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tx1"/>
          </a:solidFill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>
                <a:solidFill>
                  <a:srgbClr val="FFFFFF"/>
                </a:solidFill>
              </a:rPr>
              <a:t>A Cloud Platform</a:t>
            </a: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7" name="Rounded Rectangle 16"/>
          <p:cNvSpPr/>
          <p:nvPr/>
        </p:nvSpPr>
        <p:spPr>
          <a:xfrm>
            <a:off x="457200" y="4190999"/>
            <a:ext cx="8305800" cy="603069"/>
          </a:xfrm>
          <a:prstGeom prst="roundRect">
            <a:avLst/>
          </a:prstGeom>
          <a:solidFill>
            <a:schemeClr val="tx1">
              <a:lumMod val="95000"/>
              <a:lumOff val="5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US" sz="2400" dirty="0" smtClean="0"/>
              <a:t>Virtual machine monitor (VMM)</a:t>
            </a:r>
            <a:endParaRPr lang="en-US" sz="2400" dirty="0"/>
          </a:p>
        </p:txBody>
      </p:sp>
      <p:sp>
        <p:nvSpPr>
          <p:cNvPr id="18" name="Rounded Rectangle 17"/>
          <p:cNvSpPr/>
          <p:nvPr/>
        </p:nvSpPr>
        <p:spPr>
          <a:xfrm>
            <a:off x="457200" y="4876800"/>
            <a:ext cx="8305800" cy="603069"/>
          </a:xfrm>
          <a:prstGeom prst="round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US" sz="2400" dirty="0"/>
              <a:t>Hardware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762000" y="2171700"/>
            <a:ext cx="2133600" cy="1676400"/>
          </a:xfrm>
          <a:prstGeom prst="round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US" sz="2400" dirty="0" smtClean="0"/>
              <a:t>Management VM</a:t>
            </a:r>
            <a:endParaRPr lang="en-US" sz="2400" dirty="0"/>
          </a:p>
        </p:txBody>
      </p:sp>
      <p:sp>
        <p:nvSpPr>
          <p:cNvPr id="21" name="Rounded Rectangle 20"/>
          <p:cNvSpPr/>
          <p:nvPr/>
        </p:nvSpPr>
        <p:spPr>
          <a:xfrm>
            <a:off x="3429000" y="2171700"/>
            <a:ext cx="1828800" cy="1676400"/>
          </a:xfrm>
          <a:prstGeom prst="roundRect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US" sz="2400" dirty="0" smtClean="0"/>
              <a:t>Work VM</a:t>
            </a:r>
            <a:endParaRPr lang="en-US" sz="2400" dirty="0"/>
          </a:p>
        </p:txBody>
      </p:sp>
      <p:sp>
        <p:nvSpPr>
          <p:cNvPr id="23" name="Rectangle 22"/>
          <p:cNvSpPr/>
          <p:nvPr/>
        </p:nvSpPr>
        <p:spPr>
          <a:xfrm>
            <a:off x="762000" y="1676400"/>
            <a:ext cx="2133600" cy="571500"/>
          </a:xfrm>
          <a:prstGeom prst="rect">
            <a:avLst/>
          </a:prstGeom>
          <a:noFill/>
          <a:ln>
            <a:solidFill>
              <a:schemeClr val="accent1">
                <a:shade val="95000"/>
                <a:satMod val="105000"/>
                <a:alpha val="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US" sz="2800" dirty="0" smtClean="0">
                <a:solidFill>
                  <a:schemeClr val="tx1"/>
                </a:solidFill>
              </a:rPr>
              <a:t>Provider VM</a:t>
            </a:r>
            <a:endParaRPr lang="en-US" sz="2800" dirty="0">
              <a:solidFill>
                <a:schemeClr val="tx1"/>
              </a:solidFill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3429000" y="1600200"/>
            <a:ext cx="1981200" cy="533400"/>
          </a:xfrm>
          <a:prstGeom prst="rect">
            <a:avLst/>
          </a:prstGeom>
          <a:noFill/>
          <a:ln>
            <a:solidFill>
              <a:schemeClr val="accent1">
                <a:shade val="95000"/>
                <a:satMod val="105000"/>
                <a:alpha val="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US" sz="2800" dirty="0" smtClean="0">
                <a:solidFill>
                  <a:schemeClr val="tx1"/>
                </a:solidFill>
              </a:rPr>
              <a:t>Client</a:t>
            </a:r>
            <a:r>
              <a:rPr lang="en-US" sz="2800" baseline="-25000" dirty="0" smtClean="0">
                <a:solidFill>
                  <a:schemeClr val="tx1"/>
                </a:solidFill>
              </a:rPr>
              <a:t>1</a:t>
            </a:r>
            <a:r>
              <a:rPr lang="en-US" sz="2800" dirty="0" smtClean="0">
                <a:solidFill>
                  <a:schemeClr val="tx1"/>
                </a:solidFill>
              </a:rPr>
              <a:t> VM</a:t>
            </a:r>
            <a:endParaRPr lang="en-US" sz="2800" dirty="0">
              <a:solidFill>
                <a:schemeClr val="tx1"/>
              </a:solidFill>
            </a:endParaRPr>
          </a:p>
        </p:txBody>
      </p:sp>
      <p:sp>
        <p:nvSpPr>
          <p:cNvPr id="14" name="Rounded Rectangle 13"/>
          <p:cNvSpPr/>
          <p:nvPr/>
        </p:nvSpPr>
        <p:spPr>
          <a:xfrm>
            <a:off x="5638800" y="2171700"/>
            <a:ext cx="1828800" cy="1676400"/>
          </a:xfrm>
          <a:prstGeom prst="roundRect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US" sz="2400" dirty="0" smtClean="0"/>
              <a:t>Work VM</a:t>
            </a:r>
            <a:endParaRPr lang="en-US" sz="2400" dirty="0"/>
          </a:p>
        </p:txBody>
      </p:sp>
      <p:sp>
        <p:nvSpPr>
          <p:cNvPr id="15" name="Rounded Rectangle 14"/>
          <p:cNvSpPr/>
          <p:nvPr/>
        </p:nvSpPr>
        <p:spPr>
          <a:xfrm>
            <a:off x="5791200" y="2324100"/>
            <a:ext cx="1828800" cy="1676400"/>
          </a:xfrm>
          <a:prstGeom prst="roundRect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US" sz="2400" dirty="0" smtClean="0"/>
              <a:t>Work </a:t>
            </a:r>
            <a:r>
              <a:rPr lang="en-US" sz="2400" dirty="0" err="1" smtClean="0"/>
              <a:t>VMs</a:t>
            </a:r>
            <a:endParaRPr lang="en-US" sz="2400" dirty="0"/>
          </a:p>
        </p:txBody>
      </p:sp>
      <p:sp>
        <p:nvSpPr>
          <p:cNvPr id="16" name="Rounded Rectangle 15"/>
          <p:cNvSpPr/>
          <p:nvPr/>
        </p:nvSpPr>
        <p:spPr>
          <a:xfrm>
            <a:off x="3581400" y="2324100"/>
            <a:ext cx="1828800" cy="1676400"/>
          </a:xfrm>
          <a:prstGeom prst="roundRect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US" sz="2400" dirty="0" smtClean="0"/>
              <a:t>Work </a:t>
            </a:r>
            <a:r>
              <a:rPr lang="en-US" sz="2400" dirty="0" err="1" smtClean="0"/>
              <a:t>VMs</a:t>
            </a:r>
            <a:endParaRPr lang="en-US" sz="2400" dirty="0"/>
          </a:p>
        </p:txBody>
      </p:sp>
      <p:sp>
        <p:nvSpPr>
          <p:cNvPr id="20" name="Rectangle 19"/>
          <p:cNvSpPr/>
          <p:nvPr/>
        </p:nvSpPr>
        <p:spPr>
          <a:xfrm>
            <a:off x="5562600" y="1600200"/>
            <a:ext cx="1981200" cy="533400"/>
          </a:xfrm>
          <a:prstGeom prst="rect">
            <a:avLst/>
          </a:prstGeom>
          <a:noFill/>
          <a:ln>
            <a:solidFill>
              <a:schemeClr val="accent1">
                <a:shade val="95000"/>
                <a:satMod val="105000"/>
                <a:alpha val="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US" sz="2800" dirty="0" smtClean="0">
                <a:solidFill>
                  <a:schemeClr val="tx1"/>
                </a:solidFill>
              </a:rPr>
              <a:t>Client</a:t>
            </a:r>
            <a:r>
              <a:rPr lang="en-US" sz="2800" baseline="-25000" dirty="0" smtClean="0">
                <a:solidFill>
                  <a:schemeClr val="tx1"/>
                </a:solidFill>
              </a:rPr>
              <a:t>2</a:t>
            </a:r>
            <a:r>
              <a:rPr lang="en-US" sz="2800" dirty="0" smtClean="0">
                <a:solidFill>
                  <a:schemeClr val="tx1"/>
                </a:solidFill>
              </a:rPr>
              <a:t> VM</a:t>
            </a:r>
            <a:endParaRPr lang="en-US" sz="28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25" grpId="0" animBg="1"/>
      <p:bldP spid="14" grpId="0" animBg="1"/>
      <p:bldP spid="15" grpId="0" animBg="1"/>
      <p:bldP spid="16" grpId="0" animBg="1"/>
      <p:bldP spid="20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tx1"/>
          </a:solidFill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>
                <a:solidFill>
                  <a:srgbClr val="FFFFFF"/>
                </a:solidFill>
              </a:rPr>
              <a:t>A Cloud Platform with App</a:t>
            </a: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7" name="Rounded Rectangle 16"/>
          <p:cNvSpPr/>
          <p:nvPr/>
        </p:nvSpPr>
        <p:spPr>
          <a:xfrm>
            <a:off x="457200" y="4349930"/>
            <a:ext cx="8305800" cy="603069"/>
          </a:xfrm>
          <a:prstGeom prst="roundRect">
            <a:avLst/>
          </a:prstGeom>
          <a:solidFill>
            <a:schemeClr val="tx1">
              <a:lumMod val="95000"/>
              <a:lumOff val="5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US" sz="2400" dirty="0" smtClean="0"/>
              <a:t>VMM</a:t>
            </a:r>
          </a:p>
          <a:p>
            <a:pPr algn="ctr"/>
            <a:endParaRPr lang="en-US" sz="2400" dirty="0"/>
          </a:p>
        </p:txBody>
      </p:sp>
      <p:sp>
        <p:nvSpPr>
          <p:cNvPr id="18" name="Rounded Rectangle 17"/>
          <p:cNvSpPr/>
          <p:nvPr/>
        </p:nvSpPr>
        <p:spPr>
          <a:xfrm>
            <a:off x="457200" y="5035731"/>
            <a:ext cx="8305800" cy="603069"/>
          </a:xfrm>
          <a:prstGeom prst="round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US" sz="2400" dirty="0"/>
              <a:t>Hardware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1066800" y="2330631"/>
            <a:ext cx="2133600" cy="1676400"/>
          </a:xfrm>
          <a:prstGeom prst="round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US" sz="2400" dirty="0" smtClean="0"/>
              <a:t>Management VM</a:t>
            </a:r>
            <a:endParaRPr lang="en-US" sz="2400" dirty="0"/>
          </a:p>
        </p:txBody>
      </p:sp>
      <p:sp>
        <p:nvSpPr>
          <p:cNvPr id="21" name="Rounded Rectangle 20"/>
          <p:cNvSpPr/>
          <p:nvPr/>
        </p:nvSpPr>
        <p:spPr>
          <a:xfrm>
            <a:off x="3733800" y="2330631"/>
            <a:ext cx="1828800" cy="1676400"/>
          </a:xfrm>
          <a:prstGeom prst="roundRect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US" sz="2400" dirty="0" smtClean="0"/>
              <a:t>Work VM</a:t>
            </a:r>
            <a:endParaRPr lang="en-US" sz="2400" dirty="0"/>
          </a:p>
        </p:txBody>
      </p:sp>
      <p:sp>
        <p:nvSpPr>
          <p:cNvPr id="23" name="Rectangle 22"/>
          <p:cNvSpPr/>
          <p:nvPr/>
        </p:nvSpPr>
        <p:spPr>
          <a:xfrm>
            <a:off x="1066800" y="1835331"/>
            <a:ext cx="2133600" cy="571500"/>
          </a:xfrm>
          <a:prstGeom prst="rect">
            <a:avLst/>
          </a:prstGeom>
          <a:noFill/>
          <a:ln>
            <a:solidFill>
              <a:schemeClr val="accent1">
                <a:shade val="95000"/>
                <a:satMod val="105000"/>
                <a:alpha val="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US" sz="2800" dirty="0" smtClean="0">
                <a:solidFill>
                  <a:schemeClr val="tx1"/>
                </a:solidFill>
              </a:rPr>
              <a:t>Provider VM</a:t>
            </a:r>
            <a:endParaRPr lang="en-US" sz="2800" dirty="0">
              <a:solidFill>
                <a:schemeClr val="tx1"/>
              </a:solidFill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3733800" y="1759131"/>
            <a:ext cx="1981200" cy="533400"/>
          </a:xfrm>
          <a:prstGeom prst="rect">
            <a:avLst/>
          </a:prstGeom>
          <a:noFill/>
          <a:ln>
            <a:solidFill>
              <a:schemeClr val="accent1">
                <a:shade val="95000"/>
                <a:satMod val="105000"/>
                <a:alpha val="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US" sz="2800" dirty="0" smtClean="0">
                <a:solidFill>
                  <a:schemeClr val="tx1"/>
                </a:solidFill>
              </a:rPr>
              <a:t>Client</a:t>
            </a:r>
            <a:r>
              <a:rPr lang="en-US" sz="2800" baseline="-25000" dirty="0" smtClean="0">
                <a:solidFill>
                  <a:schemeClr val="tx1"/>
                </a:solidFill>
              </a:rPr>
              <a:t>1</a:t>
            </a:r>
            <a:r>
              <a:rPr lang="en-US" sz="2800" dirty="0" smtClean="0">
                <a:solidFill>
                  <a:schemeClr val="tx1"/>
                </a:solidFill>
              </a:rPr>
              <a:t> VM</a:t>
            </a:r>
            <a:endParaRPr lang="en-US" sz="2800" dirty="0">
              <a:solidFill>
                <a:schemeClr val="tx1"/>
              </a:solidFill>
            </a:endParaRPr>
          </a:p>
        </p:txBody>
      </p:sp>
      <p:sp>
        <p:nvSpPr>
          <p:cNvPr id="14" name="Rounded Rectangle 13"/>
          <p:cNvSpPr/>
          <p:nvPr/>
        </p:nvSpPr>
        <p:spPr>
          <a:xfrm>
            <a:off x="5943600" y="2330631"/>
            <a:ext cx="1828800" cy="167640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US" sz="2400" dirty="0" smtClean="0"/>
              <a:t>New OS/SDE VM</a:t>
            </a:r>
            <a:endParaRPr lang="en-US" sz="2400" dirty="0"/>
          </a:p>
        </p:txBody>
      </p:sp>
      <p:sp>
        <p:nvSpPr>
          <p:cNvPr id="16" name="Rounded Rectangle 15"/>
          <p:cNvSpPr/>
          <p:nvPr/>
        </p:nvSpPr>
        <p:spPr>
          <a:xfrm>
            <a:off x="3886200" y="2483031"/>
            <a:ext cx="1828800" cy="1676400"/>
          </a:xfrm>
          <a:prstGeom prst="roundRect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US" sz="2400" dirty="0" smtClean="0"/>
              <a:t>Work </a:t>
            </a:r>
            <a:r>
              <a:rPr lang="en-US" sz="2400" dirty="0" err="1" smtClean="0"/>
              <a:t>VMs</a:t>
            </a:r>
            <a:endParaRPr lang="en-US" sz="2400" dirty="0"/>
          </a:p>
        </p:txBody>
      </p:sp>
      <p:sp>
        <p:nvSpPr>
          <p:cNvPr id="20" name="Rectangle 19"/>
          <p:cNvSpPr/>
          <p:nvPr/>
        </p:nvSpPr>
        <p:spPr>
          <a:xfrm>
            <a:off x="5867400" y="1759131"/>
            <a:ext cx="1981200" cy="533400"/>
          </a:xfrm>
          <a:prstGeom prst="rect">
            <a:avLst/>
          </a:prstGeom>
          <a:noFill/>
          <a:ln>
            <a:solidFill>
              <a:schemeClr val="accent1">
                <a:shade val="95000"/>
                <a:satMod val="105000"/>
                <a:alpha val="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US" sz="2800" dirty="0" smtClean="0">
                <a:solidFill>
                  <a:schemeClr val="tx1"/>
                </a:solidFill>
              </a:rPr>
              <a:t>App VM</a:t>
            </a:r>
            <a:endParaRPr lang="en-US" sz="28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20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tx1"/>
          </a:solidFill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>
                <a:solidFill>
                  <a:srgbClr val="FFFFFF"/>
                </a:solidFill>
              </a:rPr>
              <a:t>Nascent Market</a:t>
            </a: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Offers only SDE and OS distributions</a:t>
            </a:r>
          </a:p>
          <a:p>
            <a:pPr lvl="1">
              <a:buNone/>
            </a:pPr>
            <a:endParaRPr lang="en-US" dirty="0" smtClean="0"/>
          </a:p>
          <a:p>
            <a:pPr marL="342900" lvl="1" indent="-342900">
              <a:buFont typeface="Arial"/>
              <a:buChar char="•"/>
            </a:pPr>
            <a:r>
              <a:rPr lang="en-US" sz="3200" dirty="0" smtClean="0"/>
              <a:t>No interaction between App and work </a:t>
            </a:r>
            <a:r>
              <a:rPr lang="en-US" sz="3200" dirty="0" err="1" smtClean="0"/>
              <a:t>VMs</a:t>
            </a:r>
            <a:endParaRPr lang="en-US" sz="3200" dirty="0" smtClean="0"/>
          </a:p>
          <a:p>
            <a:pPr marL="342900" lvl="1" indent="-342900">
              <a:buFont typeface="Arial"/>
              <a:buChar char="•"/>
            </a:pPr>
            <a:endParaRPr lang="en-US" sz="3200" dirty="0" smtClean="0"/>
          </a:p>
          <a:p>
            <a:pPr marL="342900" lvl="1" indent="-342900">
              <a:buFont typeface="Arial"/>
              <a:buChar char="•"/>
            </a:pPr>
            <a:r>
              <a:rPr lang="en-US" sz="3200" dirty="0" smtClean="0"/>
              <a:t>Analogy between process/OS and VM/VMM </a:t>
            </a:r>
          </a:p>
          <a:p>
            <a:endParaRPr lang="en-US" dirty="0" smtClean="0"/>
          </a:p>
          <a:p>
            <a:pPr lvl="1">
              <a:buNone/>
            </a:pPr>
            <a:endParaRPr lang="en-US" dirty="0" smtClean="0"/>
          </a:p>
        </p:txBody>
      </p:sp>
      <p:sp>
        <p:nvSpPr>
          <p:cNvPr id="4" name="Rectangle 3"/>
          <p:cNvSpPr/>
          <p:nvPr/>
        </p:nvSpPr>
        <p:spPr>
          <a:xfrm>
            <a:off x="1828800" y="2971800"/>
            <a:ext cx="5181600" cy="1295399"/>
          </a:xfrm>
          <a:prstGeom prst="rect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US" sz="3200" dirty="0" smtClean="0"/>
              <a:t>Control and Flexibility</a:t>
            </a:r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tx1"/>
          </a:solidFill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>
                <a:solidFill>
                  <a:srgbClr val="FFFFFF"/>
                </a:solidFill>
              </a:rPr>
              <a:t>Current Encrypted </a:t>
            </a:r>
            <a:r>
              <a:rPr lang="en-US" dirty="0" smtClean="0">
                <a:solidFill>
                  <a:srgbClr val="FFFFFF"/>
                </a:solidFill>
              </a:rPr>
              <a:t>Storage</a:t>
            </a:r>
            <a:r>
              <a:rPr lang="en-US" dirty="0" smtClean="0">
                <a:solidFill>
                  <a:srgbClr val="FFFFFF"/>
                </a:solidFill>
              </a:rPr>
              <a:t> Design</a:t>
            </a: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2362200" y="2552700"/>
            <a:ext cx="2133600" cy="2095500"/>
          </a:xfrm>
          <a:prstGeom prst="round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2400" dirty="0"/>
          </a:p>
        </p:txBody>
      </p:sp>
      <p:sp>
        <p:nvSpPr>
          <p:cNvPr id="6" name="Rectangle 5"/>
          <p:cNvSpPr/>
          <p:nvPr/>
        </p:nvSpPr>
        <p:spPr>
          <a:xfrm>
            <a:off x="2362200" y="1981200"/>
            <a:ext cx="2033141" cy="571500"/>
          </a:xfrm>
          <a:prstGeom prst="rect">
            <a:avLst/>
          </a:prstGeom>
          <a:noFill/>
          <a:ln>
            <a:solidFill>
              <a:schemeClr val="accent1">
                <a:shade val="95000"/>
                <a:satMod val="105000"/>
                <a:alpha val="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US" sz="2800" dirty="0" smtClean="0">
                <a:solidFill>
                  <a:schemeClr val="tx1"/>
                </a:solidFill>
              </a:rPr>
              <a:t>Provider VM</a:t>
            </a:r>
            <a:endParaRPr lang="en-US" sz="2800" dirty="0">
              <a:solidFill>
                <a:schemeClr val="tx1"/>
              </a:solidFill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2809049" y="3978381"/>
            <a:ext cx="1219199" cy="533401"/>
          </a:xfrm>
          <a:prstGeom prst="round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US" dirty="0" smtClean="0"/>
              <a:t>Backend</a:t>
            </a:r>
            <a:endParaRPr lang="en-US" dirty="0"/>
          </a:p>
        </p:txBody>
      </p:sp>
      <p:sp>
        <p:nvSpPr>
          <p:cNvPr id="14" name="Left-Right Arrow 13"/>
          <p:cNvSpPr/>
          <p:nvPr/>
        </p:nvSpPr>
        <p:spPr>
          <a:xfrm>
            <a:off x="4495800" y="3997195"/>
            <a:ext cx="938659" cy="514522"/>
          </a:xfrm>
          <a:prstGeom prst="leftRightArrow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5" name="TextBox 14"/>
          <p:cNvSpPr txBox="1"/>
          <p:nvPr/>
        </p:nvSpPr>
        <p:spPr>
          <a:xfrm>
            <a:off x="4438276" y="3616196"/>
            <a:ext cx="1046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Disk R/W</a:t>
            </a:r>
            <a:endParaRPr lang="en-US" dirty="0"/>
          </a:p>
        </p:txBody>
      </p:sp>
      <p:sp>
        <p:nvSpPr>
          <p:cNvPr id="26" name="Up-Down Arrow 25"/>
          <p:cNvSpPr/>
          <p:nvPr/>
        </p:nvSpPr>
        <p:spPr>
          <a:xfrm>
            <a:off x="3145402" y="4511782"/>
            <a:ext cx="548640" cy="1001216"/>
          </a:xfrm>
          <a:prstGeom prst="upDownArrow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7" name="Can 26"/>
          <p:cNvSpPr/>
          <p:nvPr/>
        </p:nvSpPr>
        <p:spPr>
          <a:xfrm>
            <a:off x="2885249" y="5502382"/>
            <a:ext cx="1008566" cy="609600"/>
          </a:xfrm>
          <a:prstGeom prst="can">
            <a:avLst/>
          </a:prstGeom>
          <a:solidFill>
            <a:schemeClr val="accent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US" dirty="0" smtClean="0"/>
              <a:t>Disk</a:t>
            </a:r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>
            <a:off x="5414566" y="1981200"/>
            <a:ext cx="1772494" cy="571500"/>
          </a:xfrm>
          <a:prstGeom prst="rect">
            <a:avLst/>
          </a:prstGeom>
          <a:noFill/>
          <a:ln>
            <a:solidFill>
              <a:schemeClr val="accent1">
                <a:shade val="95000"/>
                <a:satMod val="105000"/>
                <a:alpha val="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US" sz="2800" dirty="0" smtClean="0">
                <a:solidFill>
                  <a:schemeClr val="tx1"/>
                </a:solidFill>
              </a:rPr>
              <a:t>Client VM</a:t>
            </a:r>
            <a:endParaRPr lang="en-US" sz="2800" dirty="0">
              <a:solidFill>
                <a:schemeClr val="tx1"/>
              </a:solidFill>
            </a:endParaRPr>
          </a:p>
        </p:txBody>
      </p:sp>
      <p:sp>
        <p:nvSpPr>
          <p:cNvPr id="22" name="Rounded Rectangle 21"/>
          <p:cNvSpPr/>
          <p:nvPr/>
        </p:nvSpPr>
        <p:spPr>
          <a:xfrm>
            <a:off x="5434460" y="2552700"/>
            <a:ext cx="1828800" cy="2095500"/>
          </a:xfrm>
          <a:prstGeom prst="roundRect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2400" dirty="0"/>
          </a:p>
        </p:txBody>
      </p:sp>
      <p:sp>
        <p:nvSpPr>
          <p:cNvPr id="23" name="Rounded Rectangle 22"/>
          <p:cNvSpPr/>
          <p:nvPr/>
        </p:nvSpPr>
        <p:spPr>
          <a:xfrm>
            <a:off x="5739260" y="3997195"/>
            <a:ext cx="1219199" cy="533401"/>
          </a:xfrm>
          <a:prstGeom prst="round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US" dirty="0" err="1" smtClean="0"/>
              <a:t>Frontend</a:t>
            </a:r>
            <a:endParaRPr lang="en-US" dirty="0"/>
          </a:p>
        </p:txBody>
      </p:sp>
      <p:sp>
        <p:nvSpPr>
          <p:cNvPr id="25" name="Rounded Rectangle 24"/>
          <p:cNvSpPr/>
          <p:nvPr/>
        </p:nvSpPr>
        <p:spPr>
          <a:xfrm>
            <a:off x="2752606" y="2931340"/>
            <a:ext cx="1371601" cy="60960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US" dirty="0" smtClean="0"/>
              <a:t>Storage Encryption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tx1"/>
          </a:solidFill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>
                <a:solidFill>
                  <a:srgbClr val="FFFFFF"/>
                </a:solidFill>
              </a:rPr>
              <a:t>Potential Cloud App: </a:t>
            </a:r>
            <a:r>
              <a:rPr lang="en-US" dirty="0" smtClean="0">
                <a:solidFill>
                  <a:srgbClr val="FFFFFF"/>
                </a:solidFill>
              </a:rPr>
              <a:t>Encrypted </a:t>
            </a:r>
            <a:r>
              <a:rPr lang="en-US" dirty="0" smtClean="0">
                <a:solidFill>
                  <a:srgbClr val="FFFFFF"/>
                </a:solidFill>
              </a:rPr>
              <a:t>Storage</a:t>
            </a: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152400" y="2971800"/>
            <a:ext cx="2133600" cy="1676400"/>
          </a:xfrm>
          <a:prstGeom prst="round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2400" dirty="0"/>
          </a:p>
        </p:txBody>
      </p:sp>
      <p:sp>
        <p:nvSpPr>
          <p:cNvPr id="5" name="Rounded Rectangle 4"/>
          <p:cNvSpPr/>
          <p:nvPr/>
        </p:nvSpPr>
        <p:spPr>
          <a:xfrm>
            <a:off x="3124200" y="2971800"/>
            <a:ext cx="3124200" cy="167640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2400" dirty="0"/>
          </a:p>
        </p:txBody>
      </p:sp>
      <p:sp>
        <p:nvSpPr>
          <p:cNvPr id="6" name="Rectangle 5"/>
          <p:cNvSpPr/>
          <p:nvPr/>
        </p:nvSpPr>
        <p:spPr>
          <a:xfrm>
            <a:off x="152400" y="2400300"/>
            <a:ext cx="2033141" cy="571500"/>
          </a:xfrm>
          <a:prstGeom prst="rect">
            <a:avLst/>
          </a:prstGeom>
          <a:noFill/>
          <a:ln>
            <a:solidFill>
              <a:schemeClr val="accent1">
                <a:shade val="95000"/>
                <a:satMod val="105000"/>
                <a:alpha val="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US" sz="2800" dirty="0" smtClean="0">
                <a:solidFill>
                  <a:schemeClr val="tx1"/>
                </a:solidFill>
              </a:rPr>
              <a:t>Provider VM</a:t>
            </a:r>
            <a:endParaRPr lang="en-US" sz="2800" dirty="0">
              <a:solidFill>
                <a:schemeClr val="tx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7142906" y="2400300"/>
            <a:ext cx="1772494" cy="571500"/>
          </a:xfrm>
          <a:prstGeom prst="rect">
            <a:avLst/>
          </a:prstGeom>
          <a:noFill/>
          <a:ln>
            <a:solidFill>
              <a:schemeClr val="accent1">
                <a:shade val="95000"/>
                <a:satMod val="105000"/>
                <a:alpha val="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US" sz="2800" dirty="0" smtClean="0">
                <a:solidFill>
                  <a:schemeClr val="tx1"/>
                </a:solidFill>
              </a:rPr>
              <a:t>Client VM</a:t>
            </a:r>
            <a:endParaRPr lang="en-US" sz="2800" dirty="0">
              <a:solidFill>
                <a:schemeClr val="tx1"/>
              </a:solidFill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7162800" y="2971800"/>
            <a:ext cx="1828800" cy="1676400"/>
          </a:xfrm>
          <a:prstGeom prst="roundRect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2400" dirty="0"/>
          </a:p>
        </p:txBody>
      </p:sp>
      <p:sp>
        <p:nvSpPr>
          <p:cNvPr id="9" name="Rectangle 8"/>
          <p:cNvSpPr/>
          <p:nvPr/>
        </p:nvSpPr>
        <p:spPr>
          <a:xfrm>
            <a:off x="3352800" y="2400300"/>
            <a:ext cx="2667000" cy="571500"/>
          </a:xfrm>
          <a:prstGeom prst="rect">
            <a:avLst/>
          </a:prstGeom>
          <a:noFill/>
          <a:ln>
            <a:solidFill>
              <a:schemeClr val="accent1">
                <a:shade val="95000"/>
                <a:satMod val="105000"/>
                <a:alpha val="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US" sz="2800" dirty="0" smtClean="0">
                <a:solidFill>
                  <a:schemeClr val="tx1"/>
                </a:solidFill>
              </a:rPr>
              <a:t>Encryption App</a:t>
            </a:r>
            <a:endParaRPr lang="en-US" sz="2800" dirty="0">
              <a:solidFill>
                <a:schemeClr val="tx1"/>
              </a:solidFill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533400" y="3581399"/>
            <a:ext cx="1219199" cy="533401"/>
          </a:xfrm>
          <a:prstGeom prst="round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US" dirty="0" smtClean="0"/>
              <a:t>Backend</a:t>
            </a:r>
            <a:endParaRPr lang="en-US" dirty="0"/>
          </a:p>
        </p:txBody>
      </p:sp>
      <p:sp>
        <p:nvSpPr>
          <p:cNvPr id="11" name="Rounded Rectangle 10"/>
          <p:cNvSpPr/>
          <p:nvPr/>
        </p:nvSpPr>
        <p:spPr>
          <a:xfrm>
            <a:off x="3124200" y="3581399"/>
            <a:ext cx="1219199" cy="533401"/>
          </a:xfrm>
          <a:prstGeom prst="round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US" dirty="0" err="1" smtClean="0"/>
              <a:t>Frontend</a:t>
            </a:r>
            <a:endParaRPr lang="en-US" dirty="0"/>
          </a:p>
        </p:txBody>
      </p:sp>
      <p:sp>
        <p:nvSpPr>
          <p:cNvPr id="12" name="Rounded Rectangle 11"/>
          <p:cNvSpPr/>
          <p:nvPr/>
        </p:nvSpPr>
        <p:spPr>
          <a:xfrm>
            <a:off x="5029201" y="3581399"/>
            <a:ext cx="1219199" cy="533401"/>
          </a:xfrm>
          <a:prstGeom prst="round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US" dirty="0" smtClean="0"/>
              <a:t>Backend</a:t>
            </a:r>
            <a:endParaRPr lang="en-US" dirty="0"/>
          </a:p>
        </p:txBody>
      </p:sp>
      <p:sp>
        <p:nvSpPr>
          <p:cNvPr id="13" name="Rounded Rectangle 12"/>
          <p:cNvSpPr/>
          <p:nvPr/>
        </p:nvSpPr>
        <p:spPr>
          <a:xfrm>
            <a:off x="7467600" y="3581399"/>
            <a:ext cx="1219199" cy="533401"/>
          </a:xfrm>
          <a:prstGeom prst="round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US" dirty="0" err="1" smtClean="0"/>
              <a:t>Frontend</a:t>
            </a:r>
            <a:endParaRPr lang="en-US" dirty="0"/>
          </a:p>
        </p:txBody>
      </p:sp>
      <p:sp>
        <p:nvSpPr>
          <p:cNvPr id="14" name="Left-Right Arrow 13"/>
          <p:cNvSpPr/>
          <p:nvPr/>
        </p:nvSpPr>
        <p:spPr>
          <a:xfrm>
            <a:off x="6224140" y="3581399"/>
            <a:ext cx="938659" cy="514522"/>
          </a:xfrm>
          <a:prstGeom prst="leftRightArrow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5" name="TextBox 14"/>
          <p:cNvSpPr txBox="1"/>
          <p:nvPr/>
        </p:nvSpPr>
        <p:spPr>
          <a:xfrm>
            <a:off x="6172200" y="3200400"/>
            <a:ext cx="1046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Disk R/W</a:t>
            </a:r>
            <a:endParaRPr lang="en-US" dirty="0"/>
          </a:p>
        </p:txBody>
      </p:sp>
      <p:cxnSp>
        <p:nvCxnSpPr>
          <p:cNvPr id="16" name="Straight Connector 15"/>
          <p:cNvCxnSpPr/>
          <p:nvPr/>
        </p:nvCxnSpPr>
        <p:spPr>
          <a:xfrm>
            <a:off x="4343400" y="3962400"/>
            <a:ext cx="685802" cy="1588"/>
          </a:xfrm>
          <a:prstGeom prst="line">
            <a:avLst/>
          </a:prstGeom>
          <a:ln w="63500" cap="flat" cmpd="sng" algn="ctr">
            <a:solidFill>
              <a:schemeClr val="accent6">
                <a:lumMod val="75000"/>
              </a:schemeClr>
            </a:solidFill>
            <a:prstDash val="solid"/>
            <a:round/>
            <a:headEnd type="none" w="med" len="med"/>
            <a:tailEnd type="triangle" w="lg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4343399" y="3733800"/>
            <a:ext cx="685802" cy="1588"/>
          </a:xfrm>
          <a:prstGeom prst="line">
            <a:avLst/>
          </a:prstGeom>
          <a:ln w="63500" cap="flat" cmpd="sng" algn="ctr">
            <a:solidFill>
              <a:srgbClr val="E46C0A"/>
            </a:solidFill>
            <a:prstDash val="solid"/>
            <a:round/>
            <a:headEnd type="triangle" w="lg" len="med"/>
            <a:tailEnd type="none" w="lg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4" name="Left-Right Arrow 23"/>
          <p:cNvSpPr/>
          <p:nvPr/>
        </p:nvSpPr>
        <p:spPr>
          <a:xfrm>
            <a:off x="2185541" y="3600278"/>
            <a:ext cx="938659" cy="514522"/>
          </a:xfrm>
          <a:prstGeom prst="leftRightArrow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6" name="Up-Down Arrow 25"/>
          <p:cNvSpPr/>
          <p:nvPr/>
        </p:nvSpPr>
        <p:spPr>
          <a:xfrm>
            <a:off x="869753" y="4114800"/>
            <a:ext cx="548640" cy="1153616"/>
          </a:xfrm>
          <a:prstGeom prst="upDownArrow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7" name="Can 26"/>
          <p:cNvSpPr/>
          <p:nvPr/>
        </p:nvSpPr>
        <p:spPr>
          <a:xfrm>
            <a:off x="609600" y="5257800"/>
            <a:ext cx="1008566" cy="609600"/>
          </a:xfrm>
          <a:prstGeom prst="can">
            <a:avLst/>
          </a:prstGeom>
          <a:solidFill>
            <a:schemeClr val="accent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US" dirty="0" smtClean="0"/>
              <a:t>Disk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9" grpId="0" animBg="1"/>
      <p:bldP spid="11" grpId="0" animBg="1"/>
      <p:bldP spid="12" grpId="0" animBg="1"/>
      <p:bldP spid="1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tx1"/>
          </a:solidFill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>
                <a:solidFill>
                  <a:srgbClr val="FFFFFF"/>
                </a:solidFill>
              </a:rPr>
              <a:t>Potential Cloud App: </a:t>
            </a:r>
            <a:r>
              <a:rPr lang="en-US" dirty="0" smtClean="0">
                <a:solidFill>
                  <a:srgbClr val="FFFFFF"/>
                </a:solidFill>
              </a:rPr>
              <a:t>Checkpoint App</a:t>
            </a: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838200" y="2057400"/>
            <a:ext cx="2133599" cy="571500"/>
          </a:xfrm>
          <a:prstGeom prst="rect">
            <a:avLst/>
          </a:prstGeom>
          <a:noFill/>
          <a:ln>
            <a:solidFill>
              <a:schemeClr val="accent1">
                <a:shade val="95000"/>
                <a:satMod val="105000"/>
                <a:alpha val="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US" sz="2800" dirty="0" smtClean="0">
                <a:solidFill>
                  <a:schemeClr val="tx1"/>
                </a:solidFill>
              </a:rPr>
              <a:t>Provider VM</a:t>
            </a:r>
            <a:endParaRPr lang="en-US" sz="2800" dirty="0">
              <a:solidFill>
                <a:schemeClr val="tx1"/>
              </a:solidFill>
            </a:endParaRPr>
          </a:p>
        </p:txBody>
      </p:sp>
      <p:sp>
        <p:nvSpPr>
          <p:cNvPr id="16" name="Rounded Rectangle 15"/>
          <p:cNvSpPr/>
          <p:nvPr/>
        </p:nvSpPr>
        <p:spPr>
          <a:xfrm>
            <a:off x="838200" y="4807131"/>
            <a:ext cx="6934200" cy="831669"/>
          </a:xfrm>
          <a:prstGeom prst="round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US" sz="3200" dirty="0" smtClean="0"/>
              <a:t>VMM</a:t>
            </a:r>
            <a:endParaRPr lang="en-US" sz="3200" dirty="0"/>
          </a:p>
        </p:txBody>
      </p:sp>
      <p:sp>
        <p:nvSpPr>
          <p:cNvPr id="12" name="Rounded Rectangle 11"/>
          <p:cNvSpPr/>
          <p:nvPr/>
        </p:nvSpPr>
        <p:spPr>
          <a:xfrm>
            <a:off x="5867400" y="2590800"/>
            <a:ext cx="1905000" cy="167640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2400" dirty="0"/>
          </a:p>
        </p:txBody>
      </p:sp>
      <p:sp>
        <p:nvSpPr>
          <p:cNvPr id="13" name="Rectangle 12"/>
          <p:cNvSpPr/>
          <p:nvPr/>
        </p:nvSpPr>
        <p:spPr>
          <a:xfrm>
            <a:off x="5181600" y="2057400"/>
            <a:ext cx="3657600" cy="571500"/>
          </a:xfrm>
          <a:prstGeom prst="rect">
            <a:avLst/>
          </a:prstGeom>
          <a:noFill/>
          <a:ln>
            <a:solidFill>
              <a:schemeClr val="accent1">
                <a:shade val="95000"/>
                <a:satMod val="105000"/>
                <a:alpha val="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US" sz="2800" dirty="0" smtClean="0">
                <a:solidFill>
                  <a:schemeClr val="tx1"/>
                </a:solidFill>
              </a:rPr>
              <a:t>Checkpoint App</a:t>
            </a:r>
            <a:endParaRPr lang="en-US" sz="2800" dirty="0">
              <a:solidFill>
                <a:schemeClr val="tx1"/>
              </a:solidFill>
            </a:endParaRPr>
          </a:p>
        </p:txBody>
      </p:sp>
      <p:sp>
        <p:nvSpPr>
          <p:cNvPr id="22" name="Up-Down Arrow 21"/>
          <p:cNvSpPr/>
          <p:nvPr/>
        </p:nvSpPr>
        <p:spPr>
          <a:xfrm>
            <a:off x="6528311" y="3955869"/>
            <a:ext cx="548640" cy="844731"/>
          </a:xfrm>
          <a:prstGeom prst="upDownArrow">
            <a:avLst/>
          </a:prstGeom>
          <a:solidFill>
            <a:schemeClr val="tx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3" name="TextBox 22"/>
          <p:cNvSpPr txBox="1"/>
          <p:nvPr/>
        </p:nvSpPr>
        <p:spPr>
          <a:xfrm>
            <a:off x="4800600" y="4191000"/>
            <a:ext cx="173637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Copy client </a:t>
            </a:r>
            <a:r>
              <a:rPr lang="en-US" dirty="0" err="1" smtClean="0"/>
              <a:t>VM’s</a:t>
            </a:r>
            <a:r>
              <a:rPr lang="en-US" dirty="0" smtClean="0"/>
              <a:t> </a:t>
            </a:r>
          </a:p>
          <a:p>
            <a:r>
              <a:rPr lang="en-US" dirty="0" smtClean="0"/>
              <a:t>memory pages</a:t>
            </a:r>
            <a:endParaRPr lang="en-US" dirty="0"/>
          </a:p>
        </p:txBody>
      </p:sp>
      <p:sp>
        <p:nvSpPr>
          <p:cNvPr id="19" name="Rounded Rectangle 18"/>
          <p:cNvSpPr/>
          <p:nvPr/>
        </p:nvSpPr>
        <p:spPr>
          <a:xfrm>
            <a:off x="3505200" y="2590800"/>
            <a:ext cx="1828800" cy="1676400"/>
          </a:xfrm>
          <a:prstGeom prst="roundRect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US" sz="2400" dirty="0" smtClean="0"/>
              <a:t>Work </a:t>
            </a:r>
            <a:r>
              <a:rPr lang="en-US" sz="2400" dirty="0" err="1" smtClean="0"/>
              <a:t>VMs</a:t>
            </a:r>
            <a:endParaRPr lang="en-US" sz="2400" dirty="0"/>
          </a:p>
        </p:txBody>
      </p:sp>
      <p:sp>
        <p:nvSpPr>
          <p:cNvPr id="24" name="Rectangle 23"/>
          <p:cNvSpPr/>
          <p:nvPr/>
        </p:nvSpPr>
        <p:spPr>
          <a:xfrm>
            <a:off x="3505200" y="2057400"/>
            <a:ext cx="1772494" cy="571500"/>
          </a:xfrm>
          <a:prstGeom prst="rect">
            <a:avLst/>
          </a:prstGeom>
          <a:noFill/>
          <a:ln>
            <a:solidFill>
              <a:schemeClr val="accent1">
                <a:shade val="95000"/>
                <a:satMod val="105000"/>
                <a:alpha val="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US" sz="2800" dirty="0" smtClean="0">
                <a:solidFill>
                  <a:schemeClr val="tx1"/>
                </a:solidFill>
              </a:rPr>
              <a:t>Client VM</a:t>
            </a:r>
            <a:endParaRPr lang="en-US" sz="2800" dirty="0">
              <a:solidFill>
                <a:schemeClr val="tx1"/>
              </a:solidFill>
            </a:endParaRPr>
          </a:p>
        </p:txBody>
      </p:sp>
      <p:sp>
        <p:nvSpPr>
          <p:cNvPr id="25" name="Rounded Rectangle 24"/>
          <p:cNvSpPr/>
          <p:nvPr/>
        </p:nvSpPr>
        <p:spPr>
          <a:xfrm>
            <a:off x="838200" y="2590800"/>
            <a:ext cx="2133600" cy="1676400"/>
          </a:xfrm>
          <a:prstGeom prst="round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US" sz="2400" dirty="0" smtClean="0"/>
              <a:t>Management VM</a:t>
            </a:r>
            <a:endParaRPr lang="en-US" sz="2400" dirty="0"/>
          </a:p>
        </p:txBody>
      </p:sp>
      <p:sp>
        <p:nvSpPr>
          <p:cNvPr id="26" name="Explosion 1 25"/>
          <p:cNvSpPr/>
          <p:nvPr/>
        </p:nvSpPr>
        <p:spPr>
          <a:xfrm>
            <a:off x="6125493" y="4267200"/>
            <a:ext cx="822960" cy="822960"/>
          </a:xfrm>
          <a:prstGeom prst="irregularSeal1">
            <a:avLst/>
          </a:prstGeom>
          <a:solidFill>
            <a:srgbClr val="FF0000"/>
          </a:solidFill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12748</TotalTime>
  <Words>666</Words>
  <Application>Microsoft Macintosh PowerPoint</Application>
  <PresentationFormat>On-screen Show (4:3)</PresentationFormat>
  <Paragraphs>255</Paragraphs>
  <Slides>30</Slides>
  <Notes>8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1" baseType="lpstr">
      <vt:lpstr>Office Theme</vt:lpstr>
      <vt:lpstr>Slide 1</vt:lpstr>
      <vt:lpstr>Cloud App Market</vt:lpstr>
      <vt:lpstr>Cloud App Market</vt:lpstr>
      <vt:lpstr>A Cloud Platform</vt:lpstr>
      <vt:lpstr>A Cloud Platform with App</vt:lpstr>
      <vt:lpstr>Nascent Market</vt:lpstr>
      <vt:lpstr>Current Encrypted Storage Design</vt:lpstr>
      <vt:lpstr>Potential Cloud App: Encrypted Storage</vt:lpstr>
      <vt:lpstr>Potential Cloud App: Checkpoint App</vt:lpstr>
      <vt:lpstr>Taxonomy of VM Apps</vt:lpstr>
      <vt:lpstr>Standalone Apps</vt:lpstr>
      <vt:lpstr>Cooperative Apps</vt:lpstr>
      <vt:lpstr>Service Apps</vt:lpstr>
      <vt:lpstr>Bundled Apps</vt:lpstr>
      <vt:lpstr>Key Requirements</vt:lpstr>
      <vt:lpstr>Design Space</vt:lpstr>
      <vt:lpstr>Design Space</vt:lpstr>
      <vt:lpstr>Design Space</vt:lpstr>
      <vt:lpstr>Design Space</vt:lpstr>
      <vt:lpstr>Design Space</vt:lpstr>
      <vt:lpstr>Design Space</vt:lpstr>
      <vt:lpstr>Comparison of Design Options</vt:lpstr>
      <vt:lpstr>Conclusions</vt:lpstr>
      <vt:lpstr>Slide 24</vt:lpstr>
      <vt:lpstr>Firewall App</vt:lpstr>
      <vt:lpstr>Firewall App</vt:lpstr>
      <vt:lpstr>Key Requirements</vt:lpstr>
      <vt:lpstr>Key Requirements</vt:lpstr>
      <vt:lpstr>Cloud App Market</vt:lpstr>
      <vt:lpstr>Cloud App Market</vt:lpstr>
    </vt:vector>
  </TitlesOfParts>
  <Company>AT&amp;T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Abhinav Srivastava</dc:creator>
  <cp:lastModifiedBy>Abhinav Srivastava</cp:lastModifiedBy>
  <cp:revision>444</cp:revision>
  <dcterms:created xsi:type="dcterms:W3CDTF">2012-10-12T16:51:29Z</dcterms:created>
  <dcterms:modified xsi:type="dcterms:W3CDTF">2012-10-12T19:55:38Z</dcterms:modified>
</cp:coreProperties>
</file>