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307" r:id="rId2"/>
    <p:sldId id="613" r:id="rId3"/>
    <p:sldId id="614" r:id="rId4"/>
    <p:sldId id="616" r:id="rId5"/>
    <p:sldId id="615" r:id="rId6"/>
    <p:sldId id="617" r:id="rId7"/>
    <p:sldId id="622" r:id="rId8"/>
    <p:sldId id="626" r:id="rId9"/>
    <p:sldId id="686" r:id="rId10"/>
    <p:sldId id="687" r:id="rId11"/>
    <p:sldId id="625" r:id="rId12"/>
    <p:sldId id="630" r:id="rId13"/>
    <p:sldId id="631" r:id="rId14"/>
    <p:sldId id="721" r:id="rId15"/>
    <p:sldId id="637" r:id="rId16"/>
    <p:sldId id="640" r:id="rId17"/>
    <p:sldId id="641" r:id="rId18"/>
    <p:sldId id="642" r:id="rId19"/>
    <p:sldId id="713" r:id="rId20"/>
    <p:sldId id="716" r:id="rId21"/>
    <p:sldId id="717" r:id="rId22"/>
    <p:sldId id="712" r:id="rId23"/>
    <p:sldId id="714" r:id="rId24"/>
    <p:sldId id="728" r:id="rId25"/>
    <p:sldId id="715" r:id="rId26"/>
    <p:sldId id="718" r:id="rId27"/>
    <p:sldId id="720" r:id="rId28"/>
    <p:sldId id="693" r:id="rId29"/>
    <p:sldId id="694" r:id="rId30"/>
    <p:sldId id="695" r:id="rId31"/>
    <p:sldId id="696" r:id="rId32"/>
    <p:sldId id="698" r:id="rId33"/>
    <p:sldId id="702" r:id="rId34"/>
    <p:sldId id="703" r:id="rId35"/>
    <p:sldId id="705" r:id="rId36"/>
    <p:sldId id="706" r:id="rId37"/>
    <p:sldId id="707" r:id="rId38"/>
    <p:sldId id="708" r:id="rId39"/>
    <p:sldId id="723" r:id="rId40"/>
    <p:sldId id="724" r:id="rId41"/>
    <p:sldId id="725" r:id="rId42"/>
    <p:sldId id="72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FF33"/>
    <a:srgbClr val="FF0000"/>
    <a:srgbClr val="006405"/>
    <a:srgbClr val="979797"/>
    <a:srgbClr val="00FFFF"/>
    <a:srgbClr val="F92342"/>
    <a:srgbClr val="FF7979"/>
    <a:srgbClr val="1CF464"/>
    <a:srgbClr val="FFE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8" autoAdjust="0"/>
    <p:restoredTop sz="94282" autoAdjust="0"/>
  </p:normalViewPr>
  <p:slideViewPr>
    <p:cSldViewPr>
      <p:cViewPr varScale="1">
        <p:scale>
          <a:sx n="68" d="100"/>
          <a:sy n="68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x\Google%20Drive\Rutgers\RUArch\snapshot\data\snipsn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x\Google%20Drive\Rutgers\RUArch\snapshot\data\snipsn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performance!$A$50</c:f>
              <c:strCache>
                <c:ptCount val="1"/>
                <c:pt idx="0">
                  <c:v>net-100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performance!$B$48:$F$49</c:f>
              <c:strCache>
                <c:ptCount val="3"/>
                <c:pt idx="0">
                  <c:v>512M</c:v>
                </c:pt>
                <c:pt idx="1">
                  <c:v>2G</c:v>
                </c:pt>
                <c:pt idx="2">
                  <c:v>8GB</c:v>
                </c:pt>
              </c:strCache>
            </c:strRef>
          </c:cat>
          <c:val>
            <c:numRef>
              <c:f>performance!$B$50:$F$50</c:f>
              <c:numCache>
                <c:formatCode>General</c:formatCode>
                <c:ptCount val="3"/>
                <c:pt idx="0">
                  <c:v>1.0366009590371701</c:v>
                </c:pt>
                <c:pt idx="1">
                  <c:v>1.1029488661088207</c:v>
                </c:pt>
                <c:pt idx="2">
                  <c:v>1.5958281656156859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3-494F-9CA5-6D0CC69AA57B}"/>
            </c:ext>
          </c:extLst>
        </c:ser>
        <c:ser>
          <c:idx val="2"/>
          <c:order val="1"/>
          <c:tx>
            <c:strRef>
              <c:f>performance!$A$52</c:f>
              <c:strCache>
                <c:ptCount val="1"/>
                <c:pt idx="0">
                  <c:v>net-10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performance!$B$48:$F$49</c:f>
              <c:strCache>
                <c:ptCount val="3"/>
                <c:pt idx="0">
                  <c:v>512M</c:v>
                </c:pt>
                <c:pt idx="1">
                  <c:v>2G</c:v>
                </c:pt>
                <c:pt idx="2">
                  <c:v>8GB</c:v>
                </c:pt>
              </c:strCache>
            </c:strRef>
          </c:cat>
          <c:val>
            <c:numRef>
              <c:f>performance!$B$52:$F$52</c:f>
              <c:numCache>
                <c:formatCode>General</c:formatCode>
                <c:ptCount val="3"/>
                <c:pt idx="0">
                  <c:v>1.0839043407139244</c:v>
                </c:pt>
                <c:pt idx="1">
                  <c:v>1.2360008307250772</c:v>
                </c:pt>
                <c:pt idx="2">
                  <c:v>2.3658814066593439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3-494F-9CA5-6D0CC69AA57B}"/>
            </c:ext>
          </c:extLst>
        </c:ser>
        <c:ser>
          <c:idx val="3"/>
          <c:order val="2"/>
          <c:tx>
            <c:strRef>
              <c:f>performance!$A$53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performance!$B$48:$F$49</c:f>
              <c:strCache>
                <c:ptCount val="3"/>
                <c:pt idx="0">
                  <c:v>512M</c:v>
                </c:pt>
                <c:pt idx="1">
                  <c:v>2G</c:v>
                </c:pt>
                <c:pt idx="2">
                  <c:v>8GB</c:v>
                </c:pt>
              </c:strCache>
            </c:strRef>
          </c:cat>
          <c:val>
            <c:numRef>
              <c:f>performance!$B$53:$F$53</c:f>
              <c:numCache>
                <c:formatCode>General</c:formatCode>
                <c:ptCount val="3"/>
                <c:pt idx="0">
                  <c:v>1.0999073488482145</c:v>
                </c:pt>
                <c:pt idx="1">
                  <c:v>1.2810130813626155</c:v>
                </c:pt>
                <c:pt idx="2">
                  <c:v>2.6263948803992951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93-494F-9CA5-6D0CC69AA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3827296"/>
        <c:axId val="1210135744"/>
      </c:barChart>
      <c:catAx>
        <c:axId val="1373827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baseline="0" dirty="0">
                    <a:solidFill>
                      <a:schemeClr val="tx1"/>
                    </a:solidFill>
                  </a:rPr>
                  <a:t>DRAM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0135744"/>
        <c:crosses val="autoZero"/>
        <c:auto val="1"/>
        <c:lblAlgn val="ctr"/>
        <c:lblOffset val="100"/>
        <c:noMultiLvlLbl val="0"/>
      </c:catAx>
      <c:valAx>
        <c:axId val="121013574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chemeClr val="tx1"/>
                    </a:solidFill>
                  </a:rPr>
                  <a:t>Normalized performance degradation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82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88419077908499"/>
          <c:y val="0.8953085333828108"/>
          <c:w val="0.37082686215343674"/>
          <c:h val="8.6179067995477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performance!$A$42</c:f>
              <c:strCache>
                <c:ptCount val="1"/>
                <c:pt idx="0">
                  <c:v>net-100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performance!$L$40:$U$41</c:f>
              <c:multiLvlStrCache>
                <c:ptCount val="6"/>
                <c:lvl>
                  <c:pt idx="0">
                    <c:v>512M</c:v>
                  </c:pt>
                  <c:pt idx="1">
                    <c:v>2G</c:v>
                  </c:pt>
                  <c:pt idx="2">
                    <c:v>8GB</c:v>
                  </c:pt>
                  <c:pt idx="3">
                    <c:v>512M</c:v>
                  </c:pt>
                  <c:pt idx="4">
                    <c:v>2G</c:v>
                  </c:pt>
                  <c:pt idx="5">
                    <c:v>8GB</c:v>
                  </c:pt>
                </c:lvl>
                <c:lvl>
                  <c:pt idx="0">
                    <c:v>Virtual machine</c:v>
                  </c:pt>
                  <c:pt idx="3">
                    <c:v>SnipSnap</c:v>
                  </c:pt>
                </c:lvl>
              </c:multiLvlStrCache>
            </c:multiLvlStrRef>
          </c:cat>
          <c:val>
            <c:numRef>
              <c:f>performance!$L$42:$U$42</c:f>
              <c:numCache>
                <c:formatCode>General</c:formatCode>
                <c:ptCount val="6"/>
                <c:pt idx="0">
                  <c:v>1.0366009590371701</c:v>
                </c:pt>
                <c:pt idx="1">
                  <c:v>1.1029488661088207</c:v>
                </c:pt>
                <c:pt idx="2">
                  <c:v>1.5958281656156859</c:v>
                </c:pt>
                <c:pt idx="3">
                  <c:v>1.0244304689905805</c:v>
                </c:pt>
                <c:pt idx="4">
                  <c:v>1.0391658766907885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5-4FB6-879A-B02006B652DD}"/>
            </c:ext>
          </c:extLst>
        </c:ser>
        <c:ser>
          <c:idx val="2"/>
          <c:order val="1"/>
          <c:tx>
            <c:strRef>
              <c:f>performance!$A$44</c:f>
              <c:strCache>
                <c:ptCount val="1"/>
                <c:pt idx="0">
                  <c:v>net-10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performance!$L$40:$U$41</c:f>
              <c:multiLvlStrCache>
                <c:ptCount val="6"/>
                <c:lvl>
                  <c:pt idx="0">
                    <c:v>512M</c:v>
                  </c:pt>
                  <c:pt idx="1">
                    <c:v>2G</c:v>
                  </c:pt>
                  <c:pt idx="2">
                    <c:v>8GB</c:v>
                  </c:pt>
                  <c:pt idx="3">
                    <c:v>512M</c:v>
                  </c:pt>
                  <c:pt idx="4">
                    <c:v>2G</c:v>
                  </c:pt>
                  <c:pt idx="5">
                    <c:v>8GB</c:v>
                  </c:pt>
                </c:lvl>
                <c:lvl>
                  <c:pt idx="0">
                    <c:v>Virtual machine</c:v>
                  </c:pt>
                  <c:pt idx="3">
                    <c:v>SnipSnap</c:v>
                  </c:pt>
                </c:lvl>
              </c:multiLvlStrCache>
            </c:multiLvlStrRef>
          </c:cat>
          <c:val>
            <c:numRef>
              <c:f>performance!$L$44:$U$44</c:f>
              <c:numCache>
                <c:formatCode>General</c:formatCode>
                <c:ptCount val="6"/>
                <c:pt idx="0">
                  <c:v>1.0839043407139244</c:v>
                </c:pt>
                <c:pt idx="1">
                  <c:v>1.2360008307250772</c:v>
                </c:pt>
                <c:pt idx="2">
                  <c:v>2.3658814066593439</c:v>
                </c:pt>
                <c:pt idx="3">
                  <c:v>1.0691749234443406</c:v>
                </c:pt>
                <c:pt idx="4">
                  <c:v>1.1606132792966386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5-4FB6-879A-B02006B652DD}"/>
            </c:ext>
          </c:extLst>
        </c:ser>
        <c:ser>
          <c:idx val="3"/>
          <c:order val="2"/>
          <c:tx>
            <c:strRef>
              <c:f>performance!$A$45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performance!$L$40:$U$41</c:f>
              <c:multiLvlStrCache>
                <c:ptCount val="6"/>
                <c:lvl>
                  <c:pt idx="0">
                    <c:v>512M</c:v>
                  </c:pt>
                  <c:pt idx="1">
                    <c:v>2G</c:v>
                  </c:pt>
                  <c:pt idx="2">
                    <c:v>8GB</c:v>
                  </c:pt>
                  <c:pt idx="3">
                    <c:v>512M</c:v>
                  </c:pt>
                  <c:pt idx="4">
                    <c:v>2G</c:v>
                  </c:pt>
                  <c:pt idx="5">
                    <c:v>8GB</c:v>
                  </c:pt>
                </c:lvl>
                <c:lvl>
                  <c:pt idx="0">
                    <c:v>Virtual machine</c:v>
                  </c:pt>
                  <c:pt idx="3">
                    <c:v>SnipSnap</c:v>
                  </c:pt>
                </c:lvl>
              </c:multiLvlStrCache>
            </c:multiLvlStrRef>
          </c:cat>
          <c:val>
            <c:numRef>
              <c:f>performance!$L$45:$U$45</c:f>
              <c:numCache>
                <c:formatCode>General</c:formatCode>
                <c:ptCount val="6"/>
                <c:pt idx="0">
                  <c:v>1.0999073488482145</c:v>
                </c:pt>
                <c:pt idx="1">
                  <c:v>1.2810130813626155</c:v>
                </c:pt>
                <c:pt idx="2">
                  <c:v>2.6263948803992951</c:v>
                </c:pt>
                <c:pt idx="3">
                  <c:v>1.0839563711470201</c:v>
                </c:pt>
                <c:pt idx="4">
                  <c:v>1.1989764996640917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65-4FB6-879A-B02006B65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0547520"/>
        <c:axId val="1293816880"/>
      </c:barChart>
      <c:catAx>
        <c:axId val="1360547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baseline="0" dirty="0">
                    <a:solidFill>
                      <a:schemeClr val="tx1"/>
                    </a:solidFill>
                  </a:rPr>
                  <a:t>DRAM sizes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816880"/>
        <c:crosses val="autoZero"/>
        <c:auto val="1"/>
        <c:lblAlgn val="ctr"/>
        <c:lblOffset val="100"/>
        <c:noMultiLvlLbl val="0"/>
      </c:catAx>
      <c:valAx>
        <c:axId val="12938168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i="0" baseline="0" dirty="0">
                    <a:solidFill>
                      <a:schemeClr val="tx1"/>
                    </a:solidFill>
                  </a:rPr>
                  <a:t>Normalized performance degradation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4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178989333341776"/>
          <c:y val="3.557087502587742E-2"/>
          <c:w val="0.31120430227864371"/>
          <c:h val="8.7156151682973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4CD45-160C-4FB8-9853-8D31D0A8ABBC}" type="datetimeFigureOut">
              <a:rPr lang="en-US" smtClean="0"/>
              <a:pPr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C2A3-C354-4CAB-B74B-590DFE8CD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5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game over?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9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Design space of methods to use the on-chip memory still a topic of active debate in the computer architecture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8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If OS attempts to hide malicious activity, will be evident because </a:t>
            </a:r>
            <a:r>
              <a:rPr lang="en-IN" dirty="0" err="1"/>
              <a:t>CoW</a:t>
            </a:r>
            <a:r>
              <a:rPr lang="en-IN" dirty="0"/>
              <a:t> will capture original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If OS attempts to hide malicious activity, will be evident because </a:t>
            </a:r>
            <a:r>
              <a:rPr lang="en-IN" dirty="0" err="1"/>
              <a:t>CoW</a:t>
            </a:r>
            <a:r>
              <a:rPr lang="en-IN" dirty="0"/>
              <a:t> will capture original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C2A3-C354-4CAB-B74B-590DFE8CD7C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60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1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2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912" y="6477000"/>
            <a:ext cx="487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Vinod Ganapathy - EECS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611D85-EC50-4AB4-BB03-2E66B74E2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7030A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905000"/>
          </a:xfrm>
        </p:spPr>
        <p:txBody>
          <a:bodyPr>
            <a:noAutofit/>
          </a:bodyPr>
          <a:lstStyle/>
          <a:p>
            <a:r>
              <a:rPr lang="en-IN" sz="4700" b="1" dirty="0">
                <a:solidFill>
                  <a:srgbClr val="002060"/>
                </a:solidFill>
              </a:rPr>
              <a:t>How to snapshot memory</a:t>
            </a:r>
            <a:endParaRPr lang="en-US" sz="47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6934200" cy="2362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Vinod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Ganapathy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vg@iisc.ac.in</a:t>
            </a: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084F4-1170-3947-BC01-E0E43728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572000"/>
            <a:ext cx="3962400" cy="9685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79E2F7-5652-4167-8850-7495BC3DC988}"/>
              </a:ext>
            </a:extLst>
          </p:cNvPr>
          <p:cNvGrpSpPr/>
          <p:nvPr/>
        </p:nvGrpSpPr>
        <p:grpSpPr>
          <a:xfrm>
            <a:off x="2743200" y="1981200"/>
            <a:ext cx="457200" cy="457200"/>
            <a:chOff x="2819400" y="1981200"/>
            <a:chExt cx="457200" cy="457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EC2790-4229-442B-80E2-9589BA357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0" y="1981200"/>
              <a:ext cx="228600" cy="457200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40CF1D-8317-4D30-950A-3241EE4E09E4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1981200"/>
              <a:ext cx="228600" cy="457200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7918995-60EA-472B-9870-54415E965E17}"/>
              </a:ext>
            </a:extLst>
          </p:cNvPr>
          <p:cNvSpPr txBox="1">
            <a:spLocks/>
          </p:cNvSpPr>
          <p:nvPr/>
        </p:nvSpPr>
        <p:spPr>
          <a:xfrm rot="21181924">
            <a:off x="1730340" y="517879"/>
            <a:ext cx="2819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IN" sz="4700" b="1" dirty="0"/>
              <a:t>securely</a:t>
            </a:r>
            <a:endParaRPr lang="en-US" sz="4700" b="1" dirty="0"/>
          </a:p>
        </p:txBody>
      </p:sp>
    </p:spTree>
    <p:extLst>
      <p:ext uri="{BB962C8B-B14F-4D97-AF65-F5344CB8AC3E}">
        <p14:creationId xmlns:p14="http://schemas.microsoft.com/office/powerpoint/2010/main" val="147032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prevalent are OS infections?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00600"/>
          </a:xfrm>
        </p:spPr>
        <p:txBody>
          <a:bodyPr>
            <a:normAutofit/>
          </a:bodyPr>
          <a:lstStyle/>
          <a:p>
            <a:r>
              <a:rPr lang="en-US" b="1" dirty="0"/>
              <a:t>2010 Microsoft report</a:t>
            </a:r>
            <a:r>
              <a:rPr lang="en-US" dirty="0"/>
              <a:t>: 7%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all infections from client machines due to rootkits</a:t>
            </a:r>
            <a:r>
              <a:rPr lang="en-US" baseline="30000" dirty="0"/>
              <a:t>[1]</a:t>
            </a:r>
          </a:p>
          <a:p>
            <a:r>
              <a:rPr lang="en-IN" b="1" dirty="0"/>
              <a:t>2016 </a:t>
            </a:r>
            <a:r>
              <a:rPr lang="en-IN" b="1" dirty="0" err="1"/>
              <a:t>HummingBad</a:t>
            </a:r>
            <a:r>
              <a:rPr lang="en-IN" b="1" dirty="0"/>
              <a:t> </a:t>
            </a:r>
            <a:r>
              <a:rPr lang="en-IN" dirty="0"/>
              <a:t>Android rootkit:</a:t>
            </a:r>
            <a:r>
              <a:rPr lang="en-IN" baseline="30000" dirty="0"/>
              <a:t>[2]</a:t>
            </a:r>
          </a:p>
          <a:p>
            <a:pPr lvl="1"/>
            <a:r>
              <a:rPr lang="en-IN" dirty="0"/>
              <a:t>Up to 85 million Android devices infected? </a:t>
            </a:r>
          </a:p>
          <a:p>
            <a:pPr lvl="1"/>
            <a:r>
              <a:rPr lang="en-IN" dirty="0"/>
              <a:t>Earns malware authors $300,000 each week through fraudulent mobile advertisements</a:t>
            </a:r>
            <a:endParaRPr lang="en-US" dirty="0"/>
          </a:p>
          <a:p>
            <a:r>
              <a:rPr lang="en-US" dirty="0"/>
              <a:t>Used in many high-profile incidents:</a:t>
            </a:r>
          </a:p>
          <a:p>
            <a:pPr lvl="1"/>
            <a:r>
              <a:rPr lang="en-US" dirty="0" err="1"/>
              <a:t>Torpig</a:t>
            </a:r>
            <a:r>
              <a:rPr lang="en-US" dirty="0"/>
              <a:t> and Storm botnets</a:t>
            </a:r>
          </a:p>
          <a:p>
            <a:pPr lvl="1"/>
            <a:r>
              <a:rPr lang="en-US" dirty="0"/>
              <a:t>Sony BMG (2005), Greek wiretapping (2004/5)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8602" y="5928360"/>
          <a:ext cx="8534398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0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Malware Protection </a:t>
                      </a:r>
                      <a:r>
                        <a:rPr lang="en-IN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“</a:t>
                      </a:r>
                      <a:r>
                        <a:rPr lang="en-IN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Observations on Rootkits,</a:t>
                      </a:r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 January 2010,</a:t>
                      </a:r>
                    </a:p>
                    <a:p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https://blogs.technet.microsoft.com/mmpc/2010/01/07/some-observations-on-rootkits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CheckPoin</a:t>
                      </a:r>
                      <a:r>
                        <a:rPr lang="en-IN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IN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Software, </a:t>
                      </a:r>
                      <a:r>
                        <a:rPr lang="en-IN" sz="11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IN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</a:t>
                      </a:r>
                      <a:r>
                        <a:rPr lang="en-IN" sz="11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HummingBad</a:t>
                      </a:r>
                      <a:r>
                        <a:rPr lang="en-IN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Worse,</a:t>
                      </a:r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July 2016, </a:t>
                      </a:r>
                    </a:p>
                    <a:p>
                      <a:r>
                        <a:rPr lang="en-IN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http://blog.checkpoint.com/wp-content/uploads/2016/07/HummingBad-Research-report_FINAL-62916.pdf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5867400"/>
            <a:ext cx="25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800DF-5C15-D64F-9448-DDC7AE3B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318847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7912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943600"/>
            <a:ext cx="6287819" cy="4572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How can we detect OS infection?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524000" y="5181600"/>
            <a:ext cx="6248400" cy="457200"/>
            <a:chOff x="1484581" y="5105400"/>
            <a:chExt cx="6287819" cy="990600"/>
          </a:xfrm>
        </p:grpSpPr>
        <p:sp>
          <p:nvSpPr>
            <p:cNvPr id="42" name="Rectangle 41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0" y="5195754"/>
              <a:ext cx="5678426" cy="900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Hypervisor (a.k.a. Virtual Machine Monitor)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05000" y="849124"/>
            <a:ext cx="5413215" cy="4462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 b="1" dirty="0">
                <a:latin typeface="Arial" pitchFamily="-106" charset="0"/>
                <a:cs typeface="ＭＳ Ｐゴシック" pitchFamily="-106" charset="-128"/>
              </a:rPr>
              <a:t>Ask for help from the layers below</a:t>
            </a:r>
          </a:p>
        </p:txBody>
      </p:sp>
      <p:sp>
        <p:nvSpPr>
          <p:cNvPr id="23" name="Notched Right Arrow 22"/>
          <p:cNvSpPr/>
          <p:nvPr/>
        </p:nvSpPr>
        <p:spPr>
          <a:xfrm>
            <a:off x="381000" y="5154168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0045" y="521208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67704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7912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943600"/>
            <a:ext cx="6287819" cy="4572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How low can we go?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524000" y="5181600"/>
            <a:ext cx="6248400" cy="457200"/>
            <a:chOff x="1484581" y="5105400"/>
            <a:chExt cx="6287819" cy="990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ectangle 41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grp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4000" y="5160628"/>
              <a:ext cx="1598921" cy="90024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2100" b="1" dirty="0">
                  <a:latin typeface="Arial" panose="020B0604020202020204" pitchFamily="34" charset="0"/>
                  <a:cs typeface="Arial" panose="020B0604020202020204" pitchFamily="34" charset="0"/>
                </a:rPr>
                <a:t>Hypervisor</a:t>
              </a:r>
              <a:endParaRPr lang="en-US" sz="2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30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17790" y="5161746"/>
            <a:ext cx="29306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Bluepill</a:t>
            </a:r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Subvert]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381000" y="5916168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0045" y="5971032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121988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How low can we go?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Rectangle 24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grpFill/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4000" y="5161746"/>
              <a:ext cx="1645002" cy="4770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95600" y="5791200"/>
            <a:ext cx="36775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IN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Stuxnet</a:t>
            </a:r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Trojaned</a:t>
            </a:r>
            <a:r>
              <a:rPr lang="en-IN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ICs]</a:t>
            </a:r>
            <a:endParaRPr 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864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25075"/>
            <a:ext cx="2295525" cy="2295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828675"/>
            <a:ext cx="2295525" cy="2295525"/>
          </a:xfrm>
          <a:prstGeom prst="rect">
            <a:avLst/>
          </a:prstGeom>
        </p:spPr>
      </p:pic>
      <p:sp>
        <p:nvSpPr>
          <p:cNvPr id="29" name="Notched Right Arrow 28"/>
          <p:cNvSpPr/>
          <p:nvPr/>
        </p:nvSpPr>
        <p:spPr>
          <a:xfrm>
            <a:off x="335280" y="6220968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222" y="5715000"/>
            <a:ext cx="823578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045" y="628192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222990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053B-9B3B-BD49-B6ED-52C2F527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9BB1-D04A-3043-AAF1-67F2856F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Memory forensics</a:t>
            </a:r>
            <a:r>
              <a:rPr lang="en-US" dirty="0"/>
              <a:t>: Using memory snapshots to detect system infection.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7711E-C3F3-4147-94BD-EFF85B83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5FE2-84F9-8547-B193-188F5444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http://www.rekall-forensic.com/_/rsrc/1501484360343/home/Rekall%20Logo%20Stacked.png?height=400&amp;width=367">
            <a:extLst>
              <a:ext uri="{FF2B5EF4-FFF2-40B4-BE49-F238E27FC236}">
                <a16:creationId xmlns:a16="http://schemas.microsoft.com/office/drawing/2014/main" id="{BFA20901-FB75-BB4F-8DBE-C876928F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8" y="2573787"/>
            <a:ext cx="2138698" cy="23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oogle">
            <a:extLst>
              <a:ext uri="{FF2B5EF4-FFF2-40B4-BE49-F238E27FC236}">
                <a16:creationId xmlns:a16="http://schemas.microsoft.com/office/drawing/2014/main" id="{6930527C-B1B1-4044-A969-8C0E6E91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77" y="4898965"/>
            <a:ext cx="1847599" cy="6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crunchbase-production-res.cloudinary.com/image/upload/c_pad,h_140,w_140/v1397194804/0fe943feff74992cfd383ed9da031cf8.png">
            <a:extLst>
              <a:ext uri="{FF2B5EF4-FFF2-40B4-BE49-F238E27FC236}">
                <a16:creationId xmlns:a16="http://schemas.microsoft.com/office/drawing/2014/main" id="{49F1E07A-DFDB-D54B-86B6-ABCB7FFE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33" y="2573787"/>
            <a:ext cx="1627767" cy="16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microsoft">
            <a:extLst>
              <a:ext uri="{FF2B5EF4-FFF2-40B4-BE49-F238E27FC236}">
                <a16:creationId xmlns:a16="http://schemas.microsoft.com/office/drawing/2014/main" id="{743622DC-0CCF-9341-BEE1-2B84D9B93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4" y="4114800"/>
            <a:ext cx="1457156" cy="13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@volatilityfoundation">
            <a:extLst>
              <a:ext uri="{FF2B5EF4-FFF2-40B4-BE49-F238E27FC236}">
                <a16:creationId xmlns:a16="http://schemas.microsoft.com/office/drawing/2014/main" id="{C474CA63-7A95-9C40-BC29-09C994A9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04" y="250778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98E6AC-4038-8F4A-AA77-4801BAE105B6}"/>
              </a:ext>
            </a:extLst>
          </p:cNvPr>
          <p:cNvSpPr txBox="1"/>
          <p:nvPr/>
        </p:nvSpPr>
        <p:spPr>
          <a:xfrm>
            <a:off x="5573183" y="4559098"/>
            <a:ext cx="2858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Volatility Foundation</a:t>
            </a:r>
          </a:p>
        </p:txBody>
      </p:sp>
    </p:spTree>
    <p:extLst>
      <p:ext uri="{BB962C8B-B14F-4D97-AF65-F5344CB8AC3E}">
        <p14:creationId xmlns:p14="http://schemas.microsoft.com/office/powerpoint/2010/main" val="106637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i="1" dirty="0"/>
              <a:t>Modus operandi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52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machine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rootkit-infected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9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8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7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</p:spTree>
    <p:extLst>
      <p:ext uri="{BB962C8B-B14F-4D97-AF65-F5344CB8AC3E}">
        <p14:creationId xmlns:p14="http://schemas.microsoft.com/office/powerpoint/2010/main" val="412174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i="1" dirty="0"/>
              <a:t>Modus operandi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52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machine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rootkit-infected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53717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machine</a:t>
            </a:r>
          </a:p>
          <a:p>
            <a:pPr algn="ctr"/>
            <a:r>
              <a:rPr lang="en-IN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endParaRPr lang="en-US" b="1" dirty="0">
              <a:solidFill>
                <a:srgbClr val="006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13246"/>
            <a:ext cx="1638301" cy="16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53625" y="1537172"/>
            <a:ext cx="366175" cy="4330228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9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8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7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</p:spTree>
    <p:extLst>
      <p:ext uri="{BB962C8B-B14F-4D97-AF65-F5344CB8AC3E}">
        <p14:creationId xmlns:p14="http://schemas.microsoft.com/office/powerpoint/2010/main" val="7928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4832675"/>
            <a:ext cx="48006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2927675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i="1" dirty="0"/>
              <a:t>Modus operandi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297274" y="1916298"/>
            <a:ext cx="377252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22930"/>
            <a:ext cx="48006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737572"/>
            <a:ext cx="5181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61400" y="5185475"/>
            <a:ext cx="38820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925" y="47827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231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3855342" y="4127972"/>
            <a:ext cx="569401" cy="438055"/>
            <a:chOff x="1824" y="1536"/>
            <a:chExt cx="672" cy="91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48284" y="3870691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63711" y="3899371"/>
            <a:ext cx="960773" cy="680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854171" y="3899371"/>
            <a:ext cx="940186" cy="666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3429000" y="1918172"/>
            <a:ext cx="381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528" y="2977531"/>
            <a:ext cx="1487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2241600" y="2222972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" y="1524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machine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rootkit-infected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8400" y="153717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machine</a:t>
            </a:r>
          </a:p>
          <a:p>
            <a:pPr algn="ctr"/>
            <a:r>
              <a:rPr lang="en-IN" b="1" dirty="0">
                <a:solidFill>
                  <a:srgbClr val="006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endParaRPr lang="en-US" b="1" dirty="0">
              <a:solidFill>
                <a:srgbClr val="0064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http://findicons.com/files/icons/1714/dropline_neu/128/network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13246"/>
            <a:ext cx="1638301" cy="16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http://png-1.findicons.com/files/icons/977/rrze/720/magnifying_gl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74" y="3962400"/>
            <a:ext cx="1041426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53625" y="1537172"/>
            <a:ext cx="366175" cy="4330228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9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88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21780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18" y="4876800"/>
            <a:ext cx="493382" cy="457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495800" y="529200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3246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92062" y="4495800"/>
            <a:ext cx="1832738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of </a:t>
            </a:r>
          </a:p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pages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701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824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7467600" y="48768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73000" y="5109492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54000" y="5105400"/>
            <a:ext cx="300600" cy="37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rved Up Arrow 74"/>
          <p:cNvSpPr/>
          <p:nvPr/>
        </p:nvSpPr>
        <p:spPr>
          <a:xfrm>
            <a:off x="3555685" y="5593080"/>
            <a:ext cx="3607115" cy="731520"/>
          </a:xfrm>
          <a:prstGeom prst="curvedUpArrow">
            <a:avLst>
              <a:gd name="adj1" fmla="val 25000"/>
              <a:gd name="adj2" fmla="val 50000"/>
              <a:gd name="adj3" fmla="val 367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4648200"/>
            <a:ext cx="484632" cy="5212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1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029200"/>
          </a:xfrm>
        </p:spPr>
        <p:txBody>
          <a:bodyPr>
            <a:normAutofit/>
          </a:bodyPr>
          <a:lstStyle/>
          <a:p>
            <a:r>
              <a:rPr lang="en-IN" dirty="0"/>
              <a:t>How do we </a:t>
            </a:r>
            <a:r>
              <a:rPr lang="en-IN" dirty="0" err="1"/>
              <a:t>analyze</a:t>
            </a:r>
            <a:r>
              <a:rPr lang="en-IN" dirty="0"/>
              <a:t> memory snapshots?</a:t>
            </a:r>
          </a:p>
          <a:p>
            <a:pPr lvl="1"/>
            <a:r>
              <a:rPr lang="en-IN" dirty="0"/>
              <a:t>Large body of work (~15 years) on this topic.</a:t>
            </a:r>
          </a:p>
          <a:p>
            <a:pPr marL="457200" lvl="1" indent="0">
              <a:buNone/>
            </a:pPr>
            <a:endParaRPr lang="en-IN" i="1" dirty="0"/>
          </a:p>
          <a:p>
            <a:r>
              <a:rPr lang="en-IN" dirty="0"/>
              <a:t>How can we snapshot memory pages without involving the target’s OS?</a:t>
            </a:r>
          </a:p>
          <a:p>
            <a:pPr lvl="1"/>
            <a:r>
              <a:rPr lang="en-IN" b="1" dirty="0"/>
              <a:t>Focus of this talk!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056640"/>
          <a:ext cx="8382000" cy="701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Snapshot acquisition mechanism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67000" y="1219200"/>
            <a:ext cx="356616" cy="356616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8200" y="1243584"/>
            <a:ext cx="356616" cy="356616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81800" y="1243584"/>
            <a:ext cx="356616" cy="356616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541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</a:t>
            </a:r>
            <a:r>
              <a:rPr lang="en-IN" b="1" dirty="0"/>
              <a:t>layer-below</a:t>
            </a:r>
            <a:r>
              <a:rPr lang="en-IN" dirty="0"/>
              <a:t> principle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5200" y="5566934"/>
              <a:ext cx="1874674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75852" y="5566934"/>
              <a:ext cx="2220348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I/O devices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54326" y="5566934"/>
              <a:ext cx="1874674" cy="45286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5791200" y="4495800"/>
            <a:ext cx="569401" cy="438055"/>
            <a:chOff x="1824" y="1536"/>
            <a:chExt cx="672" cy="912"/>
          </a:xfrm>
        </p:grpSpPr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5684142" y="4191000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Syscalls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754227" y="4255812"/>
            <a:ext cx="960773" cy="78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11286" y="4255812"/>
            <a:ext cx="1462029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Kernel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</p:txBody>
      </p:sp>
      <p:grpSp>
        <p:nvGrpSpPr>
          <p:cNvPr id="66" name="Group 26"/>
          <p:cNvGrpSpPr>
            <a:grpSpLocks/>
          </p:cNvGrpSpPr>
          <p:nvPr/>
        </p:nvGrpSpPr>
        <p:grpSpPr bwMode="auto">
          <a:xfrm>
            <a:off x="6477000" y="4495800"/>
            <a:ext cx="569401" cy="438055"/>
            <a:chOff x="1824" y="1536"/>
            <a:chExt cx="672" cy="912"/>
          </a:xfrm>
        </p:grpSpPr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24" y="1536"/>
              <a:ext cx="672" cy="9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1920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1920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0"/>
            <p:cNvSpPr>
              <a:spLocks noChangeShapeType="1"/>
            </p:cNvSpPr>
            <p:nvPr/>
          </p:nvSpPr>
          <p:spPr bwMode="auto">
            <a:xfrm>
              <a:off x="1920" y="187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1"/>
            <p:cNvSpPr>
              <a:spLocks noChangeShapeType="1"/>
            </p:cNvSpPr>
            <p:nvPr/>
          </p:nvSpPr>
          <p:spPr bwMode="auto">
            <a:xfrm>
              <a:off x="1920" y="19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2"/>
            <p:cNvSpPr>
              <a:spLocks noChangeShapeType="1"/>
            </p:cNvSpPr>
            <p:nvPr/>
          </p:nvSpPr>
          <p:spPr bwMode="auto">
            <a:xfrm>
              <a:off x="1920" y="206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3"/>
            <p:cNvSpPr>
              <a:spLocks noChangeShapeType="1"/>
            </p:cNvSpPr>
            <p:nvPr/>
          </p:nvSpPr>
          <p:spPr bwMode="auto">
            <a:xfrm>
              <a:off x="1920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4"/>
            <p:cNvSpPr>
              <a:spLocks noChangeShapeType="1"/>
            </p:cNvSpPr>
            <p:nvPr/>
          </p:nvSpPr>
          <p:spPr bwMode="auto">
            <a:xfrm>
              <a:off x="1920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35"/>
            <p:cNvSpPr>
              <a:spLocks noChangeShapeType="1"/>
            </p:cNvSpPr>
            <p:nvPr/>
          </p:nvSpPr>
          <p:spPr bwMode="auto">
            <a:xfrm>
              <a:off x="1920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Rectangle 36"/>
          <p:cNvSpPr>
            <a:spLocks noChangeArrowheads="1"/>
          </p:cNvSpPr>
          <p:nvPr/>
        </p:nvSpPr>
        <p:spPr bwMode="auto">
          <a:xfrm>
            <a:off x="6324600" y="4191000"/>
            <a:ext cx="945258" cy="25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7162800" y="42672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3276600" y="3265212"/>
            <a:ext cx="1462029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</a:p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bash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utilities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800601" y="3265212"/>
            <a:ext cx="990600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867400" y="3265212"/>
            <a:ext cx="990600" cy="773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7010400" y="3276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7086600" y="2305145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152400" y="1066800"/>
            <a:ext cx="88392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b="1" dirty="0"/>
              <a:t>The lower you go, the more control you have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685800" y="2895600"/>
            <a:ext cx="408432" cy="304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228600" y="2362200"/>
            <a:ext cx="1371600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2000" dirty="0"/>
              <a:t>Least control</a:t>
            </a:r>
            <a:endParaRPr lang="en-US" sz="200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52400" y="5943600"/>
            <a:ext cx="1371600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2000" dirty="0"/>
              <a:t>Most control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818071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34792"/>
              </p:ext>
            </p:extLst>
          </p:nvPr>
        </p:nvGraphicFramePr>
        <p:xfrm>
          <a:off x="381000" y="1056640"/>
          <a:ext cx="83820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88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Tamper resistance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58140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N" sz="2800" b="1" dirty="0"/>
              <a:t>Target should not interfere with snapshot acquisition</a:t>
            </a:r>
          </a:p>
        </p:txBody>
      </p:sp>
    </p:spTree>
    <p:extLst>
      <p:ext uri="{BB962C8B-B14F-4D97-AF65-F5344CB8AC3E}">
        <p14:creationId xmlns:p14="http://schemas.microsoft.com/office/powerpoint/2010/main" val="406448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36864"/>
              </p:ext>
            </p:extLst>
          </p:nvPr>
        </p:nvGraphicFramePr>
        <p:xfrm>
          <a:off x="381000" y="1056640"/>
          <a:ext cx="83820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88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Tamper resistance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58140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N" sz="2800" b="1" dirty="0"/>
              <a:t>Target should not interfere with snapshot acquisition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800" y="4362545"/>
            <a:ext cx="31242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800" y="3352800"/>
            <a:ext cx="31242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1400" y="4267442"/>
            <a:ext cx="34200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4200" y="4736723"/>
            <a:ext cx="2891400" cy="355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724" y="4312658"/>
            <a:ext cx="3057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Virtual 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800" y="335304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0" y="341787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28600" y="5240875"/>
            <a:ext cx="3276600" cy="276995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83771" y="5586629"/>
            <a:ext cx="1659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Hypervisor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733800" y="3304280"/>
            <a:ext cx="5170914" cy="309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Hypervisor can fetch memory from virtual machine without OS involvement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2892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63794"/>
              </p:ext>
            </p:extLst>
          </p:nvPr>
        </p:nvGraphicFramePr>
        <p:xfrm>
          <a:off x="381000" y="1056640"/>
          <a:ext cx="83820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Co-processor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88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Tamper resistance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58140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N" sz="2800" b="1" dirty="0"/>
              <a:t>Target should not interfere with snapshot acquisition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800" y="4362545"/>
            <a:ext cx="31242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800" y="3352800"/>
            <a:ext cx="31242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61400" y="4267442"/>
            <a:ext cx="34200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4200" y="4736723"/>
            <a:ext cx="2891400" cy="355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725" y="431265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800" y="335304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0" y="341787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28600" y="5240875"/>
            <a:ext cx="3276600" cy="276995"/>
          </a:xfrm>
          <a:prstGeom prst="rect">
            <a:avLst/>
          </a:prstGeom>
          <a:pattFill prst="horz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62600"/>
            <a:ext cx="1176841" cy="900283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733800" y="3304280"/>
            <a:ext cx="5170914" cy="309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Co-processor uses DMA</a:t>
            </a:r>
          </a:p>
          <a:p>
            <a:r>
              <a:rPr lang="en-IN" sz="2800" dirty="0"/>
              <a:t>OS on target involved in DMA setup</a:t>
            </a:r>
          </a:p>
          <a:p>
            <a:r>
              <a:rPr lang="en-IN" sz="2800" dirty="0"/>
              <a:t>Malicious OS can hide portions of memory with malicious content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28921" cy="304800"/>
          </a:xfrm>
          <a:prstGeom prst="rect">
            <a:avLst/>
          </a:prstGeom>
        </p:spPr>
      </p:pic>
      <p:sp>
        <p:nvSpPr>
          <p:cNvPr id="29" name="Multiply 28"/>
          <p:cNvSpPr/>
          <p:nvPr/>
        </p:nvSpPr>
        <p:spPr>
          <a:xfrm>
            <a:off x="3352800" y="22098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96117"/>
              </p:ext>
            </p:extLst>
          </p:nvPr>
        </p:nvGraphicFramePr>
        <p:xfrm>
          <a:off x="381000" y="1056640"/>
          <a:ext cx="83820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Co-processor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88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Performance isolation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28921" cy="304800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3352800" y="22098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486400" y="17526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9" y="2209800"/>
            <a:ext cx="328921" cy="3048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2695200"/>
            <a:ext cx="8686800" cy="581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b="1" dirty="0"/>
              <a:t>Do not halt the target during snapshot acquisition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304280"/>
            <a:ext cx="8382000" cy="309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Necessary for situations where frequent snapshot acquisition is necessary</a:t>
            </a:r>
          </a:p>
          <a:p>
            <a:r>
              <a:rPr lang="en-IN" sz="2800" dirty="0"/>
              <a:t>Hypervisor-based acquisition requires pausing the virtual machine</a:t>
            </a:r>
          </a:p>
          <a:p>
            <a:r>
              <a:rPr lang="en-IN" sz="2800" dirty="0"/>
              <a:t>Co-processor can operate in concert with target</a:t>
            </a:r>
          </a:p>
        </p:txBody>
      </p:sp>
    </p:spTree>
    <p:extLst>
      <p:ext uri="{BB962C8B-B14F-4D97-AF65-F5344CB8AC3E}">
        <p14:creationId xmlns:p14="http://schemas.microsoft.com/office/powerpoint/2010/main" val="2406122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2CB0-5821-4DCD-9D66-F3E10936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Snapshot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F65B2-C5C2-48BB-8B95-06D0AC14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ECCE-9F83-441B-BD8A-EFE470DB7FDC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https://meganadelala.files.wordpress.com/2012/10/shutter-speed-example1.jpg">
            <a:extLst>
              <a:ext uri="{FF2B5EF4-FFF2-40B4-BE49-F238E27FC236}">
                <a16:creationId xmlns:a16="http://schemas.microsoft.com/office/drawing/2014/main" id="{49A76DC8-D763-476A-AE01-1FEAFA9BA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7"/>
          <a:stretch/>
        </p:blipFill>
        <p:spPr bwMode="auto">
          <a:xfrm>
            <a:off x="1335445" y="2125266"/>
            <a:ext cx="2349974" cy="31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ganadelala.files.wordpress.com/2012/10/shutter-speed-example1.jpg">
            <a:extLst>
              <a:ext uri="{FF2B5EF4-FFF2-40B4-BE49-F238E27FC236}">
                <a16:creationId xmlns:a16="http://schemas.microsoft.com/office/drawing/2014/main" id="{B0F523EB-99D0-4C81-AD71-60A2E5160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9"/>
          <a:stretch/>
        </p:blipFill>
        <p:spPr bwMode="auto">
          <a:xfrm>
            <a:off x="5290630" y="2125265"/>
            <a:ext cx="2349974" cy="31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4DBC61-D61D-4BF7-88EB-28C35ED6C580}"/>
              </a:ext>
            </a:extLst>
          </p:cNvPr>
          <p:cNvSpPr txBox="1"/>
          <p:nvPr/>
        </p:nvSpPr>
        <p:spPr>
          <a:xfrm>
            <a:off x="1335445" y="5257498"/>
            <a:ext cx="24315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Consistent snapshot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24B7B3-338C-4977-A438-3EC830DFA5FF}"/>
              </a:ext>
            </a:extLst>
          </p:cNvPr>
          <p:cNvSpPr txBox="1"/>
          <p:nvPr/>
        </p:nvSpPr>
        <p:spPr>
          <a:xfrm>
            <a:off x="5181600" y="5226751"/>
            <a:ext cx="26161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Inconsistent snapshot</a:t>
            </a:r>
          </a:p>
        </p:txBody>
      </p:sp>
    </p:spTree>
    <p:extLst>
      <p:ext uri="{BB962C8B-B14F-4D97-AF65-F5344CB8AC3E}">
        <p14:creationId xmlns:p14="http://schemas.microsoft.com/office/powerpoint/2010/main" val="156081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03522"/>
              </p:ext>
            </p:extLst>
          </p:nvPr>
        </p:nvGraphicFramePr>
        <p:xfrm>
          <a:off x="381000" y="1056640"/>
          <a:ext cx="83820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Co-processor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88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Snapshot consistency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82000" cy="9144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2800" b="1" dirty="0"/>
              <a:t>Snapshot should faithfully represent target’s state at a given instant in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28921" cy="304800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3352800" y="22098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86400" y="17526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9" y="2209800"/>
            <a:ext cx="328921" cy="304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3800" y="4712075"/>
            <a:ext cx="31242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800" y="3702330"/>
            <a:ext cx="31242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1400" y="4616972"/>
            <a:ext cx="34200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4200" y="5086253"/>
            <a:ext cx="2891400" cy="355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25" y="46621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800" y="37025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0" y="37674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451360" y="4165266"/>
            <a:ext cx="913235" cy="3771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5412362" y="4168122"/>
            <a:ext cx="913235" cy="3771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5374059" y="4113920"/>
            <a:ext cx="5485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25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2296" y="4103055"/>
            <a:ext cx="5485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25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96615" y="4172415"/>
            <a:ext cx="236911" cy="37288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Flowchart: Terminator 27"/>
          <p:cNvSpPr/>
          <p:nvPr/>
        </p:nvSpPr>
        <p:spPr>
          <a:xfrm>
            <a:off x="7937960" y="4164710"/>
            <a:ext cx="314633" cy="37719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118538" y="4552502"/>
            <a:ext cx="3505200" cy="12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94244" y="3895930"/>
            <a:ext cx="66556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75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47978" y="4114800"/>
            <a:ext cx="4812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990620" y="3927364"/>
            <a:ext cx="1988820" cy="226183"/>
            <a:chOff x="4569682" y="2562089"/>
            <a:chExt cx="2651760" cy="301577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4584093" y="2562565"/>
              <a:ext cx="1025" cy="2959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569682" y="2562089"/>
              <a:ext cx="2651760" cy="14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209662" y="2567677"/>
              <a:ext cx="1025" cy="29598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439854" y="5367910"/>
            <a:ext cx="913235" cy="3771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5400856" y="5370766"/>
            <a:ext cx="913235" cy="3771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/>
          <p:cNvSpPr txBox="1"/>
          <p:nvPr/>
        </p:nvSpPr>
        <p:spPr>
          <a:xfrm>
            <a:off x="5362552" y="5316565"/>
            <a:ext cx="5485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25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0790" y="5305699"/>
            <a:ext cx="5485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25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85108" y="5375060"/>
            <a:ext cx="236911" cy="37288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TextBox 44"/>
          <p:cNvSpPr txBox="1"/>
          <p:nvPr/>
        </p:nvSpPr>
        <p:spPr>
          <a:xfrm>
            <a:off x="6482737" y="5098575"/>
            <a:ext cx="66556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75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16885" y="5298757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 + </a:t>
            </a:r>
            <a:r>
              <a:rPr lang="el-G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I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989921" y="5223775"/>
            <a:ext cx="314963" cy="14699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27231" y="5094301"/>
            <a:ext cx="6463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endParaRPr lang="en-IN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105400" y="4134687"/>
            <a:ext cx="3505200" cy="12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118538" y="5334000"/>
            <a:ext cx="3505200" cy="12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105400" y="5759260"/>
            <a:ext cx="3505200" cy="12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1"/>
          </p:cNvCxnSpPr>
          <p:nvPr/>
        </p:nvCxnSpPr>
        <p:spPr>
          <a:xfrm>
            <a:off x="3286440" y="5264017"/>
            <a:ext cx="830445" cy="28096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4" idx="1"/>
          </p:cNvCxnSpPr>
          <p:nvPr/>
        </p:nvCxnSpPr>
        <p:spPr>
          <a:xfrm flipV="1">
            <a:off x="3286020" y="4361022"/>
            <a:ext cx="1261958" cy="8940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98430" y="3810000"/>
            <a:ext cx="1468970" cy="22712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398430" y="5030678"/>
            <a:ext cx="1468970" cy="227122"/>
          </a:xfrm>
          <a:prstGeom prst="rect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</a:p>
        </p:txBody>
      </p:sp>
    </p:spTree>
    <p:extLst>
      <p:ext uri="{BB962C8B-B14F-4D97-AF65-F5344CB8AC3E}">
        <p14:creationId xmlns:p14="http://schemas.microsoft.com/office/powerpoint/2010/main" val="256042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9219"/>
              </p:ext>
            </p:extLst>
          </p:nvPr>
        </p:nvGraphicFramePr>
        <p:xfrm>
          <a:off x="381000" y="1056640"/>
          <a:ext cx="83820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Co-processor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8873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Snapshot consistency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82000" cy="9144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2800" b="1" dirty="0"/>
              <a:t>Snapshot should faithfully represent target’s state at a given instant in time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28921" cy="304800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3352800" y="22098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86400" y="17526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9" y="2209800"/>
            <a:ext cx="328921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28800"/>
            <a:ext cx="328921" cy="304800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7543800" y="22098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3800" y="4712075"/>
            <a:ext cx="3124200" cy="81929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800" y="3702330"/>
            <a:ext cx="3124200" cy="8192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1400" y="4616972"/>
            <a:ext cx="34200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4200" y="5086253"/>
            <a:ext cx="2891400" cy="355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725" y="4662188"/>
            <a:ext cx="1482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800" y="370257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00" y="3767400"/>
            <a:ext cx="609600" cy="6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451360" y="4165266"/>
            <a:ext cx="913235" cy="3771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5412362" y="4168122"/>
            <a:ext cx="913235" cy="3771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5374059" y="4113920"/>
            <a:ext cx="5485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25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2296" y="4103055"/>
            <a:ext cx="54854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25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2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96615" y="4172415"/>
            <a:ext cx="236911" cy="37288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118538" y="4552502"/>
            <a:ext cx="3505200" cy="12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94244" y="3895930"/>
            <a:ext cx="66556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75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2623" y="4534175"/>
            <a:ext cx="4812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990620" y="3927364"/>
            <a:ext cx="1988820" cy="226183"/>
            <a:chOff x="4569682" y="2562089"/>
            <a:chExt cx="2651760" cy="301577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4584093" y="2562565"/>
              <a:ext cx="1025" cy="2959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569682" y="2562089"/>
              <a:ext cx="2651760" cy="14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7209662" y="2567677"/>
              <a:ext cx="1025" cy="29598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427662" y="4528070"/>
            <a:ext cx="10647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 + </a:t>
            </a:r>
            <a:r>
              <a:rPr lang="el-G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IN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105400" y="4134687"/>
            <a:ext cx="3505200" cy="128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3539991" y="4970316"/>
            <a:ext cx="5451609" cy="1430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dirty="0"/>
              <a:t>Co-processor cannot pause target. Snapshot may contain pages obtained at different instants in time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114800" y="3810000"/>
            <a:ext cx="1645920" cy="22712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INCONSISTENT</a:t>
            </a:r>
          </a:p>
        </p:txBody>
      </p:sp>
    </p:spTree>
    <p:extLst>
      <p:ext uri="{BB962C8B-B14F-4D97-AF65-F5344CB8AC3E}">
        <p14:creationId xmlns:p14="http://schemas.microsoft.com/office/powerpoint/2010/main" val="298819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06213"/>
              </p:ext>
            </p:extLst>
          </p:nvPr>
        </p:nvGraphicFramePr>
        <p:xfrm>
          <a:off x="381000" y="1056640"/>
          <a:ext cx="8382000" cy="204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51500412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97745214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85834843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86376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 </a:t>
                      </a:r>
                    </a:p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Snapshot 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2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Virtualization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6425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Co-processor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38873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SnipSnap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16838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IN" dirty="0"/>
              <a:t>Introducing </a:t>
            </a:r>
            <a:r>
              <a:rPr lang="en-IN" dirty="0" err="1"/>
              <a:t>SnipSnap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328921" cy="304800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3352800" y="22098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486400" y="17526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9" y="2209800"/>
            <a:ext cx="328921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28800"/>
            <a:ext cx="328921" cy="304800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7543800" y="2209800"/>
            <a:ext cx="381000" cy="381000"/>
          </a:xfrm>
          <a:prstGeom prst="mathMultiply">
            <a:avLst>
              <a:gd name="adj1" fmla="val 100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429000"/>
            <a:ext cx="8686800" cy="2743200"/>
          </a:xfrm>
        </p:spPr>
        <p:txBody>
          <a:bodyPr>
            <a:normAutofit/>
          </a:bodyPr>
          <a:lstStyle/>
          <a:p>
            <a:r>
              <a:rPr lang="en-US" dirty="0"/>
              <a:t>New hardware-based design for memory snapshotting.</a:t>
            </a:r>
          </a:p>
          <a:p>
            <a:r>
              <a:rPr lang="en-US" dirty="0"/>
              <a:t>Proposed deployment? Via die-stacked manufacturing.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328921" cy="3048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79" y="2667000"/>
            <a:ext cx="328921" cy="304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67000"/>
            <a:ext cx="32892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Die-stacked chip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53754" y="6248400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Picture courtesy of AMD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2050"/>
            <a:ext cx="2886075" cy="2495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7499" y="3124200"/>
            <a:ext cx="219803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CPU and </a:t>
            </a:r>
          </a:p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controller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048000" y="3142566"/>
            <a:ext cx="959499" cy="30480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90172" y="1143000"/>
            <a:ext cx="201850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On-chip memory</a:t>
            </a:r>
          </a:p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(high-speed)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43200" y="1447800"/>
            <a:ext cx="546972" cy="210234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45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Die-stacked chip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53754" y="6248400"/>
            <a:ext cx="15616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Picture courtesy of AMD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2050"/>
            <a:ext cx="2886075" cy="2495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7499" y="3124200"/>
            <a:ext cx="219803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CPU and </a:t>
            </a:r>
          </a:p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controller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048000" y="3142566"/>
            <a:ext cx="959499" cy="30480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90172" y="1143000"/>
            <a:ext cx="201850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On-chip memory</a:t>
            </a:r>
          </a:p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(high-speed)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43200" y="1447800"/>
            <a:ext cx="546972" cy="210234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46889" y="1066800"/>
            <a:ext cx="241611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Traditional (off-chip)</a:t>
            </a:r>
          </a:p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DRAM memory</a:t>
            </a:r>
          </a:p>
        </p:txBody>
      </p:sp>
    </p:spTree>
    <p:extLst>
      <p:ext uri="{BB962C8B-B14F-4D97-AF65-F5344CB8AC3E}">
        <p14:creationId xmlns:p14="http://schemas.microsoft.com/office/powerpoint/2010/main" val="203570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Example: Malware detection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392056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Our use of die-stacking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On-chip DRAM treated as a page-granularity cache of off-chip DRAM memory</a:t>
            </a:r>
          </a:p>
          <a:p>
            <a:pPr lvl="1"/>
            <a:r>
              <a:rPr lang="en-IN" dirty="0"/>
              <a:t>Every address accessed by the CPU will result in the page frame being fetched to on-chip DRAM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64527" y="1143000"/>
            <a:ext cx="206979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Cache of off-chip</a:t>
            </a:r>
          </a:p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DRAM memory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43200" y="1447800"/>
            <a:ext cx="546972" cy="210234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09812" y="1154668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Off-chip DRAM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1447800"/>
            <a:ext cx="2353519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DRAM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24384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8956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logic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3528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</p:spTree>
    <p:extLst>
      <p:ext uri="{BB962C8B-B14F-4D97-AF65-F5344CB8AC3E}">
        <p14:creationId xmlns:p14="http://schemas.microsoft.com/office/powerpoint/2010/main" val="2146826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Triggering snapshot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447800"/>
            <a:ext cx="2353519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On-chip DRAM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24384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8956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logic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3528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cxnSp>
        <p:nvCxnSpPr>
          <p:cNvPr id="23" name="Straight Connector 22"/>
          <p:cNvCxnSpPr>
            <a:stCxn id="21" idx="2"/>
          </p:cNvCxnSpPr>
          <p:nvPr/>
        </p:nvCxnSpPr>
        <p:spPr>
          <a:xfrm flipH="1">
            <a:off x="1295400" y="3828366"/>
            <a:ext cx="262360" cy="796745"/>
          </a:xfrm>
          <a:prstGeom prst="line">
            <a:avLst/>
          </a:prstGeom>
          <a:ln w="2222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25111"/>
            <a:ext cx="914400" cy="914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3973323"/>
            <a:ext cx="6629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 = Device that communicates to the CPU to enter snapshot acquisition mode: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Physical device attached to South/</a:t>
            </a:r>
            <a:r>
              <a:rPr lang="en-IN" sz="2300" dirty="0" err="1">
                <a:latin typeface="Arial" panose="020B0604020202020204" pitchFamily="34" charset="0"/>
                <a:cs typeface="Arial" panose="020B0604020202020204" pitchFamily="34" charset="0"/>
              </a:rPr>
              <a:t>NorthBridge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 that sends a non-</a:t>
            </a:r>
            <a:r>
              <a:rPr lang="en-IN" sz="2300" dirty="0" err="1">
                <a:latin typeface="Arial" panose="020B0604020202020204" pitchFamily="34" charset="0"/>
                <a:cs typeface="Arial" panose="020B0604020202020204" pitchFamily="34" charset="0"/>
              </a:rPr>
              <a:t>maskable</a:t>
            </a: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 interrupt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NIC with Wake-on-LAN-like feature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9812" y="1154668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Off-chip DRAM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</p:spTree>
    <p:extLst>
      <p:ext uri="{BB962C8B-B14F-4D97-AF65-F5344CB8AC3E}">
        <p14:creationId xmlns:p14="http://schemas.microsoft.com/office/powerpoint/2010/main" val="2242477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Snapshot acquisition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447800"/>
            <a:ext cx="2353519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4384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8956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logic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3528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4038600"/>
            <a:ext cx="8534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Memory controller splits on-chip DRAM into two parts: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Cache of off-chip DRAM memory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Copy-on-Write (</a:t>
            </a:r>
            <a:r>
              <a:rPr lang="en-IN" sz="2600" dirty="0" err="1"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) area</a:t>
            </a:r>
          </a:p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/>
          <p:cNvCxnSpPr>
            <a:stCxn id="18" idx="0"/>
            <a:endCxn id="19" idx="0"/>
          </p:cNvCxnSpPr>
          <p:nvPr/>
        </p:nvCxnSpPr>
        <p:spPr>
          <a:xfrm>
            <a:off x="1557760" y="14478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1752600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149" y="1752600"/>
            <a:ext cx="7104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3400" y="304800"/>
            <a:ext cx="540000" cy="54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9812" y="1154668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Off-chip DRAM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</p:spTree>
    <p:extLst>
      <p:ext uri="{BB962C8B-B14F-4D97-AF65-F5344CB8AC3E}">
        <p14:creationId xmlns:p14="http://schemas.microsoft.com/office/powerpoint/2010/main" val="302542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Snapshot acquisition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33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447800"/>
            <a:ext cx="2353519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4384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8956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logic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3528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4087505"/>
            <a:ext cx="8382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Hardware brings one page frame of off-chip DRAM at a time to on-chip DRAM cache</a:t>
            </a:r>
          </a:p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/>
          <p:cNvCxnSpPr>
            <a:stCxn id="18" idx="0"/>
            <a:endCxn id="19" idx="0"/>
          </p:cNvCxnSpPr>
          <p:nvPr/>
        </p:nvCxnSpPr>
        <p:spPr>
          <a:xfrm>
            <a:off x="1557760" y="14478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1752600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149" y="1752600"/>
            <a:ext cx="7104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828" y="1796885"/>
            <a:ext cx="533172" cy="641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352800" y="2362200"/>
            <a:ext cx="2954711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19628" y="1796885"/>
            <a:ext cx="533172" cy="641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1" name="Oval 30"/>
          <p:cNvSpPr/>
          <p:nvPr/>
        </p:nvSpPr>
        <p:spPr>
          <a:xfrm>
            <a:off x="533400" y="304800"/>
            <a:ext cx="540000" cy="54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9812" y="1154668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Off-chip DRAM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</p:spTree>
    <p:extLst>
      <p:ext uri="{BB962C8B-B14F-4D97-AF65-F5344CB8AC3E}">
        <p14:creationId xmlns:p14="http://schemas.microsoft.com/office/powerpoint/2010/main" val="2428720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Snapshot acquisition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447800"/>
            <a:ext cx="2353519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4384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8956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logic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3528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40386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Crypto logic digitally signs contents of page: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Random nonce used to prevent replay attacks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Same nonce used for all pages in snapshot</a:t>
            </a:r>
          </a:p>
        </p:txBody>
      </p:sp>
      <p:cxnSp>
        <p:nvCxnSpPr>
          <p:cNvPr id="7" name="Straight Connector 6"/>
          <p:cNvCxnSpPr>
            <a:stCxn id="18" idx="0"/>
            <a:endCxn id="19" idx="0"/>
          </p:cNvCxnSpPr>
          <p:nvPr/>
        </p:nvCxnSpPr>
        <p:spPr>
          <a:xfrm>
            <a:off x="1557760" y="14478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1752600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149" y="1752600"/>
            <a:ext cx="7104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743200" y="2057400"/>
            <a:ext cx="237280" cy="1075983"/>
          </a:xfrm>
          <a:prstGeom prst="line">
            <a:avLst/>
          </a:prstGeom>
          <a:ln w="7302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895371" y="1221945"/>
            <a:ext cx="2438629" cy="835455"/>
            <a:chOff x="2895371" y="953868"/>
            <a:chExt cx="2438629" cy="835455"/>
          </a:xfrm>
        </p:grpSpPr>
        <p:sp>
          <p:nvSpPr>
            <p:cNvPr id="31" name="Rectangle 30"/>
            <p:cNvSpPr/>
            <p:nvPr/>
          </p:nvSpPr>
          <p:spPr>
            <a:xfrm>
              <a:off x="2895371" y="953868"/>
              <a:ext cx="243862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Page#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Rand#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799" y="1034885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533400" y="304800"/>
            <a:ext cx="540000" cy="54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2" y="1295400"/>
            <a:ext cx="685800" cy="685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09812" y="1154668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Off-chip DRAM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</p:spTree>
    <p:extLst>
      <p:ext uri="{BB962C8B-B14F-4D97-AF65-F5344CB8AC3E}">
        <p14:creationId xmlns:p14="http://schemas.microsoft.com/office/powerpoint/2010/main" val="3236513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Snapshot acquisition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447800"/>
            <a:ext cx="2353519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4384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8956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logic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3528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4190762"/>
            <a:ext cx="838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Hardware instructs OS to write signed page to external medium: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Even if OS is infected, it cannot cheat, since integrity of page is protected by the hardware</a:t>
            </a:r>
          </a:p>
        </p:txBody>
      </p:sp>
      <p:cxnSp>
        <p:nvCxnSpPr>
          <p:cNvPr id="7" name="Straight Connector 6"/>
          <p:cNvCxnSpPr>
            <a:stCxn id="18" idx="0"/>
            <a:endCxn id="19" idx="0"/>
          </p:cNvCxnSpPr>
          <p:nvPr/>
        </p:nvCxnSpPr>
        <p:spPr>
          <a:xfrm>
            <a:off x="1557760" y="14478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1752600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149" y="1752600"/>
            <a:ext cx="7104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3048001" y="1789324"/>
            <a:ext cx="609599" cy="1563476"/>
          </a:xfrm>
          <a:prstGeom prst="line">
            <a:avLst/>
          </a:prstGeom>
          <a:ln w="7302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rect Access Storage 20"/>
          <p:cNvSpPr/>
          <p:nvPr/>
        </p:nvSpPr>
        <p:spPr>
          <a:xfrm rot="16200000">
            <a:off x="3848101" y="3086099"/>
            <a:ext cx="761999" cy="1295400"/>
          </a:xfrm>
          <a:prstGeom prst="flowChartMagneticDru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400" y="3657600"/>
            <a:ext cx="128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Arial" pitchFamily="34" charset="0"/>
                <a:cs typeface="Arial" pitchFamily="34" charset="0"/>
              </a:rPr>
              <a:t>Disk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" y="304800"/>
            <a:ext cx="540000" cy="54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895371" y="1221945"/>
            <a:ext cx="2438629" cy="835455"/>
            <a:chOff x="2895371" y="953868"/>
            <a:chExt cx="2438629" cy="835455"/>
          </a:xfrm>
        </p:grpSpPr>
        <p:sp>
          <p:nvSpPr>
            <p:cNvPr id="37" name="Rectangle 36"/>
            <p:cNvSpPr/>
            <p:nvPr/>
          </p:nvSpPr>
          <p:spPr>
            <a:xfrm>
              <a:off x="2895371" y="953868"/>
              <a:ext cx="243862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Page#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Rand#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1799" y="1034885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2" y="1295400"/>
            <a:ext cx="685800" cy="685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09812" y="1154668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Off-chip DRAM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</p:spTree>
    <p:extLst>
      <p:ext uri="{BB962C8B-B14F-4D97-AF65-F5344CB8AC3E}">
        <p14:creationId xmlns:p14="http://schemas.microsoft.com/office/powerpoint/2010/main" val="3051737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81000" y="38862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CPU continues to execute concurrently: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If it </a:t>
            </a:r>
            <a:r>
              <a:rPr lang="en-IN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writes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 to page </a:t>
            </a:r>
            <a:r>
              <a:rPr lang="en-IN" sz="2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 that has not yet been copied 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emory controller makes a copy of the original page in the Copy-on-Write area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When hardware ready to snapshot </a:t>
            </a:r>
            <a:r>
              <a:rPr lang="en-IN" sz="2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, copy created from Copy-on-Write area</a:t>
            </a:r>
            <a:endParaRPr lang="en-IN" sz="2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Snapshot acquisition mode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1336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2590800"/>
            <a:ext cx="3657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4347" y="2599415"/>
            <a:ext cx="2077134" cy="456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7515" y="2599409"/>
            <a:ext cx="2077143" cy="456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915" y="2599410"/>
            <a:ext cx="2077142" cy="4569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1447800"/>
            <a:ext cx="2353519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4384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controller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000" y="28956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logic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000" y="3352800"/>
            <a:ext cx="2353519" cy="4755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173069"/>
            <a:ext cx="154401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Memory bus</a:t>
            </a:r>
          </a:p>
        </p:txBody>
      </p:sp>
      <p:cxnSp>
        <p:nvCxnSpPr>
          <p:cNvPr id="7" name="Straight Connector 6"/>
          <p:cNvCxnSpPr>
            <a:stCxn id="18" idx="0"/>
            <a:endCxn id="19" idx="0"/>
          </p:cNvCxnSpPr>
          <p:nvPr/>
        </p:nvCxnSpPr>
        <p:spPr>
          <a:xfrm>
            <a:off x="1557760" y="1447800"/>
            <a:ext cx="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6400" y="1752600"/>
            <a:ext cx="87716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149" y="1752600"/>
            <a:ext cx="71045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400" y="304800"/>
            <a:ext cx="540000" cy="540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1752600"/>
            <a:ext cx="533172" cy="641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09372" y="2133600"/>
            <a:ext cx="2210028" cy="0"/>
          </a:xfrm>
          <a:prstGeom prst="line">
            <a:avLst/>
          </a:prstGeom>
          <a:ln w="22225">
            <a:solidFill>
              <a:srgbClr val="FF0000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62212" y="1307068"/>
            <a:ext cx="18902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Off-chip DRAM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67228" y="1752600"/>
            <a:ext cx="533172" cy="641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948525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At conclusion of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IN" b="1" dirty="0">
                <a:solidFill>
                  <a:srgbClr val="FF0000"/>
                </a:solidFill>
              </a:rPr>
              <a:t>Consistent</a:t>
            </a:r>
            <a:r>
              <a:rPr lang="en-IN" dirty="0"/>
              <a:t> snapshot of off-chip memory at instant when acquisition was initiated</a:t>
            </a:r>
          </a:p>
          <a:p>
            <a:r>
              <a:rPr lang="en-IN" dirty="0"/>
              <a:t>Snapshot is </a:t>
            </a:r>
            <a:r>
              <a:rPr lang="en-IN" b="1" dirty="0">
                <a:solidFill>
                  <a:srgbClr val="FF0000"/>
                </a:solidFill>
              </a:rPr>
              <a:t>tamper-resistant</a:t>
            </a:r>
            <a:r>
              <a:rPr lang="en-IN" dirty="0"/>
              <a:t> even to a corrupted OS</a:t>
            </a:r>
          </a:p>
          <a:p>
            <a:r>
              <a:rPr lang="en-IN" dirty="0"/>
              <a:t>Obtained </a:t>
            </a:r>
            <a:r>
              <a:rPr lang="en-IN" b="1" dirty="0">
                <a:solidFill>
                  <a:srgbClr val="FF0000"/>
                </a:solidFill>
              </a:rPr>
              <a:t>without pausing</a:t>
            </a:r>
            <a:r>
              <a:rPr lang="en-IN" dirty="0"/>
              <a:t> target machine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221945"/>
            <a:ext cx="1904999" cy="835455"/>
            <a:chOff x="533401" y="1066800"/>
            <a:chExt cx="1904999" cy="835455"/>
          </a:xfrm>
        </p:grpSpPr>
        <p:sp>
          <p:nvSpPr>
            <p:cNvPr id="7" name="Rectangle 6"/>
            <p:cNvSpPr/>
            <p:nvPr/>
          </p:nvSpPr>
          <p:spPr>
            <a:xfrm>
              <a:off x="533401" y="1066800"/>
              <a:ext cx="190499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+ 0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828" y="1147817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8401" y="1219200"/>
            <a:ext cx="1904999" cy="835455"/>
            <a:chOff x="533401" y="1066800"/>
            <a:chExt cx="1904999" cy="835455"/>
          </a:xfrm>
        </p:grpSpPr>
        <p:sp>
          <p:nvSpPr>
            <p:cNvPr id="13" name="Rectangle 12"/>
            <p:cNvSpPr/>
            <p:nvPr/>
          </p:nvSpPr>
          <p:spPr>
            <a:xfrm>
              <a:off x="533401" y="1066800"/>
              <a:ext cx="190499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828" y="1147817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8401" y="1219200"/>
            <a:ext cx="1904999" cy="835455"/>
            <a:chOff x="533401" y="1066800"/>
            <a:chExt cx="1904999" cy="835455"/>
          </a:xfrm>
        </p:grpSpPr>
        <p:sp>
          <p:nvSpPr>
            <p:cNvPr id="17" name="Rectangle 16"/>
            <p:cNvSpPr/>
            <p:nvPr/>
          </p:nvSpPr>
          <p:spPr>
            <a:xfrm>
              <a:off x="533401" y="1066800"/>
              <a:ext cx="190499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N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828" y="1147817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20833" y="1159386"/>
            <a:ext cx="66556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75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85800" cy="685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5400"/>
            <a:ext cx="68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95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90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8745"/>
            <a:ext cx="7772400" cy="3654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000" dirty="0"/>
              <a:t>Malicious OS cannot: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/>
              <a:t>Corrupt pages in snapshot: </a:t>
            </a:r>
            <a:r>
              <a:rPr lang="en-IN" sz="2600" b="1" dirty="0">
                <a:solidFill>
                  <a:srgbClr val="FF0000"/>
                </a:solidFill>
              </a:rPr>
              <a:t>Integrity</a:t>
            </a:r>
            <a:endParaRPr lang="en-IN" sz="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/>
              <a:t>Hide pages from snapshot: </a:t>
            </a:r>
            <a:r>
              <a:rPr lang="en-IN" sz="2600" b="1" dirty="0">
                <a:solidFill>
                  <a:srgbClr val="FF0000"/>
                </a:solidFill>
              </a:rPr>
              <a:t>Completeness</a:t>
            </a:r>
            <a:endParaRPr lang="en-IN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/>
              <a:t>Replay old snapshot: </a:t>
            </a:r>
            <a:r>
              <a:rPr lang="en-IN" sz="2600" b="1" dirty="0">
                <a:solidFill>
                  <a:srgbClr val="FF0000"/>
                </a:solidFill>
              </a:rPr>
              <a:t>Freshness</a:t>
            </a:r>
            <a:endParaRPr lang="en-IN" sz="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/>
              <a:t>“Clean” itself during snapshot acquisition because Copy-on-Write stores original page: </a:t>
            </a:r>
            <a:r>
              <a:rPr lang="en-IN" sz="2600" b="1" dirty="0">
                <a:solidFill>
                  <a:srgbClr val="FF0000"/>
                </a:solidFill>
              </a:rPr>
              <a:t>External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000" dirty="0"/>
              <a:t>Verified </a:t>
            </a:r>
            <a:r>
              <a:rPr lang="en-IN" sz="3000" dirty="0" err="1"/>
              <a:t>SnipSnap’s</a:t>
            </a:r>
            <a:r>
              <a:rPr lang="en-IN" sz="3000" dirty="0"/>
              <a:t> design using the TLA+ model checker [</a:t>
            </a:r>
            <a:r>
              <a:rPr lang="en-IN" sz="3000" dirty="0" err="1"/>
              <a:t>Lamport</a:t>
            </a:r>
            <a:r>
              <a:rPr lang="en-IN" sz="3000" dirty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81000" y="1221945"/>
            <a:ext cx="1904999" cy="835455"/>
            <a:chOff x="533401" y="1066800"/>
            <a:chExt cx="1904999" cy="835455"/>
          </a:xfrm>
        </p:grpSpPr>
        <p:sp>
          <p:nvSpPr>
            <p:cNvPr id="22" name="Rectangle 21"/>
            <p:cNvSpPr/>
            <p:nvPr/>
          </p:nvSpPr>
          <p:spPr>
            <a:xfrm>
              <a:off x="533401" y="1066800"/>
              <a:ext cx="190499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+ 0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828" y="1147817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38401" y="1219200"/>
            <a:ext cx="1904999" cy="835455"/>
            <a:chOff x="533401" y="1066800"/>
            <a:chExt cx="1904999" cy="835455"/>
          </a:xfrm>
        </p:grpSpPr>
        <p:sp>
          <p:nvSpPr>
            <p:cNvPr id="25" name="Rectangle 24"/>
            <p:cNvSpPr/>
            <p:nvPr/>
          </p:nvSpPr>
          <p:spPr>
            <a:xfrm>
              <a:off x="533401" y="1066800"/>
              <a:ext cx="190499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28" y="1147817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8401" y="1219200"/>
            <a:ext cx="1904999" cy="835455"/>
            <a:chOff x="533401" y="1066800"/>
            <a:chExt cx="1904999" cy="835455"/>
          </a:xfrm>
        </p:grpSpPr>
        <p:sp>
          <p:nvSpPr>
            <p:cNvPr id="28" name="Rectangle 27"/>
            <p:cNvSpPr/>
            <p:nvPr/>
          </p:nvSpPr>
          <p:spPr>
            <a:xfrm>
              <a:off x="533401" y="1066800"/>
              <a:ext cx="1904999" cy="8354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N</a:t>
              </a:r>
            </a:p>
            <a:p>
              <a:pPr algn="ctr"/>
              <a:r>
                <a:rPr lang="en-I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828" y="1147817"/>
              <a:ext cx="533172" cy="64151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I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IN" sz="2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20833" y="1159386"/>
            <a:ext cx="66556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75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5400"/>
            <a:ext cx="685800" cy="685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95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8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03B3-1F5A-491B-9DAF-41A0F08C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3FAF-AEA1-43DC-A4A9-8FE602A4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emulator using a NUMA system.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Evaluated:</a:t>
            </a:r>
          </a:p>
          <a:p>
            <a:pPr lvl="1"/>
            <a:r>
              <a:rPr lang="en-US" sz="2400" dirty="0"/>
              <a:t>Memory-intensive workloads</a:t>
            </a:r>
          </a:p>
          <a:p>
            <a:pPr lvl="2"/>
            <a:r>
              <a:rPr lang="en-US" sz="2100" dirty="0" err="1"/>
              <a:t>canneal</a:t>
            </a:r>
            <a:r>
              <a:rPr lang="en-US" sz="2100" dirty="0"/>
              <a:t>, </a:t>
            </a:r>
            <a:r>
              <a:rPr lang="en-US" sz="2100" dirty="0" err="1"/>
              <a:t>dedup</a:t>
            </a:r>
            <a:r>
              <a:rPr lang="en-US" sz="2100" dirty="0"/>
              <a:t>, </a:t>
            </a:r>
            <a:r>
              <a:rPr lang="en-US" sz="2100" dirty="0" err="1"/>
              <a:t>memcached</a:t>
            </a:r>
            <a:r>
              <a:rPr lang="en-US" sz="2100" dirty="0"/>
              <a:t>, </a:t>
            </a:r>
            <a:r>
              <a:rPr lang="en-US" sz="2100" b="1" dirty="0"/>
              <a:t>graph500</a:t>
            </a:r>
            <a:r>
              <a:rPr lang="en-US" sz="2100" dirty="0"/>
              <a:t>, </a:t>
            </a:r>
            <a:r>
              <a:rPr lang="en-US" sz="2100" dirty="0" err="1"/>
              <a:t>mcf</a:t>
            </a:r>
            <a:r>
              <a:rPr lang="en-US" sz="2100" dirty="0"/>
              <a:t>, cfar10, </a:t>
            </a:r>
            <a:r>
              <a:rPr lang="en-US" sz="2100" dirty="0" err="1"/>
              <a:t>mnist</a:t>
            </a:r>
            <a:endParaRPr lang="en-US" sz="2100" dirty="0"/>
          </a:p>
          <a:p>
            <a:pPr lvl="1"/>
            <a:r>
              <a:rPr lang="en-US" sz="2400" dirty="0"/>
              <a:t>Effectiveness of performance-isolation claim</a:t>
            </a:r>
          </a:p>
          <a:p>
            <a:pPr lvl="1"/>
            <a:r>
              <a:rPr lang="en-US" sz="2400" dirty="0"/>
              <a:t>Time to procure full snapshot of memory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2CC3E-A11D-433D-858C-DE8D1B38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ECCE-9F83-441B-BD8A-EFE470DB7F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Example: Malware detection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949591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707E-87A7-43C4-9444-8DE4481F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Application performance with virtual machine-based snapshotting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0727F-6FE5-42D2-A440-F51D59EE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ECCE-9F83-441B-BD8A-EFE470DB7FDC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2496E5-095E-48EF-8B22-584DE8DF5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541812"/>
              </p:ext>
            </p:extLst>
          </p:nvPr>
        </p:nvGraphicFramePr>
        <p:xfrm>
          <a:off x="228601" y="2095642"/>
          <a:ext cx="8458200" cy="407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8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B239-B2F6-4096-914E-D016F397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Application performance with </a:t>
            </a:r>
            <a:r>
              <a:rPr lang="en-US" dirty="0" err="1"/>
              <a:t>SnipSnap</a:t>
            </a:r>
            <a:r>
              <a:rPr lang="en-US" dirty="0"/>
              <a:t>-based snapshotting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A86BB-501E-4A50-B1AF-4C1F21BE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ECCE-9F83-441B-BD8A-EFE470DB7FDC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6086A1-6237-46DC-9F9B-23730D9848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721253"/>
              </p:ext>
            </p:extLst>
          </p:nvPr>
        </p:nvGraphicFramePr>
        <p:xfrm>
          <a:off x="228600" y="1447801"/>
          <a:ext cx="864585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593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1263"/>
            <a:ext cx="8382000" cy="1146537"/>
          </a:xfrm>
        </p:spPr>
        <p:txBody>
          <a:bodyPr>
            <a:noAutofit/>
          </a:bodyPr>
          <a:lstStyle/>
          <a:p>
            <a:r>
              <a:rPr lang="en-IN" sz="4700" b="1" dirty="0">
                <a:solidFill>
                  <a:srgbClr val="002060"/>
                </a:solidFill>
              </a:rPr>
              <a:t>Thank you</a:t>
            </a:r>
            <a:endParaRPr lang="en-US" sz="47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1905000"/>
            <a:ext cx="6934200" cy="2362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Vinod </a:t>
            </a:r>
            <a:r>
              <a:rPr lang="en-US" b="1" dirty="0" err="1">
                <a:solidFill>
                  <a:srgbClr val="FF0000"/>
                </a:solidFill>
              </a:rPr>
              <a:t>Ganapathy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FF20D-6259-8D4C-AD27-4898FF7E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01806"/>
            <a:ext cx="3962400" cy="9685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999489-98A6-A146-8382-117C861A162C}"/>
              </a:ext>
            </a:extLst>
          </p:cNvPr>
          <p:cNvSpPr txBox="1">
            <a:spLocks/>
          </p:cNvSpPr>
          <p:nvPr/>
        </p:nvSpPr>
        <p:spPr>
          <a:xfrm>
            <a:off x="304800" y="4724400"/>
            <a:ext cx="8382000" cy="1146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</a:rPr>
              <a:t>Google “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Secure, Consistent, High-Performance Memory Snapshotting</a:t>
            </a:r>
            <a:r>
              <a:rPr lang="en-US" sz="2800" b="1" dirty="0">
                <a:solidFill>
                  <a:schemeClr val="tx1"/>
                </a:solidFill>
              </a:rPr>
              <a:t>” for a copy of the paper</a:t>
            </a:r>
          </a:p>
        </p:txBody>
      </p:sp>
    </p:spTree>
    <p:extLst>
      <p:ext uri="{BB962C8B-B14F-4D97-AF65-F5344CB8AC3E}">
        <p14:creationId xmlns:p14="http://schemas.microsoft.com/office/powerpoint/2010/main" val="320512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Example: Malware detection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0" y="3435470"/>
            <a:ext cx="762000" cy="526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24400" y="3429000"/>
            <a:ext cx="762000" cy="526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flipH="1">
            <a:off x="3733800" y="2819400"/>
            <a:ext cx="1600200" cy="6096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638800" y="3429000"/>
            <a:ext cx="762000" cy="5269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7010400" y="3276600"/>
            <a:ext cx="609600" cy="51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381000" y="33528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630269"/>
            <a:ext cx="10182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Layer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29033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8199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Libraries may be compromised!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0" y="343547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244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38800" y="3429000"/>
            <a:ext cx="762000" cy="526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164578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Solution: Query the OS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1219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8600" y="17526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600" y="22860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" y="1143000"/>
            <a:ext cx="25587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Query with </a:t>
            </a:r>
            <a:r>
              <a:rPr lang="en-IN" sz="2300" dirty="0" err="1"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1752600"/>
            <a:ext cx="18870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OS reads file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2247781"/>
            <a:ext cx="18036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Returns true</a:t>
            </a:r>
          </a:p>
          <a:p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file content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00800" y="3124200"/>
            <a:ext cx="0" cy="114947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210000" y="3505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381000" y="4343400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60045" y="440105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65BD44-98DA-7A46-9618-094F8097C7E1}"/>
              </a:ext>
            </a:extLst>
          </p:cNvPr>
          <p:cNvCxnSpPr/>
          <p:nvPr/>
        </p:nvCxnSpPr>
        <p:spPr>
          <a:xfrm>
            <a:off x="5410200" y="3124200"/>
            <a:ext cx="0" cy="114947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91F8F61-377F-E643-B7B0-AB022E75B0BF}"/>
              </a:ext>
            </a:extLst>
          </p:cNvPr>
          <p:cNvSpPr/>
          <p:nvPr/>
        </p:nvSpPr>
        <p:spPr>
          <a:xfrm>
            <a:off x="5220000" y="34290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E8A054-9FE2-5C41-B383-20283453D5E9}"/>
              </a:ext>
            </a:extLst>
          </p:cNvPr>
          <p:cNvCxnSpPr/>
          <p:nvPr/>
        </p:nvCxnSpPr>
        <p:spPr>
          <a:xfrm>
            <a:off x="4038600" y="3124200"/>
            <a:ext cx="914400" cy="1149470"/>
          </a:xfrm>
          <a:prstGeom prst="straightConnector1">
            <a:avLst/>
          </a:prstGeom>
          <a:ln w="6350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272E52E-1B8D-2543-B16A-992262DD671B}"/>
              </a:ext>
            </a:extLst>
          </p:cNvPr>
          <p:cNvSpPr/>
          <p:nvPr/>
        </p:nvSpPr>
        <p:spPr>
          <a:xfrm>
            <a:off x="4267200" y="3481200"/>
            <a:ext cx="405000" cy="4050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6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2611D85-EC50-4AB4-BB03-2E66B74E2C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931826" y="2017426"/>
            <a:ext cx="765748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1910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5257800"/>
            <a:ext cx="6705600" cy="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484581" y="5410200"/>
            <a:ext cx="6287819" cy="990600"/>
            <a:chOff x="1484581" y="5105400"/>
            <a:chExt cx="6287819" cy="990600"/>
          </a:xfrm>
        </p:grpSpPr>
        <p:sp>
          <p:nvSpPr>
            <p:cNvPr id="37" name="Rectangle 36"/>
            <p:cNvSpPr/>
            <p:nvPr/>
          </p:nvSpPr>
          <p:spPr>
            <a:xfrm>
              <a:off x="1484581" y="5105400"/>
              <a:ext cx="6287819" cy="99060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5117068"/>
              <a:ext cx="16450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0" y="4191000"/>
            <a:ext cx="1789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4000" y="3200400"/>
            <a:ext cx="6263022" cy="9072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5400000">
            <a:off x="5598826" y="2021174"/>
            <a:ext cx="765748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 detector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3528" y="3200400"/>
            <a:ext cx="16658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Utilities &amp;</a:t>
            </a:r>
          </a:p>
          <a:p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/>
              <a:t> What if the OS is malicious?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295400"/>
            <a:ext cx="890588" cy="10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99060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10000" y="4273670"/>
            <a:ext cx="3200400" cy="37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System call API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49748"/>
            <a:ext cx="685800" cy="7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5410200" y="3124200"/>
            <a:ext cx="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43600" y="3124200"/>
            <a:ext cx="0" cy="114947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4795356" y="3222995"/>
            <a:ext cx="624222" cy="617537"/>
          </a:xfrm>
          <a:prstGeom prst="mathMultiply">
            <a:avLst>
              <a:gd name="adj1" fmla="val 10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005178" y="3878263"/>
            <a:ext cx="624222" cy="617537"/>
          </a:xfrm>
          <a:prstGeom prst="mathMultiply">
            <a:avLst>
              <a:gd name="adj1" fmla="val 1069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</p:spTree>
    <p:extLst>
      <p:ext uri="{BB962C8B-B14F-4D97-AF65-F5344CB8AC3E}">
        <p14:creationId xmlns:p14="http://schemas.microsoft.com/office/powerpoint/2010/main" val="339127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does an OS get infected?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Exploits of kernel vulnerabilities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Injecting malicious code by exploiting a memory error in the kernel</a:t>
            </a:r>
          </a:p>
          <a:p>
            <a:r>
              <a:rPr lang="en-IN" b="1" dirty="0"/>
              <a:t>Privilege escalation attacks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Exploit a </a:t>
            </a:r>
            <a:r>
              <a:rPr lang="en-IN" b="1" dirty="0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IN" dirty="0"/>
              <a:t> process and use resulting administrative privileges to update the kernel</a:t>
            </a:r>
          </a:p>
          <a:p>
            <a:r>
              <a:rPr lang="en-IN" b="1" dirty="0"/>
              <a:t>Social engineering attacks</a:t>
            </a:r>
            <a:r>
              <a:rPr lang="en-IN" dirty="0"/>
              <a:t>:</a:t>
            </a:r>
          </a:p>
          <a:p>
            <a:pPr lvl="1"/>
            <a:r>
              <a:rPr lang="en-IN" dirty="0"/>
              <a:t>Trick user into installing fake kernel updates</a:t>
            </a:r>
          </a:p>
          <a:p>
            <a:pPr lvl="2"/>
            <a:r>
              <a:rPr lang="en-IN" dirty="0"/>
              <a:t>Defeated via signature verification of kernel updates</a:t>
            </a:r>
          </a:p>
          <a:p>
            <a:pPr lvl="2"/>
            <a:r>
              <a:rPr lang="en-IN" dirty="0"/>
              <a:t>Trivial to perform prior to the Windows Vista 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Vinod Ganapathy - EECS Symposium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D85-EC50-4AB4-BB03-2E66B74E2C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1730</Words>
  <Application>Microsoft Office PowerPoint</Application>
  <PresentationFormat>On-screen Show (4:3)</PresentationFormat>
  <Paragraphs>614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ＭＳ Ｐゴシック</vt:lpstr>
      <vt:lpstr>Arial</vt:lpstr>
      <vt:lpstr>Calibri</vt:lpstr>
      <vt:lpstr>Courier New</vt:lpstr>
      <vt:lpstr>Wingdings</vt:lpstr>
      <vt:lpstr>Office Theme</vt:lpstr>
      <vt:lpstr>How to snapshot memory</vt:lpstr>
      <vt:lpstr>The layer-below principle</vt:lpstr>
      <vt:lpstr>Example: Malware detection</vt:lpstr>
      <vt:lpstr>Example: Malware detection</vt:lpstr>
      <vt:lpstr>Example: Malware detection</vt:lpstr>
      <vt:lpstr>Libraries may be compromised!</vt:lpstr>
      <vt:lpstr> Solution: Query the OS</vt:lpstr>
      <vt:lpstr> What if the OS is malicious?</vt:lpstr>
      <vt:lpstr>How does an OS get infected?</vt:lpstr>
      <vt:lpstr>How prevalent are OS infections?</vt:lpstr>
      <vt:lpstr>How can we detect OS infection?</vt:lpstr>
      <vt:lpstr>How low can we go?</vt:lpstr>
      <vt:lpstr>How low can we go?</vt:lpstr>
      <vt:lpstr>Today’s talk</vt:lpstr>
      <vt:lpstr>Modus operandi</vt:lpstr>
      <vt:lpstr>Modus operandi</vt:lpstr>
      <vt:lpstr>Modus operandi</vt:lpstr>
      <vt:lpstr>Research questions</vt:lpstr>
      <vt:lpstr>Snapshot acquisition mechanism</vt:lpstr>
      <vt:lpstr>Tamper resistance</vt:lpstr>
      <vt:lpstr>Tamper resistance</vt:lpstr>
      <vt:lpstr>Tamper resistance</vt:lpstr>
      <vt:lpstr>Performance isolation</vt:lpstr>
      <vt:lpstr>Snapshot consistency</vt:lpstr>
      <vt:lpstr>Snapshot consistency</vt:lpstr>
      <vt:lpstr>Snapshot consistency</vt:lpstr>
      <vt:lpstr>Introducing SnipSnap</vt:lpstr>
      <vt:lpstr>Die-stacked chip</vt:lpstr>
      <vt:lpstr>Die-stacked chip</vt:lpstr>
      <vt:lpstr>Our use of die-stacking</vt:lpstr>
      <vt:lpstr>Triggering snapshot acquisition</vt:lpstr>
      <vt:lpstr>Snapshot acquisition mode</vt:lpstr>
      <vt:lpstr>Snapshot acquisition mode</vt:lpstr>
      <vt:lpstr>Snapshot acquisition mode</vt:lpstr>
      <vt:lpstr>Snapshot acquisition mode</vt:lpstr>
      <vt:lpstr>Snapshot acquisition mode</vt:lpstr>
      <vt:lpstr>At conclusion of acquisition</vt:lpstr>
      <vt:lpstr>Security analysis</vt:lpstr>
      <vt:lpstr>Evaluation</vt:lpstr>
      <vt:lpstr>Application performance with virtual machine-based snapshotting</vt:lpstr>
      <vt:lpstr>Application performance with SnipSnap-based snapshotting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Smart Devices in Restricted Spaces</dc:title>
  <dc:creator>vg</dc:creator>
  <cp:lastModifiedBy>Vinod Ganapathy</cp:lastModifiedBy>
  <cp:revision>1035</cp:revision>
  <dcterms:created xsi:type="dcterms:W3CDTF">2012-07-23T14:42:42Z</dcterms:created>
  <dcterms:modified xsi:type="dcterms:W3CDTF">2018-03-02T02:05:14Z</dcterms:modified>
</cp:coreProperties>
</file>