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67" r:id="rId2"/>
    <p:sldId id="268" r:id="rId3"/>
    <p:sldId id="269" r:id="rId4"/>
    <p:sldId id="291" r:id="rId5"/>
    <p:sldId id="261" r:id="rId6"/>
    <p:sldId id="293" r:id="rId7"/>
    <p:sldId id="262" r:id="rId8"/>
    <p:sldId id="263" r:id="rId9"/>
    <p:sldId id="264" r:id="rId10"/>
    <p:sldId id="272" r:id="rId11"/>
    <p:sldId id="273" r:id="rId12"/>
    <p:sldId id="274" r:id="rId13"/>
    <p:sldId id="275" r:id="rId14"/>
    <p:sldId id="295" r:id="rId15"/>
    <p:sldId id="277" r:id="rId16"/>
    <p:sldId id="278" r:id="rId17"/>
    <p:sldId id="279" r:id="rId18"/>
    <p:sldId id="281" r:id="rId19"/>
    <p:sldId id="294" r:id="rId20"/>
    <p:sldId id="282" r:id="rId21"/>
    <p:sldId id="283" r:id="rId22"/>
    <p:sldId id="284" r:id="rId23"/>
    <p:sldId id="303" r:id="rId24"/>
    <p:sldId id="271" r:id="rId25"/>
    <p:sldId id="270" r:id="rId26"/>
    <p:sldId id="296" r:id="rId27"/>
    <p:sldId id="297" r:id="rId28"/>
    <p:sldId id="298" r:id="rId29"/>
    <p:sldId id="299" r:id="rId30"/>
    <p:sldId id="300" r:id="rId31"/>
    <p:sldId id="301" r:id="rId32"/>
    <p:sldId id="30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6F4D6-A7DF-4A31-889D-502385F17EB1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2569-D97D-4141-97C5-FE3A7EE9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36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3FF2-AD27-4616-8DBC-28F373FF3707}" type="datetime1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80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27E41-D1C8-4359-B3EE-EB6D7910DADD}" type="datetime1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32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A303-55C8-4198-80A8-85BE06D8693D}" type="datetime1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5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FFCA-F80A-4BE9-BE6A-7A5CD4D13D7C}" type="datetime1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309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504C-B205-48E0-BA06-A7BCDFA99BB0}" type="datetime1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39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24A-7BC4-4AEF-89C1-29BBFEDCDBD6}" type="datetime1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2D3F5-1C8F-448D-B818-CE5E0D9C8FD1}" type="datetime1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4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2D6D-DA37-4DDA-9A87-1763AF3F2BC0}" type="datetime1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9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05CAB-4FE8-40B7-A2E0-DB3DB859632C}" type="datetime1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91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A1469-C0BB-43B7-8A95-8C7647FB3B6C}" type="datetime1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CA84-0AF6-4B31-BE4F-697F2C821094}" type="datetime1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41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180B3-C59F-415B-BF67-73A48C0AE7A3}" type="datetime1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F0870-678E-48B5-BACD-98EFDDB2A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95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520017"/>
              </p:ext>
            </p:extLst>
          </p:nvPr>
        </p:nvGraphicFramePr>
        <p:xfrm>
          <a:off x="457200" y="3429000"/>
          <a:ext cx="8229600" cy="159765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2553">
                <a:tc>
                  <a:txBody>
                    <a:bodyPr/>
                    <a:lstStyle/>
                    <a:p>
                      <a:pPr algn="r"/>
                      <a:r>
                        <a:rPr lang="en-US" sz="2500" b="1" baseline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Hai</a:t>
                      </a:r>
                      <a:r>
                        <a:rPr lang="en-US" sz="2500" b="1" baseline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Nguyen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500" b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Rutgers University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553">
                <a:tc>
                  <a:txBody>
                    <a:bodyPr/>
                    <a:lstStyle/>
                    <a:p>
                      <a:pPr algn="r"/>
                      <a:r>
                        <a:rPr lang="en-US" sz="2500" b="1" baseline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Vinod </a:t>
                      </a:r>
                      <a:r>
                        <a:rPr lang="en-US" sz="2500" b="1" baseline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Ganapathy</a:t>
                      </a:r>
                      <a:endParaRPr lang="en-US" sz="2500" b="1" baseline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5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500" b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25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Rutgers University</a:t>
                      </a:r>
                      <a:endParaRPr lang="en-US" sz="2500" b="1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553">
                <a:tc>
                  <a:txBody>
                    <a:bodyPr/>
                    <a:lstStyle/>
                    <a:p>
                      <a:pPr algn="r"/>
                      <a:endParaRPr lang="en-US" sz="2500" b="1" baseline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500" b="1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50" y="990600"/>
            <a:ext cx="8686800" cy="2057400"/>
          </a:xfrm>
          <a:noFill/>
        </p:spPr>
        <p:txBody>
          <a:bodyPr>
            <a:noAutofit/>
          </a:bodyPr>
          <a:lstStyle/>
          <a:p>
            <a:r>
              <a:rPr lang="en-US" sz="4500" b="1" dirty="0" err="1">
                <a:solidFill>
                  <a:srgbClr val="C00000"/>
                </a:solidFill>
              </a:rPr>
              <a:t>EnGarde</a:t>
            </a:r>
            <a:r>
              <a:rPr lang="en-US" sz="4500" b="1" dirty="0">
                <a:solidFill>
                  <a:srgbClr val="C00000"/>
                </a:solidFill>
              </a:rPr>
              <a:t>: Mutually Trusted Inspection of SGX Enclaves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A42772-BBEE-4B08-90DC-B0B0EA7C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57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Code provisioning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client sends encrypted content to </a:t>
            </a:r>
            <a:r>
              <a:rPr lang="en-US" dirty="0" err="1"/>
              <a:t>EnGarde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EnGarde</a:t>
            </a:r>
            <a:r>
              <a:rPr lang="en-US" dirty="0"/>
              <a:t> decrypts the content to get an in-enclave representation of the client’s executable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DB09D-3ED5-4D6A-A796-8B072A87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88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Code disassembly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EnGarde</a:t>
            </a:r>
            <a:r>
              <a:rPr lang="en-US" dirty="0"/>
              <a:t> extracts all code sections of the client’s executable and disassembles the code</a:t>
            </a:r>
          </a:p>
          <a:p>
            <a:endParaRPr lang="en-US" dirty="0"/>
          </a:p>
          <a:p>
            <a:r>
              <a:rPr lang="en-US" dirty="0" err="1"/>
              <a:t>EnGarde’s</a:t>
            </a:r>
            <a:r>
              <a:rPr lang="en-US" dirty="0"/>
              <a:t> disassembler is based on the disassembler of Google’s native client (NACL), a sandbox for native code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EnGarde</a:t>
            </a:r>
            <a:r>
              <a:rPr lang="en-US" dirty="0"/>
              <a:t> uses an instruction buffer to store all disassembled instructions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D3C5E7-3895-45AC-8A94-5A0489107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51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Policy enforcement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provider and the client mutually agree upon the policies that the client’s code must satisfy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agreed policies are encoded into policy modules which are loaded into the enclave along with </a:t>
            </a:r>
            <a:r>
              <a:rPr lang="en-US" dirty="0" err="1"/>
              <a:t>EnGarde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1A3EFA-B5DA-4E7B-AF42-DB1C68BD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88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Policy enforcement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Policy modules enforce policy compliance by using the disassembled instructions from the instruction buffer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general, policy modules examine structural properties of the client’s code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client’s code is rejected if it is not policy compliant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5281AC-F5AE-4A29-9345-96CE6D1D0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1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Loading and relocating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EnGarde</a:t>
            </a:r>
            <a:r>
              <a:rPr lang="en-US" dirty="0"/>
              <a:t> maps the </a:t>
            </a:r>
            <a:r>
              <a:rPr lang="en-US" i="1" dirty="0"/>
              <a:t>text</a:t>
            </a:r>
            <a:r>
              <a:rPr lang="en-US" dirty="0"/>
              <a:t>, </a:t>
            </a:r>
            <a:r>
              <a:rPr lang="en-US" i="1" dirty="0"/>
              <a:t>data</a:t>
            </a:r>
            <a:r>
              <a:rPr lang="en-US" dirty="0"/>
              <a:t> and </a:t>
            </a:r>
            <a:r>
              <a:rPr lang="en-US" i="1" dirty="0" err="1"/>
              <a:t>bss</a:t>
            </a:r>
            <a:r>
              <a:rPr lang="en-US" dirty="0"/>
              <a:t> segments to the enclave memory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EnGarde</a:t>
            </a:r>
            <a:r>
              <a:rPr lang="en-US" dirty="0"/>
              <a:t> applies symbol relocations using relocation tables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5281AC-F5AE-4A29-9345-96CE6D1D0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6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Enclave page permission enforcement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Page Permission Enforcement is performed by the in-kernel component of </a:t>
            </a:r>
            <a:r>
              <a:rPr lang="en-US" dirty="0" err="1"/>
              <a:t>EnGarde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in-kernel component receives a list of code and data pages which need to be set with appropriate permissions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Code’s pages are set as executable but not writable and the pages of the data segment and </a:t>
            </a:r>
            <a:r>
              <a:rPr lang="en-US" dirty="0" err="1"/>
              <a:t>bss</a:t>
            </a:r>
            <a:r>
              <a:rPr lang="en-US" dirty="0"/>
              <a:t> segment are set as writable but non-executable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6261E7-389B-4B89-A5C1-6E69738BD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92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Enclave page permission enforcement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Enclave page permission is enforced at two levels:</a:t>
            </a:r>
          </a:p>
          <a:p>
            <a:pPr lvl="1"/>
            <a:r>
              <a:rPr lang="en-US" dirty="0"/>
              <a:t>Using page table permission bits</a:t>
            </a:r>
          </a:p>
          <a:p>
            <a:pPr lvl="1"/>
            <a:r>
              <a:rPr lang="en-US" dirty="0"/>
              <a:t>Manipulating the entries of an SGX’s data structure called Enclave Page Cache Map (EPCM)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8B8BB7-780A-4D3A-8217-E35BCD743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92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We implemented </a:t>
            </a:r>
            <a:r>
              <a:rPr lang="en-US" dirty="0" err="1"/>
              <a:t>EnGarde</a:t>
            </a:r>
            <a:r>
              <a:rPr lang="en-US" dirty="0"/>
              <a:t> on top of </a:t>
            </a:r>
            <a:r>
              <a:rPr lang="en-US" dirty="0" err="1"/>
              <a:t>OpenSGX</a:t>
            </a:r>
            <a:r>
              <a:rPr lang="en-US" dirty="0"/>
              <a:t>, an SGX emulation infrastructure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OpenSGX</a:t>
            </a:r>
            <a:r>
              <a:rPr lang="en-US" dirty="0"/>
              <a:t> offers rich operating system support and an easy to use library interface for enclave developers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Current version of Intel SGX does not allow changing enclave page permission at the SGX level after enclave initialization and all enclave memory must be committed at build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DC81AF-B99B-433F-8E11-21B780BFE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12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Goals:</a:t>
            </a:r>
          </a:p>
          <a:p>
            <a:pPr lvl="1"/>
            <a:r>
              <a:rPr lang="en-US" dirty="0"/>
              <a:t>Demonstrate the effectiveness of </a:t>
            </a:r>
            <a:r>
              <a:rPr lang="en-US" dirty="0" err="1"/>
              <a:t>EnGarde</a:t>
            </a:r>
            <a:r>
              <a:rPr lang="en-US" dirty="0"/>
              <a:t> and the overhead of </a:t>
            </a:r>
            <a:r>
              <a:rPr lang="en-US" dirty="0" err="1"/>
              <a:t>EnGarde</a:t>
            </a:r>
            <a:r>
              <a:rPr lang="en-US" dirty="0"/>
              <a:t> in enforcing various policies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Dell </a:t>
            </a:r>
            <a:r>
              <a:rPr lang="en-US" dirty="0" err="1"/>
              <a:t>Optiplex</a:t>
            </a:r>
            <a:r>
              <a:rPr lang="en-US" dirty="0"/>
              <a:t> running Ubuntu 14.04</a:t>
            </a:r>
          </a:p>
          <a:p>
            <a:pPr lvl="1"/>
            <a:r>
              <a:rPr lang="en-US" dirty="0"/>
              <a:t>16 GB RAM</a:t>
            </a:r>
          </a:p>
          <a:p>
            <a:pPr lvl="1"/>
            <a:r>
              <a:rPr lang="en-US" dirty="0"/>
              <a:t>Intel core i5 CPU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Use real world applications: Nginx, </a:t>
            </a:r>
            <a:r>
              <a:rPr lang="en-US" dirty="0" err="1"/>
              <a:t>Memcached</a:t>
            </a:r>
            <a:r>
              <a:rPr lang="en-US" dirty="0"/>
              <a:t>, </a:t>
            </a:r>
            <a:r>
              <a:rPr lang="en-US" dirty="0" err="1"/>
              <a:t>Netperf</a:t>
            </a:r>
            <a:r>
              <a:rPr lang="en-US" dirty="0"/>
              <a:t>, </a:t>
            </a:r>
            <a:r>
              <a:rPr lang="en-US" dirty="0" err="1"/>
              <a:t>Otp</a:t>
            </a:r>
            <a:r>
              <a:rPr lang="en-US" dirty="0"/>
              <a:t>-gen, graph-500, 401.bzip2 and 429.mcf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5F9F6A-4689-403F-AF17-25494704C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63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Sizes of the components of </a:t>
            </a:r>
            <a:r>
              <a:rPr lang="en-US" dirty="0" err="1">
                <a:solidFill>
                  <a:schemeClr val="tx2"/>
                </a:solidFill>
              </a:rPr>
              <a:t>EnGarde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F7B235C-5A66-485C-BF54-D6147B6A5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298755"/>
              </p:ext>
            </p:extLst>
          </p:nvPr>
        </p:nvGraphicFramePr>
        <p:xfrm>
          <a:off x="762000" y="1788160"/>
          <a:ext cx="7315200" cy="438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7400">
                  <a:extLst>
                    <a:ext uri="{9D8B030D-6E8A-4147-A177-3AD203B41FA5}">
                      <a16:colId xmlns:a16="http://schemas.microsoft.com/office/drawing/2014/main" val="148985647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607583875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r>
                        <a:rPr lang="en-US" dirty="0"/>
                        <a:t>Components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61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Code Provisioning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592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Loading and Relocating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719039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r>
                        <a:rPr lang="en-US" dirty="0"/>
                        <a:t>Checking Executables Linked Against </a:t>
                      </a:r>
                      <a:r>
                        <a:rPr lang="en-US" dirty="0" err="1"/>
                        <a:t>musl-libc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1,949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740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Checking Executables Compiled With Stack Protection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350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Checking Executables Containing Indirect Function-Call Checks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112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Client’s Side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7579186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err="1"/>
                        <a:t>musl-libc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90,728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062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dirty="0"/>
                        <a:t>Lib Crypto (OpenSSL)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287,985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4574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dirty="0"/>
                        <a:t>Lib SSL (OpenSSL)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63,566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6256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453,349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381702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0A1F5-88D1-4D1E-89C8-95702FF33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42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chemeClr val="tx2"/>
                </a:solidFill>
              </a:rPr>
              <a:t>Intel SGX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24200" y="3247630"/>
            <a:ext cx="2851203" cy="162917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54712" y="3429000"/>
            <a:ext cx="1860288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24200" y="5029200"/>
            <a:ext cx="2851203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38600" y="3525982"/>
            <a:ext cx="762000" cy="457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3202" y="5867400"/>
            <a:ext cx="2254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Operating System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0023" y="4507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Application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3525982"/>
            <a:ext cx="730512" cy="457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37102" y="4038600"/>
            <a:ext cx="1073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Enclave</a:t>
            </a:r>
          </a:p>
        </p:txBody>
      </p:sp>
      <p:pic>
        <p:nvPicPr>
          <p:cNvPr id="14" name="Picture 11" descr="C:\Documents and Settings\Andres Lagar-Cavilla\Local Settings\Temporary Internet Files\Content.IE5\SPYJ01YN\dglxasset[3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2203" y="3765383"/>
            <a:ext cx="533400" cy="578017"/>
          </a:xfrm>
          <a:prstGeom prst="rect">
            <a:avLst/>
          </a:prstGeom>
          <a:noFill/>
        </p:spPr>
      </p:pic>
      <p:pic>
        <p:nvPicPr>
          <p:cNvPr id="15" name="Picture 11" descr="C:\Documents and Settings\Andres Lagar-Cavilla\Local Settings\Temporary Internet Files\Content.IE5\SPYJ01YN\dglxasset[3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2203" y="5289383"/>
            <a:ext cx="533400" cy="578017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838200" y="1600200"/>
            <a:ext cx="807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Intel Software Guard Extensions (Intel SGX) is an extension of the Intel architecture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Code and data are kept confidential inside an </a:t>
            </a:r>
            <a:r>
              <a:rPr lang="en-US" b="1" i="1" dirty="0"/>
              <a:t>enclave</a:t>
            </a:r>
          </a:p>
        </p:txBody>
      </p:sp>
    </p:spTree>
    <p:extLst>
      <p:ext uri="{BB962C8B-B14F-4D97-AF65-F5344CB8AC3E}">
        <p14:creationId xmlns:p14="http://schemas.microsoft.com/office/powerpoint/2010/main" val="12109092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Compliance for library linking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Verify if applications are linked against </a:t>
            </a:r>
            <a:r>
              <a:rPr lang="en-US" dirty="0" err="1"/>
              <a:t>musl-libc</a:t>
            </a:r>
            <a:r>
              <a:rPr lang="en-US" dirty="0"/>
              <a:t> v1.0.5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policy module has the SHA-256 hashes of all the functions of </a:t>
            </a:r>
            <a:r>
              <a:rPr lang="en-US" dirty="0" err="1"/>
              <a:t>musl-libc</a:t>
            </a:r>
            <a:r>
              <a:rPr lang="en-US" dirty="0"/>
              <a:t> v1.0.5 and store them in a hash 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EAF1CE-FAC6-4C34-8135-5B9399F5B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288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Compliance for library linking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policy module uses the instruction buffer and computes the target of each direct function call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the hash of a function does not match its value in the hash table, the client has not provided the required </a:t>
            </a:r>
            <a:r>
              <a:rPr lang="en-US" dirty="0" err="1"/>
              <a:t>musl-libc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2E69E-1E79-4BFC-8037-D8A68020C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89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Performance of </a:t>
            </a:r>
            <a:r>
              <a:rPr lang="en-US" dirty="0" err="1">
                <a:solidFill>
                  <a:schemeClr val="tx2"/>
                </a:solidFill>
              </a:rPr>
              <a:t>EnGarde</a:t>
            </a:r>
            <a:r>
              <a:rPr lang="en-US" dirty="0">
                <a:solidFill>
                  <a:schemeClr val="tx2"/>
                </a:solidFill>
              </a:rPr>
              <a:t> to check the library-linking policy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32367"/>
              </p:ext>
            </p:extLst>
          </p:nvPr>
        </p:nvGraphicFramePr>
        <p:xfrm>
          <a:off x="1066800" y="1899920"/>
          <a:ext cx="7315201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7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5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1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dirty="0"/>
                        <a:t>Benchmark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#Inst.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Policy Checking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Loading and Relocation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Nginx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262,228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694,405,019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1,307,411,662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128,696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401.bzip2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24,112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34,071,240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148,922,245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4,239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Graph-500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100,411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140,307,017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246,669,796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4,582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429.mcf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12,903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18,242,127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123,895,553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4,363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Memcached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71,437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137,372,517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489,914,732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8,115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Netperf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51,403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90,616,563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367,356,878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18,090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Otp</a:t>
                      </a:r>
                      <a:r>
                        <a:rPr lang="en-US" dirty="0"/>
                        <a:t>-gen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28,125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42,823,024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198,587,525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5,388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0F8EDF-1FF2-4C18-9C81-55C0D70EA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50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3C65B-1BDA-4996-8990-1397561CC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More results in the paper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BC80E-8F40-4380-8D06-DF92CACD5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23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512D113-77CB-45EC-AD07-44051A610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/>
              <a:t>Performance of </a:t>
            </a:r>
            <a:r>
              <a:rPr lang="en-US" dirty="0" err="1"/>
              <a:t>EnGarde</a:t>
            </a:r>
            <a:r>
              <a:rPr lang="en-US" dirty="0"/>
              <a:t> to check the stack protection policy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Performance of </a:t>
            </a:r>
            <a:r>
              <a:rPr lang="en-US" dirty="0" err="1"/>
              <a:t>EnGarde</a:t>
            </a:r>
            <a:r>
              <a:rPr lang="en-US" dirty="0"/>
              <a:t> to check the indirect function call policy</a:t>
            </a:r>
          </a:p>
        </p:txBody>
      </p:sp>
    </p:spTree>
    <p:extLst>
      <p:ext uri="{BB962C8B-B14F-4D97-AF65-F5344CB8AC3E}">
        <p14:creationId xmlns:p14="http://schemas.microsoft.com/office/powerpoint/2010/main" val="20790568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EnGarde</a:t>
            </a:r>
            <a:r>
              <a:rPr lang="en-US" dirty="0"/>
              <a:t> effectively enforces policy compliance of clients’ enclave content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EnGarde</a:t>
            </a:r>
            <a:r>
              <a:rPr lang="en-US" dirty="0"/>
              <a:t> preserves the security properties of SGX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EnGarde</a:t>
            </a:r>
            <a:r>
              <a:rPr lang="en-US" dirty="0"/>
              <a:t> incurs no runtime overhead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59B32-71AF-4426-9366-326981F2C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555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Q&amp;A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6A9FB8-836F-4811-9CC6-9E7557AE5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284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48169-31B7-4F34-A97C-225736C7E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Backup Slides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2C621-8DD2-4C64-8E84-5EBE708D2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26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A8EE79-3FCA-4D0B-B1A5-A3D25129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5198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Compliance for stack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Compilers emit extra code to protect against stack smashing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LLVM compiler adds a guard variable when a function starts and checks the variable when a function exits:</a:t>
            </a:r>
          </a:p>
          <a:p>
            <a:pPr marL="857250" lvl="2" indent="0">
              <a:buNone/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19311: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mov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%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fs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: 0x28, %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rax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marL="857250" lvl="2" indent="0">
              <a:buNone/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1931a: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mov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%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rax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, (%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rsp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</a:t>
            </a:r>
          </a:p>
          <a:p>
            <a:pPr marL="857250" lvl="2" indent="0">
              <a:buNone/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193fe: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mov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%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fs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: 0x28, %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rax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marL="857250" lvl="2" indent="0">
              <a:buNone/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19407: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cmp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(%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rsp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), %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rax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marL="857250" lvl="2" indent="0">
              <a:buNone/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1940b: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jne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1941f</a:t>
            </a:r>
          </a:p>
          <a:p>
            <a:pPr marL="857250" lvl="2" indent="0">
              <a:buNone/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1941f: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callq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8d5bf &lt;__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stack_chk_fail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&gt;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C7752-52F1-42B4-905A-AD7E1360F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07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Compliance for stack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policy module iterates through the instruction buffer and identifies each function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Within each function, the policy module checks if stack protection instructions are added at the beginning and at the end of the function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457158-3F9E-4A9E-9D42-29B92402A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142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Performance of </a:t>
            </a:r>
            <a:r>
              <a:rPr lang="en-US" dirty="0" err="1">
                <a:solidFill>
                  <a:schemeClr val="tx2"/>
                </a:solidFill>
              </a:rPr>
              <a:t>EnGarde</a:t>
            </a:r>
            <a:r>
              <a:rPr lang="en-US" dirty="0">
                <a:solidFill>
                  <a:schemeClr val="tx2"/>
                </a:solidFill>
              </a:rPr>
              <a:t> to check the stack protection policy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066800" y="1899920"/>
          <a:ext cx="7315199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2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28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dirty="0"/>
                        <a:t>Benchmark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#Inst.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Policy </a:t>
                      </a:r>
                    </a:p>
                    <a:p>
                      <a:r>
                        <a:rPr lang="en-US" dirty="0"/>
                        <a:t>Checking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Loading and Relocation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Nginx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271,106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719,360,640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713,772,098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128,662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401.bzip2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24,226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34,292,136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862,023,613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4,206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Graph-500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100,488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140,588,361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195,218,892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4,548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429.mcf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12,985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18,288,921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31,459,881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4,330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Memcached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71,677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137,877,497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325,442,403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8,081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Netperf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51,868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91,577,335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183,274,713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18,057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Otp</a:t>
                      </a:r>
                      <a:r>
                        <a:rPr lang="en-US" dirty="0"/>
                        <a:t>-gen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28,217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43,053,386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217,302,816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5,355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B9A75F-F658-447F-BBB9-4B886CEC6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0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 SGX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/>
              <a:t>3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38200" y="16002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Protect against privileged software and hardware attacks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Offer remote attestation to prove secure initialization of the enclave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9F27B5C-C56F-4B52-AF17-2C1960BAB61E}"/>
              </a:ext>
            </a:extLst>
          </p:cNvPr>
          <p:cNvSpPr/>
          <p:nvPr/>
        </p:nvSpPr>
        <p:spPr>
          <a:xfrm>
            <a:off x="3124200" y="3247630"/>
            <a:ext cx="2851203" cy="162917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B88327B-2894-4269-845C-BA3493646976}"/>
              </a:ext>
            </a:extLst>
          </p:cNvPr>
          <p:cNvSpPr/>
          <p:nvPr/>
        </p:nvSpPr>
        <p:spPr>
          <a:xfrm>
            <a:off x="3854712" y="3429000"/>
            <a:ext cx="1860288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AAFE6A5-C478-4322-9F59-719DB3051B92}"/>
              </a:ext>
            </a:extLst>
          </p:cNvPr>
          <p:cNvSpPr/>
          <p:nvPr/>
        </p:nvSpPr>
        <p:spPr>
          <a:xfrm>
            <a:off x="3124200" y="5029200"/>
            <a:ext cx="2851203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7DF22C0-6F48-4801-9482-9DE11DC99BCA}"/>
              </a:ext>
            </a:extLst>
          </p:cNvPr>
          <p:cNvSpPr/>
          <p:nvPr/>
        </p:nvSpPr>
        <p:spPr>
          <a:xfrm>
            <a:off x="4038600" y="3525982"/>
            <a:ext cx="762000" cy="457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ABFB0EC-AD70-45B0-BB33-7294241766A2}"/>
              </a:ext>
            </a:extLst>
          </p:cNvPr>
          <p:cNvSpPr txBox="1"/>
          <p:nvPr/>
        </p:nvSpPr>
        <p:spPr>
          <a:xfrm>
            <a:off x="3613202" y="5867400"/>
            <a:ext cx="2254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Operating System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178939-418D-4603-88F1-80402D83C253}"/>
              </a:ext>
            </a:extLst>
          </p:cNvPr>
          <p:cNvSpPr txBox="1"/>
          <p:nvPr/>
        </p:nvSpPr>
        <p:spPr>
          <a:xfrm>
            <a:off x="4020023" y="4507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Application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CC0E6E-E1A7-47C2-AF5F-706FE33A433C}"/>
              </a:ext>
            </a:extLst>
          </p:cNvPr>
          <p:cNvSpPr/>
          <p:nvPr/>
        </p:nvSpPr>
        <p:spPr>
          <a:xfrm>
            <a:off x="4800600" y="3525982"/>
            <a:ext cx="730512" cy="457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F0C9276-0CF5-4635-8E62-3918538FC642}"/>
              </a:ext>
            </a:extLst>
          </p:cNvPr>
          <p:cNvSpPr txBox="1"/>
          <p:nvPr/>
        </p:nvSpPr>
        <p:spPr>
          <a:xfrm>
            <a:off x="4337102" y="4038600"/>
            <a:ext cx="1073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Enclave</a:t>
            </a:r>
          </a:p>
        </p:txBody>
      </p:sp>
      <p:pic>
        <p:nvPicPr>
          <p:cNvPr id="25" name="Picture 11" descr="C:\Documents and Settings\Andres Lagar-Cavilla\Local Settings\Temporary Internet Files\Content.IE5\SPYJ01YN\dglxasset[3].aspx">
            <a:extLst>
              <a:ext uri="{FF2B5EF4-FFF2-40B4-BE49-F238E27FC236}">
                <a16:creationId xmlns:a16="http://schemas.microsoft.com/office/drawing/2014/main" id="{EA83BEDD-423D-44AF-B0B0-BC146B1BF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2203" y="3765383"/>
            <a:ext cx="533400" cy="578017"/>
          </a:xfrm>
          <a:prstGeom prst="rect">
            <a:avLst/>
          </a:prstGeom>
          <a:noFill/>
        </p:spPr>
      </p:pic>
      <p:pic>
        <p:nvPicPr>
          <p:cNvPr id="26" name="Picture 11" descr="C:\Documents and Settings\Andres Lagar-Cavilla\Local Settings\Temporary Internet Files\Content.IE5\SPYJ01YN\dglxasset[3].aspx">
            <a:extLst>
              <a:ext uri="{FF2B5EF4-FFF2-40B4-BE49-F238E27FC236}">
                <a16:creationId xmlns:a16="http://schemas.microsoft.com/office/drawing/2014/main" id="{3B9A73CD-80D6-4E2D-9A13-4EE4E131B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2203" y="5289383"/>
            <a:ext cx="533400" cy="5780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80926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Restricting indirect function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Control flow integrity (CFI) is a measure that guards against attacks that overwrite function pointers to change the flow of a program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Indirect Function-Call Checks (IFCC) protects indirect function calls by adding code at indirect call sites to transform function pointers to point within a jump 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08EF5-3B56-4759-9AE1-B61976CE1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256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Restricting indirect function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LLVM implementation of IFCC emits extra code:</a:t>
            </a:r>
          </a:p>
          <a:p>
            <a:pPr marL="857250" lvl="2" indent="0">
              <a:buNone/>
            </a:pPr>
            <a:r>
              <a:rPr lang="it-IT" dirty="0"/>
              <a:t>1b459: lea 0x85c70(%rip), %rax </a:t>
            </a:r>
          </a:p>
          <a:p>
            <a:pPr marL="857250" lvl="2" indent="0">
              <a:buNone/>
            </a:pPr>
            <a:r>
              <a:rPr lang="en-US" dirty="0"/>
              <a:t>#&lt;__llvm_#jump_instr_table_0_1&gt; </a:t>
            </a:r>
          </a:p>
          <a:p>
            <a:pPr marL="857250" lvl="2" indent="0">
              <a:buNone/>
            </a:pPr>
            <a:r>
              <a:rPr lang="en-US" dirty="0"/>
              <a:t>1b460: sub %</a:t>
            </a:r>
            <a:r>
              <a:rPr lang="en-US" dirty="0" err="1"/>
              <a:t>eax</a:t>
            </a:r>
            <a:r>
              <a:rPr lang="en-US" dirty="0"/>
              <a:t>, %</a:t>
            </a:r>
            <a:r>
              <a:rPr lang="en-US" dirty="0" err="1"/>
              <a:t>ecx</a:t>
            </a:r>
            <a:r>
              <a:rPr lang="en-US" dirty="0"/>
              <a:t> </a:t>
            </a:r>
          </a:p>
          <a:p>
            <a:pPr marL="857250" lvl="2" indent="0">
              <a:buNone/>
            </a:pPr>
            <a:r>
              <a:rPr lang="en-US" dirty="0"/>
              <a:t>1b462: and $0x1ff8, %</a:t>
            </a:r>
            <a:r>
              <a:rPr lang="en-US" dirty="0" err="1"/>
              <a:t>rcx</a:t>
            </a:r>
            <a:r>
              <a:rPr lang="en-US" dirty="0"/>
              <a:t> </a:t>
            </a:r>
          </a:p>
          <a:p>
            <a:pPr marL="857250" lvl="2" indent="0">
              <a:buNone/>
            </a:pPr>
            <a:r>
              <a:rPr lang="en-US" dirty="0"/>
              <a:t>1b469: add %</a:t>
            </a:r>
            <a:r>
              <a:rPr lang="en-US" dirty="0" err="1"/>
              <a:t>rax</a:t>
            </a:r>
            <a:r>
              <a:rPr lang="en-US" dirty="0"/>
              <a:t>, %</a:t>
            </a:r>
            <a:r>
              <a:rPr lang="en-US" dirty="0" err="1"/>
              <a:t>rcx</a:t>
            </a:r>
            <a:r>
              <a:rPr lang="en-US" dirty="0"/>
              <a:t> </a:t>
            </a:r>
          </a:p>
          <a:p>
            <a:pPr marL="857250" lvl="2" indent="0">
              <a:buNone/>
            </a:pPr>
            <a:r>
              <a:rPr lang="en-US" dirty="0"/>
              <a:t>1b475: </a:t>
            </a:r>
            <a:r>
              <a:rPr lang="en-US" dirty="0" err="1"/>
              <a:t>callq</a:t>
            </a:r>
            <a:r>
              <a:rPr lang="en-US" dirty="0"/>
              <a:t> *%</a:t>
            </a:r>
            <a:r>
              <a:rPr lang="en-US" dirty="0" err="1"/>
              <a:t>rcx</a:t>
            </a:r>
            <a:endParaRPr lang="en-US" dirty="0"/>
          </a:p>
          <a:p>
            <a:pPr marL="857250" lvl="2" indent="0">
              <a:buNone/>
            </a:pPr>
            <a:endParaRPr lang="en-US" dirty="0"/>
          </a:p>
          <a:p>
            <a:r>
              <a:rPr lang="en-US" dirty="0"/>
              <a:t>The policy module uses the instruction buffer to look for all indirect function calls and verifies that before each indirect call there is a sequence of instructions </a:t>
            </a:r>
            <a:r>
              <a:rPr lang="en-US" i="1" dirty="0"/>
              <a:t>lea</a:t>
            </a:r>
            <a:r>
              <a:rPr lang="en-US" dirty="0"/>
              <a:t>, </a:t>
            </a:r>
            <a:r>
              <a:rPr lang="en-US" i="1" dirty="0"/>
              <a:t>sub</a:t>
            </a:r>
            <a:r>
              <a:rPr lang="en-US" dirty="0"/>
              <a:t>, </a:t>
            </a:r>
            <a:r>
              <a:rPr lang="en-US" i="1" dirty="0"/>
              <a:t>and</a:t>
            </a:r>
            <a:r>
              <a:rPr lang="en-US" dirty="0"/>
              <a:t> </a:t>
            </a:r>
            <a:r>
              <a:rPr lang="en-US" dirty="0" err="1"/>
              <a:t>and</a:t>
            </a:r>
            <a:r>
              <a:rPr lang="en-US" dirty="0"/>
              <a:t> </a:t>
            </a:r>
            <a:r>
              <a:rPr lang="en-US" i="1" dirty="0"/>
              <a:t>add</a:t>
            </a:r>
            <a:r>
              <a:rPr lang="en-US" dirty="0"/>
              <a:t> with relevant data dependence between registers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1B48D2-0AE2-4C27-9408-E97AE6B88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36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Performance of </a:t>
            </a:r>
            <a:r>
              <a:rPr lang="en-US" dirty="0" err="1">
                <a:solidFill>
                  <a:schemeClr val="tx2"/>
                </a:solidFill>
              </a:rPr>
              <a:t>EnGarde</a:t>
            </a:r>
            <a:r>
              <a:rPr lang="en-US" dirty="0">
                <a:solidFill>
                  <a:schemeClr val="tx2"/>
                </a:solidFill>
              </a:rPr>
              <a:t> to check the indirect function-call policy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066801" y="1899920"/>
          <a:ext cx="7315199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9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4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4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dirty="0"/>
                        <a:t>Benchmark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#Inst.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Policy Checking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Loading and Relocation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Nginx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267,669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821,734,999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20,843,253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128,668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401.bzip2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24,201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34,235,817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1,751,276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4,206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Graph-500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100,424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140,429,738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7,014,913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4,548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429.mcf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12,903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18,242,127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1,177,429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4,330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Memcached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71,508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138,231,446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5,301,168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8,081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Netperf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51,431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91,161,601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3,775,318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18,057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Otp</a:t>
                      </a:r>
                      <a:r>
                        <a:rPr lang="en-US" dirty="0"/>
                        <a:t>-gen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28,132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42,829,680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2,334,847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5,355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A848DE-5DF2-430B-B421-0CD43BE15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25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1265238"/>
          </a:xfrm>
        </p:spPr>
        <p:txBody>
          <a:bodyPr>
            <a:normAutofit/>
          </a:bodyPr>
          <a:lstStyle/>
          <a:p>
            <a:r>
              <a:rPr lang="en-IN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Problem: Policy compliance</a:t>
            </a:r>
            <a:endParaRPr lang="en-US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90800"/>
            <a:ext cx="8534400" cy="4175125"/>
          </a:xfrm>
        </p:spPr>
        <p:txBody>
          <a:bodyPr>
            <a:normAutofit lnSpcReduction="10000"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On non-SGX platforms, a benign provider can verify the client’s code and data to enforce policy compliance:</a:t>
            </a:r>
          </a:p>
          <a:p>
            <a:pPr lvl="1"/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Code Instrumented with certain security checks to prevent attacks: stack protection, indirect function call checks,…</a:t>
            </a:r>
          </a:p>
          <a:p>
            <a:pPr lvl="1"/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Code is linked against specific versions of certain libraries: The versions of OpenSSL that are free from the </a:t>
            </a:r>
            <a:r>
              <a:rPr lang="en-IN" dirty="0" err="1">
                <a:latin typeface="Arial" panose="020B0604020202020204" pitchFamily="34" charset="0"/>
                <a:cs typeface="Arial" panose="020B0604020202020204" pitchFamily="34" charset="0"/>
              </a:rPr>
              <a:t>HeartBleed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exploit,…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1D85-EC50-4AB4-BB03-2E66B74E2C25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219200"/>
            <a:ext cx="8412480" cy="128016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600" b="1" dirty="0">
                <a:latin typeface="Arial" panose="020B0604020202020204" pitchFamily="34" charset="0"/>
                <a:cs typeface="Arial" panose="020B0604020202020204" pitchFamily="34" charset="0"/>
              </a:rPr>
              <a:t>Cloud providers cannot inspect the client’s code for policy compliance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605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Contributions of our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build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EnGarde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an enclave inspection library that allows cloud providers to verify clients’ code while preserves the security properties of SGX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EnGarde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incurs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overhead during code provisioning and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overhead during runtime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evaluate the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effectiveness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EnGarde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on various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real-world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applications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F1AE6F-CF9C-4220-BEF9-116DBA4C4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78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Threat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provider and client are mutually distrusting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code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EnGarde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 available to both the provider and client for inspection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client verifies that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EnGarde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does not leak confidential information to the provider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EnGarde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does not consider covert channels via which information about the client’s code is leaked to the provider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A4D27-B850-4F22-A503-9A66D64A8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7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EnGarde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architecture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47800"/>
            <a:ext cx="4925856" cy="496197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ED57B7-D084-47C3-98BA-18254F337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44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Enclave initialization and remote attestation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EnGarde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 loaded into a fresh enclave created by the cloud provider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provider proves to the client that the enclave was initialized securely by using SGX’s remote attestation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81B74E-E070-4BE4-83B4-DED8B60B9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41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 provisioning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EnGarde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generates a 2048 RSA key pair and sends the public key to the client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client uses the public key to encrypt its AES key which will be used to encrypt the sensitive content it sends to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EnGarde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content includes code and data represented in an executable using ELF format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executable is compiled as position independent code (PIC) and is statically linked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C4AA3-942F-4E07-B043-1E42A5EDF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F0870-678E-48B5-BACD-98EFDDB2AE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17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5894</TotalTime>
  <Words>1418</Words>
  <Application>Microsoft Office PowerPoint</Application>
  <PresentationFormat>On-screen Show (4:3)</PresentationFormat>
  <Paragraphs>328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Consolas</vt:lpstr>
      <vt:lpstr>Office Theme</vt:lpstr>
      <vt:lpstr>EnGarde: Mutually Trusted Inspection of SGX Enclaves</vt:lpstr>
      <vt:lpstr>Intel SGX</vt:lpstr>
      <vt:lpstr>Intel SGX</vt:lpstr>
      <vt:lpstr>Problem: Policy compliance</vt:lpstr>
      <vt:lpstr>Contributions of our work</vt:lpstr>
      <vt:lpstr>Threat model</vt:lpstr>
      <vt:lpstr>EnGarde architecture</vt:lpstr>
      <vt:lpstr>Enclave initialization and remote attestation</vt:lpstr>
      <vt:lpstr>Code provisioning</vt:lpstr>
      <vt:lpstr>Code provisioning</vt:lpstr>
      <vt:lpstr>Code disassembly</vt:lpstr>
      <vt:lpstr>Policy enforcement</vt:lpstr>
      <vt:lpstr>Policy enforcement</vt:lpstr>
      <vt:lpstr>Loading and relocating</vt:lpstr>
      <vt:lpstr>Enclave page permission enforcement</vt:lpstr>
      <vt:lpstr>Enclave page permission enforcement</vt:lpstr>
      <vt:lpstr>Implementation</vt:lpstr>
      <vt:lpstr>Evaluation</vt:lpstr>
      <vt:lpstr>Sizes of the components of EnGarde</vt:lpstr>
      <vt:lpstr>Compliance for library linking</vt:lpstr>
      <vt:lpstr>Compliance for library linking</vt:lpstr>
      <vt:lpstr>Performance of EnGarde to check the library-linking policy</vt:lpstr>
      <vt:lpstr>More results in the paper</vt:lpstr>
      <vt:lpstr>Conclusion</vt:lpstr>
      <vt:lpstr>Q&amp;A</vt:lpstr>
      <vt:lpstr>Backup Slides</vt:lpstr>
      <vt:lpstr>Compliance for stack protection</vt:lpstr>
      <vt:lpstr>Compliance for stack protection</vt:lpstr>
      <vt:lpstr>Performance of EnGarde to check the stack protection policy</vt:lpstr>
      <vt:lpstr>Restricting indirect function calls</vt:lpstr>
      <vt:lpstr>Restricting indirect function calls</vt:lpstr>
      <vt:lpstr>Performance of EnGarde to check the indirect function-call policy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Hai Nguyen</cp:lastModifiedBy>
  <cp:revision>108</cp:revision>
  <dcterms:created xsi:type="dcterms:W3CDTF">2017-05-15T20:49:32Z</dcterms:created>
  <dcterms:modified xsi:type="dcterms:W3CDTF">2017-06-06T01:42:42Z</dcterms:modified>
</cp:coreProperties>
</file>