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4" r:id="rId6"/>
    <p:sldId id="267" r:id="rId7"/>
    <p:sldId id="282" r:id="rId8"/>
    <p:sldId id="283" r:id="rId9"/>
    <p:sldId id="284" r:id="rId10"/>
    <p:sldId id="285" r:id="rId11"/>
    <p:sldId id="287" r:id="rId12"/>
    <p:sldId id="276" r:id="rId13"/>
    <p:sldId id="263" r:id="rId14"/>
    <p:sldId id="288" r:id="rId15"/>
    <p:sldId id="277" r:id="rId16"/>
    <p:sldId id="278" r:id="rId17"/>
    <p:sldId id="261" r:id="rId18"/>
    <p:sldId id="290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6FB"/>
    <a:srgbClr val="D8BD5B"/>
    <a:srgbClr val="E6CCA2"/>
    <a:srgbClr val="D4A749"/>
    <a:srgbClr val="FE8950"/>
    <a:srgbClr val="FEB28C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8"/>
    <p:restoredTop sz="82380" autoAdjust="0"/>
  </p:normalViewPr>
  <p:slideViewPr>
    <p:cSldViewPr snapToGrid="0" snapToObjects="1">
      <p:cViewPr varScale="1">
        <p:scale>
          <a:sx n="81" d="100"/>
          <a:sy n="81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A6585-9B83-447E-861C-AC4EB8859F24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D8B26-F652-43EC-AFC3-AF45E8AD6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2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D8B26-F652-43EC-AFC3-AF45E8AD68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D8B26-F652-43EC-AFC3-AF45E8AD68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Improve performance of implementation</a:t>
            </a:r>
          </a:p>
          <a:p>
            <a:pPr lvl="1"/>
            <a:r>
              <a:rPr lang="de-DE" dirty="0" smtClean="0"/>
              <a:t>Use hardware accelerators</a:t>
            </a:r>
          </a:p>
          <a:p>
            <a:pPr lvl="1"/>
            <a:r>
              <a:rPr lang="de-DE" dirty="0" smtClean="0"/>
              <a:t>Multi-core systems (one core is executing in TZ, other cores keep phone responsive)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Automated kernel image analysis tool</a:t>
            </a:r>
          </a:p>
          <a:p>
            <a:pPr lvl="1"/>
            <a:r>
              <a:rPr lang="de-DE" dirty="0" smtClean="0"/>
              <a:t>Identify relevant dirvers</a:t>
            </a:r>
          </a:p>
          <a:p>
            <a:pPr lvl="1"/>
            <a:r>
              <a:rPr lang="de-DE" dirty="0" smtClean="0"/>
              <a:t>Automated dummy driver generation (analyze</a:t>
            </a:r>
            <a:r>
              <a:rPr lang="de-DE" baseline="0" dirty="0" smtClean="0"/>
              <a:t> driver interface)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D8B26-F652-43EC-AFC3-AF45E8AD6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8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5F6D-830B-0D4C-84F7-439076A3B6B4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2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8839-5AB9-1C4A-84FF-0786D101821A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0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2228-8A8F-3747-A6E3-729653AD9D41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C666D-F550-AA4E-9F4E-95517B2E70A4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3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00141-DF0E-8148-9806-2516A332F2C0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A4671-C3C3-7B42-B709-048EB95532B9}" type="datetime1">
              <a:rPr lang="de-DE" smtClean="0"/>
              <a:t>28.06.2016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2FEF-F15B-6D42-9339-D9132CF33A55}" type="datetime1">
              <a:rPr lang="de-DE" smtClean="0"/>
              <a:t>28.06.2016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9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C8FE7-C04D-DB4F-8D92-AF0500106F7C}" type="datetime1">
              <a:rPr lang="de-DE" smtClean="0"/>
              <a:t>28.06.2016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0E8F-3370-BD47-9CA9-CFA474FBD010}" type="datetime1">
              <a:rPr lang="de-DE" smtClean="0"/>
              <a:t>28.06.2016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D7D-D427-3A4F-9B00-17D7DC695E3B}" type="datetime1">
              <a:rPr lang="de-DE" smtClean="0"/>
              <a:t>28.06.2016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63C74-FA26-D04A-A4BB-6A9561753DA6}" type="datetime1">
              <a:rPr lang="de-DE" smtClean="0"/>
              <a:t>28.06.2016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B9C41-3FA7-844B-A908-6F9D65D0DEA4}" type="datetime1">
              <a:rPr lang="de-DE" smtClean="0"/>
              <a:t>28.06.2016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8AD2-19D5-0F42-BF44-96B91AC79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83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tiff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tiff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tiff"/><Relationship Id="rId10" Type="http://schemas.microsoft.com/office/2007/relationships/hdphoto" Target="../media/hdphoto7.wdp"/><Relationship Id="rId4" Type="http://schemas.openxmlformats.org/officeDocument/2006/relationships/image" Target="../media/image24.tiff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2.png"/><Relationship Id="rId7" Type="http://schemas.openxmlformats.org/officeDocument/2006/relationships/image" Target="../media/image24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image" Target="../media/image11.emf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9.tiff"/><Relationship Id="rId10" Type="http://schemas.openxmlformats.org/officeDocument/2006/relationships/image" Target="../media/image6.tif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2.png"/><Relationship Id="rId7" Type="http://schemas.openxmlformats.org/officeDocument/2006/relationships/image" Target="../media/image24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5.png"/><Relationship Id="rId4" Type="http://schemas.microsoft.com/office/2007/relationships/hdphoto" Target="../media/hdphoto7.wdp"/><Relationship Id="rId9" Type="http://schemas.openxmlformats.org/officeDocument/2006/relationships/image" Target="../media/image2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Regulating </a:t>
            </a:r>
            <a:r>
              <a:rPr lang="en-US" dirty="0" smtClean="0"/>
              <a:t>ARM </a:t>
            </a:r>
            <a:r>
              <a:rPr lang="en-US" dirty="0" err="1" smtClean="0"/>
              <a:t>TrustZone</a:t>
            </a:r>
            <a:r>
              <a:rPr lang="en-US" b="1" dirty="0" smtClean="0"/>
              <a:t> </a:t>
            </a:r>
            <a:r>
              <a:rPr lang="en-US" b="1" dirty="0"/>
              <a:t>Devices </a:t>
            </a:r>
            <a:r>
              <a:rPr lang="en-US" b="1" dirty="0" smtClean="0"/>
              <a:t>in </a:t>
            </a:r>
            <a:r>
              <a:rPr lang="en-US" b="1" dirty="0"/>
              <a:t>Restricted Spaces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8178" y="3106774"/>
            <a:ext cx="4107180" cy="124182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</a:rPr>
              <a:t>Vinod </a:t>
            </a:r>
            <a:r>
              <a:rPr lang="en-US" dirty="0" err="1" smtClean="0">
                <a:solidFill>
                  <a:schemeClr val="tx2"/>
                </a:solidFill>
              </a:rPr>
              <a:t>Ganapathy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tx2"/>
                </a:solidFill>
              </a:rPr>
              <a:t>Liviu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Iftode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tx2"/>
                </a:solidFill>
              </a:rPr>
              <a:t>Daeyoung</a:t>
            </a:r>
            <a:r>
              <a:rPr lang="en-US" dirty="0" smtClean="0">
                <a:solidFill>
                  <a:schemeClr val="tx2"/>
                </a:solidFill>
              </a:rPr>
              <a:t> Kim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</a:rPr>
              <a:t>Rutgers University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86120" y="3106774"/>
            <a:ext cx="3512058" cy="12418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</a:rPr>
              <a:t>Ferdinand </a:t>
            </a:r>
            <a:r>
              <a:rPr lang="en-US" dirty="0" err="1" smtClean="0">
                <a:solidFill>
                  <a:schemeClr val="tx2"/>
                </a:solidFill>
              </a:rPr>
              <a:t>Brasser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</a:rPr>
              <a:t>Christopher </a:t>
            </a:r>
            <a:r>
              <a:rPr lang="en-US" dirty="0" err="1" smtClean="0">
                <a:solidFill>
                  <a:schemeClr val="tx2"/>
                </a:solidFill>
              </a:rPr>
              <a:t>Liebchen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2"/>
                </a:solidFill>
              </a:rPr>
              <a:t>Ahmad-Reza </a:t>
            </a:r>
            <a:r>
              <a:rPr lang="en-US" dirty="0" err="1" smtClean="0">
                <a:solidFill>
                  <a:schemeClr val="tx2"/>
                </a:solidFill>
              </a:rPr>
              <a:t>Sadeghi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en-US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err="1" smtClean="0">
                <a:solidFill>
                  <a:schemeClr val="tx2"/>
                </a:solidFill>
              </a:rPr>
              <a:t>Technische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Universität</a:t>
            </a:r>
            <a:r>
              <a:rPr lang="en-US" dirty="0" smtClean="0">
                <a:solidFill>
                  <a:schemeClr val="tx2"/>
                </a:solidFill>
              </a:rPr>
              <a:t> Darmstadt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21143" y="1228753"/>
            <a:ext cx="1080000" cy="3872447"/>
            <a:chOff x="4213543" y="1228753"/>
            <a:chExt cx="1080000" cy="3872447"/>
          </a:xfrm>
        </p:grpSpPr>
        <p:grpSp>
          <p:nvGrpSpPr>
            <p:cNvPr id="21" name="Group 20"/>
            <p:cNvGrpSpPr/>
            <p:nvPr/>
          </p:nvGrpSpPr>
          <p:grpSpPr>
            <a:xfrm>
              <a:off x="4213543" y="1228753"/>
              <a:ext cx="1080000" cy="3872447"/>
              <a:chOff x="4213543" y="1228753"/>
              <a:chExt cx="1080000" cy="3872447"/>
            </a:xfrm>
          </p:grpSpPr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4213543" y="1228753"/>
                <a:ext cx="716914" cy="864000"/>
                <a:chOff x="3695304" y="1011776"/>
                <a:chExt cx="991207" cy="119457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5304" y="1163535"/>
                  <a:ext cx="517747" cy="1009462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26178" y="1011776"/>
                  <a:ext cx="273807" cy="367116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85637" y="1443791"/>
                  <a:ext cx="354890" cy="35489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285636" y="1862277"/>
                  <a:ext cx="400875" cy="34407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4572000" y="2277419"/>
                <a:ext cx="0" cy="2448000"/>
              </a:xfrm>
              <a:prstGeom prst="line">
                <a:avLst/>
              </a:prstGeom>
              <a:ln w="25400">
                <a:solidFill>
                  <a:srgbClr val="FE8950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4213543" y="4921200"/>
                <a:ext cx="1080000" cy="180000"/>
                <a:chOff x="4362140" y="4921200"/>
                <a:chExt cx="1080000" cy="1800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4362140" y="4921200"/>
                  <a:ext cx="0" cy="18000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362140" y="5011200"/>
                  <a:ext cx="108000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Rectangle 14"/>
            <p:cNvSpPr/>
            <p:nvPr/>
          </p:nvSpPr>
          <p:spPr>
            <a:xfrm>
              <a:off x="4550687" y="1430183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572135" y="1755775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de-DE" dirty="0" smtClean="0"/>
              <a:t>Phase </a:t>
            </a:r>
            <a:r>
              <a:rPr lang="de-DE" dirty="0"/>
              <a:t>2</a:t>
            </a:r>
            <a:r>
              <a:rPr lang="de-DE" dirty="0" smtClean="0"/>
              <a:t>: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de-DE" dirty="0" err="1" smtClean="0"/>
              <a:t>Enforecmant</a:t>
            </a:r>
            <a:r>
              <a:rPr lang="de-DE" dirty="0" smtClean="0"/>
              <a:t> Verification</a:t>
            </a:r>
            <a:endParaRPr lang="en-US" dirty="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51350" y="1228753"/>
            <a:ext cx="864000" cy="864000"/>
            <a:chOff x="7353865" y="1242812"/>
            <a:chExt cx="1161485" cy="1161485"/>
          </a:xfrm>
        </p:grpSpPr>
        <p:pic>
          <p:nvPicPr>
            <p:cNvPr id="11" name="Picture 2" descr="http://sleekbrake.com/assets/img/office-building-ic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53865" y="1242812"/>
              <a:ext cx="1161485" cy="1161485"/>
            </a:xfrm>
            <a:prstGeom prst="rect">
              <a:avLst/>
            </a:prstGeom>
            <a:noFill/>
          </p:spPr>
        </p:pic>
        <p:pic>
          <p:nvPicPr>
            <p:cNvPr id="12" name="Picture 2" descr="http://findicons.com/files/icons/1714/dropline_neu/128/network_serve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6" y="1675091"/>
              <a:ext cx="724407" cy="72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Straight Connector 22"/>
          <p:cNvCxnSpPr/>
          <p:nvPr/>
        </p:nvCxnSpPr>
        <p:spPr>
          <a:xfrm>
            <a:off x="8083350" y="2277419"/>
            <a:ext cx="0" cy="2448000"/>
          </a:xfrm>
          <a:prstGeom prst="line">
            <a:avLst/>
          </a:prstGeom>
          <a:ln w="25400">
            <a:solidFill>
              <a:srgbClr val="77B6F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435350" y="4921200"/>
            <a:ext cx="1080000" cy="180000"/>
            <a:chOff x="7422858" y="4921200"/>
            <a:chExt cx="1080000" cy="1800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8502858" y="4921200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422858" y="5011200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787073" y="4842000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>
                    <a:lumMod val="65000"/>
                  </a:schemeClr>
                </a:solidFill>
              </a:rPr>
              <a:t>Restricted space</a:t>
            </a:r>
            <a:endParaRPr 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339200" y="2299695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634244" y="193036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Request  proof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of policy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339200" y="2803695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77598" y="2434363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Token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834000" y="2911695"/>
            <a:ext cx="1440000" cy="180000"/>
            <a:chOff x="4680000" y="3600000"/>
            <a:chExt cx="1440000" cy="180000"/>
          </a:xfrm>
        </p:grpSpPr>
        <p:sp>
          <p:nvSpPr>
            <p:cNvPr id="54" name="Rectangle 53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99" y="2793619"/>
            <a:ext cx="596151" cy="596151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>
            <a:off x="1338057" y="3815462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633101" y="344613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Request  proof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of policy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1338057" y="4319462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576455" y="3950130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Token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832857" y="4427462"/>
            <a:ext cx="1440000" cy="180000"/>
            <a:chOff x="4680000" y="3600000"/>
            <a:chExt cx="1440000" cy="180000"/>
          </a:xfrm>
        </p:grpSpPr>
        <p:sp>
          <p:nvSpPr>
            <p:cNvPr id="70" name="Rectangle 69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56" y="4309386"/>
            <a:ext cx="596151" cy="59615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246244" y="2834508"/>
            <a:ext cx="0" cy="93600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46244" y="31178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77B6FB"/>
                </a:solidFill>
              </a:rPr>
              <a:t>t</a:t>
            </a:r>
            <a:endParaRPr lang="en-US" dirty="0">
              <a:solidFill>
                <a:srgbClr val="77B6F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5" grpId="0"/>
      <p:bldP spid="6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979600" y="2277419"/>
            <a:ext cx="0" cy="2448000"/>
          </a:xfrm>
          <a:prstGeom prst="line">
            <a:avLst/>
          </a:prstGeom>
          <a:ln w="25400">
            <a:solidFill>
              <a:srgbClr val="FE895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21143" y="4921200"/>
            <a:ext cx="1080000" cy="180000"/>
            <a:chOff x="4362140" y="4921200"/>
            <a:chExt cx="1080000" cy="180000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4362140" y="4921200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362140" y="5011200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621143" y="1228753"/>
            <a:ext cx="794930" cy="988687"/>
            <a:chOff x="621143" y="1228753"/>
            <a:chExt cx="794930" cy="988687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621143" y="1228753"/>
              <a:ext cx="716914" cy="864000"/>
              <a:chOff x="3695304" y="1011776"/>
              <a:chExt cx="991207" cy="11945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5304" y="1163535"/>
                <a:ext cx="517747" cy="1009462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6178" y="1011776"/>
                <a:ext cx="273807" cy="36711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5637" y="1443791"/>
                <a:ext cx="354890" cy="35489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285636" y="1862277"/>
                <a:ext cx="400875" cy="344072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958287" y="1430183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79735" y="1755775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de-DE" dirty="0" smtClean="0"/>
              <a:t>Phase </a:t>
            </a:r>
            <a:r>
              <a:rPr lang="de-DE" dirty="0"/>
              <a:t>2</a:t>
            </a:r>
            <a:r>
              <a:rPr lang="de-DE" dirty="0" smtClean="0"/>
              <a:t>: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en-US" dirty="0"/>
              <a:t>E</a:t>
            </a:r>
            <a:r>
              <a:rPr lang="en-US" dirty="0" smtClean="0"/>
              <a:t>nforcement</a:t>
            </a:r>
            <a:r>
              <a:rPr lang="de-DE" dirty="0" smtClean="0"/>
              <a:t> Verification</a:t>
            </a:r>
            <a:endParaRPr lang="en-US" dirty="0"/>
          </a:p>
        </p:txBody>
      </p:sp>
      <p:pic>
        <p:nvPicPr>
          <p:cNvPr id="11" name="Picture 2" descr="http://sleekbrake.com/assets/img/office-building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1350" y="1228753"/>
            <a:ext cx="864000" cy="864000"/>
          </a:xfrm>
          <a:prstGeom prst="rect">
            <a:avLst/>
          </a:prstGeom>
          <a:noFill/>
        </p:spPr>
      </p:pic>
      <p:pic>
        <p:nvPicPr>
          <p:cNvPr id="12" name="Picture 2" descr="http://findicons.com/files/icons/1714/dropline_neu/128/network_serv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187" y="1550315"/>
            <a:ext cx="538868" cy="5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8083350" y="2277419"/>
            <a:ext cx="0" cy="2448000"/>
          </a:xfrm>
          <a:prstGeom prst="line">
            <a:avLst/>
          </a:prstGeom>
          <a:ln w="25400">
            <a:solidFill>
              <a:srgbClr val="77B6F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435350" y="4921200"/>
            <a:ext cx="1080000" cy="180000"/>
            <a:chOff x="7422858" y="4921200"/>
            <a:chExt cx="1080000" cy="1800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8502858" y="4921200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422858" y="5011200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3787073" y="4842000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>
                    <a:lumMod val="65000"/>
                  </a:schemeClr>
                </a:solidFill>
              </a:rPr>
              <a:t>Restricted space</a:t>
            </a:r>
            <a:endParaRPr 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339200" y="2299695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634244" y="193036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Request  proof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of policy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339200" y="2803695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77598" y="2434363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Token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834000" y="2911695"/>
            <a:ext cx="1440000" cy="180000"/>
            <a:chOff x="4680000" y="3600000"/>
            <a:chExt cx="1440000" cy="180000"/>
          </a:xfrm>
        </p:grpSpPr>
        <p:sp>
          <p:nvSpPr>
            <p:cNvPr id="54" name="Rectangle 53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99" y="2793619"/>
            <a:ext cx="596151" cy="596151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>
            <a:off x="1338057" y="3815462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633101" y="344613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Request  proof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of policy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1338057" y="4319462"/>
            <a:ext cx="64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576455" y="3950130"/>
            <a:ext cx="19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Verification Token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832857" y="4427462"/>
            <a:ext cx="1440000" cy="180000"/>
            <a:chOff x="4680000" y="3600000"/>
            <a:chExt cx="1440000" cy="180000"/>
          </a:xfrm>
        </p:grpSpPr>
        <p:sp>
          <p:nvSpPr>
            <p:cNvPr id="70" name="Rectangle 69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456" y="4309386"/>
            <a:ext cx="596151" cy="59615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246244" y="2834508"/>
            <a:ext cx="0" cy="93600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46244" y="31178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77B6FB"/>
                </a:solidFill>
              </a:rPr>
              <a:t>t</a:t>
            </a:r>
            <a:endParaRPr lang="en-US" dirty="0">
              <a:solidFill>
                <a:srgbClr val="77B6FB"/>
              </a:solidFill>
            </a:endParaRPr>
          </a:p>
        </p:txBody>
      </p:sp>
      <p:pic>
        <p:nvPicPr>
          <p:cNvPr id="83" name="Picture 2" descr="http://sleekbrake.com/assets/img/office-building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932200"/>
            <a:ext cx="1657350" cy="1657350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6104868" y="2599626"/>
            <a:ext cx="1151211" cy="1425584"/>
            <a:chOff x="6104868" y="2599626"/>
            <a:chExt cx="1151211" cy="1425584"/>
          </a:xfrm>
        </p:grpSpPr>
        <p:sp>
          <p:nvSpPr>
            <p:cNvPr id="5" name="Rectangle 4"/>
            <p:cNvSpPr/>
            <p:nvPr/>
          </p:nvSpPr>
          <p:spPr>
            <a:xfrm>
              <a:off x="6104868" y="2599626"/>
              <a:ext cx="1151211" cy="140981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70502" y="2660264"/>
              <a:ext cx="1054045" cy="1364946"/>
              <a:chOff x="6170502" y="2660264"/>
              <a:chExt cx="1054045" cy="1364946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0502" y="2812023"/>
                <a:ext cx="517747" cy="1009462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1376" y="2660264"/>
                <a:ext cx="273807" cy="367116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760835" y="3092280"/>
                <a:ext cx="354890" cy="354890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/>
              </a:blip>
              <a:stretch>
                <a:fillRect/>
              </a:stretch>
            </p:blipFill>
            <p:spPr>
              <a:xfrm>
                <a:off x="6760834" y="3510765"/>
                <a:ext cx="400875" cy="344072"/>
              </a:xfrm>
              <a:prstGeom prst="rect">
                <a:avLst/>
              </a:prstGeom>
            </p:spPr>
          </p:pic>
          <p:sp>
            <p:nvSpPr>
              <p:cNvPr id="86" name="Rectangle 85"/>
              <p:cNvSpPr/>
              <p:nvPr/>
            </p:nvSpPr>
            <p:spPr>
              <a:xfrm>
                <a:off x="6641727" y="2940474"/>
                <a:ext cx="5613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✘</a:t>
                </a:r>
                <a:endParaRPr lang="en-US" sz="2800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6663175" y="3378879"/>
                <a:ext cx="5613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✘</a:t>
                </a:r>
                <a:endParaRPr lang="en-US" sz="2800" dirty="0"/>
              </a:p>
            </p:txBody>
          </p:sp>
        </p:grpSp>
      </p:grpSp>
      <p:sp>
        <p:nvSpPr>
          <p:cNvPr id="88" name="Rounded Rectangle 87"/>
          <p:cNvSpPr/>
          <p:nvPr/>
        </p:nvSpPr>
        <p:spPr>
          <a:xfrm>
            <a:off x="4569928" y="800100"/>
            <a:ext cx="3145322" cy="385630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347148" y="2851373"/>
            <a:ext cx="479685" cy="9897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4914900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Restricted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82701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Public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5317830" y="3902258"/>
            <a:ext cx="1900208" cy="237810"/>
            <a:chOff x="5317830" y="3902258"/>
            <a:chExt cx="1900208" cy="237810"/>
          </a:xfrm>
        </p:grpSpPr>
        <p:sp>
          <p:nvSpPr>
            <p:cNvPr id="93" name="Rectangle 92"/>
            <p:cNvSpPr/>
            <p:nvPr/>
          </p:nvSpPr>
          <p:spPr>
            <a:xfrm>
              <a:off x="531783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555315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79280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030285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26777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505255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742740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6980228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itle 1"/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Phase 3: Check-out</a:t>
            </a:r>
            <a:endParaRPr lang="en-US" dirty="0"/>
          </a:p>
        </p:txBody>
      </p:sp>
      <p:pic>
        <p:nvPicPr>
          <p:cNvPr id="102" name="Picture 5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99" l="9626" r="89840">
                        <a14:foregroundMark x1="48663" y1="10438" x2="48663" y2="1043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2100" y="2831714"/>
            <a:ext cx="610791" cy="97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"/>
    </mc:Choice>
    <mc:Fallback xmlns="">
      <p:transition spd="slow" advClick="0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93827E-7 L -0.2092 -0.00093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45679E-6 L 0.61476 0.31049 " pathEditMode="relative" rAng="0" ptsTypes="AA">
                                      <p:cBhvr>
                                        <p:cTn id="8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1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50" grpId="0"/>
      <p:bldP spid="52" grpId="0"/>
      <p:bldP spid="65" grpId="0"/>
      <p:bldP spid="68" grpId="0"/>
      <p:bldP spid="17" grpId="0"/>
      <p:bldP spid="88" grpId="0" animBg="1"/>
      <p:bldP spid="89" grpId="0" animBg="1"/>
      <p:bldP spid="90" grpId="0"/>
      <p:bldP spid="91" grpId="0"/>
      <p:bldP spid="10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http://sleekbrake.com/assets/img/office-building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0" y="932200"/>
            <a:ext cx="1657350" cy="1657350"/>
          </a:xfrm>
          <a:prstGeom prst="rect">
            <a:avLst/>
          </a:prstGeom>
          <a:noFill/>
        </p:spPr>
      </p:pic>
      <p:sp>
        <p:nvSpPr>
          <p:cNvPr id="47" name="Rounded Rectangle 46"/>
          <p:cNvSpPr/>
          <p:nvPr/>
        </p:nvSpPr>
        <p:spPr>
          <a:xfrm>
            <a:off x="4569928" y="800100"/>
            <a:ext cx="3145322" cy="385630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347148" y="2851373"/>
            <a:ext cx="479685" cy="9897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3: Check-out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4900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Restricted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2701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Public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99" l="9626" r="89840">
                        <a14:foregroundMark x1="48663" y1="10438" x2="48663" y2="1043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2100" y="2831714"/>
            <a:ext cx="610791" cy="97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02" y="2812023"/>
            <a:ext cx="517747" cy="10094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376" y="2660264"/>
            <a:ext cx="273807" cy="367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0835" y="3092280"/>
            <a:ext cx="354890" cy="354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6760834" y="3510765"/>
            <a:ext cx="400875" cy="3440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097062" y="2987218"/>
            <a:ext cx="1586944" cy="911236"/>
            <a:chOff x="4160820" y="3194934"/>
            <a:chExt cx="1586944" cy="911236"/>
          </a:xfrm>
        </p:grpSpPr>
        <p:sp>
          <p:nvSpPr>
            <p:cNvPr id="23" name="Curved Left Arrow 22"/>
            <p:cNvSpPr/>
            <p:nvPr/>
          </p:nvSpPr>
          <p:spPr>
            <a:xfrm flipV="1">
              <a:off x="4160820" y="3194934"/>
              <a:ext cx="612254" cy="911236"/>
            </a:xfrm>
            <a:prstGeom prst="curvedLeftArrow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73074" y="3327387"/>
              <a:ext cx="974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Revert</a:t>
              </a:r>
            </a:p>
            <a:p>
              <a:r>
                <a:rPr lang="en-US" dirty="0" smtClean="0"/>
                <a:t>Changes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17830" y="3902258"/>
            <a:ext cx="1900208" cy="237810"/>
            <a:chOff x="5317830" y="3902258"/>
            <a:chExt cx="1900208" cy="237810"/>
          </a:xfrm>
        </p:grpSpPr>
        <p:sp>
          <p:nvSpPr>
            <p:cNvPr id="20" name="Rectangle 19"/>
            <p:cNvSpPr/>
            <p:nvPr/>
          </p:nvSpPr>
          <p:spPr>
            <a:xfrm>
              <a:off x="531783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55315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9280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030285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67770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05255" y="3902258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42740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80228" y="3902258"/>
              <a:ext cx="237810" cy="23781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99154" y="3899679"/>
            <a:ext cx="1900208" cy="239075"/>
            <a:chOff x="5317830" y="3900969"/>
            <a:chExt cx="1900208" cy="239075"/>
          </a:xfrm>
        </p:grpSpPr>
        <p:sp>
          <p:nvSpPr>
            <p:cNvPr id="32" name="Rectangle 31"/>
            <p:cNvSpPr/>
            <p:nvPr/>
          </p:nvSpPr>
          <p:spPr>
            <a:xfrm>
              <a:off x="5317830" y="3901687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555640" y="3901687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96744" y="3900969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33992" y="3902192"/>
              <a:ext cx="237810" cy="2378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66798" y="3902234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504608" y="3902234"/>
              <a:ext cx="237810" cy="237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42418" y="3902234"/>
              <a:ext cx="237810" cy="2378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80228" y="3902234"/>
              <a:ext cx="237810" cy="2378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41727" y="2940474"/>
            <a:ext cx="582820" cy="1084736"/>
            <a:chOff x="6641727" y="2940474"/>
            <a:chExt cx="582820" cy="1084736"/>
          </a:xfrm>
        </p:grpSpPr>
        <p:sp>
          <p:nvSpPr>
            <p:cNvPr id="50" name="Rectangle 49"/>
            <p:cNvSpPr/>
            <p:nvPr/>
          </p:nvSpPr>
          <p:spPr>
            <a:xfrm>
              <a:off x="6641727" y="2940474"/>
              <a:ext cx="5613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✘</a:t>
              </a:r>
              <a:endParaRPr lang="en-US" sz="28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63175" y="3378879"/>
              <a:ext cx="5613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✘</a:t>
              </a:r>
              <a:endParaRPr lang="en-US" sz="28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67 -0.00093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67 -0.00093 " pathEditMode="relative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67 -0.00093 " pathEditMode="relative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67 -0.00093 " pathEditMode="relative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6267 -0.000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3457E-7 L -0.46268 -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-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7 L -0.4625 -0.001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TrustZone (TZ)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35622" y="1826828"/>
            <a:ext cx="2374681" cy="2374681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CPU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5352391" y="1827486"/>
            <a:ext cx="2546131" cy="474279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Memory</a:t>
            </a:r>
            <a:endParaRPr lang="en-US" sz="2200" dirty="0"/>
          </a:p>
        </p:txBody>
      </p:sp>
      <p:sp>
        <p:nvSpPr>
          <p:cNvPr id="9" name="Rounded Rectangle 8"/>
          <p:cNvSpPr/>
          <p:nvPr/>
        </p:nvSpPr>
        <p:spPr>
          <a:xfrm>
            <a:off x="5352391" y="2460734"/>
            <a:ext cx="2546131" cy="474279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Camera</a:t>
            </a:r>
            <a:endParaRPr lang="en-US" sz="2200" dirty="0"/>
          </a:p>
        </p:txBody>
      </p:sp>
      <p:sp>
        <p:nvSpPr>
          <p:cNvPr id="10" name="Rounded Rectangle 9"/>
          <p:cNvSpPr/>
          <p:nvPr/>
        </p:nvSpPr>
        <p:spPr>
          <a:xfrm>
            <a:off x="5352391" y="3093982"/>
            <a:ext cx="2546131" cy="474279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Microphone</a:t>
            </a:r>
            <a:endParaRPr lang="en-US" sz="2200" dirty="0"/>
          </a:p>
        </p:txBody>
      </p:sp>
      <p:sp>
        <p:nvSpPr>
          <p:cNvPr id="11" name="Rounded Rectangle 10"/>
          <p:cNvSpPr/>
          <p:nvPr/>
        </p:nvSpPr>
        <p:spPr>
          <a:xfrm>
            <a:off x="5352390" y="3727230"/>
            <a:ext cx="2546131" cy="474279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 smtClean="0"/>
              <a:t>WiFi</a:t>
            </a:r>
            <a:endParaRPr lang="en-US" sz="2200" dirty="0"/>
          </a:p>
        </p:txBody>
      </p:sp>
      <p:sp>
        <p:nvSpPr>
          <p:cNvPr id="12" name="Rounded Rectangle 11"/>
          <p:cNvSpPr/>
          <p:nvPr/>
        </p:nvSpPr>
        <p:spPr>
          <a:xfrm>
            <a:off x="1088804" y="1821567"/>
            <a:ext cx="1332000" cy="237994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2600" dirty="0" err="1" smtClean="0"/>
              <a:t>NormalWorld</a:t>
            </a:r>
            <a:endParaRPr lang="en-US" sz="2600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2422972" y="1821566"/>
            <a:ext cx="1332000" cy="237994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2600" dirty="0" smtClean="0"/>
              <a:t>Secure World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871548" y="1827486"/>
            <a:ext cx="614852" cy="2374023"/>
            <a:chOff x="4871548" y="1827486"/>
            <a:chExt cx="614852" cy="2374023"/>
          </a:xfrm>
        </p:grpSpPr>
        <p:sp>
          <p:nvSpPr>
            <p:cNvPr id="14" name="Rounded Rectangle 13"/>
            <p:cNvSpPr/>
            <p:nvPr/>
          </p:nvSpPr>
          <p:spPr>
            <a:xfrm>
              <a:off x="4871549" y="3727230"/>
              <a:ext cx="614851" cy="474279"/>
            </a:xfrm>
            <a:prstGeom prst="roundRect">
              <a:avLst/>
            </a:prstGeom>
            <a:gradFill flip="none" rotWithShape="1">
              <a:gsLst>
                <a:gs pos="50000">
                  <a:schemeClr val="accent6"/>
                </a:gs>
                <a:gs pos="50000">
                  <a:srgbClr val="FF00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71549" y="3093982"/>
              <a:ext cx="614851" cy="474279"/>
            </a:xfrm>
            <a:prstGeom prst="roundRect">
              <a:avLst/>
            </a:prstGeom>
            <a:gradFill flip="none" rotWithShape="1">
              <a:gsLst>
                <a:gs pos="50000">
                  <a:schemeClr val="accent6"/>
                </a:gs>
                <a:gs pos="50000">
                  <a:srgbClr val="FF00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871548" y="2460733"/>
              <a:ext cx="614851" cy="474279"/>
            </a:xfrm>
            <a:prstGeom prst="roundRect">
              <a:avLst/>
            </a:prstGeom>
            <a:gradFill flip="none" rotWithShape="1">
              <a:gsLst>
                <a:gs pos="50000">
                  <a:schemeClr val="accent6"/>
                </a:gs>
                <a:gs pos="50000">
                  <a:srgbClr val="FF00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71548" y="1827486"/>
              <a:ext cx="614851" cy="474279"/>
            </a:xfrm>
            <a:prstGeom prst="roundRect">
              <a:avLst/>
            </a:prstGeom>
            <a:gradFill flip="none" rotWithShape="1">
              <a:gsLst>
                <a:gs pos="50000">
                  <a:schemeClr val="accent6"/>
                </a:gs>
                <a:gs pos="50000">
                  <a:srgbClr val="FF00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71547" y="2460733"/>
            <a:ext cx="614852" cy="1740776"/>
            <a:chOff x="4871547" y="2460733"/>
            <a:chExt cx="614852" cy="1740776"/>
          </a:xfrm>
        </p:grpSpPr>
        <p:sp>
          <p:nvSpPr>
            <p:cNvPr id="20" name="Rounded Rectangle 19"/>
            <p:cNvSpPr/>
            <p:nvPr/>
          </p:nvSpPr>
          <p:spPr>
            <a:xfrm>
              <a:off x="4871548" y="3727230"/>
              <a:ext cx="614851" cy="47427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871548" y="3093982"/>
              <a:ext cx="614851" cy="47427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871547" y="2460733"/>
              <a:ext cx="614851" cy="474279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98083" y="2813304"/>
            <a:ext cx="1113441" cy="1182597"/>
            <a:chOff x="1198083" y="2813304"/>
            <a:chExt cx="1113441" cy="1182597"/>
          </a:xfrm>
        </p:grpSpPr>
        <p:sp>
          <p:nvSpPr>
            <p:cNvPr id="24" name="Rectangle 23"/>
            <p:cNvSpPr/>
            <p:nvPr/>
          </p:nvSpPr>
          <p:spPr>
            <a:xfrm>
              <a:off x="1198083" y="3718981"/>
              <a:ext cx="1113441" cy="276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mtClean="0"/>
                <a:t>Kernel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94338" y="2813304"/>
              <a:ext cx="315587" cy="8516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tIns="0" rIns="46800" bIns="0" rtlCol="0" anchor="t"/>
            <a:lstStyle/>
            <a:p>
              <a:pPr algn="ctr"/>
              <a:r>
                <a:rPr lang="en-US" dirty="0" smtClean="0"/>
                <a:t>A</a:t>
              </a:r>
            </a:p>
            <a:p>
              <a:pPr algn="ctr"/>
              <a:r>
                <a:rPr lang="en-US" dirty="0" smtClean="0"/>
                <a:t>p</a:t>
              </a:r>
            </a:p>
            <a:p>
              <a:pPr algn="ctr"/>
              <a:r>
                <a:rPr lang="en-US" dirty="0" smtClean="0"/>
                <a:t>p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98083" y="2813304"/>
              <a:ext cx="315587" cy="8516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tIns="0" rIns="46800" bIns="0" rtlCol="0" anchor="t"/>
            <a:lstStyle/>
            <a:p>
              <a:pPr algn="ctr"/>
              <a:r>
                <a:rPr lang="en-US" dirty="0" smtClean="0"/>
                <a:t>A</a:t>
              </a:r>
            </a:p>
            <a:p>
              <a:pPr algn="ctr"/>
              <a:r>
                <a:rPr lang="en-US" dirty="0" smtClean="0"/>
                <a:t>p</a:t>
              </a:r>
            </a:p>
            <a:p>
              <a:pPr algn="ctr"/>
              <a:r>
                <a:rPr lang="en-US" dirty="0" smtClean="0"/>
                <a:t>p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05342" y="2813304"/>
              <a:ext cx="315587" cy="8516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tIns="0" rIns="46800" bIns="0" rtlCol="0" anchor="t"/>
            <a:lstStyle/>
            <a:p>
              <a:pPr algn="ctr"/>
              <a:r>
                <a:rPr lang="en-US" dirty="0" smtClean="0"/>
                <a:t>A</a:t>
              </a:r>
            </a:p>
            <a:p>
              <a:pPr algn="ctr"/>
              <a:r>
                <a:rPr lang="en-US" dirty="0" smtClean="0"/>
                <a:t>p</a:t>
              </a:r>
            </a:p>
            <a:p>
              <a:pPr algn="ctr"/>
              <a:r>
                <a:rPr lang="en-US" dirty="0" smtClean="0"/>
                <a:t>p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13423" y="2813304"/>
            <a:ext cx="1113441" cy="11908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Library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http://findicons.com/files/icons/1714/dropline_neu/128/network_serv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725" y="2331958"/>
            <a:ext cx="861756" cy="8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Guest Kernel Memory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51643" y="3112743"/>
            <a:ext cx="2079381" cy="971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720000" rIns="792000" rtlCol="0" anchor="ctr"/>
          <a:lstStyle/>
          <a:p>
            <a:pPr algn="ctr"/>
            <a:r>
              <a:rPr lang="en-US" dirty="0" smtClean="0"/>
              <a:t>Kernel Space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90246" y="1899405"/>
            <a:ext cx="940777" cy="1072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bIns="79200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RS-App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1643" y="1899404"/>
            <a:ext cx="940777" cy="1072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792000" rtlCol="0" anchor="ctr"/>
          <a:lstStyle/>
          <a:p>
            <a:pPr algn="ctr"/>
            <a:r>
              <a:rPr lang="en-US" dirty="0" smtClean="0"/>
              <a:t>         App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71774" y="1899404"/>
            <a:ext cx="839666" cy="21848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1908000" rtlCol="0" anchor="ctr"/>
          <a:lstStyle/>
          <a:p>
            <a:pPr algn="ctr"/>
            <a:r>
              <a:rPr lang="en-US" dirty="0" smtClean="0"/>
              <a:t>TZ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970687" y="3112743"/>
            <a:ext cx="641839" cy="2681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copy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3970688" y="2463272"/>
            <a:ext cx="641839" cy="2681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 smtClean="0"/>
              <a:t>HMAC</a:t>
            </a:r>
            <a:endParaRPr lang="en-US" sz="1600" dirty="0"/>
          </a:p>
        </p:txBody>
      </p:sp>
      <p:cxnSp>
        <p:nvCxnSpPr>
          <p:cNvPr id="24" name="Elbow Connector 23"/>
          <p:cNvCxnSpPr>
            <a:stCxn id="4" idx="3"/>
            <a:endCxn id="21" idx="2"/>
          </p:cNvCxnSpPr>
          <p:nvPr/>
        </p:nvCxnSpPr>
        <p:spPr>
          <a:xfrm flipV="1">
            <a:off x="3131024" y="3380909"/>
            <a:ext cx="1160583" cy="217609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1" idx="0"/>
            <a:endCxn id="30" idx="2"/>
          </p:cNvCxnSpPr>
          <p:nvPr/>
        </p:nvCxnSpPr>
        <p:spPr>
          <a:xfrm rot="16200000" flipV="1">
            <a:off x="3334714" y="2155849"/>
            <a:ext cx="282815" cy="1630973"/>
          </a:xfrm>
          <a:prstGeom prst="bentConnector3">
            <a:avLst>
              <a:gd name="adj1" fmla="val 31449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354634" y="2243475"/>
            <a:ext cx="612000" cy="5864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err="1" smtClean="0"/>
              <a:t>KernelImage</a:t>
            </a:r>
            <a:endParaRPr lang="en-US" sz="1400" dirty="0"/>
          </a:p>
        </p:txBody>
      </p:sp>
      <p:cxnSp>
        <p:nvCxnSpPr>
          <p:cNvPr id="33" name="Straight Arrow Connector 32"/>
          <p:cNvCxnSpPr>
            <a:stCxn id="21" idx="0"/>
            <a:endCxn id="22" idx="2"/>
          </p:cNvCxnSpPr>
          <p:nvPr/>
        </p:nvCxnSpPr>
        <p:spPr>
          <a:xfrm flipV="1">
            <a:off x="4291607" y="2731438"/>
            <a:ext cx="1" cy="3813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1"/>
          </p:cNvCxnSpPr>
          <p:nvPr/>
        </p:nvCxnSpPr>
        <p:spPr>
          <a:xfrm flipH="1">
            <a:off x="3289300" y="2597355"/>
            <a:ext cx="68138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156" y="1899403"/>
            <a:ext cx="400875" cy="34407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118340" y="3246826"/>
            <a:ext cx="68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Cam-</a:t>
            </a:r>
            <a:r>
              <a:rPr lang="en-US" sz="1400" dirty="0" err="1" smtClean="0">
                <a:solidFill>
                  <a:schemeClr val="bg1"/>
                </a:solidFill>
              </a:rPr>
              <a:t>Drv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837733" y="3246826"/>
            <a:ext cx="68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WiFi-Drv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557126" y="3246826"/>
            <a:ext cx="50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Drv</a:t>
            </a:r>
            <a:r>
              <a:rPr lang="en-US" sz="1400" dirty="0" smtClean="0">
                <a:solidFill>
                  <a:schemeClr val="bg1"/>
                </a:solidFill>
              </a:rPr>
              <a:t>-N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731556" y="3593559"/>
            <a:ext cx="719553" cy="180000"/>
            <a:chOff x="2439473" y="3669179"/>
            <a:chExt cx="719553" cy="180000"/>
          </a:xfrm>
        </p:grpSpPr>
        <p:sp>
          <p:nvSpPr>
            <p:cNvPr id="48" name="Rectangle 47"/>
            <p:cNvSpPr/>
            <p:nvPr/>
          </p:nvSpPr>
          <p:spPr>
            <a:xfrm>
              <a:off x="2439473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19324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99175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79026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2506614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2686465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2866316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046167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5" name="Straight Arrow Connector 64"/>
          <p:cNvCxnSpPr>
            <a:stCxn id="54" idx="1"/>
            <a:endCxn id="43" idx="2"/>
          </p:cNvCxnSpPr>
          <p:nvPr/>
        </p:nvCxnSpPr>
        <p:spPr>
          <a:xfrm flipH="1" flipV="1">
            <a:off x="1460340" y="3462826"/>
            <a:ext cx="345052" cy="2045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6" idx="0"/>
            <a:endCxn id="45" idx="2"/>
          </p:cNvCxnSpPr>
          <p:nvPr/>
        </p:nvCxnSpPr>
        <p:spPr>
          <a:xfrm flipH="1" flipV="1">
            <a:off x="2179733" y="3462826"/>
            <a:ext cx="1526" cy="197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57" idx="7"/>
            <a:endCxn id="46" idx="2"/>
          </p:cNvCxnSpPr>
          <p:nvPr/>
        </p:nvCxnSpPr>
        <p:spPr>
          <a:xfrm flipV="1">
            <a:off x="2377274" y="3462826"/>
            <a:ext cx="431852" cy="20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Down Arrow 76"/>
          <p:cNvSpPr/>
          <p:nvPr/>
        </p:nvSpPr>
        <p:spPr>
          <a:xfrm>
            <a:off x="1396724" y="2891976"/>
            <a:ext cx="254268" cy="34204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Elbow Connector 79"/>
          <p:cNvCxnSpPr>
            <a:stCxn id="5" idx="0"/>
            <a:endCxn id="85" idx="0"/>
          </p:cNvCxnSpPr>
          <p:nvPr/>
        </p:nvCxnSpPr>
        <p:spPr>
          <a:xfrm rot="16200000" flipH="1">
            <a:off x="4801342" y="-241303"/>
            <a:ext cx="432553" cy="4713968"/>
          </a:xfrm>
          <a:prstGeom prst="bentConnector3">
            <a:avLst>
              <a:gd name="adj1" fmla="val -80573"/>
            </a:avLst>
          </a:prstGeom>
          <a:ln w="444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70060" y="3838136"/>
            <a:ext cx="332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Based on prior work; see paper for details.</a:t>
            </a:r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38" y="2403044"/>
            <a:ext cx="596151" cy="59615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54634" y="2243475"/>
            <a:ext cx="1005355" cy="755720"/>
            <a:chOff x="6876182" y="2794456"/>
            <a:chExt cx="1005355" cy="755720"/>
          </a:xfrm>
        </p:grpSpPr>
        <p:sp>
          <p:nvSpPr>
            <p:cNvPr id="62" name="Rounded Rectangle 61"/>
            <p:cNvSpPr/>
            <p:nvPr/>
          </p:nvSpPr>
          <p:spPr>
            <a:xfrm>
              <a:off x="6876182" y="2794456"/>
              <a:ext cx="612000" cy="58645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400" dirty="0" err="1" smtClean="0"/>
                <a:t>KernelImage</a:t>
              </a:r>
              <a:endParaRPr lang="en-US" sz="1400" dirty="0"/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386" y="2954025"/>
              <a:ext cx="596151" cy="596151"/>
            </a:xfrm>
            <a:prstGeom prst="rect">
              <a:avLst/>
            </a:prstGeom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2789" y="2743064"/>
            <a:ext cx="857955" cy="8922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4.44444E-6 -0.20247 L 0.46632 -0.2037 L 0.46962 0.0963 L 0.46962 0.0963 " pathEditMode="relative" ptsTypes="AAAAA">
                                      <p:cBhvr>
                                        <p:cTn id="6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0" grpId="0" animBg="1"/>
      <p:bldP spid="30" grpId="1" animBg="1"/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http://findicons.com/files/icons/1714/dropline_neu/128/network_ser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725" y="2331958"/>
            <a:ext cx="861756" cy="8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Host Policies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51643" y="3112743"/>
            <a:ext cx="2079381" cy="971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720000" rIns="792000" rtlCol="0" anchor="ctr"/>
          <a:lstStyle/>
          <a:p>
            <a:pPr algn="ctr"/>
            <a:r>
              <a:rPr lang="en-US" dirty="0" smtClean="0"/>
              <a:t>Kernel 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71774" y="1899404"/>
            <a:ext cx="839666" cy="21848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bIns="1908000" rtlCol="0" anchor="ctr"/>
          <a:lstStyle/>
          <a:p>
            <a:pPr algn="ctr"/>
            <a:r>
              <a:rPr lang="en-US" dirty="0" smtClean="0"/>
              <a:t>TZ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90246" y="1899405"/>
            <a:ext cx="940777" cy="1072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bIns="79200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RS-App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endCxn id="89" idx="1"/>
          </p:cNvCxnSpPr>
          <p:nvPr/>
        </p:nvCxnSpPr>
        <p:spPr>
          <a:xfrm>
            <a:off x="2922814" y="2457010"/>
            <a:ext cx="100958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51643" y="1899404"/>
            <a:ext cx="940777" cy="1072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792000" rtlCol="0" anchor="ctr"/>
          <a:lstStyle/>
          <a:p>
            <a:pPr algn="ctr"/>
            <a:r>
              <a:rPr lang="en-US" dirty="0" smtClean="0"/>
              <a:t>         App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1156" y="1899403"/>
            <a:ext cx="400875" cy="344072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118340" y="3246826"/>
            <a:ext cx="68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Cam-</a:t>
            </a:r>
            <a:r>
              <a:rPr lang="en-US" sz="1400" dirty="0" err="1" smtClean="0">
                <a:solidFill>
                  <a:schemeClr val="bg1"/>
                </a:solidFill>
              </a:rPr>
              <a:t>Drv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837733" y="3246826"/>
            <a:ext cx="68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WiFi-Drv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557126" y="3246826"/>
            <a:ext cx="50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Drv</a:t>
            </a:r>
            <a:r>
              <a:rPr lang="en-US" sz="1400" dirty="0" smtClean="0">
                <a:solidFill>
                  <a:schemeClr val="bg1"/>
                </a:solidFill>
              </a:rPr>
              <a:t>-N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731556" y="3593559"/>
            <a:ext cx="719553" cy="180000"/>
            <a:chOff x="2439473" y="3669179"/>
            <a:chExt cx="719553" cy="180000"/>
          </a:xfrm>
        </p:grpSpPr>
        <p:sp>
          <p:nvSpPr>
            <p:cNvPr id="48" name="Rectangle 47"/>
            <p:cNvSpPr/>
            <p:nvPr/>
          </p:nvSpPr>
          <p:spPr>
            <a:xfrm>
              <a:off x="2439473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19324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799175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79026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2506614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2686465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2866316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046167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31556" y="3593559"/>
            <a:ext cx="180000" cy="180000"/>
            <a:chOff x="4084797" y="2519410"/>
            <a:chExt cx="180000" cy="180000"/>
          </a:xfrm>
        </p:grpSpPr>
        <p:sp>
          <p:nvSpPr>
            <p:cNvPr id="103" name="Rectangle 102"/>
            <p:cNvSpPr/>
            <p:nvPr/>
          </p:nvSpPr>
          <p:spPr>
            <a:xfrm>
              <a:off x="4084797" y="2519410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Oval 103"/>
            <p:cNvSpPr/>
            <p:nvPr/>
          </p:nvSpPr>
          <p:spPr>
            <a:xfrm>
              <a:off x="4151938" y="2586551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5" name="Straight Arrow Connector 64"/>
          <p:cNvCxnSpPr>
            <a:stCxn id="54" idx="1"/>
            <a:endCxn id="43" idx="2"/>
          </p:cNvCxnSpPr>
          <p:nvPr/>
        </p:nvCxnSpPr>
        <p:spPr>
          <a:xfrm flipH="1" flipV="1">
            <a:off x="1460340" y="3462826"/>
            <a:ext cx="345052" cy="2045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56" idx="0"/>
            <a:endCxn id="45" idx="2"/>
          </p:cNvCxnSpPr>
          <p:nvPr/>
        </p:nvCxnSpPr>
        <p:spPr>
          <a:xfrm flipH="1" flipV="1">
            <a:off x="2179733" y="3462826"/>
            <a:ext cx="1526" cy="197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2271109" y="3593559"/>
            <a:ext cx="180000" cy="180000"/>
            <a:chOff x="4084797" y="2519410"/>
            <a:chExt cx="180000" cy="180000"/>
          </a:xfrm>
        </p:grpSpPr>
        <p:sp>
          <p:nvSpPr>
            <p:cNvPr id="110" name="Rectangle 109"/>
            <p:cNvSpPr/>
            <p:nvPr/>
          </p:nvSpPr>
          <p:spPr>
            <a:xfrm>
              <a:off x="4084797" y="2519410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4151938" y="2586551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72" name="Straight Arrow Connector 71"/>
          <p:cNvCxnSpPr>
            <a:stCxn id="57" idx="7"/>
            <a:endCxn id="46" idx="2"/>
          </p:cNvCxnSpPr>
          <p:nvPr/>
        </p:nvCxnSpPr>
        <p:spPr>
          <a:xfrm flipV="1">
            <a:off x="2377274" y="3462826"/>
            <a:ext cx="431852" cy="204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Down Arrow 76"/>
          <p:cNvSpPr/>
          <p:nvPr/>
        </p:nvSpPr>
        <p:spPr>
          <a:xfrm>
            <a:off x="1396724" y="2891976"/>
            <a:ext cx="254268" cy="34204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Elbow Connector 79"/>
          <p:cNvCxnSpPr>
            <a:stCxn id="5" idx="0"/>
            <a:endCxn id="85" idx="0"/>
          </p:cNvCxnSpPr>
          <p:nvPr/>
        </p:nvCxnSpPr>
        <p:spPr>
          <a:xfrm rot="16200000" flipH="1">
            <a:off x="4801342" y="-241303"/>
            <a:ext cx="432553" cy="4713968"/>
          </a:xfrm>
          <a:prstGeom prst="bentConnector3">
            <a:avLst>
              <a:gd name="adj1" fmla="val -80621"/>
            </a:avLst>
          </a:prstGeom>
          <a:ln w="4445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949607" y="2972066"/>
            <a:ext cx="684000" cy="611454"/>
          </a:xfrm>
          <a:prstGeom prst="rect">
            <a:avLst/>
          </a:prstGeom>
          <a:ln>
            <a:miter lim="800000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PEE</a:t>
            </a:r>
            <a:endParaRPr lang="en-US" dirty="0"/>
          </a:p>
        </p:txBody>
      </p:sp>
      <p:cxnSp>
        <p:nvCxnSpPr>
          <p:cNvPr id="9" name="Elbow Connector 8"/>
          <p:cNvCxnSpPr>
            <a:stCxn id="48" idx="2"/>
            <a:endCxn id="3" idx="2"/>
          </p:cNvCxnSpPr>
          <p:nvPr/>
        </p:nvCxnSpPr>
        <p:spPr>
          <a:xfrm rot="5400000" flipH="1" flipV="1">
            <a:off x="2961561" y="2443514"/>
            <a:ext cx="190039" cy="2470051"/>
          </a:xfrm>
          <a:prstGeom prst="bentConnector3">
            <a:avLst>
              <a:gd name="adj1" fmla="val -33414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1118340" y="3246826"/>
            <a:ext cx="684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/>
              <a:t>Null-</a:t>
            </a:r>
            <a:r>
              <a:rPr lang="en-US" sz="1400" dirty="0" err="1" smtClean="0"/>
              <a:t>Drv</a:t>
            </a:r>
            <a:endParaRPr lang="en-US" sz="14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6506853" y="2146218"/>
            <a:ext cx="719553" cy="180000"/>
            <a:chOff x="2259622" y="3669179"/>
            <a:chExt cx="719553" cy="180000"/>
          </a:xfrm>
        </p:grpSpPr>
        <p:sp>
          <p:nvSpPr>
            <p:cNvPr id="63" name="Rectangle 62"/>
            <p:cNvSpPr/>
            <p:nvPr/>
          </p:nvSpPr>
          <p:spPr>
            <a:xfrm>
              <a:off x="2259622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439473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619324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99175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2326763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2506614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2686465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2866316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4" name="Rounded Rectangle 83"/>
          <p:cNvSpPr/>
          <p:nvPr/>
        </p:nvSpPr>
        <p:spPr>
          <a:xfrm>
            <a:off x="6650570" y="2738588"/>
            <a:ext cx="612000" cy="5864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400" dirty="0" err="1" smtClean="0"/>
              <a:t>KernelImage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5572518" y="4444230"/>
            <a:ext cx="247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PEE: Policy Enforcement Engine</a:t>
            </a:r>
          </a:p>
        </p:txBody>
      </p:sp>
      <p:sp>
        <p:nvSpPr>
          <p:cNvPr id="8" name="Down Arrow 7"/>
          <p:cNvSpPr/>
          <p:nvPr/>
        </p:nvSpPr>
        <p:spPr>
          <a:xfrm rot="10800000">
            <a:off x="6829196" y="2381029"/>
            <a:ext cx="254895" cy="302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3932397" y="2367010"/>
            <a:ext cx="719553" cy="180000"/>
            <a:chOff x="2259622" y="3669179"/>
            <a:chExt cx="719553" cy="180000"/>
          </a:xfrm>
        </p:grpSpPr>
        <p:sp>
          <p:nvSpPr>
            <p:cNvPr id="89" name="Rectangle 88"/>
            <p:cNvSpPr/>
            <p:nvPr/>
          </p:nvSpPr>
          <p:spPr>
            <a:xfrm>
              <a:off x="2259622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439473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619324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799175" y="3669179"/>
              <a:ext cx="180000" cy="180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>
            <a:xfrm>
              <a:off x="2326763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>
            <a:xfrm>
              <a:off x="2506614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2686465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2866316" y="373632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4" name="Elbow Connector 23"/>
          <p:cNvCxnSpPr>
            <a:stCxn id="89" idx="2"/>
            <a:endCxn id="3" idx="0"/>
          </p:cNvCxnSpPr>
          <p:nvPr/>
        </p:nvCxnSpPr>
        <p:spPr>
          <a:xfrm rot="16200000" flipH="1">
            <a:off x="3944474" y="2624933"/>
            <a:ext cx="425056" cy="269210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801237" y="3062352"/>
            <a:ext cx="2152549" cy="180000"/>
            <a:chOff x="1801237" y="3062352"/>
            <a:chExt cx="2152549" cy="180000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1801237" y="3062352"/>
              <a:ext cx="180000" cy="180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73786" y="3062352"/>
              <a:ext cx="198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Elbow Connector 40"/>
          <p:cNvCxnSpPr>
            <a:stCxn id="92" idx="2"/>
            <a:endCxn id="3" idx="0"/>
          </p:cNvCxnSpPr>
          <p:nvPr/>
        </p:nvCxnSpPr>
        <p:spPr>
          <a:xfrm rot="5400000">
            <a:off x="4214251" y="2624367"/>
            <a:ext cx="425056" cy="270343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stCxn id="3" idx="1"/>
            <a:endCxn id="51" idx="3"/>
          </p:cNvCxnSpPr>
          <p:nvPr/>
        </p:nvCxnSpPr>
        <p:spPr>
          <a:xfrm rot="10800000" flipV="1">
            <a:off x="2451109" y="3277793"/>
            <a:ext cx="1498498" cy="405766"/>
          </a:xfrm>
          <a:prstGeom prst="bentConnector3">
            <a:avLst>
              <a:gd name="adj1" fmla="val 3050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2745624" y="3842893"/>
            <a:ext cx="360000" cy="21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Null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15" name="Straight Arrow Connector 114"/>
          <p:cNvCxnSpPr>
            <a:stCxn id="111" idx="5"/>
            <a:endCxn id="114" idx="1"/>
          </p:cNvCxnSpPr>
          <p:nvPr/>
        </p:nvCxnSpPr>
        <p:spPr>
          <a:xfrm>
            <a:off x="2377274" y="3699724"/>
            <a:ext cx="368350" cy="251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970687" y="3112743"/>
            <a:ext cx="641839" cy="2681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copy</a:t>
            </a:r>
            <a:endParaRPr lang="en-US" sz="1600" dirty="0"/>
          </a:p>
        </p:txBody>
      </p:sp>
      <p:sp>
        <p:nvSpPr>
          <p:cNvPr id="70" name="Rectangle 69"/>
          <p:cNvSpPr/>
          <p:nvPr/>
        </p:nvSpPr>
        <p:spPr>
          <a:xfrm>
            <a:off x="3970688" y="2463272"/>
            <a:ext cx="641839" cy="2681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1600" dirty="0" smtClean="0"/>
              <a:t>HMAC</a:t>
            </a:r>
            <a:endParaRPr lang="en-US" sz="1600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74" y="2898157"/>
            <a:ext cx="596151" cy="59615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62 L -0.00191 -0.13426 L -0.45903 -0.13272 L -0.46094 0.04352 " pathEditMode="relative" ptsTypes="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 animBg="1"/>
      <p:bldP spid="61" grpId="0" animBg="1"/>
      <p:bldP spid="8" grpId="0" animBg="1"/>
      <p:bldP spid="8" grpId="1" animBg="1"/>
      <p:bldP spid="114" grpId="0" animBg="1"/>
      <p:bldP spid="68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9"/>
            <a:ext cx="4432081" cy="3486560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Robustness Evaluation</a:t>
            </a:r>
          </a:p>
          <a:p>
            <a:pPr lvl="1"/>
            <a:r>
              <a:rPr lang="de-DE" dirty="0" smtClean="0"/>
              <a:t>Samsung Galaxy Nexus</a:t>
            </a:r>
          </a:p>
          <a:p>
            <a:pPr lvl="1"/>
            <a:r>
              <a:rPr lang="de-DE" dirty="0" smtClean="0"/>
              <a:t>Android 4.3</a:t>
            </a:r>
          </a:p>
          <a:p>
            <a:endParaRPr lang="de-DE" dirty="0"/>
          </a:p>
          <a:p>
            <a:r>
              <a:rPr lang="de-DE" dirty="0" smtClean="0"/>
              <a:t>Performance Evaluation</a:t>
            </a:r>
            <a:endParaRPr lang="en-US" dirty="0" smtClean="0"/>
          </a:p>
          <a:p>
            <a:pPr lvl="1"/>
            <a:r>
              <a:rPr lang="en-US" dirty="0" smtClean="0"/>
              <a:t>iMX.53</a:t>
            </a:r>
          </a:p>
          <a:p>
            <a:pPr lvl="1"/>
            <a:r>
              <a:rPr lang="en-US" dirty="0" smtClean="0"/>
              <a:t>Android 2.3.4</a:t>
            </a:r>
          </a:p>
          <a:p>
            <a:endParaRPr lang="en-US" dirty="0"/>
          </a:p>
          <a:p>
            <a:r>
              <a:rPr lang="en-US" dirty="0" smtClean="0"/>
              <a:t>Trusted Computing Base</a:t>
            </a:r>
          </a:p>
          <a:p>
            <a:pPr lvl="1"/>
            <a:r>
              <a:rPr lang="en-US" dirty="0" smtClean="0"/>
              <a:t>3.5 </a:t>
            </a:r>
            <a:r>
              <a:rPr lang="en-US" dirty="0" err="1" smtClean="0"/>
              <a:t>kLOC</a:t>
            </a:r>
            <a:r>
              <a:rPr lang="en-US" dirty="0" smtClean="0"/>
              <a:t>: </a:t>
            </a:r>
            <a:r>
              <a:rPr lang="en-US" dirty="0"/>
              <a:t>Crypto (SHA1/HMAC/RSA/X509)</a:t>
            </a:r>
            <a:endParaRPr lang="en-US" dirty="0" smtClean="0"/>
          </a:p>
          <a:p>
            <a:pPr lvl="1"/>
            <a:r>
              <a:rPr lang="en-US" dirty="0" smtClean="0"/>
              <a:t>4.0 </a:t>
            </a:r>
            <a:r>
              <a:rPr lang="en-US" dirty="0" err="1" smtClean="0"/>
              <a:t>kLOC</a:t>
            </a:r>
            <a:r>
              <a:rPr lang="en-US" dirty="0" smtClean="0"/>
              <a:t>: Environment</a:t>
            </a:r>
            <a:endParaRPr lang="de-DE" dirty="0"/>
          </a:p>
          <a:p>
            <a:pPr lvl="1"/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228627" y="1268016"/>
            <a:ext cx="3665996" cy="1096812"/>
            <a:chOff x="5567586" y="1268016"/>
            <a:chExt cx="3665996" cy="10968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7586" y="1268016"/>
              <a:ext cx="568000" cy="1096812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385034" y="1354758"/>
              <a:ext cx="2848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All Apps either failed gracefully or continued to work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41846" y="2629610"/>
            <a:ext cx="3752777" cy="752093"/>
            <a:chOff x="5480805" y="2629610"/>
            <a:chExt cx="3752777" cy="7520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0805" y="2629610"/>
              <a:ext cx="741563" cy="7520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85034" y="2677805"/>
              <a:ext cx="28485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Copy &lt;1s</a:t>
              </a:r>
            </a:p>
            <a:p>
              <a:r>
                <a:rPr lang="en-US" dirty="0"/>
                <a:t>HMAC 54 </a:t>
              </a:r>
              <a:r>
                <a:rPr lang="en-US" dirty="0" smtClean="0"/>
                <a:t>sec</a:t>
              </a:r>
              <a:endParaRPr lang="en-US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 &amp; 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Systematic regulation of device capabilities in restricted spaces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Balance between security and privacy</a:t>
            </a:r>
          </a:p>
          <a:p>
            <a:endParaRPr lang="en-US" dirty="0" smtClean="0"/>
          </a:p>
          <a:p>
            <a:r>
              <a:rPr lang="en-US" dirty="0" smtClean="0"/>
              <a:t>Improve performance of implementation</a:t>
            </a:r>
          </a:p>
          <a:p>
            <a:pPr lvl="1"/>
            <a:r>
              <a:rPr lang="en-US" dirty="0" smtClean="0"/>
              <a:t>Use hardware accelerators, multi-core systems support,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Automated kernel image analysis tool</a:t>
            </a:r>
          </a:p>
          <a:p>
            <a:pPr lvl="1"/>
            <a:r>
              <a:rPr lang="en-US" dirty="0" smtClean="0"/>
              <a:t>Identify relevant drivers, generation of dummy drivers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 can other humans know that policy is enforced? [</a:t>
            </a:r>
            <a:r>
              <a:rPr lang="en-US" dirty="0" err="1" smtClean="0"/>
              <a:t>Mirzamohammadi</a:t>
            </a:r>
            <a:r>
              <a:rPr lang="en-US" dirty="0" smtClean="0"/>
              <a:t>, Mobisys’16]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233" y="1078577"/>
            <a:ext cx="2473535" cy="34975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385208" y="309234"/>
            <a:ext cx="3091348" cy="1117936"/>
            <a:chOff x="1385208" y="309234"/>
            <a:chExt cx="3091348" cy="11179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56" b="89904" l="5014" r="95122">
                          <a14:foregroundMark x1="80488" y1="57692" x2="80488" y2="57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5208" y="309234"/>
              <a:ext cx="1932709" cy="1089440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 flipV="1">
              <a:off x="3214697" y="993577"/>
              <a:ext cx="1261859" cy="433593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756622" y="1596667"/>
            <a:ext cx="2276264" cy="1230699"/>
            <a:chOff x="1756622" y="1596667"/>
            <a:chExt cx="2276264" cy="12306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824" y="1596667"/>
              <a:ext cx="1167872" cy="9948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922" b="83789" l="21875" r="78711">
                          <a14:foregroundMark x1="47852" y1="52930" x2="47852" y2="52930"/>
                          <a14:foregroundMark x1="38867" y1="35547" x2="38867" y2="35547"/>
                          <a14:foregroundMark x1="29883" y1="35547" x2="29883" y2="35547"/>
                          <a14:foregroundMark x1="48438" y1="46094" x2="48438" y2="46094"/>
                          <a14:foregroundMark x1="28516" y1="35938" x2="28516" y2="35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3914" t="20859" r="23564" b="16806"/>
            <a:stretch/>
          </p:blipFill>
          <p:spPr>
            <a:xfrm>
              <a:off x="1756622" y="1596667"/>
              <a:ext cx="760420" cy="902497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 flipV="1">
              <a:off x="2869764" y="2246691"/>
              <a:ext cx="1163122" cy="580675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200372" y="2763776"/>
            <a:ext cx="1800372" cy="1009462"/>
            <a:chOff x="2200372" y="2763776"/>
            <a:chExt cx="1800372" cy="10094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372" y="2763776"/>
              <a:ext cx="517747" cy="1009462"/>
            </a:xfrm>
            <a:prstGeom prst="rect">
              <a:avLst/>
            </a:prstGeom>
          </p:spPr>
        </p:pic>
        <p:cxnSp>
          <p:nvCxnSpPr>
            <p:cNvPr id="27" name="Straight Connector 26"/>
            <p:cNvCxnSpPr>
              <a:endCxn id="12" idx="3"/>
            </p:cNvCxnSpPr>
            <p:nvPr/>
          </p:nvCxnSpPr>
          <p:spPr>
            <a:xfrm flipH="1">
              <a:off x="2718119" y="3014754"/>
              <a:ext cx="1282625" cy="253754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2046824" y="4043382"/>
            <a:ext cx="2290789" cy="874763"/>
            <a:chOff x="2046824" y="4043382"/>
            <a:chExt cx="2290789" cy="874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46824" y="4043382"/>
              <a:ext cx="874763" cy="874763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H="1">
              <a:off x="2756819" y="4441618"/>
              <a:ext cx="1580794" cy="39145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650130" y="369968"/>
            <a:ext cx="2043247" cy="1046840"/>
            <a:chOff x="4650130" y="369968"/>
            <a:chExt cx="2043247" cy="10468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26" b="94466" l="3374" r="93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85" t="4667" r="6076" b="5472"/>
            <a:stretch/>
          </p:blipFill>
          <p:spPr>
            <a:xfrm>
              <a:off x="5808768" y="369968"/>
              <a:ext cx="884609" cy="623607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 flipH="1">
              <a:off x="4650130" y="891189"/>
              <a:ext cx="1279175" cy="525619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597091" y="816723"/>
            <a:ext cx="2966757" cy="1277371"/>
            <a:chOff x="4597091" y="816723"/>
            <a:chExt cx="2966757" cy="12773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677" b="87411" l="29400" r="63100">
                          <a14:foregroundMark x1="33800" y1="23753" x2="40600" y2="83017"/>
                          <a14:foregroundMark x1="41500" y1="84086" x2="43000" y2="59620"/>
                          <a14:foregroundMark x1="60200" y1="25534" x2="58800" y2="83017"/>
                          <a14:foregroundMark x1="54300" y1="79097" x2="50600" y2="54632"/>
                          <a14:foregroundMark x1="61500" y1="27672" x2="61500" y2="33967"/>
                          <a14:foregroundMark x1="31700" y1="30048" x2="31700" y2="35273"/>
                          <a14:backgroundMark x1="43300" y1="78504" x2="43300" y2="78504"/>
                          <a14:backgroundMark x1="46900" y1="54038" x2="49300" y2="83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6836" t="15359" r="33991" b="11031"/>
            <a:stretch/>
          </p:blipFill>
          <p:spPr>
            <a:xfrm>
              <a:off x="6756539" y="816723"/>
              <a:ext cx="807309" cy="1277371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H="1">
              <a:off x="4597091" y="1416808"/>
              <a:ext cx="2279984" cy="179859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72000" y="2295744"/>
            <a:ext cx="3169477" cy="1381543"/>
            <a:chOff x="4572000" y="2295744"/>
            <a:chExt cx="3169477" cy="13815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5325" y="2295744"/>
              <a:ext cx="1926152" cy="1381543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 flipH="1" flipV="1">
              <a:off x="4572000" y="2361235"/>
              <a:ext cx="1357304" cy="625280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818935" y="4043381"/>
            <a:ext cx="2826145" cy="796473"/>
            <a:chOff x="4818935" y="4043381"/>
            <a:chExt cx="2826145" cy="79647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6179" y1="61089" x2="3542" y2="86511"/>
                          <a14:foregroundMark x1="1884" y1="88327" x2="57724" y2="94553"/>
                          <a14:foregroundMark x1="43406" y1="77821" x2="94424" y2="85863"/>
                          <a14:foregroundMark x1="38885" y1="60571" x2="23286" y2="11543"/>
                          <a14:foregroundMark x1="33911" y1="51492" x2="4295" y2="38651"/>
                          <a14:foregroundMark x1="95177" y1="78859" x2="98719" y2="79118"/>
                          <a14:foregroundMark x1="43557" y1="55642" x2="19367" y2="83658"/>
                          <a14:backgroundMark x1="62924" y1="55383" x2="91258" y2="701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237" y="4043381"/>
              <a:ext cx="1370843" cy="796473"/>
            </a:xfrm>
            <a:prstGeom prst="rect">
              <a:avLst/>
            </a:prstGeom>
          </p:spPr>
        </p:pic>
        <p:cxnSp>
          <p:nvCxnSpPr>
            <p:cNvPr id="46" name="Straight Connector 45"/>
            <p:cNvCxnSpPr>
              <a:stCxn id="18" idx="1"/>
            </p:cNvCxnSpPr>
            <p:nvPr/>
          </p:nvCxnSpPr>
          <p:spPr>
            <a:xfrm flipH="1">
              <a:off x="4818935" y="4441618"/>
              <a:ext cx="1455302" cy="19572"/>
            </a:xfrm>
            <a:prstGeom prst="line">
              <a:avLst/>
            </a:prstGeom>
            <a:ln w="6032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Bild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161" y="1112662"/>
            <a:ext cx="643040" cy="645353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1756623" y="593973"/>
            <a:ext cx="5651788" cy="3849652"/>
            <a:chOff x="818163" y="791963"/>
            <a:chExt cx="7535717" cy="5132869"/>
          </a:xfrm>
        </p:grpSpPr>
        <p:pic>
          <p:nvPicPr>
            <p:cNvPr id="53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27" y="791963"/>
              <a:ext cx="319003" cy="320151"/>
            </a:xfrm>
            <a:prstGeom prst="rect">
              <a:avLst/>
            </a:prstGeom>
          </p:spPr>
        </p:pic>
        <p:pic>
          <p:nvPicPr>
            <p:cNvPr id="54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63" y="2433553"/>
              <a:ext cx="319003" cy="320151"/>
            </a:xfrm>
            <a:prstGeom prst="rect">
              <a:avLst/>
            </a:prstGeom>
          </p:spPr>
        </p:pic>
        <p:pic>
          <p:nvPicPr>
            <p:cNvPr id="55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5244" y="3761735"/>
              <a:ext cx="319003" cy="320151"/>
            </a:xfrm>
            <a:prstGeom prst="rect">
              <a:avLst/>
            </a:prstGeom>
          </p:spPr>
        </p:pic>
        <p:pic>
          <p:nvPicPr>
            <p:cNvPr id="56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9270" y="5593106"/>
              <a:ext cx="319003" cy="320151"/>
            </a:xfrm>
            <a:prstGeom prst="rect">
              <a:avLst/>
            </a:prstGeom>
          </p:spPr>
        </p:pic>
        <p:pic>
          <p:nvPicPr>
            <p:cNvPr id="57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645" y="928888"/>
              <a:ext cx="319003" cy="320151"/>
            </a:xfrm>
            <a:prstGeom prst="rect">
              <a:avLst/>
            </a:prstGeom>
          </p:spPr>
        </p:pic>
        <p:pic>
          <p:nvPicPr>
            <p:cNvPr id="58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4877" y="1221188"/>
              <a:ext cx="319003" cy="320151"/>
            </a:xfrm>
            <a:prstGeom prst="rect">
              <a:avLst/>
            </a:prstGeom>
          </p:spPr>
        </p:pic>
        <p:pic>
          <p:nvPicPr>
            <p:cNvPr id="59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5391" y="3472820"/>
              <a:ext cx="319003" cy="320151"/>
            </a:xfrm>
            <a:prstGeom prst="rect">
              <a:avLst/>
            </a:prstGeom>
          </p:spPr>
        </p:pic>
        <p:pic>
          <p:nvPicPr>
            <p:cNvPr id="60" name="Bild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5416" y="5604681"/>
              <a:ext cx="319003" cy="320151"/>
            </a:xfrm>
            <a:prstGeom prst="rect">
              <a:avLst/>
            </a:prstGeom>
          </p:spPr>
        </p:pic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7598">
            <a:off x="399805" y="676942"/>
            <a:ext cx="5118905" cy="1439692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9624">
            <a:off x="4927063" y="648418"/>
            <a:ext cx="4053925" cy="1804179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247" y="2032731"/>
            <a:ext cx="5962650" cy="1590675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1847">
            <a:off x="4343764" y="3631029"/>
            <a:ext cx="4733925" cy="1066800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25579">
            <a:off x="620871" y="3487937"/>
            <a:ext cx="4676775" cy="1438275"/>
          </a:xfrm>
          <a:prstGeom prst="flowChartDocumen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4884">
            <a:off x="3438943" y="582059"/>
            <a:ext cx="4360099" cy="1561098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74571">
            <a:off x="721604" y="2155515"/>
            <a:ext cx="5035406" cy="1633534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61634">
            <a:off x="4295156" y="2721015"/>
            <a:ext cx="4727263" cy="1616367"/>
          </a:xfrm>
          <a:prstGeom prst="flowChartDocumen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38985" y="1041326"/>
            <a:ext cx="7682845" cy="3416320"/>
          </a:xfrm>
          <a:prstGeom prst="rect">
            <a:avLst/>
          </a:prstGeom>
          <a:solidFill>
            <a:schemeClr val="bg1"/>
          </a:solidFill>
          <a:ln w="38100" cmpd="thickThin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Practical and Proof-Of-Concept </a:t>
            </a:r>
          </a:p>
          <a:p>
            <a:pPr algn="ctr"/>
            <a:r>
              <a:rPr lang="en-US" sz="3600" dirty="0" smtClean="0"/>
              <a:t>Attacks are published</a:t>
            </a:r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endParaRPr lang="en-US" sz="36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Solution: Not really exciting!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1532" y="1351785"/>
            <a:ext cx="4973768" cy="34350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69928" y="800100"/>
            <a:ext cx="3145322" cy="385630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47148" y="2851373"/>
            <a:ext cx="479685" cy="9897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Restricted </a:t>
            </a:r>
            <a:r>
              <a:rPr lang="de-DE" dirty="0" smtClean="0"/>
              <a:t>Spaces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14900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Restricted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750" y="4229100"/>
            <a:ext cx="2457450" cy="3462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50" b="1" dirty="0">
                <a:latin typeface="Arial" panose="020B0604020202020204" pitchFamily="34" charset="0"/>
                <a:cs typeface="Arial" panose="020B0604020202020204" pitchFamily="34" charset="0"/>
              </a:rPr>
              <a:t>Public space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://sleekbrake.com/assets/img/office-building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0" y="932200"/>
            <a:ext cx="1657350" cy="165735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824089" y="2699614"/>
            <a:ext cx="1789609" cy="1194573"/>
            <a:chOff x="824089" y="2696439"/>
            <a:chExt cx="1789609" cy="1194573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99" l="9626" r="89840">
                          <a14:foregroundMark x1="48663" y1="10438" x2="48663" y2="1043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89" y="2867889"/>
              <a:ext cx="610791" cy="97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491" y="2848198"/>
              <a:ext cx="517747" cy="10094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3365" y="2696439"/>
              <a:ext cx="273807" cy="36711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2824" y="3128455"/>
              <a:ext cx="354890" cy="3548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12823" y="3546940"/>
              <a:ext cx="400875" cy="344072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2863" y="1365789"/>
            <a:ext cx="821524" cy="834034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28650" y="2521324"/>
            <a:ext cx="2268000" cy="900000"/>
          </a:xfrm>
          <a:prstGeom prst="wedgeRoundRectCallout">
            <a:avLst>
              <a:gd name="adj1" fmla="val 102432"/>
              <a:gd name="adj2" fmla="val -5735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dirty="0"/>
              <a:t>A </a:t>
            </a:r>
            <a:r>
              <a:rPr lang="en-US" dirty="0">
                <a:solidFill>
                  <a:schemeClr val="accent4"/>
                </a:solidFill>
              </a:rPr>
              <a:t>host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wants to define policies for smart devices of </a:t>
            </a:r>
            <a:r>
              <a:rPr lang="en-US" dirty="0" smtClean="0">
                <a:solidFill>
                  <a:schemeClr val="accent4"/>
                </a:solidFill>
              </a:rPr>
              <a:t>guests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914400" y="1356472"/>
            <a:ext cx="2178983" cy="896400"/>
          </a:xfrm>
          <a:prstGeom prst="wedgeRoundRectCallout">
            <a:avLst>
              <a:gd name="adj1" fmla="val 162868"/>
              <a:gd name="adj2" fmla="val -3764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Host</a:t>
            </a:r>
            <a:r>
              <a:rPr lang="en-US" dirty="0"/>
              <a:t> </a:t>
            </a:r>
            <a:r>
              <a:rPr lang="en-US"/>
              <a:t>needs </a:t>
            </a:r>
            <a:r>
              <a:rPr lang="en-US">
                <a:solidFill>
                  <a:schemeClr val="accent4"/>
                </a:solidFill>
              </a:rPr>
              <a:t>guarantee</a:t>
            </a:r>
            <a:r>
              <a:rPr lang="en-US" smtClean="0"/>
              <a:t> </a:t>
            </a:r>
            <a:r>
              <a:rPr lang="en-US" dirty="0"/>
              <a:t>that </a:t>
            </a:r>
            <a:r>
              <a:rPr lang="en-US" dirty="0">
                <a:solidFill>
                  <a:schemeClr val="accent4"/>
                </a:solidFill>
              </a:rPr>
              <a:t>guest</a:t>
            </a:r>
            <a:r>
              <a:rPr lang="en-US" dirty="0"/>
              <a:t> devices respect the policies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1999510" y="3686176"/>
            <a:ext cx="2016000" cy="900000"/>
          </a:xfrm>
          <a:prstGeom prst="wedgeRoundRectCallout">
            <a:avLst>
              <a:gd name="adj1" fmla="val 120858"/>
              <a:gd name="adj2" fmla="val -11065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dirty="0"/>
              <a:t>The </a:t>
            </a:r>
            <a:r>
              <a:rPr lang="en-US" dirty="0">
                <a:solidFill>
                  <a:schemeClr val="accent4"/>
                </a:solidFill>
              </a:rPr>
              <a:t>guest</a:t>
            </a:r>
            <a:r>
              <a:rPr lang="en-US" dirty="0"/>
              <a:t> can </a:t>
            </a:r>
            <a:r>
              <a:rPr lang="en-US" dirty="0">
                <a:solidFill>
                  <a:schemeClr val="accent4"/>
                </a:solidFill>
              </a:rPr>
              <a:t>verify</a:t>
            </a:r>
            <a:r>
              <a:rPr lang="en-US" dirty="0"/>
              <a:t> that the policies are not malicious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45978" y="3012378"/>
            <a:ext cx="519694" cy="1024645"/>
            <a:chOff x="4845978" y="3012378"/>
            <a:chExt cx="519694" cy="1024645"/>
          </a:xfrm>
        </p:grpSpPr>
        <p:sp>
          <p:nvSpPr>
            <p:cNvPr id="26" name="TextBox 25"/>
            <p:cNvSpPr txBox="1"/>
            <p:nvPr/>
          </p:nvSpPr>
          <p:spPr>
            <a:xfrm>
              <a:off x="4845978" y="3452248"/>
              <a:ext cx="5196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✘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45978" y="3012378"/>
              <a:ext cx="5196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✘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17284E-7 L 0.29479 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93827E-6 L -0.16667 0.097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09 0.00278 L 0.49583 0.00278 " pathEditMode="relative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0.19983 4.8148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Adversary and Trust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Hosts and guests are </a:t>
            </a:r>
            <a:r>
              <a:rPr lang="en-US" dirty="0" smtClean="0"/>
              <a:t>mutually-distrusting</a:t>
            </a:r>
          </a:p>
          <a:p>
            <a:pPr lvl="1"/>
            <a:r>
              <a:rPr lang="en-US" dirty="0" smtClean="0"/>
              <a:t>Malicious user</a:t>
            </a:r>
          </a:p>
          <a:p>
            <a:pPr lvl="1"/>
            <a:r>
              <a:rPr lang="en-US" dirty="0" smtClean="0"/>
              <a:t>Malicious sensors</a:t>
            </a:r>
          </a:p>
          <a:p>
            <a:pPr lvl="1"/>
            <a:r>
              <a:rPr lang="en-US" dirty="0" smtClean="0"/>
              <a:t>Malicious host (policies)</a:t>
            </a:r>
          </a:p>
          <a:p>
            <a:endParaRPr lang="en-US" dirty="0"/>
          </a:p>
          <a:p>
            <a:r>
              <a:rPr lang="en-US" dirty="0" smtClean="0"/>
              <a:t>Trusted hardware module</a:t>
            </a:r>
          </a:p>
          <a:p>
            <a:pPr lvl="1"/>
            <a:r>
              <a:rPr lang="en-US" dirty="0" smtClean="0"/>
              <a:t>ARM TrustZone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26807" y="1215307"/>
            <a:ext cx="1010058" cy="1111546"/>
            <a:chOff x="3331912" y="1046073"/>
            <a:chExt cx="2473535" cy="2722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1912" y="1246472"/>
              <a:ext cx="2473535" cy="2521672"/>
            </a:xfrm>
            <a:prstGeom prst="rect">
              <a:avLst/>
            </a:prstGeom>
          </p:spPr>
        </p:pic>
        <p:pic>
          <p:nvPicPr>
            <p:cNvPr id="5" name="Bild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7411" y="1046073"/>
              <a:ext cx="742537" cy="74520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821401" y="1991509"/>
            <a:ext cx="607188" cy="1009462"/>
            <a:chOff x="5930468" y="2070239"/>
            <a:chExt cx="607188" cy="1009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909" y="2070239"/>
              <a:ext cx="517747" cy="1009462"/>
            </a:xfrm>
            <a:prstGeom prst="rect">
              <a:avLst/>
            </a:prstGeom>
          </p:spPr>
        </p:pic>
        <p:pic>
          <p:nvPicPr>
            <p:cNvPr id="8" name="Bild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0468" y="2070239"/>
              <a:ext cx="348314" cy="34956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921074" y="2849815"/>
            <a:ext cx="821524" cy="834034"/>
            <a:chOff x="7095231" y="2849815"/>
            <a:chExt cx="821524" cy="8340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5231" y="2849815"/>
              <a:ext cx="821524" cy="8340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477358" y="3103514"/>
              <a:ext cx="232348" cy="107128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Bild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1836" y="3134453"/>
              <a:ext cx="403168" cy="404619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de-DE" dirty="0" smtClean="0"/>
              <a:t>Phase 1a: Check-in (Memory Examination)</a:t>
            </a:r>
            <a:endParaRPr lang="en-US" dirty="0"/>
          </a:p>
        </p:txBody>
      </p:sp>
      <p:pic>
        <p:nvPicPr>
          <p:cNvPr id="4" name="Picture 2" descr="C:\Users\Wachsmann\AppData\Local\Microsoft\Windows\Temporary Internet Files\Content.IE5\PDJN2D6E\MC900434879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1" y="1261490"/>
            <a:ext cx="7126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3755" y="1908087"/>
            <a:ext cx="221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cs typeface="Arial" panose="020B0604020202020204" pitchFamily="34" charset="0"/>
              </a:rPr>
              <a:t>Vetting service</a:t>
            </a:r>
            <a:endParaRPr lang="en-US" b="1" dirty="0"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213543" y="1228753"/>
            <a:ext cx="716914" cy="864000"/>
            <a:chOff x="3695304" y="1011776"/>
            <a:chExt cx="991207" cy="1194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304" y="1163535"/>
              <a:ext cx="517747" cy="10094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6178" y="1011776"/>
              <a:ext cx="273807" cy="3671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5637" y="1443791"/>
              <a:ext cx="354890" cy="3548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85636" y="1862277"/>
              <a:ext cx="400875" cy="344072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51350" y="1228753"/>
            <a:ext cx="864000" cy="864000"/>
            <a:chOff x="7353865" y="1242812"/>
            <a:chExt cx="1161485" cy="1161485"/>
          </a:xfrm>
        </p:grpSpPr>
        <p:pic>
          <p:nvPicPr>
            <p:cNvPr id="11" name="Picture 2" descr="http://sleekbrake.com/assets/img/office-building-ico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53865" y="1242812"/>
              <a:ext cx="1161485" cy="1161485"/>
            </a:xfrm>
            <a:prstGeom prst="rect">
              <a:avLst/>
            </a:prstGeom>
            <a:noFill/>
          </p:spPr>
        </p:pic>
        <p:pic>
          <p:nvPicPr>
            <p:cNvPr id="12" name="Picture 2" descr="http://findicons.com/files/icons/1714/dropline_neu/128/network_serve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6" y="1675091"/>
              <a:ext cx="724407" cy="72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5"/>
          <p:cNvCxnSpPr/>
          <p:nvPr/>
        </p:nvCxnSpPr>
        <p:spPr>
          <a:xfrm>
            <a:off x="4887675" y="2592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70018" y="2222668"/>
            <a:ext cx="23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Mutual Authentication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0" y="2277419"/>
            <a:ext cx="0" cy="2448000"/>
          </a:xfrm>
          <a:prstGeom prst="line">
            <a:avLst/>
          </a:prstGeom>
          <a:ln w="25400">
            <a:solidFill>
              <a:srgbClr val="FE895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83350" y="2277419"/>
            <a:ext cx="0" cy="2448000"/>
          </a:xfrm>
          <a:prstGeom prst="line">
            <a:avLst/>
          </a:prstGeom>
          <a:ln w="25400">
            <a:solidFill>
              <a:srgbClr val="77B6F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4953" y="2277419"/>
            <a:ext cx="0" cy="2448000"/>
          </a:xfrm>
          <a:prstGeom prst="line">
            <a:avLst/>
          </a:prstGeom>
          <a:ln w="25400">
            <a:solidFill>
              <a:srgbClr val="D8BD5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96000" y="3168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024754" y="2798668"/>
            <a:ext cx="2605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Request Memory Content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38477" y="3528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462382" y="3158668"/>
            <a:ext cx="2632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Forward Request Memory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33543" y="4104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318130" y="370389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✔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b="1" dirty="0"/>
              <a:t>or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✘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887675" y="4464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862439" y="4094668"/>
            <a:ext cx="293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Send (Kernel) Memory Image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212000" y="4920618"/>
            <a:ext cx="1081543" cy="180000"/>
            <a:chOff x="4360597" y="4814768"/>
            <a:chExt cx="1081543" cy="180000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4360597" y="4814768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362140" y="4904768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434000" y="4920618"/>
            <a:ext cx="1081350" cy="180000"/>
            <a:chOff x="7421508" y="4814768"/>
            <a:chExt cx="1081350" cy="1800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8502858" y="4814768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421508" y="4904768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608079" y="4842000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>
                    <a:lumMod val="65000"/>
                  </a:schemeClr>
                </a:solidFill>
              </a:rPr>
              <a:t>Restricted space</a:t>
            </a:r>
            <a:endParaRPr 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610341" y="4572000"/>
            <a:ext cx="1440000" cy="180000"/>
            <a:chOff x="4680000" y="3600000"/>
            <a:chExt cx="1440000" cy="180000"/>
          </a:xfrm>
        </p:grpSpPr>
        <p:sp>
          <p:nvSpPr>
            <p:cNvPr id="42" name="Rectangle 41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de-DE" dirty="0" smtClean="0"/>
              <a:t>Phase 1b: Check-in (Policy Enforcement) </a:t>
            </a:r>
            <a:endParaRPr lang="en-US" dirty="0"/>
          </a:p>
        </p:txBody>
      </p:sp>
      <p:pic>
        <p:nvPicPr>
          <p:cNvPr id="4" name="Picture 2" descr="C:\Users\Wachsmann\AppData\Local\Microsoft\Windows\Temporary Internet Files\Content.IE5\PDJN2D6E\MC900434879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1" y="1261490"/>
            <a:ext cx="7126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3755" y="1908087"/>
            <a:ext cx="221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cs typeface="Arial" panose="020B0604020202020204" pitchFamily="34" charset="0"/>
              </a:rPr>
              <a:t>Vetting service</a:t>
            </a:r>
            <a:endParaRPr lang="en-US" b="1" dirty="0"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213543" y="1228753"/>
            <a:ext cx="716914" cy="864000"/>
            <a:chOff x="3695304" y="1011776"/>
            <a:chExt cx="991207" cy="1194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5304" y="1163535"/>
              <a:ext cx="517747" cy="10094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6178" y="1011776"/>
              <a:ext cx="273807" cy="3671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5637" y="1443791"/>
              <a:ext cx="354890" cy="3548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85636" y="1862277"/>
              <a:ext cx="400875" cy="344072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51350" y="1228753"/>
            <a:ext cx="864000" cy="864000"/>
            <a:chOff x="7353865" y="1242812"/>
            <a:chExt cx="1161485" cy="1161485"/>
          </a:xfrm>
        </p:grpSpPr>
        <p:pic>
          <p:nvPicPr>
            <p:cNvPr id="11" name="Picture 2" descr="http://sleekbrake.com/assets/img/office-building-ico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53865" y="1242812"/>
              <a:ext cx="1161485" cy="1161485"/>
            </a:xfrm>
            <a:prstGeom prst="rect">
              <a:avLst/>
            </a:prstGeom>
            <a:noFill/>
          </p:spPr>
        </p:pic>
        <p:pic>
          <p:nvPicPr>
            <p:cNvPr id="12" name="Picture 2" descr="http://findicons.com/files/icons/1714/dropline_neu/128/network_serve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6" y="1675091"/>
              <a:ext cx="724407" cy="72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Arrow Connector 15"/>
          <p:cNvCxnSpPr/>
          <p:nvPr/>
        </p:nvCxnSpPr>
        <p:spPr>
          <a:xfrm>
            <a:off x="4887675" y="2592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05523" y="2222668"/>
            <a:ext cx="26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Request Memory Changes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572000" y="2277419"/>
            <a:ext cx="0" cy="2448000"/>
          </a:xfrm>
          <a:prstGeom prst="line">
            <a:avLst/>
          </a:prstGeom>
          <a:ln w="25400">
            <a:solidFill>
              <a:srgbClr val="FE895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83350" y="2277419"/>
            <a:ext cx="0" cy="2448000"/>
          </a:xfrm>
          <a:prstGeom prst="line">
            <a:avLst/>
          </a:prstGeom>
          <a:ln w="25400">
            <a:solidFill>
              <a:srgbClr val="77B6F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4953" y="2277419"/>
            <a:ext cx="0" cy="2448000"/>
          </a:xfrm>
          <a:prstGeom prst="line">
            <a:avLst/>
          </a:prstGeom>
          <a:ln w="25400">
            <a:solidFill>
              <a:srgbClr val="D8BD5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38477" y="2952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447217" y="2582668"/>
            <a:ext cx="266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Forward Memory Changes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333543" y="3816000"/>
            <a:ext cx="2880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318130" y="3415890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✔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b="1" dirty="0"/>
              <a:t>or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✘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610341" y="2700000"/>
            <a:ext cx="1440000" cy="180000"/>
            <a:chOff x="4680000" y="3600000"/>
            <a:chExt cx="1440000" cy="180000"/>
          </a:xfrm>
        </p:grpSpPr>
        <p:sp>
          <p:nvSpPr>
            <p:cNvPr id="36" name="Rectangle 35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58477" y="3060000"/>
            <a:ext cx="1440000" cy="180000"/>
            <a:chOff x="4680000" y="3600000"/>
            <a:chExt cx="1440000" cy="180000"/>
          </a:xfrm>
        </p:grpSpPr>
        <p:sp>
          <p:nvSpPr>
            <p:cNvPr id="50" name="Rectangle 49"/>
            <p:cNvSpPr/>
            <p:nvPr/>
          </p:nvSpPr>
          <p:spPr>
            <a:xfrm>
              <a:off x="46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6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04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22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40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80000" y="3600000"/>
              <a:ext cx="180000" cy="18000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76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940000" y="3600000"/>
              <a:ext cx="180000" cy="180000"/>
            </a:xfrm>
            <a:prstGeom prst="rect">
              <a:avLst/>
            </a:prstGeom>
            <a:solidFill>
              <a:schemeClr val="accent2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67913" y="2203341"/>
            <a:ext cx="608174" cy="2106884"/>
            <a:chOff x="4264554" y="2203341"/>
            <a:chExt cx="608174" cy="2106884"/>
          </a:xfrm>
        </p:grpSpPr>
        <p:sp>
          <p:nvSpPr>
            <p:cNvPr id="3" name="Down Arrow 2"/>
            <p:cNvSpPr/>
            <p:nvPr/>
          </p:nvSpPr>
          <p:spPr>
            <a:xfrm rot="10800000">
              <a:off x="4264554" y="2203341"/>
              <a:ext cx="608174" cy="2106884"/>
            </a:xfrm>
            <a:prstGeom prst="downArrow">
              <a:avLst>
                <a:gd name="adj1" fmla="val 53132"/>
                <a:gd name="adj2" fmla="val 57831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 rot="16200000">
              <a:off x="3848640" y="3313635"/>
              <a:ext cx="1440000" cy="180000"/>
              <a:chOff x="4680000" y="3600000"/>
              <a:chExt cx="1440000" cy="1800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4680000" y="3600000"/>
                <a:ext cx="180000" cy="18000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860000" y="3600000"/>
                <a:ext cx="180000" cy="18000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040000" y="3600000"/>
                <a:ext cx="180000" cy="18000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220000" y="3600000"/>
                <a:ext cx="180000" cy="180000"/>
              </a:xfrm>
              <a:prstGeom prst="rect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400000" y="3600000"/>
                <a:ext cx="180000" cy="18000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580000" y="3600000"/>
                <a:ext cx="180000" cy="180000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760000" y="3600000"/>
                <a:ext cx="180000" cy="180000"/>
              </a:xfrm>
              <a:prstGeom prst="rect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940000" y="3600000"/>
                <a:ext cx="180000" cy="180000"/>
              </a:xfrm>
              <a:prstGeom prst="rect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005523" y="3940893"/>
            <a:ext cx="156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Apply Changes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50687" y="1430183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✘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4572135" y="1755775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✘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4212000" y="4920618"/>
            <a:ext cx="1081543" cy="180000"/>
            <a:chOff x="4360597" y="4814768"/>
            <a:chExt cx="1081543" cy="180000"/>
          </a:xfrm>
        </p:grpSpPr>
        <p:cxnSp>
          <p:nvCxnSpPr>
            <p:cNvPr id="76" name="Straight Connector 75"/>
            <p:cNvCxnSpPr/>
            <p:nvPr/>
          </p:nvCxnSpPr>
          <p:spPr>
            <a:xfrm flipH="1">
              <a:off x="4360597" y="4814768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362140" y="4904768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7434000" y="4920618"/>
            <a:ext cx="1081350" cy="180000"/>
            <a:chOff x="7421508" y="4814768"/>
            <a:chExt cx="1081350" cy="180000"/>
          </a:xfrm>
        </p:grpSpPr>
        <p:cxnSp>
          <p:nvCxnSpPr>
            <p:cNvPr id="79" name="Straight Connector 78"/>
            <p:cNvCxnSpPr/>
            <p:nvPr/>
          </p:nvCxnSpPr>
          <p:spPr>
            <a:xfrm flipH="1">
              <a:off x="8502858" y="4814768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421508" y="4904768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5608079" y="4842000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>
                    <a:lumMod val="65000"/>
                  </a:schemeClr>
                </a:solidFill>
              </a:rPr>
              <a:t>Restricted space</a:t>
            </a:r>
            <a:endParaRPr 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8" grpId="0"/>
      <p:bldP spid="28" grpId="1"/>
      <p:bldP spid="30" grpId="0"/>
      <p:bldP spid="30" grpId="1"/>
      <p:bldP spid="14" grpId="0"/>
      <p:bldP spid="14" grpId="1"/>
      <p:bldP spid="15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de-DE" dirty="0" smtClean="0"/>
              <a:t>Phase </a:t>
            </a:r>
            <a:r>
              <a:rPr lang="de-DE" dirty="0"/>
              <a:t>2</a:t>
            </a:r>
            <a:r>
              <a:rPr lang="de-DE" dirty="0" smtClean="0"/>
              <a:t>: </a:t>
            </a:r>
            <a:r>
              <a:rPr lang="de-DE" dirty="0" err="1" smtClean="0"/>
              <a:t>Policy</a:t>
            </a:r>
            <a:r>
              <a:rPr lang="de-DE" dirty="0" smtClean="0"/>
              <a:t> </a:t>
            </a:r>
            <a:r>
              <a:rPr lang="en-US" dirty="0" smtClean="0"/>
              <a:t>Enforcement </a:t>
            </a:r>
            <a:r>
              <a:rPr lang="de-DE" dirty="0" err="1" smtClean="0"/>
              <a:t>Verification</a:t>
            </a:r>
            <a:endParaRPr lang="en-US" dirty="0"/>
          </a:p>
        </p:txBody>
      </p:sp>
      <p:pic>
        <p:nvPicPr>
          <p:cNvPr id="4" name="Picture 2" descr="C:\Users\Wachsmann\AppData\Local\Microsoft\Windows\Temporary Internet Files\Content.IE5\PDJN2D6E\MC900434879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1" y="1261490"/>
            <a:ext cx="7126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3755" y="1908087"/>
            <a:ext cx="2217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 smtClean="0">
                <a:cs typeface="Arial" panose="020B0604020202020204" pitchFamily="34" charset="0"/>
              </a:rPr>
              <a:t>Vetting service</a:t>
            </a:r>
            <a:endParaRPr lang="en-US" b="1" dirty="0"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7651350" y="1228753"/>
            <a:ext cx="864000" cy="864000"/>
            <a:chOff x="7353865" y="1242812"/>
            <a:chExt cx="1161485" cy="1161485"/>
          </a:xfrm>
        </p:grpSpPr>
        <p:pic>
          <p:nvPicPr>
            <p:cNvPr id="11" name="Picture 2" descr="http://sleekbrake.com/assets/img/office-building-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865" y="1242812"/>
              <a:ext cx="1161485" cy="1161485"/>
            </a:xfrm>
            <a:prstGeom prst="rect">
              <a:avLst/>
            </a:prstGeom>
            <a:noFill/>
          </p:spPr>
        </p:pic>
        <p:pic>
          <p:nvPicPr>
            <p:cNvPr id="12" name="Picture 2" descr="http://findicons.com/files/icons/1714/dropline_neu/128/network_serve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76" y="1675091"/>
              <a:ext cx="724407" cy="72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Straight Connector 22"/>
          <p:cNvCxnSpPr/>
          <p:nvPr/>
        </p:nvCxnSpPr>
        <p:spPr>
          <a:xfrm>
            <a:off x="8083350" y="2277419"/>
            <a:ext cx="0" cy="2448000"/>
          </a:xfrm>
          <a:prstGeom prst="line">
            <a:avLst/>
          </a:prstGeom>
          <a:ln w="25400">
            <a:solidFill>
              <a:srgbClr val="77B6F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84953" y="2277419"/>
            <a:ext cx="0" cy="2448000"/>
          </a:xfrm>
          <a:prstGeom prst="line">
            <a:avLst/>
          </a:prstGeom>
          <a:ln w="25400">
            <a:solidFill>
              <a:srgbClr val="D8BD5B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435350" y="4921200"/>
            <a:ext cx="1080000" cy="180000"/>
            <a:chOff x="7422858" y="4858136"/>
            <a:chExt cx="1080000" cy="1800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8501508" y="4858136"/>
              <a:ext cx="0" cy="18000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422858" y="4948136"/>
              <a:ext cx="1080000" cy="0"/>
            </a:xfrm>
            <a:prstGeom prst="line">
              <a:avLst/>
            </a:prstGeom>
            <a:ln w="25400">
              <a:solidFill>
                <a:schemeClr val="tx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5608079" y="4842000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olidFill>
                  <a:schemeClr val="tx1">
                    <a:lumMod val="65000"/>
                  </a:schemeClr>
                </a:solidFill>
              </a:rPr>
              <a:t>Restricted space</a:t>
            </a:r>
            <a:endParaRPr lang="en-US" sz="1600" b="1" dirty="0">
              <a:solidFill>
                <a:schemeClr val="tx1">
                  <a:lumMod val="6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13543" y="1228753"/>
            <a:ext cx="1080000" cy="3872447"/>
            <a:chOff x="4213543" y="1228753"/>
            <a:chExt cx="1080000" cy="3872447"/>
          </a:xfrm>
        </p:grpSpPr>
        <p:grpSp>
          <p:nvGrpSpPr>
            <p:cNvPr id="21" name="Group 20"/>
            <p:cNvGrpSpPr/>
            <p:nvPr/>
          </p:nvGrpSpPr>
          <p:grpSpPr>
            <a:xfrm>
              <a:off x="4213543" y="1228753"/>
              <a:ext cx="1080000" cy="3872447"/>
              <a:chOff x="4213543" y="1228753"/>
              <a:chExt cx="1080000" cy="3872447"/>
            </a:xfrm>
          </p:grpSpPr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4213543" y="1228753"/>
                <a:ext cx="716914" cy="864000"/>
                <a:chOff x="3695304" y="1011776"/>
                <a:chExt cx="991207" cy="119457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5304" y="1163535"/>
                  <a:ext cx="517747" cy="1009462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26178" y="1011776"/>
                  <a:ext cx="273807" cy="367116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85637" y="1443791"/>
                  <a:ext cx="354890" cy="354890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285636" y="1862277"/>
                  <a:ext cx="400875" cy="34407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4572000" y="2277419"/>
                <a:ext cx="0" cy="2448000"/>
              </a:xfrm>
              <a:prstGeom prst="line">
                <a:avLst/>
              </a:prstGeom>
              <a:ln w="25400">
                <a:solidFill>
                  <a:srgbClr val="FE8950"/>
                </a:solidFill>
                <a:prstDash val="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4213543" y="4921200"/>
                <a:ext cx="1080000" cy="180000"/>
                <a:chOff x="4362140" y="4921200"/>
                <a:chExt cx="1080000" cy="1800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4362140" y="4921200"/>
                  <a:ext cx="0" cy="18000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362140" y="5011200"/>
                  <a:ext cx="1080000" cy="0"/>
                </a:xfrm>
                <a:prstGeom prst="line">
                  <a:avLst/>
                </a:prstGeom>
                <a:ln w="25400">
                  <a:solidFill>
                    <a:schemeClr val="tx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Rectangle 14"/>
            <p:cNvSpPr/>
            <p:nvPr/>
          </p:nvSpPr>
          <p:spPr>
            <a:xfrm>
              <a:off x="4550687" y="1430183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572135" y="1755775"/>
              <a:ext cx="4363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✘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98AD2-19D5-0F42-BF44-96B91AC797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"/>
    </mc:Choice>
    <mc:Fallback xmlns="">
      <p:transition advClick="0"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19913 -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5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45679E-6 L -0.39271 -3.45679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1953</TotalTime>
  <Words>477</Words>
  <Application>Microsoft Office PowerPoint</Application>
  <PresentationFormat>On-screen Show (16:9)</PresentationFormat>
  <Paragraphs>184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Regulating ARM TrustZone Devices in Restricted Spaces</vt:lpstr>
      <vt:lpstr>PowerPoint Presentation</vt:lpstr>
      <vt:lpstr>PowerPoint Presentation</vt:lpstr>
      <vt:lpstr>Current Solution: Not really exciting!</vt:lpstr>
      <vt:lpstr>Restricted Spaces</vt:lpstr>
      <vt:lpstr>Adversary and Trust Model</vt:lpstr>
      <vt:lpstr>Phase 1a: Check-in (Memory Examination)</vt:lpstr>
      <vt:lpstr>Phase 1b: Check-in (Policy Enforcement) </vt:lpstr>
      <vt:lpstr>Phase 2: Policy Enforcement Verification</vt:lpstr>
      <vt:lpstr>Phase 2: Policy Enforecmant Verification</vt:lpstr>
      <vt:lpstr>Phase 2: Policy Enforcement Verification</vt:lpstr>
      <vt:lpstr>Phase 3: Check-out</vt:lpstr>
      <vt:lpstr>Implementation</vt:lpstr>
      <vt:lpstr>ARM TrustZone (TZ)</vt:lpstr>
      <vt:lpstr>Analysis of Guest Kernel Memory</vt:lpstr>
      <vt:lpstr>Enforcing Host Policies</vt:lpstr>
      <vt:lpstr>Evaluation</vt:lpstr>
      <vt:lpstr>Take Away &amp; Future Research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Regulating Smart Devices  in Restricted Spaces</dc:title>
  <dc:creator>cl</dc:creator>
  <cp:lastModifiedBy>vg</cp:lastModifiedBy>
  <cp:revision>200</cp:revision>
  <dcterms:created xsi:type="dcterms:W3CDTF">2016-06-19T17:05:01Z</dcterms:created>
  <dcterms:modified xsi:type="dcterms:W3CDTF">2016-06-28T13:37:55Z</dcterms:modified>
</cp:coreProperties>
</file>