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07" r:id="rId2"/>
    <p:sldId id="418" r:id="rId3"/>
    <p:sldId id="465" r:id="rId4"/>
    <p:sldId id="419" r:id="rId5"/>
    <p:sldId id="422" r:id="rId6"/>
    <p:sldId id="464" r:id="rId7"/>
    <p:sldId id="466" r:id="rId8"/>
    <p:sldId id="467" r:id="rId9"/>
    <p:sldId id="444" r:id="rId10"/>
    <p:sldId id="445" r:id="rId11"/>
    <p:sldId id="470" r:id="rId12"/>
    <p:sldId id="471" r:id="rId13"/>
    <p:sldId id="469" r:id="rId14"/>
    <p:sldId id="446" r:id="rId15"/>
    <p:sldId id="447" r:id="rId16"/>
    <p:sldId id="473" r:id="rId17"/>
    <p:sldId id="474" r:id="rId18"/>
    <p:sldId id="475" r:id="rId19"/>
    <p:sldId id="476" r:id="rId20"/>
    <p:sldId id="479" r:id="rId21"/>
    <p:sldId id="430" r:id="rId22"/>
    <p:sldId id="480" r:id="rId23"/>
    <p:sldId id="481" r:id="rId24"/>
    <p:sldId id="486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9" r:id="rId35"/>
    <p:sldId id="498" r:id="rId36"/>
    <p:sldId id="500" r:id="rId37"/>
    <p:sldId id="501" r:id="rId38"/>
    <p:sldId id="436" r:id="rId39"/>
    <p:sldId id="507" r:id="rId40"/>
    <p:sldId id="514" r:id="rId41"/>
    <p:sldId id="508" r:id="rId42"/>
    <p:sldId id="509" r:id="rId43"/>
    <p:sldId id="512" r:id="rId44"/>
    <p:sldId id="513" r:id="rId45"/>
    <p:sldId id="515" r:id="rId46"/>
    <p:sldId id="516" r:id="rId47"/>
    <p:sldId id="517" r:id="rId48"/>
    <p:sldId id="518" r:id="rId49"/>
    <p:sldId id="546" r:id="rId50"/>
    <p:sldId id="547" r:id="rId51"/>
    <p:sldId id="521" r:id="rId52"/>
    <p:sldId id="531" r:id="rId53"/>
    <p:sldId id="532" r:id="rId54"/>
    <p:sldId id="533" r:id="rId55"/>
    <p:sldId id="534" r:id="rId56"/>
    <p:sldId id="536" r:id="rId57"/>
    <p:sldId id="537" r:id="rId58"/>
    <p:sldId id="538" r:id="rId59"/>
    <p:sldId id="539" r:id="rId60"/>
    <p:sldId id="540" r:id="rId61"/>
    <p:sldId id="541" r:id="rId62"/>
    <p:sldId id="542" r:id="rId63"/>
    <p:sldId id="544" r:id="rId64"/>
    <p:sldId id="543" r:id="rId65"/>
    <p:sldId id="545" r:id="rId66"/>
    <p:sldId id="548" r:id="rId67"/>
    <p:sldId id="553" r:id="rId68"/>
    <p:sldId id="554" r:id="rId69"/>
    <p:sldId id="549" r:id="rId70"/>
    <p:sldId id="550" r:id="rId71"/>
    <p:sldId id="552" r:id="rId72"/>
    <p:sldId id="388" r:id="rId73"/>
    <p:sldId id="28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405"/>
    <a:srgbClr val="F92342"/>
    <a:srgbClr val="FF7979"/>
    <a:srgbClr val="1CF464"/>
    <a:srgbClr val="66FF33"/>
    <a:srgbClr val="FFE164"/>
    <a:srgbClr val="FF0000"/>
    <a:srgbClr val="909090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5699" autoAdjust="0"/>
  </p:normalViewPr>
  <p:slideViewPr>
    <p:cSldViewPr>
      <p:cViewPr varScale="1">
        <p:scale>
          <a:sx n="67" d="100"/>
          <a:sy n="67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4CD45-160C-4FB8-9853-8D31D0A8ABBC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2A3-C354-4CAB-B74B-590DFE8CD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0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1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3.png"/><Relationship Id="rId7" Type="http://schemas.openxmlformats.org/officeDocument/2006/relationships/image" Target="../media/image4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3.png"/><Relationship Id="rId7" Type="http://schemas.openxmlformats.org/officeDocument/2006/relationships/image" Target="../media/image4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905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Regulating Smart Devices </a:t>
            </a:r>
            <a:br>
              <a:rPr lang="en-IN" b="1" dirty="0" smtClean="0">
                <a:solidFill>
                  <a:srgbClr val="002060"/>
                </a:solidFill>
              </a:rPr>
            </a:br>
            <a:r>
              <a:rPr lang="en-IN" b="1" dirty="0" smtClean="0">
                <a:solidFill>
                  <a:srgbClr val="002060"/>
                </a:solidFill>
              </a:rPr>
              <a:t>in Restricted Spaces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934200" cy="2362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Vinod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Ganapathy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vinodg@cs.rutgers.edu</a:t>
            </a:r>
            <a:endParaRPr lang="en-US" sz="2500" dirty="0" smtClean="0"/>
          </a:p>
          <a:p>
            <a:r>
              <a:rPr lang="en-US" sz="2500" dirty="0" smtClean="0"/>
              <a:t>Associate Professor of Computer Science</a:t>
            </a:r>
            <a:endParaRPr lang="en-US" sz="2500" dirty="0"/>
          </a:p>
          <a:p>
            <a:r>
              <a:rPr lang="en-US" sz="2500" dirty="0" smtClean="0"/>
              <a:t>Rutgers, The State University of New Jersey</a:t>
            </a:r>
            <a:r>
              <a:rPr lang="en-IN" sz="2500" dirty="0" smtClean="0"/>
              <a:t> </a:t>
            </a:r>
            <a:endParaRPr lang="en-US" sz="25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3600" y="5029200"/>
            <a:ext cx="4876800" cy="381000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b="1" dirty="0" smtClean="0"/>
              <a:t>Appears in Proc.</a:t>
            </a:r>
            <a:r>
              <a:rPr lang="en-IN" sz="2000" b="1" dirty="0" smtClean="0"/>
              <a:t> </a:t>
            </a:r>
            <a:r>
              <a:rPr lang="en-IN" sz="2000" b="1" dirty="0" smtClean="0"/>
              <a:t>ACM MobiSys’16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703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Classroom and exam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Problem</a:t>
            </a:r>
            <a:r>
              <a:rPr lang="en-IN" dirty="0" smtClean="0"/>
              <a:t>: Personal devices can be used to infiltrate unauthorized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" y="2133600"/>
            <a:ext cx="8673758" cy="3830545"/>
            <a:chOff x="228600" y="2133600"/>
            <a:chExt cx="8673758" cy="3830545"/>
          </a:xfrm>
        </p:grpSpPr>
        <p:pic>
          <p:nvPicPr>
            <p:cNvPr id="798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133600"/>
              <a:ext cx="4114800" cy="148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343400" y="2687894"/>
              <a:ext cx="4558958" cy="2895600"/>
              <a:chOff x="4343400" y="2952750"/>
              <a:chExt cx="4558958" cy="2895600"/>
            </a:xfrm>
          </p:grpSpPr>
          <p:pic>
            <p:nvPicPr>
              <p:cNvPr id="798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2952750"/>
                <a:ext cx="4558958" cy="1009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87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3962400"/>
                <a:ext cx="4291650" cy="188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98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3621344"/>
              <a:ext cx="3886200" cy="2342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334000" y="2249744"/>
              <a:ext cx="272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[</a:t>
              </a:r>
              <a:r>
                <a:rPr lang="en-US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Financial Crypto 2014]</a:t>
              </a:r>
              <a:endPara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2185212"/>
              <a:ext cx="2483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[</a:t>
              </a:r>
              <a:r>
                <a:rPr lang="en-US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NY Times July 2012]</a:t>
              </a:r>
              <a:endPara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Classroom and exam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686800" cy="49069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Current solution</a:t>
            </a:r>
            <a:r>
              <a:rPr lang="en-IN" dirty="0" smtClean="0"/>
              <a:t>: Deterrence via rules and threats. Invigilation to ensure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2098689"/>
            <a:ext cx="3181350" cy="40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</a:t>
            </a:r>
            <a:r>
              <a:rPr lang="en-US" dirty="0" smtClean="0"/>
              <a:t>: Assistive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06963"/>
          </a:xfrm>
        </p:spPr>
        <p:txBody>
          <a:bodyPr/>
          <a:lstStyle/>
          <a:p>
            <a:r>
              <a:rPr lang="en-IN" dirty="0" smtClean="0"/>
              <a:t>Students may wish to use devices for legitimate reasons:</a:t>
            </a:r>
          </a:p>
          <a:p>
            <a:pPr lvl="1"/>
            <a:r>
              <a:rPr lang="en-IN" dirty="0" smtClean="0"/>
              <a:t>Smart glass or contacts for vision correction</a:t>
            </a:r>
          </a:p>
          <a:p>
            <a:pPr lvl="1"/>
            <a:r>
              <a:rPr lang="en-IN" dirty="0" smtClean="0"/>
              <a:t>Bluetooth-enabled hearing aids</a:t>
            </a:r>
          </a:p>
          <a:p>
            <a:pPr lvl="1"/>
            <a:r>
              <a:rPr lang="en-IN" dirty="0" smtClean="0"/>
              <a:t>Smart watches to monitor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ttps://pristine.io/wp-content/uploads/2015/03/google-glass-smart-gla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2400300" cy="1600200"/>
          </a:xfrm>
          <a:prstGeom prst="rect">
            <a:avLst/>
          </a:prstGeom>
          <a:noFill/>
        </p:spPr>
      </p:pic>
      <p:pic>
        <p:nvPicPr>
          <p:cNvPr id="6" name="Picture 16" descr="http://payload315.cargocollective.com/1/17/550695/8618737/Google-Smart-Contact-Lenses-Project-for-Better-Monitoring-the-Glucose-Lev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80535"/>
            <a:ext cx="2311920" cy="1282065"/>
          </a:xfrm>
          <a:prstGeom prst="rect">
            <a:avLst/>
          </a:prstGeom>
          <a:noFill/>
        </p:spPr>
      </p:pic>
      <p:pic>
        <p:nvPicPr>
          <p:cNvPr id="77826" name="Picture 2" descr="Image result for smart hearing a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399"/>
            <a:ext cx="2219325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 Other social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IN" dirty="0" smtClean="0"/>
              <a:t>Restaurants, conferences, gym locker rooms, private homes, …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Problems:</a:t>
            </a:r>
          </a:p>
          <a:p>
            <a:pPr lvl="1"/>
            <a:r>
              <a:rPr lang="en-IN" dirty="0" smtClean="0"/>
              <a:t>Recording private conversations</a:t>
            </a:r>
          </a:p>
          <a:p>
            <a:pPr lvl="1"/>
            <a:r>
              <a:rPr lang="en-IN" dirty="0" smtClean="0"/>
              <a:t>Pictures of individuals taken and posted to social networks without their consent</a:t>
            </a:r>
          </a:p>
          <a:p>
            <a:pPr lvl="1"/>
            <a:r>
              <a:rPr lang="en-IN" dirty="0" smtClean="0"/>
              <a:t>Pictures and videos of otherwise private locations, e.g., private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social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0593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Current solutions</a:t>
            </a:r>
            <a:r>
              <a:rPr lang="en-IN" dirty="0" smtClean="0"/>
              <a:t>: Informal enforcement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Challenge</a:t>
            </a:r>
            <a:r>
              <a:rPr lang="en-IN" dirty="0" smtClean="0"/>
              <a:t>: Social isolation </a:t>
            </a:r>
            <a:r>
              <a:rPr lang="en-IN" sz="3800" b="1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962400"/>
            <a:ext cx="3530640" cy="243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" y="2254984"/>
            <a:ext cx="8153401" cy="3993416"/>
            <a:chOff x="609600" y="2254984"/>
            <a:chExt cx="8153401" cy="399341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362200"/>
              <a:ext cx="3332520" cy="3886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00600" y="2254984"/>
              <a:ext cx="3962401" cy="16312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“For the first time ever this place, Feast, in NYC just asked that I remove Google Glass because customers have complained of privacy concerns […] I left”</a:t>
              </a:r>
              <a:endParaRPr lang="en-US" sz="2000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962400" y="2667000"/>
              <a:ext cx="838200" cy="762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4343400" cy="4648200"/>
          </a:xfrm>
        </p:spPr>
        <p:txBody>
          <a:bodyPr>
            <a:normAutofit/>
          </a:bodyPr>
          <a:lstStyle/>
          <a:p>
            <a:pPr>
              <a:buFont typeface="Wingdings"/>
              <a:buChar char="ß"/>
            </a:pPr>
            <a:r>
              <a:rPr lang="en-IN" sz="3000" dirty="0" smtClean="0">
                <a:sym typeface="Wingdings" pitchFamily="2" charset="2"/>
              </a:rPr>
              <a:t> </a:t>
            </a:r>
            <a:r>
              <a:rPr lang="en-IN" dirty="0" smtClean="0">
                <a:sym typeface="Wingdings" pitchFamily="2" charset="2"/>
              </a:rPr>
              <a:t>Early example of sensory malware</a:t>
            </a:r>
            <a:r>
              <a:rPr lang="en-IN" sz="3000" dirty="0" smtClean="0">
                <a:sym typeface="Wingdings" pitchFamily="2" charset="2"/>
              </a:rPr>
              <a:t> </a:t>
            </a:r>
            <a:r>
              <a:rPr lang="en-IN" sz="2400" b="1" dirty="0" smtClean="0">
                <a:solidFill>
                  <a:srgbClr val="006405"/>
                </a:solidFill>
                <a:sym typeface="Wingdings" pitchFamily="2" charset="2"/>
              </a:rPr>
              <a:t>[CCS 2011]</a:t>
            </a:r>
            <a:endParaRPr lang="en-IN" sz="2400" b="1" dirty="0" smtClean="0">
              <a:solidFill>
                <a:srgbClr val="006405"/>
              </a:solidFill>
            </a:endParaRPr>
          </a:p>
          <a:p>
            <a:r>
              <a:rPr lang="en-IN" dirty="0" smtClean="0"/>
              <a:t>Use accelerometer  and record keystroke press vibrations</a:t>
            </a:r>
          </a:p>
          <a:p>
            <a:r>
              <a:rPr lang="en-IN" dirty="0" smtClean="0"/>
              <a:t>Up to 80% accuracy in word recovery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Malicious apps exploiting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" y="1553289"/>
            <a:ext cx="4419600" cy="4009311"/>
            <a:chOff x="4529137" y="1856269"/>
            <a:chExt cx="4538663" cy="4009311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9137" y="3124200"/>
              <a:ext cx="4538663" cy="274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2012" y="1856269"/>
              <a:ext cx="4395788" cy="119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667000" y="914400"/>
            <a:ext cx="34290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Sensory malware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Malicious apps exploiting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Attacks have now been demonstrated using every imaginable sensor</a:t>
            </a:r>
          </a:p>
          <a:p>
            <a:r>
              <a:rPr lang="en-IN" dirty="0" smtClean="0"/>
              <a:t>Attack accuracy will </a:t>
            </a:r>
            <a:r>
              <a:rPr lang="en-IN" b="1" i="1" dirty="0" smtClean="0"/>
              <a:t>improve</a:t>
            </a:r>
            <a:r>
              <a:rPr lang="en-IN" dirty="0" smtClean="0"/>
              <a:t> with each generation of devices and sensors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524000"/>
            <a:ext cx="9067800" cy="1998107"/>
            <a:chOff x="0" y="1114425"/>
            <a:chExt cx="9067800" cy="1998107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43000"/>
              <a:ext cx="5285549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1905000" y="1114425"/>
              <a:ext cx="7162800" cy="1998107"/>
              <a:chOff x="1905000" y="1190625"/>
              <a:chExt cx="7162800" cy="1998107"/>
            </a:xfrm>
          </p:grpSpPr>
          <p:pic>
            <p:nvPicPr>
              <p:cNvPr id="10957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7725" y="1981200"/>
                <a:ext cx="4105275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57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29125" y="1190625"/>
                <a:ext cx="4638675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905000" y="1647825"/>
                <a:ext cx="153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405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006405"/>
                    </a:solidFill>
                    <a:latin typeface="Arial" pitchFamily="34" charset="0"/>
                    <a:cs typeface="Arial" pitchFamily="34" charset="0"/>
                  </a:rPr>
                  <a:t>NDSS 2011]</a:t>
                </a:r>
                <a:endParaRPr lang="en-US" b="1" dirty="0">
                  <a:solidFill>
                    <a:srgbClr val="00640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63260" y="1447800"/>
                <a:ext cx="1555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405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006405"/>
                    </a:solidFill>
                    <a:latin typeface="Arial" pitchFamily="34" charset="0"/>
                    <a:cs typeface="Arial" pitchFamily="34" charset="0"/>
                  </a:rPr>
                  <a:t>NDSS 2013]</a:t>
                </a:r>
                <a:endParaRPr lang="en-US" b="1" dirty="0">
                  <a:solidFill>
                    <a:srgbClr val="00640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334000" y="2819400"/>
                <a:ext cx="2747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6405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006405"/>
                    </a:solidFill>
                    <a:latin typeface="Arial" pitchFamily="34" charset="0"/>
                    <a:cs typeface="Arial" pitchFamily="34" charset="0"/>
                  </a:rPr>
                  <a:t>USENIX Security 2014]</a:t>
                </a:r>
                <a:endParaRPr lang="en-US" b="1" dirty="0">
                  <a:solidFill>
                    <a:srgbClr val="00640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667000" y="914400"/>
            <a:ext cx="34290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Sensory malware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3124200"/>
          </a:xfr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100" b="1" dirty="0" smtClean="0"/>
              <a:t>Claim</a:t>
            </a:r>
          </a:p>
          <a:p>
            <a:pPr algn="ctr">
              <a:buNone/>
            </a:pPr>
            <a:r>
              <a:rPr lang="en-IN" sz="3500" dirty="0" smtClean="0"/>
              <a:t>Smart devices will become integrated with daily lives </a:t>
            </a:r>
            <a:r>
              <a:rPr lang="en-IN" sz="3500" b="1" dirty="0" smtClean="0">
                <a:sym typeface="Wingdings" pitchFamily="2" charset="2"/>
              </a:rPr>
              <a:t></a:t>
            </a:r>
            <a:r>
              <a:rPr lang="en-IN" sz="3500" dirty="0" smtClean="0">
                <a:sym typeface="Wingdings" pitchFamily="2" charset="2"/>
              </a:rPr>
              <a:t> </a:t>
            </a:r>
            <a:r>
              <a:rPr lang="en-IN" sz="3500" i="1" dirty="0" smtClean="0">
                <a:sym typeface="Wingdings" pitchFamily="2" charset="2"/>
              </a:rPr>
              <a:t>Ad hoc</a:t>
            </a:r>
            <a:r>
              <a:rPr lang="en-IN" sz="3500" dirty="0" smtClean="0"/>
              <a:t> solutions, </a:t>
            </a:r>
            <a:r>
              <a:rPr lang="en-IN" sz="3500" i="1" dirty="0" smtClean="0"/>
              <a:t>e.g., </a:t>
            </a:r>
            <a:r>
              <a:rPr lang="en-IN" sz="3500" dirty="0" smtClean="0"/>
              <a:t>banning device use, will no longer be acceptable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3657600"/>
            <a:ext cx="8229600" cy="1905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4100" b="1" dirty="0" smtClean="0">
                <a:latin typeface="Arial" pitchFamily="34" charset="0"/>
                <a:cs typeface="Arial" pitchFamily="34" charset="0"/>
              </a:rPr>
              <a:t>Vision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Need </a:t>
            </a:r>
            <a:r>
              <a:rPr kumimoji="0" lang="en-IN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systematic methods to regulate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devices and ensure responsible use</a:t>
            </a:r>
            <a:endParaRPr kumimoji="0" lang="en-IN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5791200"/>
            <a:ext cx="8229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1500" b="1" dirty="0" smtClean="0">
                <a:latin typeface="Arial" pitchFamily="34" charset="0"/>
                <a:cs typeface="Arial" pitchFamily="34" charset="0"/>
              </a:rPr>
              <a:t>Discussion:</a:t>
            </a:r>
            <a:r>
              <a:rPr lang="en-IN" sz="1500" dirty="0" smtClean="0">
                <a:latin typeface="Arial" pitchFamily="34" charset="0"/>
                <a:cs typeface="Arial" pitchFamily="34" charset="0"/>
              </a:rPr>
              <a:t> Only considering </a:t>
            </a:r>
            <a:r>
              <a:rPr lang="en-IN" sz="1500" b="1" dirty="0" smtClean="0">
                <a:latin typeface="Arial" pitchFamily="34" charset="0"/>
                <a:cs typeface="Arial" pitchFamily="34" charset="0"/>
              </a:rPr>
              <a:t>overt</a:t>
            </a:r>
            <a:r>
              <a:rPr lang="en-IN" sz="1500" dirty="0" smtClean="0">
                <a:latin typeface="Arial" pitchFamily="34" charset="0"/>
                <a:cs typeface="Arial" pitchFamily="34" charset="0"/>
              </a:rPr>
              <a:t> device use. Covert use detection still requires traditional physical security measures.</a:t>
            </a:r>
            <a:endParaRPr kumimoji="0" lang="en-IN" sz="1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solutions exist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3152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device management (MDM) solutions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96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Mobile device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30781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Solution for enterprises that offer </a:t>
            </a:r>
            <a:r>
              <a:rPr lang="en-IN" i="1" dirty="0" smtClean="0"/>
              <a:t>Bring your own device</a:t>
            </a:r>
            <a:r>
              <a:rPr lang="en-IN" dirty="0" smtClean="0"/>
              <a:t> (BYOD) models</a:t>
            </a:r>
          </a:p>
          <a:p>
            <a:r>
              <a:rPr lang="en-IN" dirty="0" smtClean="0"/>
              <a:t>Employees are given a mobile device outfitted with a secure software stack</a:t>
            </a:r>
          </a:p>
          <a:p>
            <a:r>
              <a:rPr lang="en-IN" dirty="0" smtClean="0"/>
              <a:t>Enterprise policies “pushed” to device when employee changes device persona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3250" name="Picture 2" descr="http://www.emergingedtech.com/wp/wp-content/uploads/2014/07/byo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219200"/>
            <a:ext cx="585787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2" name="Picture 14" descr="http://www.spoofee.com/images/dealofday/original/843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152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Devices are everywhere!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9090" name="Picture 2" descr="http://cdn.techgyd.com/2015/03/feel-connec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23" y="1143000"/>
            <a:ext cx="2516177" cy="1676399"/>
          </a:xfrm>
          <a:prstGeom prst="rect">
            <a:avLst/>
          </a:prstGeom>
          <a:noFill/>
        </p:spPr>
      </p:pic>
      <p:pic>
        <p:nvPicPr>
          <p:cNvPr id="89092" name="Picture 4" descr="https://pristine.io/wp-content/uploads/2015/03/google-glass-smart-glas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43000"/>
            <a:ext cx="2400300" cy="1600200"/>
          </a:xfrm>
          <a:prstGeom prst="rect">
            <a:avLst/>
          </a:prstGeom>
          <a:noFill/>
        </p:spPr>
      </p:pic>
      <p:pic>
        <p:nvPicPr>
          <p:cNvPr id="89094" name="Picture 6" descr="http://cdn.techreviewpro.com/2014/12/Top-Rated-Smartphones-2014-Best-Smartphone-That-is-Rocking-in-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3200400" cy="2020253"/>
          </a:xfrm>
          <a:prstGeom prst="rect">
            <a:avLst/>
          </a:prstGeom>
          <a:noFill/>
        </p:spPr>
      </p:pic>
      <p:pic>
        <p:nvPicPr>
          <p:cNvPr id="89096" name="Picture 8" descr="http://www.tapscape.com/wp-content/uploads/2012/07/windows-tablet-ipad-andro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00600"/>
            <a:ext cx="3968750" cy="1905000"/>
          </a:xfrm>
          <a:prstGeom prst="rect">
            <a:avLst/>
          </a:prstGeom>
          <a:noFill/>
        </p:spPr>
      </p:pic>
      <p:pic>
        <p:nvPicPr>
          <p:cNvPr id="89104" name="Picture 16" descr="http://payload315.cargocollective.com/1/17/550695/8618737/Google-Smart-Contact-Lenses-Project-for-Better-Monitoring-the-Glucose-Lev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143000"/>
            <a:ext cx="2311920" cy="1282065"/>
          </a:xfrm>
          <a:prstGeom prst="rect">
            <a:avLst/>
          </a:prstGeom>
          <a:noFill/>
        </p:spPr>
      </p:pic>
      <p:pic>
        <p:nvPicPr>
          <p:cNvPr id="89106" name="Picture 18" descr="http://www.toughasia.com/wp-content/uploads/2015/05/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191000"/>
            <a:ext cx="3708400" cy="2438400"/>
          </a:xfrm>
          <a:prstGeom prst="rect">
            <a:avLst/>
          </a:prstGeom>
          <a:noFill/>
        </p:spPr>
      </p:pic>
      <p:pic>
        <p:nvPicPr>
          <p:cNvPr id="89110" name="Picture 22" descr="http://www.technologyreview.com/blog/mimssbits/files/69210/samsung_android_frid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362200"/>
            <a:ext cx="1371600" cy="2555507"/>
          </a:xfrm>
          <a:prstGeom prst="rect">
            <a:avLst/>
          </a:prstGeom>
          <a:noFill/>
        </p:spPr>
      </p:pic>
      <p:pic>
        <p:nvPicPr>
          <p:cNvPr id="89112" name="Picture 24" descr="drone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2438400"/>
            <a:ext cx="201373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Mobile device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3078163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Solution for enterprises that offer </a:t>
            </a:r>
            <a:r>
              <a:rPr lang="en-IN" i="1" dirty="0" smtClean="0">
                <a:solidFill>
                  <a:schemeClr val="bg1">
                    <a:lumMod val="75000"/>
                  </a:schemeClr>
                </a:solidFill>
              </a:rPr>
              <a:t>Bring your own device</a:t>
            </a:r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 (BYOD) models</a:t>
            </a:r>
          </a:p>
          <a:p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Employees are given a mobile device outfitted with a secure software stack</a:t>
            </a:r>
          </a:p>
          <a:p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Enterprise policies “pushed” to device when employee changes device persona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8229600" cy="24685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 shortcoming of current MDM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IN" sz="2700" dirty="0" smtClean="0">
                <a:latin typeface="Arial" pitchFamily="34" charset="0"/>
                <a:cs typeface="Arial" pitchFamily="34" charset="0"/>
              </a:rPr>
              <a:t>Enterprise must trust software stack on guest device to enforce policies correctly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 guest devices under control of possibly malicious end-users</a:t>
            </a:r>
            <a:endParaRPr kumimoji="0" lang="e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Contributions of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Restricted space</a:t>
            </a:r>
            <a:r>
              <a:rPr lang="en-IN" dirty="0" smtClean="0"/>
              <a:t>: Location owned by a </a:t>
            </a:r>
            <a:r>
              <a:rPr lang="en-IN" b="1" dirty="0" smtClean="0"/>
              <a:t>host</a:t>
            </a:r>
            <a:r>
              <a:rPr lang="en-IN" dirty="0" smtClean="0"/>
              <a:t>, where </a:t>
            </a:r>
            <a:r>
              <a:rPr lang="en-IN" b="1" dirty="0" smtClean="0"/>
              <a:t>guest devices</a:t>
            </a:r>
            <a:r>
              <a:rPr lang="en-IN" dirty="0" smtClean="0"/>
              <a:t> must follow the host’s usage policies</a:t>
            </a:r>
          </a:p>
          <a:p>
            <a:endParaRPr lang="en-IN" dirty="0" smtClean="0"/>
          </a:p>
          <a:p>
            <a:r>
              <a:rPr lang="en-IN" dirty="0" smtClean="0"/>
              <a:t>Enable </a:t>
            </a:r>
            <a:r>
              <a:rPr lang="en-IN" dirty="0" smtClean="0"/>
              <a:t>guest devices to </a:t>
            </a:r>
            <a:r>
              <a:rPr lang="en-IN" b="1" dirty="0" smtClean="0">
                <a:solidFill>
                  <a:srgbClr val="FF0000"/>
                </a:solidFill>
              </a:rPr>
              <a:t>prove</a:t>
            </a:r>
            <a:r>
              <a:rPr lang="en-IN" dirty="0" smtClean="0"/>
              <a:t> policy compliance to restricted space hosts</a:t>
            </a:r>
          </a:p>
          <a:p>
            <a:endParaRPr lang="en-IN" dirty="0" smtClean="0"/>
          </a:p>
          <a:p>
            <a:r>
              <a:rPr lang="en-IN" dirty="0" smtClean="0"/>
              <a:t>Use </a:t>
            </a:r>
            <a:r>
              <a:rPr lang="en-IN" dirty="0" smtClean="0"/>
              <a:t>a simple, low-level API that </a:t>
            </a:r>
            <a:r>
              <a:rPr lang="en-IN" b="1" dirty="0" smtClean="0">
                <a:solidFill>
                  <a:srgbClr val="FF0000"/>
                </a:solidFill>
              </a:rPr>
              <a:t>reduces size of trusted computing base</a:t>
            </a:r>
            <a:r>
              <a:rPr lang="en-IN" dirty="0" smtClean="0"/>
              <a:t> on guest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Key 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/>
              <a:t>1. Guest devices are under the control of possibly malicious end-user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Solution</a:t>
            </a:r>
            <a:r>
              <a:rPr lang="en-US" sz="2800" b="1" dirty="0" smtClean="0"/>
              <a:t>: </a:t>
            </a:r>
            <a:r>
              <a:rPr lang="en-US" sz="2800" dirty="0" smtClean="0"/>
              <a:t>Use trusted hardware on guest device</a:t>
            </a:r>
          </a:p>
          <a:p>
            <a:pPr marL="514350" indent="-514350">
              <a:buFont typeface="+mj-lt"/>
              <a:buAutoNum type="arabicPeriod"/>
            </a:pPr>
            <a:endParaRPr lang="en-US" sz="1000" b="1" dirty="0" smtClean="0"/>
          </a:p>
          <a:p>
            <a:pPr marL="514350" indent="-514350">
              <a:buNone/>
            </a:pPr>
            <a:r>
              <a:rPr lang="en-US" sz="2800" b="1" dirty="0" smtClean="0"/>
              <a:t>2. What constitutes proof of compliance?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Solution</a:t>
            </a:r>
            <a:r>
              <a:rPr lang="en-US" sz="2800" b="1" dirty="0" smtClean="0"/>
              <a:t>: </a:t>
            </a:r>
            <a:r>
              <a:rPr lang="en-US" sz="2800" dirty="0" smtClean="0"/>
              <a:t>Send guest device configuration, showing policy compliance, to host</a:t>
            </a:r>
          </a:p>
          <a:p>
            <a:pPr marL="514350" indent="-514350">
              <a:buNone/>
            </a:pPr>
            <a:endParaRPr lang="en-US" sz="1000" b="1" dirty="0" smtClean="0"/>
          </a:p>
          <a:p>
            <a:pPr marL="514350" indent="-514350">
              <a:buNone/>
            </a:pPr>
            <a:r>
              <a:rPr lang="en-US" sz="2800" b="1" dirty="0" smtClean="0"/>
              <a:t>3. Doesn’t that compromise guest device privacy?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Solution</a:t>
            </a:r>
            <a:r>
              <a:rPr lang="en-US" sz="2800" b="1" dirty="0" smtClean="0"/>
              <a:t>: </a:t>
            </a:r>
            <a:r>
              <a:rPr lang="en-US" sz="2800" dirty="0" smtClean="0"/>
              <a:t>Allow guest to vet all communication to and from the host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/>
              <a:t>Trusted hardware on guest devices</a:t>
            </a:r>
            <a:r>
              <a:rPr lang="en-IN" dirty="0" smtClean="0"/>
              <a:t>: </a:t>
            </a:r>
          </a:p>
          <a:p>
            <a:pPr lvl="1"/>
            <a:r>
              <a:rPr lang="en-IN" dirty="0" smtClean="0"/>
              <a:t>Guest devices equipped with ARM </a:t>
            </a:r>
            <a:r>
              <a:rPr lang="en-IN" dirty="0" err="1" smtClean="0"/>
              <a:t>TrustZone</a:t>
            </a:r>
            <a:endParaRPr lang="en-IN" dirty="0" smtClean="0"/>
          </a:p>
          <a:p>
            <a:pPr lvl="1"/>
            <a:endParaRPr lang="en-IN" dirty="0" smtClean="0"/>
          </a:p>
          <a:p>
            <a:r>
              <a:rPr lang="en-IN" b="1" dirty="0" smtClean="0"/>
              <a:t>Hosts and guests are mutually-distrusting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Hosts do not trust end-user of guest device or its end-user software stack</a:t>
            </a:r>
          </a:p>
          <a:p>
            <a:pPr lvl="1"/>
            <a:r>
              <a:rPr lang="en-IN" dirty="0" smtClean="0"/>
              <a:t>Guests do not trust host’s </a:t>
            </a:r>
            <a:r>
              <a:rPr lang="en-IN" i="1" dirty="0" smtClean="0"/>
              <a:t>reconfiguration requests</a:t>
            </a:r>
            <a:r>
              <a:rPr lang="en-IN" dirty="0" smtClean="0"/>
              <a:t> to ensure policy compliance</a:t>
            </a:r>
          </a:p>
          <a:p>
            <a:pPr lvl="1"/>
            <a:endParaRPr lang="en-IN" dirty="0" smtClean="0"/>
          </a:p>
          <a:p>
            <a:r>
              <a:rPr lang="en-IN" b="1" dirty="0" smtClean="0"/>
              <a:t>Guest devices are used overtly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Host must still use traditional physical methods to detect covert device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device check-in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69238" y="1066800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0648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69238" y="6172199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814388" cy="12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34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99" y="32004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2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5" y="32766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sleekbrake.com/assets/img/office-buildin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143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device check-in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69238" y="1066800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0648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69238" y="6172199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814388" cy="12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34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99" y="32004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2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5" y="32766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55" y="3886200"/>
            <a:ext cx="814388" cy="12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55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54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5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>
            <a:off x="3689618" y="4377316"/>
            <a:ext cx="980640" cy="2708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" y="2667000"/>
            <a:ext cx="3200400" cy="2971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http://sleekbrake.com/assets/img/office-buildin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143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Mutual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5000" y="3200400"/>
            <a:ext cx="21336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Mutual 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Host requests guest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device memory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7800" y="4038600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vets host’s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device memory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2133600"/>
            <a:ext cx="2514600" cy="12954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81200" y="14478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Forward host’s request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4038600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2221468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vets host’s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2133600"/>
            <a:ext cx="2514600" cy="12954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Check Mark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703161"/>
            <a:ext cx="762000" cy="963839"/>
          </a:xfrm>
          <a:prstGeom prst="rect">
            <a:avLst/>
          </a:prstGeom>
          <a:noFill/>
        </p:spPr>
      </p:pic>
      <p:pic>
        <p:nvPicPr>
          <p:cNvPr id="98308" name="Picture 4" descr="Not Ok Mark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905000"/>
            <a:ext cx="685800" cy="6858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895600" y="1981200"/>
            <a:ext cx="609600" cy="43088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devices is increasing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Predicted 1.2 billion new smart phones by 2018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Predicted 50% device use increase year over year in enterprise sector until 2018 </a:t>
            </a:r>
            <a:r>
              <a:rPr lang="en-US" sz="1800" b="1" dirty="0" smtClean="0">
                <a:solidFill>
                  <a:srgbClr val="006405"/>
                </a:solidFill>
              </a:rPr>
              <a:t>[Gartner 2014]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http://www.ironpaper.com/webintel/wp-content/uploads/2015/03/IoT-qty-of-devices-in-the-internet-of-things-600x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15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Host analyzes guest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 device memory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2133600"/>
            <a:ext cx="2514600" cy="12954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Check Mark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703161"/>
            <a:ext cx="762000" cy="963839"/>
          </a:xfrm>
          <a:prstGeom prst="rect">
            <a:avLst/>
          </a:prstGeom>
          <a:noFill/>
        </p:spPr>
      </p:pic>
      <p:sp>
        <p:nvSpPr>
          <p:cNvPr id="108546" name="AutoShape 2" descr="Image result for hourglas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AutoShape 4" descr="Image result for hourglas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50" name="Picture 6" descr="http://cdn.mysitemyway.com/etc-mysitemyway/icons/legacy-previews/icons/blue-jelly-icons-business/078557-blue-jelly-icon-business-hourglas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705100"/>
            <a:ext cx="1409700" cy="1409700"/>
          </a:xfrm>
          <a:prstGeom prst="rect">
            <a:avLst/>
          </a:prstGeom>
          <a:noFill/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105400" y="41249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293617" y="4583668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Host pushes policy to guest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 memory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105400" y="41249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vets host’s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 memory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2133600"/>
            <a:ext cx="2514600" cy="12954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0" y="1371600"/>
            <a:ext cx="28956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Forward host’s requested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105400" y="41249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133600" y="22098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applies host’s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2133600"/>
            <a:ext cx="2514600" cy="12954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Check Mark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703161"/>
            <a:ext cx="762000" cy="96383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324600" y="3921204"/>
            <a:ext cx="1600200" cy="110799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memory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4176343" y="43434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1763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28047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heck Mark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029200"/>
            <a:ext cx="457200" cy="578303"/>
          </a:xfrm>
          <a:prstGeom prst="rect">
            <a:avLst/>
          </a:prstGeom>
          <a:noFill/>
        </p:spPr>
      </p:pic>
      <p:sp>
        <p:nvSpPr>
          <p:cNvPr id="38" name="Curved Left Arrow 37"/>
          <p:cNvSpPr/>
          <p:nvPr/>
        </p:nvSpPr>
        <p:spPr>
          <a:xfrm>
            <a:off x="5105400" y="3733800"/>
            <a:ext cx="1066800" cy="17526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096000" y="5105400"/>
          <a:ext cx="208280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Host requests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3200400"/>
            <a:ext cx="28194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 proof of policy compliance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76800" y="1828800"/>
            <a:ext cx="2057400" cy="16764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4176343" y="43434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1763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28047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Check Mark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029200"/>
            <a:ext cx="457200" cy="578303"/>
          </a:xfrm>
          <a:prstGeom prst="rect">
            <a:avLst/>
          </a:prstGeom>
          <a:noFill/>
        </p:spPr>
      </p:pic>
      <p:pic>
        <p:nvPicPr>
          <p:cNvPr id="33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sends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226713"/>
            <a:ext cx="2667000" cy="43088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token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105400" y="37338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1" name="Multiply 30"/>
          <p:cNvSpPr/>
          <p:nvPr/>
        </p:nvSpPr>
        <p:spPr>
          <a:xfrm>
            <a:off x="4176343" y="43434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41763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28047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heck Mark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029200"/>
            <a:ext cx="457200" cy="578303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flipV="1">
            <a:off x="4876800" y="1828800"/>
            <a:ext cx="2057400" cy="16764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4" name="Picture 2" descr="http://cdn.flaticon.com/png/256/260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3810000"/>
            <a:ext cx="914400" cy="914400"/>
          </a:xfrm>
          <a:prstGeom prst="rect">
            <a:avLst/>
          </a:prstGeom>
          <a:noFill/>
        </p:spPr>
      </p:pic>
      <p:pic>
        <p:nvPicPr>
          <p:cNvPr id="110596" name="Picture 4" descr="http://www.countermats.net/images/stories/proof-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962400"/>
            <a:ext cx="952500" cy="952500"/>
          </a:xfrm>
          <a:prstGeom prst="rect">
            <a:avLst/>
          </a:prstGeom>
          <a:noFill/>
        </p:spPr>
      </p:pic>
      <p:pic>
        <p:nvPicPr>
          <p:cNvPr id="36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966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72425" y="2895600"/>
            <a:ext cx="1211358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vetting</a:t>
            </a:r>
          </a:p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device check-out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69238" y="1066800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0648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69238" y="6172199"/>
            <a:ext cx="4193762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6388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814388" cy="12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34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99" y="32004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2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5" y="32766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55" y="3886200"/>
            <a:ext cx="814388" cy="12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3689618" y="4377316"/>
            <a:ext cx="980640" cy="2708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781800" y="3429000"/>
            <a:ext cx="1858114" cy="2133600"/>
            <a:chOff x="6843343" y="3505200"/>
            <a:chExt cx="1858114" cy="2133600"/>
          </a:xfrm>
        </p:grpSpPr>
        <p:sp>
          <p:nvSpPr>
            <p:cNvPr id="36" name="Multiply 35"/>
            <p:cNvSpPr/>
            <p:nvPr/>
          </p:nvSpPr>
          <p:spPr>
            <a:xfrm>
              <a:off x="8077200" y="4343400"/>
              <a:ext cx="624257" cy="652389"/>
            </a:xfrm>
            <a:prstGeom prst="mathMultiply">
              <a:avLst>
                <a:gd name="adj1" fmla="val 1377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8077200" y="3505200"/>
              <a:ext cx="624257" cy="652389"/>
            </a:xfrm>
            <a:prstGeom prst="mathMultiply">
              <a:avLst>
                <a:gd name="adj1" fmla="val 1377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6843343" y="3581400"/>
              <a:ext cx="624257" cy="652389"/>
            </a:xfrm>
            <a:prstGeom prst="mathMultiply">
              <a:avLst>
                <a:gd name="adj1" fmla="val 1377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" descr="Check Mark clip 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53400" y="5060497"/>
              <a:ext cx="457200" cy="578303"/>
            </a:xfrm>
            <a:prstGeom prst="rect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5181600" y="3505200"/>
            <a:ext cx="3505200" cy="2133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685800" y="14478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85800" y="25146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Right Arrow 45"/>
          <p:cNvSpPr/>
          <p:nvPr/>
        </p:nvSpPr>
        <p:spPr>
          <a:xfrm rot="5400000">
            <a:off x="2018351" y="2020249"/>
            <a:ext cx="507278" cy="2767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http://sleekbrake.com/assets/img/office-building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143000"/>
            <a:ext cx="2209800" cy="2209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62000" y="9144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changes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Operational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/>
              <a:t>1. How can host trust guest to apply policy?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Answer</a:t>
            </a:r>
            <a:r>
              <a:rPr lang="en-US" sz="2800" b="1" dirty="0" smtClean="0"/>
              <a:t>: </a:t>
            </a:r>
            <a:r>
              <a:rPr lang="en-US" sz="2800" dirty="0" smtClean="0"/>
              <a:t>Leverage ARM </a:t>
            </a:r>
            <a:r>
              <a:rPr lang="en-US" sz="2800" dirty="0" err="1" smtClean="0"/>
              <a:t>TrustZone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1000" b="1" dirty="0" smtClean="0"/>
          </a:p>
          <a:p>
            <a:pPr marL="514350" indent="-514350">
              <a:buNone/>
            </a:pPr>
            <a:r>
              <a:rPr lang="en-US" sz="2800" b="1" dirty="0" smtClean="0"/>
              <a:t>2. Why memory snapshots and updates?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Answer</a:t>
            </a:r>
            <a:r>
              <a:rPr lang="en-US" sz="2800" b="1" dirty="0" smtClean="0"/>
              <a:t>: </a:t>
            </a:r>
            <a:r>
              <a:rPr lang="en-US" sz="2800" dirty="0" smtClean="0"/>
              <a:t>Powerful low-level API. Reduces TCB</a:t>
            </a:r>
            <a:r>
              <a:rPr lang="en-US" sz="2800" b="1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1000" dirty="0" smtClean="0"/>
          </a:p>
          <a:p>
            <a:pPr marL="514350" indent="-514350">
              <a:buNone/>
            </a:pPr>
            <a:r>
              <a:rPr lang="en-US" sz="2800" b="1" dirty="0" smtClean="0"/>
              <a:t>3. How does vetting service ensure safety?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Answer</a:t>
            </a:r>
            <a:r>
              <a:rPr lang="en-US" sz="2800" b="1" dirty="0" smtClean="0"/>
              <a:t>: </a:t>
            </a:r>
            <a:r>
              <a:rPr lang="en-US" sz="2800" dirty="0" smtClean="0"/>
              <a:t>Simple, conservative program analysis</a:t>
            </a:r>
          </a:p>
          <a:p>
            <a:pPr marL="514350" indent="-514350">
              <a:buNone/>
            </a:pPr>
            <a:endParaRPr lang="en-US" sz="1000" b="1" dirty="0" smtClean="0"/>
          </a:p>
          <a:p>
            <a:pPr marL="514350" indent="-514350">
              <a:buNone/>
            </a:pPr>
            <a:r>
              <a:rPr lang="en-US" sz="2800" b="1" dirty="0" smtClean="0"/>
              <a:t>4. Can’t guest device simply reboot to undo?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Answer</a:t>
            </a:r>
            <a:r>
              <a:rPr lang="en-US" sz="2800" b="1" dirty="0" smtClean="0"/>
              <a:t>: </a:t>
            </a:r>
            <a:r>
              <a:rPr lang="en-US" sz="2800" dirty="0" smtClean="0"/>
              <a:t>REM-suspend protocol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800" b="1" dirty="0" smtClean="0"/>
          </a:p>
          <a:p>
            <a:pPr marL="514350" indent="-514350">
              <a:buFont typeface="Wingdings" pitchFamily="2" charset="2"/>
              <a:buChar char="Ø"/>
            </a:pPr>
            <a:endParaRPr lang="en-US" sz="2800" b="1" dirty="0" smtClean="0"/>
          </a:p>
          <a:p>
            <a:pPr marL="514350" indent="-514350">
              <a:buFont typeface="Wingdings" pitchFamily="2" charset="2"/>
              <a:buChar char="Ø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ARM </a:t>
            </a:r>
            <a:r>
              <a:rPr lang="en-US" dirty="0" err="1" smtClean="0"/>
              <a:t>TrustZone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838200"/>
            <a:ext cx="220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 device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1600200"/>
            <a:ext cx="335280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79858" y="1192904"/>
            <a:ext cx="3281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(Protected by H/W)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Secure boot protects secure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724400" y="21336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boot </a:t>
            </a: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Devices are increasingly capable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7918766" cy="4455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5657"/>
                <a:gridCol w="881743"/>
                <a:gridCol w="838200"/>
                <a:gridCol w="838200"/>
                <a:gridCol w="908367"/>
                <a:gridCol w="844233"/>
                <a:gridCol w="243236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CPU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(GHz)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Screen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(1000x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Rear camera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Front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camera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Battery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Sensors other than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Camera/Microphone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iPhone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(light, accelerometer, proximity)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iPhone3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1,150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+= compass)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iPhone4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0.3MP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1,420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(+= gyroscope, infrared)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iPhone5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1.3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(2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core)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1.2MP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1,560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(+=fingerprint)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iPhone6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(2 core)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5.0MP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1,715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(+= barometer)</a:t>
                      </a:r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Secure world stores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724400" y="21336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boot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27432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PubKeyG</a:t>
            </a:r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PrivKeyG</a:t>
            </a:r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Memory is partitioned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724400" y="21336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boot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114800" y="4038600"/>
            <a:ext cx="1905000" cy="15240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12961"/>
            <a:ext cx="762000" cy="963839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4724400" y="27432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PubKeyG</a:t>
            </a:r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PrivKeyG</a:t>
            </a:r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Memory is partitioned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724400" y="21336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boot </a:t>
            </a:r>
          </a:p>
        </p:txBody>
      </p:sp>
      <p:pic>
        <p:nvPicPr>
          <p:cNvPr id="21" name="Picture 4" descr="Not O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685800" cy="68580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2362200" y="2971800"/>
            <a:ext cx="2667000" cy="25146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724400" y="2743201"/>
            <a:ext cx="3276600" cy="533399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PubKeyG</a:t>
            </a:r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PrivKeyG</a:t>
            </a:r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enhance the secure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5661" y="1192904"/>
            <a:ext cx="3070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(booted securely)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4724400" y="2133600"/>
            <a:ext cx="3276600" cy="2895600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Authentication</a:t>
            </a:r>
          </a:p>
          <a:p>
            <a:pPr algn="ctr"/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 analysis</a:t>
            </a:r>
          </a:p>
          <a:p>
            <a:pPr algn="ctr"/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 updates</a:t>
            </a:r>
          </a:p>
          <a:p>
            <a:pPr algn="ctr"/>
            <a:endParaRPr lang="en-IN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</a:t>
            </a:r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tokens</a:t>
            </a:r>
          </a:p>
        </p:txBody>
      </p:sp>
      <p:sp>
        <p:nvSpPr>
          <p:cNvPr id="20" name="Oval 19"/>
          <p:cNvSpPr/>
          <p:nvPr/>
        </p:nvSpPr>
        <p:spPr>
          <a:xfrm>
            <a:off x="4800600" y="2209800"/>
            <a:ext cx="533400" cy="533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00600" y="2971800"/>
            <a:ext cx="533400" cy="533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0600" y="3657600"/>
            <a:ext cx="533400" cy="533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0600" y="4419600"/>
            <a:ext cx="533400" cy="533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86532" y="4495800"/>
            <a:ext cx="399468" cy="492443"/>
          </a:xfrm>
          <a:prstGeom prst="rect">
            <a:avLst/>
          </a:prstGeom>
          <a:solidFill>
            <a:srgbClr val="FFE164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6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4114800" cy="2057400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IN" b="1" u="sng" dirty="0" smtClean="0"/>
              <a:t>Goal</a:t>
            </a:r>
          </a:p>
          <a:p>
            <a:pPr algn="ctr">
              <a:buNone/>
            </a:pPr>
            <a:r>
              <a:rPr lang="en-IN" sz="2600" dirty="0" smtClean="0"/>
              <a:t>Establish shared session key </a:t>
            </a:r>
            <a:r>
              <a:rPr lang="en-IN" sz="2600" b="1" dirty="0" err="1" smtClean="0"/>
              <a:t>k</a:t>
            </a:r>
            <a:r>
              <a:rPr lang="en-IN" sz="2600" b="1" baseline="-25000" dirty="0" err="1" smtClean="0"/>
              <a:t>s</a:t>
            </a:r>
            <a:r>
              <a:rPr lang="en-IN" sz="2600" dirty="0" smtClean="0"/>
              <a:t> between </a:t>
            </a:r>
          </a:p>
          <a:p>
            <a:pPr algn="ctr">
              <a:buNone/>
            </a:pPr>
            <a:r>
              <a:rPr lang="en-IN" sz="2600" dirty="0" smtClean="0"/>
              <a:t>host and guest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Mutual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1227445"/>
            <a:ext cx="3857743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495800" y="5181600"/>
            <a:ext cx="3857744" cy="24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799" y="6019800"/>
            <a:ext cx="3886201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24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29718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18288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86000" y="2209800"/>
            <a:ext cx="3657600" cy="1066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3276600"/>
            <a:ext cx="8610600" cy="2514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4003357"/>
            <a:ext cx="482824" cy="492443"/>
          </a:xfrm>
          <a:prstGeom prst="rect">
            <a:avLst/>
          </a:prstGeom>
          <a:solidFill>
            <a:srgbClr val="FFE164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6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Establishing session key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3397" y="175736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123146"/>
            <a:ext cx="73152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TLS/SSL handshake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49763"/>
          </a:xfrm>
        </p:spPr>
        <p:txBody>
          <a:bodyPr>
            <a:normAutofit/>
          </a:bodyPr>
          <a:lstStyle/>
          <a:p>
            <a:r>
              <a:rPr lang="en-IN" dirty="0" smtClean="0"/>
              <a:t>Host’s </a:t>
            </a:r>
            <a:r>
              <a:rPr lang="en-IN" dirty="0" err="1" smtClean="0"/>
              <a:t>keypair</a:t>
            </a:r>
            <a:r>
              <a:rPr lang="en-IN" dirty="0" smtClean="0"/>
              <a:t>: </a:t>
            </a:r>
            <a:r>
              <a:rPr lang="en-IN" b="1" dirty="0" err="1" smtClean="0"/>
              <a:t>PubKeyH</a:t>
            </a:r>
            <a:r>
              <a:rPr lang="en-IN" dirty="0" smtClean="0"/>
              <a:t>, </a:t>
            </a:r>
            <a:r>
              <a:rPr lang="en-IN" b="1" dirty="0" err="1" smtClean="0"/>
              <a:t>PrivKeyH</a:t>
            </a:r>
            <a:endParaRPr lang="en-IN" b="1" dirty="0" smtClean="0"/>
          </a:p>
          <a:p>
            <a:r>
              <a:rPr lang="en-IN" dirty="0" smtClean="0"/>
              <a:t>Guest’s </a:t>
            </a:r>
            <a:r>
              <a:rPr lang="en-IN" dirty="0" err="1" smtClean="0"/>
              <a:t>keypair</a:t>
            </a:r>
            <a:r>
              <a:rPr lang="en-IN" dirty="0" smtClean="0"/>
              <a:t>: </a:t>
            </a:r>
            <a:r>
              <a:rPr lang="en-IN" b="1" dirty="0" err="1" smtClean="0"/>
              <a:t>PubKeyG</a:t>
            </a:r>
            <a:r>
              <a:rPr lang="en-IN" dirty="0" smtClean="0"/>
              <a:t>, </a:t>
            </a:r>
            <a:r>
              <a:rPr lang="en-IN" b="1" dirty="0" err="1" smtClean="0"/>
              <a:t>PrivKeyG</a:t>
            </a:r>
            <a:endParaRPr lang="en-IN" b="1" dirty="0" smtClean="0"/>
          </a:p>
          <a:p>
            <a:endParaRPr lang="en-IN" b="1" dirty="0" smtClean="0"/>
          </a:p>
          <a:p>
            <a:pPr marL="514350" indent="-514350">
              <a:buAutoNum type="arabicPeriod"/>
            </a:pPr>
            <a:r>
              <a:rPr lang="en-IN" sz="2800" b="1" dirty="0" smtClean="0">
                <a:sym typeface="Wingdings" pitchFamily="2" charset="2"/>
              </a:rPr>
              <a:t>Guest  Host</a:t>
            </a:r>
            <a:r>
              <a:rPr lang="en-IN" sz="2800" dirty="0" smtClean="0">
                <a:sym typeface="Wingdings" pitchFamily="2" charset="2"/>
              </a:rPr>
              <a:t>: Exchange/verify public keys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IN" sz="2800" b="1" dirty="0" smtClean="0">
                <a:sym typeface="Wingdings" pitchFamily="2" charset="2"/>
              </a:rPr>
              <a:t>Host  Guest</a:t>
            </a:r>
            <a:r>
              <a:rPr lang="en-IN" sz="2800" dirty="0" smtClean="0">
                <a:sym typeface="Wingdings" pitchFamily="2" charset="2"/>
              </a:rPr>
              <a:t>: </a:t>
            </a:r>
            <a:r>
              <a:rPr lang="en-IN" sz="2800" i="1" dirty="0" err="1" smtClean="0">
                <a:sym typeface="Wingdings" pitchFamily="2" charset="2"/>
              </a:rPr>
              <a:t>Enc</a:t>
            </a:r>
            <a:r>
              <a:rPr lang="en-IN" sz="2800" b="1" baseline="-25000" dirty="0" err="1" smtClean="0">
                <a:sym typeface="Wingdings" pitchFamily="2" charset="2"/>
              </a:rPr>
              <a:t>PubKeyG</a:t>
            </a:r>
            <a:r>
              <a:rPr lang="en-IN" sz="2800" dirty="0" smtClean="0">
                <a:sym typeface="Wingdings" pitchFamily="2" charset="2"/>
              </a:rPr>
              <a:t>(</a:t>
            </a:r>
            <a:r>
              <a:rPr lang="en-US" sz="2800" b="1" i="1" dirty="0" err="1" smtClean="0"/>
              <a:t>k</a:t>
            </a:r>
            <a:r>
              <a:rPr lang="en-US" sz="2800" b="1" i="1" baseline="-25000" dirty="0" err="1" smtClean="0"/>
              <a:t>s</a:t>
            </a:r>
            <a:r>
              <a:rPr lang="en-IN" sz="2800" dirty="0" smtClean="0">
                <a:sym typeface="Wingdings" pitchFamily="2" charset="2"/>
              </a:rPr>
              <a:t>)+ </a:t>
            </a:r>
            <a:r>
              <a:rPr lang="en-IN" sz="2800" i="1" dirty="0" err="1" smtClean="0">
                <a:sym typeface="Wingdings" pitchFamily="2" charset="2"/>
              </a:rPr>
              <a:t>Signature</a:t>
            </a:r>
            <a:r>
              <a:rPr lang="en-IN" sz="2800" b="1" baseline="-25000" dirty="0" err="1" smtClean="0">
                <a:sym typeface="Wingdings" pitchFamily="2" charset="2"/>
              </a:rPr>
              <a:t>PrivKeyH</a:t>
            </a:r>
            <a:r>
              <a:rPr lang="en-IN" sz="2800" dirty="0" smtClean="0">
                <a:sym typeface="Wingdings" pitchFamily="2" charset="2"/>
              </a:rPr>
              <a:t> </a:t>
            </a:r>
            <a:endParaRPr lang="en-IN" sz="2800" b="1" dirty="0" smtClean="0">
              <a:sym typeface="Wingdings" pitchFamily="2" charset="2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IN" sz="2800" b="1" dirty="0" smtClean="0">
                <a:sym typeface="Wingdings" pitchFamily="2" charset="2"/>
              </a:rPr>
              <a:t>Guest (secure world)</a:t>
            </a:r>
            <a:r>
              <a:rPr lang="en-IN" sz="2800" dirty="0" smtClean="0">
                <a:sym typeface="Wingdings" pitchFamily="2" charset="2"/>
              </a:rPr>
              <a:t>: Verify host signature, decrypt message and obtain </a:t>
            </a:r>
            <a:endParaRPr lang="en-IN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876800"/>
            <a:ext cx="518091" cy="523220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2800" b="1" i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device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6764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16002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device memory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2450068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2100" y="38100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Send device memory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914900" y="47345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29200" y="5193268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Addr1, Addr2, Addr3, 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997" y="16764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9797" y="4671536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72000" y="23622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cdn.flaticon.com/png/256/260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8768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SW reads NW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495" y="5410691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4114800" y="4038600"/>
            <a:ext cx="1905000" cy="15240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2797" y="38862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724400" y="34290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http://cdn.flaticon.com/png/256/26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914400" cy="9144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NW memory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1676400"/>
            <a:ext cx="2362200" cy="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7397" y="24384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429000" y="1981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http://cdn.flaticon.com/png/256/26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914400" cy="914400"/>
          </a:xfrm>
          <a:prstGeom prst="rect">
            <a:avLst/>
          </a:prstGeom>
          <a:noFill/>
        </p:spPr>
      </p:pic>
      <p:pic>
        <p:nvPicPr>
          <p:cNvPr id="20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997" y="16764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459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8153"/>
            <a:ext cx="457200" cy="6105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1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vg\Desktop\wif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94" y="2819400"/>
            <a:ext cx="487615" cy="3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Infer what peripherals are installed, and where in memory their drivers are installed</a:t>
            </a:r>
          </a:p>
          <a:p>
            <a:r>
              <a:rPr lang="en-IN" dirty="0" smtClean="0"/>
              <a:t>Detect guest device for malware infection, including kernel-level </a:t>
            </a:r>
            <a:r>
              <a:rPr lang="en-IN" dirty="0" err="1" smtClean="0"/>
              <a:t>rootkits</a:t>
            </a:r>
            <a:endParaRPr lang="en-IN" sz="2400" b="1" dirty="0" smtClean="0">
              <a:solidFill>
                <a:srgbClr val="006405"/>
              </a:solidFill>
            </a:endParaRPr>
          </a:p>
          <a:p>
            <a:pPr algn="r">
              <a:buNone/>
            </a:pPr>
            <a:r>
              <a:rPr lang="en-IN" sz="2400" b="1" dirty="0" smtClean="0">
                <a:solidFill>
                  <a:srgbClr val="006405"/>
                </a:solidFill>
              </a:rPr>
              <a:t>[</a:t>
            </a:r>
            <a:r>
              <a:rPr lang="en-IN" sz="2400" b="1" dirty="0" err="1" smtClean="0">
                <a:solidFill>
                  <a:srgbClr val="006405"/>
                </a:solidFill>
              </a:rPr>
              <a:t>Baliga</a:t>
            </a:r>
            <a:r>
              <a:rPr lang="en-IN" sz="2400" b="1" dirty="0" smtClean="0">
                <a:solidFill>
                  <a:srgbClr val="006405"/>
                </a:solidFill>
              </a:rPr>
              <a:t>, Ganapathy, </a:t>
            </a:r>
            <a:r>
              <a:rPr lang="en-IN" sz="2400" b="1" dirty="0" err="1" smtClean="0">
                <a:solidFill>
                  <a:srgbClr val="006405"/>
                </a:solidFill>
              </a:rPr>
              <a:t>Iftode</a:t>
            </a:r>
            <a:r>
              <a:rPr lang="en-IN" sz="2400" b="1" dirty="0" smtClean="0">
                <a:solidFill>
                  <a:srgbClr val="006405"/>
                </a:solidFill>
              </a:rPr>
              <a:t>, ACSAC’08, TDSC’11]</a:t>
            </a:r>
          </a:p>
          <a:p>
            <a:endParaRPr lang="en-IN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62000" y="1016913"/>
            <a:ext cx="2057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 device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look for NW </a:t>
            </a:r>
            <a:r>
              <a:rPr lang="en-US" dirty="0" err="1" smtClean="0"/>
              <a:t>rootkits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17526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09601" y="4343400"/>
            <a:ext cx="3886199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2829" y="4419600"/>
            <a:ext cx="130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</a:p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 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54203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4343400" y="4191000"/>
            <a:ext cx="1981200" cy="10668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971800"/>
            <a:ext cx="25146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 applies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120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2500658" cy="21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32479" y="4552890"/>
            <a:ext cx="1067921" cy="400110"/>
          </a:xfrm>
          <a:prstGeom prst="rect">
            <a:avLst/>
          </a:prstGeom>
          <a:solidFill>
            <a:srgbClr val="F92342"/>
          </a:solidFill>
          <a:ln w="158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Rootkit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384800" y="3840480"/>
          <a:ext cx="208280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With great power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… comes great responsibility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6800" y="990600"/>
            <a:ext cx="5119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look for NW </a:t>
            </a:r>
            <a:r>
              <a:rPr lang="en-US" dirty="0" err="1" smtClean="0"/>
              <a:t>rootkits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17526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09601" y="4343400"/>
            <a:ext cx="3886199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4419600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world 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120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2500658" cy="21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90600" y="5410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33800" y="2286000"/>
            <a:ext cx="1676400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Rootkit</a:t>
            </a:r>
            <a:r>
              <a:rPr lang="en-IN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undoes host’s changes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24200" y="4800600"/>
            <a:ext cx="533400" cy="6096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2479" y="4552890"/>
            <a:ext cx="1067921" cy="400110"/>
          </a:xfrm>
          <a:prstGeom prst="rect">
            <a:avLst/>
          </a:prstGeom>
          <a:solidFill>
            <a:srgbClr val="F92342"/>
          </a:solidFill>
          <a:ln w="158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Rootkit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NW memory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429000" y="19913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81600" y="2438400"/>
            <a:ext cx="0" cy="838200"/>
          </a:xfrm>
          <a:prstGeom prst="straightConnector1">
            <a:avLst/>
          </a:prstGeom>
          <a:ln w="508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3276600"/>
            <a:ext cx="7239000" cy="477054"/>
          </a:xfrm>
          <a:prstGeom prst="rect">
            <a:avLst/>
          </a:prstGeom>
          <a:solidFill>
            <a:srgbClr val="FFE16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Recursive traversal of memory data structures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3636" y="18288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Root symbols &amp;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kernel entry points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33600" y="2438400"/>
            <a:ext cx="0" cy="838200"/>
          </a:xfrm>
          <a:prstGeom prst="straightConnector1">
            <a:avLst/>
          </a:prstGeom>
          <a:ln w="508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505200" y="3810000"/>
            <a:ext cx="762000" cy="838200"/>
          </a:xfrm>
          <a:prstGeom prst="straightConnector1">
            <a:avLst/>
          </a:prstGeom>
          <a:ln w="508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95800" y="3810000"/>
            <a:ext cx="762000" cy="838200"/>
          </a:xfrm>
          <a:prstGeom prst="straightConnector1">
            <a:avLst/>
          </a:prstGeom>
          <a:ln w="508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irect Access Storage 20"/>
          <p:cNvSpPr/>
          <p:nvPr/>
        </p:nvSpPr>
        <p:spPr>
          <a:xfrm rot="16200000">
            <a:off x="7137129" y="4445271"/>
            <a:ext cx="1524000" cy="1625057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3496" y="5005626"/>
            <a:ext cx="16995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Data </a:t>
            </a: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invariants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Direct Access Storage 20"/>
          <p:cNvSpPr/>
          <p:nvPr/>
        </p:nvSpPr>
        <p:spPr>
          <a:xfrm rot="16200000">
            <a:off x="202929" y="4445272"/>
            <a:ext cx="1524000" cy="1625057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5029200"/>
            <a:ext cx="14702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Code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whitelist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905000" y="5334000"/>
            <a:ext cx="9144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lded Corner 56"/>
          <p:cNvSpPr/>
          <p:nvPr/>
        </p:nvSpPr>
        <p:spPr>
          <a:xfrm>
            <a:off x="2895600" y="4724400"/>
            <a:ext cx="1143000" cy="12954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 pages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4800600" y="4724400"/>
            <a:ext cx="1143000" cy="12954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structs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6019800" y="5334000"/>
            <a:ext cx="9144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986422" y="4154269"/>
            <a:ext cx="1328778" cy="1027331"/>
            <a:chOff x="6062622" y="4001869"/>
            <a:chExt cx="1328778" cy="1027331"/>
          </a:xfrm>
        </p:grpSpPr>
        <p:sp>
          <p:nvSpPr>
            <p:cNvPr id="64" name="TextBox 63"/>
            <p:cNvSpPr txBox="1"/>
            <p:nvPr/>
          </p:nvSpPr>
          <p:spPr>
            <a:xfrm>
              <a:off x="6781800" y="4001869"/>
              <a:ext cx="609600" cy="646331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b="1" dirty="0" smtClean="0">
                  <a:solidFill>
                    <a:srgbClr val="FF0000"/>
                  </a:solidFill>
                  <a:latin typeface="Arial Black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622" y="4038600"/>
              <a:ext cx="87157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795422" y="4114800"/>
            <a:ext cx="1328778" cy="1027331"/>
            <a:chOff x="6062622" y="4001869"/>
            <a:chExt cx="1328778" cy="1027331"/>
          </a:xfrm>
        </p:grpSpPr>
        <p:sp>
          <p:nvSpPr>
            <p:cNvPr id="30" name="TextBox 29"/>
            <p:cNvSpPr txBox="1"/>
            <p:nvPr/>
          </p:nvSpPr>
          <p:spPr>
            <a:xfrm>
              <a:off x="6781800" y="4001869"/>
              <a:ext cx="609600" cy="646331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b="1" dirty="0" smtClean="0">
                  <a:solidFill>
                    <a:srgbClr val="FF0000"/>
                  </a:solidFill>
                  <a:latin typeface="Arial Black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622" y="4038600"/>
              <a:ext cx="87157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Oval 31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Vetting host’s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1676400"/>
            <a:ext cx="2362200" cy="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429000" y="1981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459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8153"/>
            <a:ext cx="457200" cy="6105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1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vg\Desktop\wif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94" y="2819400"/>
            <a:ext cx="487615" cy="3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r>
              <a:rPr lang="en-IN" dirty="0" smtClean="0"/>
              <a:t>Vetting server ensures that host’s requests do not compromise guest privacy</a:t>
            </a:r>
          </a:p>
          <a:p>
            <a:r>
              <a:rPr lang="en-IN" b="1" u="sng" dirty="0" smtClean="0"/>
              <a:t>Vetting policy</a:t>
            </a:r>
            <a:r>
              <a:rPr lang="en-IN" dirty="0" smtClean="0"/>
              <a:t>: Host only allowed to request </a:t>
            </a:r>
            <a:r>
              <a:rPr lang="en-IN" i="1" dirty="0" smtClean="0"/>
              <a:t>guest device’s kernel memory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" y="1016913"/>
            <a:ext cx="2057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 device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74" y="1557822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10200" y="990600"/>
            <a:ext cx="34290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 vetting 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2667000"/>
            <a:ext cx="2362200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657600" y="2850697"/>
            <a:ext cx="1676400" cy="578303"/>
            <a:chOff x="3505200" y="2850697"/>
            <a:chExt cx="1676400" cy="578303"/>
          </a:xfrm>
        </p:grpSpPr>
        <p:pic>
          <p:nvPicPr>
            <p:cNvPr id="16" name="Picture 2" descr="Check Mark clip 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5200" y="2850697"/>
              <a:ext cx="457200" cy="578303"/>
            </a:xfrm>
            <a:prstGeom prst="rect">
              <a:avLst/>
            </a:prstGeom>
            <a:noFill/>
          </p:spPr>
        </p:pic>
        <p:pic>
          <p:nvPicPr>
            <p:cNvPr id="17" name="Picture 4" descr="Not Ok Mark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2895600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038600" y="2895600"/>
              <a:ext cx="609600" cy="43088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Guest device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2895600"/>
            <a:ext cx="22860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Memory updates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1828800"/>
            <a:ext cx="2362200" cy="18288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105400" y="41249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9" name="Curved Left Arrow 28"/>
          <p:cNvSpPr/>
          <p:nvPr/>
        </p:nvSpPr>
        <p:spPr>
          <a:xfrm>
            <a:off x="4343400" y="3733800"/>
            <a:ext cx="685800" cy="17526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SW updates NW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2128" y="1227445"/>
            <a:ext cx="7731415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>
          <a:xfrm>
            <a:off x="4487835" y="1227445"/>
            <a:ext cx="0" cy="48367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350" y="1192903"/>
            <a:ext cx="2854719" cy="75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 world </a:t>
            </a:r>
          </a:p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(Untrusted)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" y="5184073"/>
            <a:ext cx="7743943" cy="378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69516" y="5344334"/>
            <a:ext cx="3408733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254" y="5410691"/>
            <a:ext cx="345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Secure-world memory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6436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4267200" y="4038600"/>
            <a:ext cx="1752600" cy="13716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2797" y="38862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724400" y="34290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" descr="http://cdn.flaticon.com/png/256/26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90600" y="54203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678363"/>
          </a:xfrm>
        </p:spPr>
        <p:txBody>
          <a:bodyPr>
            <a:normAutofit/>
          </a:bodyPr>
          <a:lstStyle/>
          <a:p>
            <a:r>
              <a:rPr lang="en-IN" dirty="0" smtClean="0"/>
              <a:t>Device drivers in normal world control execution of device peripherals</a:t>
            </a:r>
            <a:endParaRPr lang="en-IN" b="1" dirty="0" smtClean="0"/>
          </a:p>
          <a:p>
            <a:endParaRPr lang="en-IN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Updating peripheral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39" name="Group 6"/>
          <p:cNvGrpSpPr/>
          <p:nvPr/>
        </p:nvGrpSpPr>
        <p:grpSpPr>
          <a:xfrm>
            <a:off x="1752600" y="2464191"/>
            <a:ext cx="5001064" cy="3784209"/>
            <a:chOff x="3390315" y="1111348"/>
            <a:chExt cx="5224539" cy="3784209"/>
          </a:xfrm>
        </p:grpSpPr>
        <p:sp>
          <p:nvSpPr>
            <p:cNvPr id="40" name="Rectangle 39"/>
            <p:cNvSpPr/>
            <p:nvPr/>
          </p:nvSpPr>
          <p:spPr>
            <a:xfrm>
              <a:off x="3390315" y="1111348"/>
              <a:ext cx="4572000" cy="3784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41420" y="1249251"/>
              <a:ext cx="4280217" cy="21410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60539" y="1448972"/>
              <a:ext cx="27255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 Kernel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12"/>
            <p:cNvGrpSpPr/>
            <p:nvPr/>
          </p:nvGrpSpPr>
          <p:grpSpPr>
            <a:xfrm>
              <a:off x="4307854" y="2586886"/>
              <a:ext cx="2640392" cy="592410"/>
              <a:chOff x="2083427" y="3096853"/>
              <a:chExt cx="2640392" cy="592410"/>
            </a:xfrm>
          </p:grpSpPr>
          <p:sp>
            <p:nvSpPr>
              <p:cNvPr id="57" name="Rectangle 5"/>
              <p:cNvSpPr/>
              <p:nvPr/>
            </p:nvSpPr>
            <p:spPr>
              <a:xfrm>
                <a:off x="2083427" y="3096853"/>
                <a:ext cx="2640392" cy="5924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18606" y="3301776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04237" y="3301776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361420" y="3301776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823311" y="3304122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307854" y="3301776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929382" y="1980082"/>
              <a:ext cx="46854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Peripheral interface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92060" y="3710999"/>
              <a:ext cx="2640392" cy="1022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627239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112870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570053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31944" y="397100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16487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15218" y="4179137"/>
              <a:ext cx="323421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Device driver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741509" y="2881806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203401" y="2879460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665293" y="2877115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127185" y="2902903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617212" y="2886489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678363"/>
          </a:xfrm>
        </p:spPr>
        <p:txBody>
          <a:bodyPr>
            <a:normAutofit/>
          </a:bodyPr>
          <a:lstStyle/>
          <a:p>
            <a:r>
              <a:rPr lang="en-IN" dirty="0" smtClean="0"/>
              <a:t>Introduce dummy driver to control peripheral (e.g., disable it). Update kernel driver hooks.</a:t>
            </a:r>
            <a:endParaRPr lang="en-IN" b="1" dirty="0" smtClean="0"/>
          </a:p>
          <a:p>
            <a:endParaRPr lang="en-IN" b="1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1600200" y="2546252"/>
            <a:ext cx="7391400" cy="3854548"/>
            <a:chOff x="3334045" y="1125415"/>
            <a:chExt cx="7353493" cy="3854548"/>
          </a:xfrm>
        </p:grpSpPr>
        <p:sp>
          <p:nvSpPr>
            <p:cNvPr id="40" name="Rectangle 39"/>
            <p:cNvSpPr/>
            <p:nvPr/>
          </p:nvSpPr>
          <p:spPr>
            <a:xfrm>
              <a:off x="3334045" y="1125415"/>
              <a:ext cx="6879100" cy="3854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41420" y="1249251"/>
              <a:ext cx="4280217" cy="21410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60540" y="1448972"/>
              <a:ext cx="27255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 Kernel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07854" y="2586886"/>
              <a:ext cx="2640392" cy="5924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4643033" y="279180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28664" y="279180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585847" y="279180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047738" y="27941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532281" y="279180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9381" y="1980082"/>
              <a:ext cx="46854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Peripheral interface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92060" y="3710999"/>
              <a:ext cx="2640392" cy="1022136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627239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112870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70053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031944" y="397100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516487" y="3968655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16742" y="4179137"/>
              <a:ext cx="34351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Dummy driver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741509" y="2881806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203401" y="2879460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665293" y="2877115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27185" y="2902903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617212" y="2886489"/>
              <a:ext cx="0" cy="10800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229864" y="3708654"/>
              <a:ext cx="2640392" cy="1022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565043" y="396631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050674" y="396631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507857" y="396631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969748" y="3968656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9454291" y="396631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54546" y="4176792"/>
              <a:ext cx="343299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Original driver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Updating peripheral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6527800" y="2514600"/>
          <a:ext cx="208280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flipH="1">
            <a:off x="5257800" y="2819400"/>
            <a:ext cx="13716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181600" y="2819400"/>
            <a:ext cx="2057400" cy="2362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Are driver updates effective?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" name="Content Placeholder 7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077200" cy="4876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133600"/>
                <a:gridCol w="2057400"/>
                <a:gridCol w="1828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Peripheral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considered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Update size (bytes)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Guest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device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Peripheral disabled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USB webcam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302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i.MX53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Camera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3G (Data)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3G (Voice)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Microphone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Bluetooth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Nexus phone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5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05000"/>
            <a:ext cx="457200" cy="457200"/>
          </a:xfrm>
          <a:prstGeom prst="rect">
            <a:avLst/>
          </a:prstGeom>
          <a:noFill/>
        </p:spPr>
      </p:pic>
      <p:pic>
        <p:nvPicPr>
          <p:cNvPr id="76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514600"/>
            <a:ext cx="457200" cy="457200"/>
          </a:xfrm>
          <a:prstGeom prst="rect">
            <a:avLst/>
          </a:prstGeom>
          <a:noFill/>
        </p:spPr>
      </p:pic>
      <p:pic>
        <p:nvPicPr>
          <p:cNvPr id="77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124200"/>
            <a:ext cx="457200" cy="457200"/>
          </a:xfrm>
          <a:prstGeom prst="rect">
            <a:avLst/>
          </a:prstGeom>
          <a:noFill/>
        </p:spPr>
      </p:pic>
      <p:pic>
        <p:nvPicPr>
          <p:cNvPr id="78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733800"/>
            <a:ext cx="457200" cy="457200"/>
          </a:xfrm>
          <a:prstGeom prst="rect">
            <a:avLst/>
          </a:prstGeom>
          <a:noFill/>
        </p:spPr>
      </p:pic>
      <p:pic>
        <p:nvPicPr>
          <p:cNvPr id="79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343400"/>
            <a:ext cx="457200" cy="457200"/>
          </a:xfrm>
          <a:prstGeom prst="rect">
            <a:avLst/>
          </a:prstGeom>
          <a:noFill/>
        </p:spPr>
      </p:pic>
      <p:pic>
        <p:nvPicPr>
          <p:cNvPr id="80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953000"/>
            <a:ext cx="457200" cy="457200"/>
          </a:xfrm>
          <a:prstGeom prst="rect">
            <a:avLst/>
          </a:prstGeom>
          <a:noFill/>
        </p:spPr>
      </p:pic>
      <p:pic>
        <p:nvPicPr>
          <p:cNvPr id="81" name="Picture 2" descr="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562600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Vetting host’s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1676400"/>
            <a:ext cx="2362200" cy="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459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0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8153"/>
            <a:ext cx="457200" cy="6105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1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vg\Desktop\wif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94" y="2819400"/>
            <a:ext cx="487615" cy="3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An </a:t>
            </a:r>
            <a:r>
              <a:rPr lang="en-IN" dirty="0" err="1" smtClean="0"/>
              <a:t>untrusted</a:t>
            </a:r>
            <a:r>
              <a:rPr lang="en-IN" dirty="0" smtClean="0"/>
              <a:t> host can introduce new code into guest devices</a:t>
            </a:r>
          </a:p>
          <a:p>
            <a:r>
              <a:rPr lang="en-IN" b="1" u="sng" dirty="0" smtClean="0"/>
              <a:t>Vetting policy</a:t>
            </a:r>
            <a:r>
              <a:rPr lang="en-IN" dirty="0" smtClean="0"/>
              <a:t>: Ensure that dummy drivers are a </a:t>
            </a:r>
            <a:r>
              <a:rPr lang="en-IN" i="1" dirty="0" smtClean="0"/>
              <a:t>subset</a:t>
            </a:r>
            <a:r>
              <a:rPr lang="en-IN" dirty="0" smtClean="0"/>
              <a:t> of the original drivers</a:t>
            </a:r>
          </a:p>
          <a:p>
            <a:pPr lvl="1"/>
            <a:r>
              <a:rPr lang="en-IN" dirty="0" smtClean="0"/>
              <a:t>Via ARM-binary analysis 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0" y="1016913"/>
            <a:ext cx="2057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 device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74" y="1557822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10200" y="990600"/>
            <a:ext cx="34290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Guest’s vetting service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2667000"/>
            <a:ext cx="2362200" cy="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3657600" y="2850697"/>
            <a:ext cx="1676400" cy="578303"/>
            <a:chOff x="3505200" y="2850697"/>
            <a:chExt cx="1676400" cy="578303"/>
          </a:xfrm>
        </p:grpSpPr>
        <p:pic>
          <p:nvPicPr>
            <p:cNvPr id="16" name="Picture 2" descr="Check Mark clip ar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5200" y="2850697"/>
              <a:ext cx="457200" cy="578303"/>
            </a:xfrm>
            <a:prstGeom prst="rect">
              <a:avLst/>
            </a:prstGeom>
            <a:noFill/>
          </p:spPr>
        </p:pic>
        <p:pic>
          <p:nvPicPr>
            <p:cNvPr id="17" name="Picture 4" descr="Not Ok Mark clip 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2895600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038600" y="2895600"/>
              <a:ext cx="609600" cy="43088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429000" y="1981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562600" y="55626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2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92" y="1524000"/>
            <a:ext cx="1149008" cy="11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600200" y="1066800"/>
            <a:ext cx="7162800" cy="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4762" y="4953000"/>
            <a:ext cx="5438" cy="1255538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1066800"/>
            <a:ext cx="0" cy="51054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00200" y="6172199"/>
            <a:ext cx="7162800" cy="1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1066800"/>
            <a:ext cx="0" cy="2971800"/>
          </a:xfrm>
          <a:prstGeom prst="line">
            <a:avLst/>
          </a:prstGeom>
          <a:ln w="762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59436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space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i303.photobucket.com/albums/nn146/razerserver/BlueToo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8244"/>
            <a:ext cx="677783" cy="7309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4" name="Picture 20" descr="http://www.clipartbest.com/cliparts/ace/xoL/acexoLM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9" y="3505200"/>
            <a:ext cx="529501" cy="7071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7" name="Picture 2" descr="http://www.clker.com/cliparts/3/N/5/Q/g/K/iphon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00327" cy="1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g\Desktop\wif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589409" cy="4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200" y="1143000"/>
            <a:ext cx="32766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Host’s policy server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" y="76200"/>
            <a:ext cx="914400" cy="9144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4026813"/>
            <a:ext cx="2667000" cy="43088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token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105400" y="45339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1" name="Multiply 30"/>
          <p:cNvSpPr/>
          <p:nvPr/>
        </p:nvSpPr>
        <p:spPr>
          <a:xfrm>
            <a:off x="4176343" y="43434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41763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2804743" y="3429000"/>
            <a:ext cx="624257" cy="652389"/>
          </a:xfrm>
          <a:prstGeom prst="mathMultiply">
            <a:avLst>
              <a:gd name="adj1" fmla="val 137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heck Mark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029200"/>
            <a:ext cx="457200" cy="578303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flipV="1">
            <a:off x="5029200" y="2438400"/>
            <a:ext cx="2057400" cy="16764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4" name="Picture 2" descr="http://cdn.flaticon.com/png/256/260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4610100"/>
            <a:ext cx="914400" cy="914400"/>
          </a:xfrm>
          <a:prstGeom prst="rect">
            <a:avLst/>
          </a:prstGeom>
          <a:noFill/>
        </p:spPr>
      </p:pic>
      <p:pic>
        <p:nvPicPr>
          <p:cNvPr id="110596" name="Picture 4" descr="http://www.countermats.net/images/stories/proof-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762500"/>
            <a:ext cx="952500" cy="9525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590800" y="2133600"/>
            <a:ext cx="2819400" cy="7694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 proof of policy compliance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953000" y="1828800"/>
            <a:ext cx="2057400" cy="1676400"/>
          </a:xfrm>
          <a:prstGeom prst="straightConnector1">
            <a:avLst/>
          </a:prstGeom>
          <a:ln w="1016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can devices be misused?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Malicious end-users </a:t>
            </a:r>
            <a:r>
              <a:rPr lang="en-US" dirty="0" smtClean="0"/>
              <a:t>can leverage sensors to </a:t>
            </a:r>
            <a:r>
              <a:rPr lang="en-US" dirty="0" err="1" smtClean="0"/>
              <a:t>exfiltrate</a:t>
            </a:r>
            <a:r>
              <a:rPr lang="en-US" dirty="0" smtClean="0"/>
              <a:t> or infiltrate unauthorized data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Malicious apps </a:t>
            </a:r>
            <a:r>
              <a:rPr lang="en-US" dirty="0" smtClean="0"/>
              <a:t>on devices can achieve similar goals even if end-user is benign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486400"/>
          </a:xfrm>
        </p:spPr>
        <p:txBody>
          <a:bodyPr>
            <a:normAutofit/>
          </a:bodyPr>
          <a:lstStyle/>
          <a:p>
            <a:r>
              <a:rPr lang="en-IN" dirty="0" smtClean="0"/>
              <a:t>Host requests proof of compliance</a:t>
            </a:r>
          </a:p>
          <a:p>
            <a:r>
              <a:rPr lang="en-IN" dirty="0" smtClean="0"/>
              <a:t>Secure world computes a fresh snapshot of all NW memory locations updated by host</a:t>
            </a:r>
          </a:p>
          <a:p>
            <a:r>
              <a:rPr lang="en-IN" dirty="0" smtClean="0"/>
              <a:t>Verification token: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Verification token matches if and only if normal world memory still in compliance with the host’s usage policy</a:t>
            </a:r>
          </a:p>
          <a:p>
            <a:endParaRPr lang="en-IN" dirty="0" smtClean="0"/>
          </a:p>
          <a:p>
            <a:endParaRPr lang="en-IN" b="1" dirty="0" smtClean="0"/>
          </a:p>
          <a:p>
            <a:endParaRPr lang="en-IN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Verification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6200" y="76200"/>
            <a:ext cx="609600" cy="6096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371600" y="3429000"/>
            <a:ext cx="6477000" cy="738664"/>
            <a:chOff x="762000" y="3886200"/>
            <a:chExt cx="6477000" cy="738664"/>
          </a:xfrm>
        </p:grpSpPr>
        <p:sp>
          <p:nvSpPr>
            <p:cNvPr id="73" name="TextBox 72"/>
            <p:cNvSpPr txBox="1"/>
            <p:nvPr/>
          </p:nvSpPr>
          <p:spPr>
            <a:xfrm>
              <a:off x="762000" y="3886200"/>
              <a:ext cx="6477000" cy="7386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latin typeface="Arial" pitchFamily="34" charset="0"/>
                  <a:cs typeface="Arial" pitchFamily="34" charset="0"/>
                </a:rPr>
                <a:t>HMAC(                       ,     )</a:t>
              </a:r>
              <a:endParaRPr lang="en-US" sz="4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45332" y="3925669"/>
              <a:ext cx="612668" cy="646331"/>
            </a:xfrm>
            <a:prstGeom prst="rect">
              <a:avLst/>
            </a:prstGeom>
            <a:solidFill>
              <a:srgbClr val="FFE164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1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600" b="1" i="1" baseline="-25000" dirty="0" err="1" smtClean="0">
                  <a:latin typeface="Arial" pitchFamily="34" charset="0"/>
                  <a:cs typeface="Arial" pitchFamily="34" charset="0"/>
                </a:rPr>
                <a:t>s</a:t>
              </a:r>
              <a:endParaRPr lang="en-US" sz="3600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352800" y="36677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243840"/>
                <a:gridCol w="3962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r>
              <a:rPr lang="en-IN" dirty="0" smtClean="0"/>
              <a:t>Guest device can violate host’s usage policies by simply rebooting to undo host’s memory updates! </a:t>
            </a:r>
          </a:p>
          <a:p>
            <a:endParaRPr lang="en-IN" dirty="0" smtClean="0"/>
          </a:p>
          <a:p>
            <a:r>
              <a:rPr lang="en-IN" dirty="0" smtClean="0">
                <a:sym typeface="Wingdings" pitchFamily="2" charset="2"/>
              </a:rPr>
              <a:t>Once device checked in, secure world must: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Mediate all low-battery and power-off interrupts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Checkpoint device memory to disk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Upon power up, must restore device memory from checkpoint</a:t>
            </a:r>
            <a:endParaRPr lang="en-IN" dirty="0" smtClean="0"/>
          </a:p>
          <a:p>
            <a:endParaRPr lang="en-IN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Memory updates are ephemeral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209800"/>
            <a:ext cx="460268" cy="461665"/>
          </a:xfrm>
          <a:prstGeom prst="rect">
            <a:avLst/>
          </a:prstGeom>
          <a:solidFill>
            <a:srgbClr val="FFE164"/>
          </a:solidFill>
        </p:spPr>
        <p:txBody>
          <a:bodyPr wrap="square" rtlCol="0">
            <a:spAutoFit/>
          </a:bodyPr>
          <a:lstStyle/>
          <a:p>
            <a:endParaRPr lang="en-US" sz="36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Problem</a:t>
            </a:r>
            <a:r>
              <a:rPr lang="en-IN" dirty="0" smtClean="0">
                <a:sym typeface="Wingdings" pitchFamily="2" charset="2"/>
              </a:rPr>
              <a:t>: Checkpoint stored on disk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Readable by </a:t>
            </a:r>
            <a:r>
              <a:rPr lang="en-IN" dirty="0" err="1" smtClean="0">
                <a:sym typeface="Wingdings" pitchFamily="2" charset="2"/>
              </a:rPr>
              <a:t>untrusted</a:t>
            </a:r>
            <a:r>
              <a:rPr lang="en-IN" dirty="0" smtClean="0">
                <a:sym typeface="Wingdings" pitchFamily="2" charset="2"/>
              </a:rPr>
              <a:t> end-user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But session key </a:t>
            </a:r>
            <a:r>
              <a:rPr lang="en-IN" b="1" i="1" dirty="0" err="1" smtClean="0">
                <a:sym typeface="Wingdings" pitchFamily="2" charset="2"/>
              </a:rPr>
              <a:t>k</a:t>
            </a:r>
            <a:r>
              <a:rPr lang="en-IN" b="1" i="1" baseline="-25000" dirty="0" err="1" smtClean="0">
                <a:sym typeface="Wingdings" pitchFamily="2" charset="2"/>
              </a:rPr>
              <a:t>s</a:t>
            </a:r>
            <a:r>
              <a:rPr lang="en-IN" dirty="0" smtClean="0">
                <a:sym typeface="Wingdings" pitchFamily="2" charset="2"/>
              </a:rPr>
              <a:t> must not be stored in clear</a:t>
            </a:r>
          </a:p>
          <a:p>
            <a:pPr lvl="1"/>
            <a:r>
              <a:rPr lang="en-IN" dirty="0" smtClean="0">
                <a:sym typeface="Wingdings" pitchFamily="2" charset="2"/>
              </a:rPr>
              <a:t>Otherwise, malicious end-user can use it to impersonate guest’s trusted secure world!</a:t>
            </a:r>
          </a:p>
          <a:p>
            <a:r>
              <a:rPr lang="en-IN" b="1" dirty="0" smtClean="0">
                <a:solidFill>
                  <a:srgbClr val="006405"/>
                </a:solidFill>
                <a:sym typeface="Wingdings" pitchFamily="2" charset="2"/>
              </a:rPr>
              <a:t>Solution</a:t>
            </a:r>
            <a:r>
              <a:rPr lang="en-IN" dirty="0" smtClean="0">
                <a:sym typeface="Wingdings" pitchFamily="2" charset="2"/>
              </a:rPr>
              <a:t>: </a:t>
            </a:r>
            <a:r>
              <a:rPr lang="en-IN" b="1" dirty="0" smtClean="0">
                <a:sym typeface="Wingdings" pitchFamily="2" charset="2"/>
              </a:rPr>
              <a:t>REM-suspend</a:t>
            </a:r>
            <a:r>
              <a:rPr lang="en-IN" dirty="0" smtClean="0">
                <a:sym typeface="Wingdings" pitchFamily="2" charset="2"/>
              </a:rPr>
              <a:t> protocol</a:t>
            </a:r>
            <a:endParaRPr lang="en-IN" dirty="0" smtClean="0"/>
          </a:p>
          <a:p>
            <a:pPr lvl="1"/>
            <a:endParaRPr lang="en-IN" dirty="0" smtClean="0"/>
          </a:p>
          <a:p>
            <a:endParaRPr lang="en-IN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Device checkpoint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2" descr="https://supermumlover.files.wordpress.com/2011/11/dream-interpretation-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41" y="4191000"/>
            <a:ext cx="2818959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200" y="1651417"/>
            <a:ext cx="990600" cy="4821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800" b="1" i="1" baseline="-25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38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184817"/>
            <a:ext cx="990600" cy="4821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800" b="1" i="1" baseline="-25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38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990600" cy="4821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800" b="1" i="1" baseline="-25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38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51817"/>
            <a:ext cx="990600" cy="4821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800" b="1" i="1" baseline="-25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38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200400"/>
            <a:ext cx="533400" cy="615553"/>
          </a:xfrm>
          <a:prstGeom prst="rect">
            <a:avLst/>
          </a:prstGeom>
          <a:solidFill>
            <a:srgbClr val="FFE164"/>
          </a:solidFill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4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4794647"/>
            <a:ext cx="533400" cy="615553"/>
          </a:xfrm>
          <a:prstGeom prst="rect">
            <a:avLst/>
          </a:prstGeom>
          <a:solidFill>
            <a:srgbClr val="FFE164"/>
          </a:solidFill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4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r>
              <a:rPr lang="en-IN" dirty="0" smtClean="0"/>
              <a:t>ARM </a:t>
            </a:r>
            <a:r>
              <a:rPr lang="en-IN" dirty="0" err="1" smtClean="0"/>
              <a:t>TrustZone</a:t>
            </a:r>
            <a:r>
              <a:rPr lang="en-IN" dirty="0" smtClean="0"/>
              <a:t> equips each device with a device-specific key </a:t>
            </a:r>
            <a:r>
              <a:rPr lang="en-IN" b="1" dirty="0" smtClean="0"/>
              <a:t>K</a:t>
            </a:r>
            <a:r>
              <a:rPr lang="en-IN" b="1" baseline="-25000" dirty="0" smtClean="0"/>
              <a:t>DEV</a:t>
            </a:r>
          </a:p>
          <a:p>
            <a:r>
              <a:rPr lang="en-IN" dirty="0" smtClean="0"/>
              <a:t>The key </a:t>
            </a:r>
            <a:r>
              <a:rPr lang="en-IN" b="1" dirty="0" smtClean="0"/>
              <a:t>K</a:t>
            </a:r>
            <a:r>
              <a:rPr lang="en-IN" b="1" baseline="-25000" dirty="0" smtClean="0"/>
              <a:t>DEV</a:t>
            </a:r>
            <a:r>
              <a:rPr lang="en-IN" dirty="0" smtClean="0"/>
              <a:t> is only accessible from the secure world</a:t>
            </a:r>
          </a:p>
          <a:p>
            <a:r>
              <a:rPr lang="en-IN" dirty="0" smtClean="0"/>
              <a:t>We use </a:t>
            </a:r>
            <a:r>
              <a:rPr lang="en-IN" b="1" dirty="0" smtClean="0"/>
              <a:t>K</a:t>
            </a:r>
            <a:r>
              <a:rPr lang="en-IN" b="1" baseline="-25000" dirty="0" smtClean="0"/>
              <a:t>DEV</a:t>
            </a:r>
            <a:r>
              <a:rPr lang="en-IN" dirty="0" smtClean="0"/>
              <a:t> to encrypt </a:t>
            </a:r>
            <a:r>
              <a:rPr lang="en-IN" b="1" i="1" dirty="0" err="1" smtClean="0"/>
              <a:t>k</a:t>
            </a:r>
            <a:r>
              <a:rPr lang="en-IN" b="1" i="1" baseline="-25000" dirty="0" err="1" smtClean="0"/>
              <a:t>s</a:t>
            </a:r>
            <a:r>
              <a:rPr lang="en-IN" dirty="0" smtClean="0"/>
              <a:t> in device checkpoint</a:t>
            </a:r>
          </a:p>
          <a:p>
            <a:r>
              <a:rPr lang="en-IN" dirty="0" smtClean="0"/>
              <a:t>When device is powered again, secure world uses </a:t>
            </a:r>
            <a:r>
              <a:rPr lang="en-IN" b="1" dirty="0" smtClean="0"/>
              <a:t>K</a:t>
            </a:r>
            <a:r>
              <a:rPr lang="en-IN" b="1" baseline="-25000" dirty="0" smtClean="0"/>
              <a:t>DEV</a:t>
            </a:r>
            <a:r>
              <a:rPr lang="en-IN" dirty="0" smtClean="0"/>
              <a:t> to decrypt and restore </a:t>
            </a:r>
            <a:r>
              <a:rPr lang="en-IN" b="1" i="1" dirty="0" err="1" smtClean="0"/>
              <a:t>k</a:t>
            </a:r>
            <a:r>
              <a:rPr lang="en-IN" b="1" i="1" baseline="-25000" dirty="0" err="1" smtClean="0"/>
              <a:t>s</a:t>
            </a:r>
            <a:r>
              <a:rPr lang="en-IN" b="1" i="1" dirty="0" smtClean="0"/>
              <a:t> </a:t>
            </a:r>
            <a:r>
              <a:rPr lang="en-IN" b="1" dirty="0" smtClean="0"/>
              <a:t> </a:t>
            </a:r>
            <a:endParaRPr lang="en-I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REM-suspend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2" descr="https://supermumlover.files.wordpress.com/2011/11/dream-interpretation-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1186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495800" y="1227445"/>
            <a:ext cx="3857743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REM-suspend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233136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2209800"/>
            <a:ext cx="1311578" cy="738664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baseline="-25000" dirty="0" smtClean="0">
                <a:latin typeface="Arial" pitchFamily="34" charset="0"/>
                <a:cs typeface="Arial" pitchFamily="34" charset="0"/>
              </a:rPr>
              <a:t>DEV</a:t>
            </a:r>
            <a:endParaRPr lang="en-US" sz="4200" b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90600" y="54203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 descr="https://supermumlover.files.wordpress.com/2011/11/dream-interpretation-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1186434"/>
          </a:xfrm>
          <a:prstGeom prst="rect">
            <a:avLst/>
          </a:prstGeom>
          <a:noFill/>
        </p:spPr>
      </p:pic>
      <p:sp>
        <p:nvSpPr>
          <p:cNvPr id="29" name="Direct Access Storage 20"/>
          <p:cNvSpPr/>
          <p:nvPr/>
        </p:nvSpPr>
        <p:spPr>
          <a:xfrm rot="16200000">
            <a:off x="507729" y="1930672"/>
            <a:ext cx="1981202" cy="1625057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766" y="2362200"/>
            <a:ext cx="134203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Guest </a:t>
            </a: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device</a:t>
            </a: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286000" y="4495800"/>
            <a:ext cx="304800" cy="8382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81000" y="3886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86200" y="4267200"/>
            <a:ext cx="518091" cy="523220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2800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cdn.flaticon.com/png/256/26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495800" y="1227445"/>
            <a:ext cx="3857743" cy="4836772"/>
          </a:xfrm>
          <a:prstGeom prst="roundRect">
            <a:avLst>
              <a:gd name="adj" fmla="val 12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REM-suspend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1523" y="1192904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world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901068" y="5334786"/>
            <a:ext cx="3456337" cy="5730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6019800"/>
            <a:ext cx="7772400" cy="47669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IN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TrustZone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233136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2209800"/>
            <a:ext cx="1311578" cy="738664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baseline="-25000" dirty="0" smtClean="0">
                <a:latin typeface="Arial" pitchFamily="34" charset="0"/>
                <a:cs typeface="Arial" pitchFamily="34" charset="0"/>
              </a:rPr>
              <a:t>DEV</a:t>
            </a:r>
            <a:endParaRPr lang="en-US" sz="4200" b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90600" y="542036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 descr="https://supermumlover.files.wordpress.com/2011/11/dream-interpretation-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71600" cy="1186434"/>
          </a:xfrm>
          <a:prstGeom prst="rect">
            <a:avLst/>
          </a:prstGeom>
          <a:noFill/>
        </p:spPr>
      </p:pic>
      <p:sp>
        <p:nvSpPr>
          <p:cNvPr id="29" name="Direct Access Storage 20"/>
          <p:cNvSpPr/>
          <p:nvPr/>
        </p:nvSpPr>
        <p:spPr>
          <a:xfrm rot="16200000">
            <a:off x="507729" y="1930670"/>
            <a:ext cx="1981202" cy="1625057"/>
          </a:xfrm>
          <a:prstGeom prst="flowChartMagneticDru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766" y="2362200"/>
            <a:ext cx="134203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Guest </a:t>
            </a: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device</a:t>
            </a: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286000" y="4495800"/>
            <a:ext cx="304800" cy="83820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81000" y="3886200"/>
          <a:ext cx="32004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86200" y="4267200"/>
            <a:ext cx="518091" cy="523220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2800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cdn.flaticon.com/png/256/26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762000" cy="7620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H="1">
            <a:off x="2362200" y="2819400"/>
            <a:ext cx="2971800" cy="0"/>
          </a:xfrm>
          <a:prstGeom prst="straightConnector1">
            <a:avLst/>
          </a:prstGeom>
          <a:ln w="1016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4600" y="1371600"/>
            <a:ext cx="684803" cy="738664"/>
          </a:xfrm>
          <a:prstGeom prst="rect">
            <a:avLst/>
          </a:prstGeom>
          <a:solidFill>
            <a:srgbClr val="FFE164"/>
          </a:solidFill>
        </p:spPr>
        <p:txBody>
          <a:bodyPr wrap="none" rtlCol="0">
            <a:spAutoFit/>
          </a:bodyPr>
          <a:lstStyle/>
          <a:p>
            <a:r>
              <a:rPr lang="en-US" sz="4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4200" b="1" i="1" baseline="-25000" dirty="0" err="1" smtClean="0">
                <a:latin typeface="Arial" pitchFamily="34" charset="0"/>
                <a:cs typeface="Arial" pitchFamily="34" charset="0"/>
              </a:rPr>
              <a:t>s</a:t>
            </a:r>
            <a:endParaRPr lang="en-US" sz="4200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://cdn.flaticon.com/png/256/26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762000" cy="762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33800" y="1981200"/>
            <a:ext cx="938077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DEV</a:t>
            </a:r>
            <a:endParaRPr lang="en-US" sz="2800" b="1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990600"/>
            <a:ext cx="8534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>
                <a:latin typeface="Arial" pitchFamily="34" charset="0"/>
                <a:cs typeface="Arial" pitchFamily="34" charset="0"/>
              </a:rPr>
              <a:t>Powerful, low-level API for device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>
                <a:latin typeface="Arial" pitchFamily="34" charset="0"/>
                <a:cs typeface="Arial" pitchFamily="34" charset="0"/>
              </a:rPr>
              <a:t>Simplifies design of secure world (TCB) and keeps it device-independent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memory updates the right API?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4" name="Content Placeholder 73"/>
          <p:cNvGraphicFramePr>
            <a:graphicFrameLocks noGrp="1"/>
          </p:cNvGraphicFramePr>
          <p:nvPr>
            <p:ph idx="1"/>
          </p:nvPr>
        </p:nvGraphicFramePr>
        <p:xfrm>
          <a:off x="1524000" y="2714175"/>
          <a:ext cx="6477000" cy="36866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/>
                <a:gridCol w="1676400"/>
              </a:tblGrid>
              <a:tr h="3756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TCB component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SLOC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Memory manager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1381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Authentication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1285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Memory ops.,</a:t>
                      </a:r>
                      <a:r>
                        <a:rPr lang="en-US" sz="2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verification tokens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REM-suspend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SHA1 +</a:t>
                      </a:r>
                      <a:r>
                        <a:rPr lang="en-US" sz="2200" b="0" baseline="0" dirty="0" smtClean="0">
                          <a:latin typeface="Arial" pitchFamily="34" charset="0"/>
                          <a:cs typeface="Arial" pitchFamily="34" charset="0"/>
                        </a:rPr>
                        <a:t> HMAC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861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0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X509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877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RSA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2307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Do memory updates affect app stability?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9906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Passive updates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: Update memory and start the app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96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USB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MobileWebCam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ZOOM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FX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Retrica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Candy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HD Cam Ultra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458720"/>
          <a:ext cx="86868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Camera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Android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Camera MX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ZOOM FX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Droid HD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HD Cam Ultra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3220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Spotify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Play Store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YouTube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Facebook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3982720"/>
          <a:ext cx="86868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3G (Data)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Spotify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Play 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Store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YouTube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Facebook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4744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7239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3G (Voice)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Default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call application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Unable to place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call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36936"/>
              </p:ext>
            </p:extLst>
          </p:nvPr>
        </p:nvGraphicFramePr>
        <p:xfrm>
          <a:off x="228600" y="5506720"/>
          <a:ext cx="8686800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Micro-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Audio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Easy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Smart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Snd</a:t>
                      </a:r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/voice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Smart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Do memory updates affect app stability?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9906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Active updates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: Update memory with “live” app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96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USB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MobileWebCam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ZOOM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FX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Retrica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Candy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HD Cam Ultra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458720"/>
          <a:ext cx="86868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Camera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Android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Camera MX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ZOOM FX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Droid HD Cam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HD Cam Ultra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Blank Screen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App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Android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Blank Screen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Blank Screen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3220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Spotify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Play Store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YouTube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Facebook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3982720"/>
          <a:ext cx="86868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3G (Data)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Spotify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Play 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Store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YouTube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Chrome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Facebook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No Connection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4744720"/>
          <a:ext cx="86868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7239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3G (Voice)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Default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call application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Unable to place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call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469"/>
              </p:ext>
            </p:extLst>
          </p:nvPr>
        </p:nvGraphicFramePr>
        <p:xfrm>
          <a:off x="228600" y="5506720"/>
          <a:ext cx="8686800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Micro-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Audio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Easy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Smart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Snd</a:t>
                      </a:r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/voice</a:t>
                      </a:r>
                      <a:r>
                        <a:rPr lang="en-US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Arial" pitchFamily="34" charset="0"/>
                          <a:cs typeface="Arial" pitchFamily="34" charset="0"/>
                        </a:rPr>
                        <a:t>Smart voice </a:t>
                      </a:r>
                      <a:r>
                        <a:rPr lang="en-US" sz="1400" b="0" i="1" dirty="0" err="1" smtClean="0">
                          <a:latin typeface="Arial" pitchFamily="34" charset="0"/>
                          <a:cs typeface="Arial" pitchFamily="34" charset="0"/>
                        </a:rPr>
                        <a:t>rec</a:t>
                      </a:r>
                      <a:endParaRPr lang="en-US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Empty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File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Empty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File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Empty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File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Empty File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Empty File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Related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Device virtualization:</a:t>
            </a:r>
          </a:p>
          <a:p>
            <a:pPr lvl="1"/>
            <a:r>
              <a:rPr lang="en-US" dirty="0" smtClean="0"/>
              <a:t>Heavyweight; probably not for all devices </a:t>
            </a:r>
          </a:p>
          <a:p>
            <a:pPr lvl="1"/>
            <a:r>
              <a:rPr lang="en-US" dirty="0" smtClean="0"/>
              <a:t>Still requires host to trust hypervisor on guest</a:t>
            </a:r>
          </a:p>
          <a:p>
            <a:r>
              <a:rPr lang="en-US" dirty="0" smtClean="0"/>
              <a:t>Mobile device management solutions:</a:t>
            </a:r>
          </a:p>
          <a:p>
            <a:pPr lvl="1"/>
            <a:r>
              <a:rPr lang="en-US" dirty="0" smtClean="0"/>
              <a:t>No proofs to host</a:t>
            </a:r>
          </a:p>
          <a:p>
            <a:pPr lvl="1"/>
            <a:r>
              <a:rPr lang="en-US" dirty="0" smtClean="0"/>
              <a:t>Device-dependent TCB on guest</a:t>
            </a:r>
          </a:p>
          <a:p>
            <a:r>
              <a:rPr lang="en-US" dirty="0" smtClean="0"/>
              <a:t>Context-based access control:</a:t>
            </a:r>
          </a:p>
          <a:p>
            <a:pPr lvl="1"/>
            <a:r>
              <a:rPr lang="en-US" dirty="0" smtClean="0"/>
              <a:t>Same shortcomings as MDM solutions above</a:t>
            </a: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or corporate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Sensitive documents and meetings can be ex-filtrated using the camera, microphone and storage media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Current solution</a:t>
            </a:r>
            <a:r>
              <a:rPr lang="en-US" dirty="0" smtClean="0"/>
              <a:t>: Physical security scans, device isolation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886200"/>
            <a:ext cx="3200400" cy="2362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4724400"/>
            <a:ext cx="15240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latin typeface="Arial" pitchFamily="34" charset="0"/>
                <a:ea typeface="+mj-ea"/>
                <a:cs typeface="Arial" pitchFamily="34" charset="0"/>
              </a:rPr>
              <a:t>Faraday cages</a:t>
            </a:r>
            <a:endParaRPr kumimoji="0" lang="en-US" sz="2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7586" name="Picture 2" descr="http://i76.photobucket.com/albums/j4/Metalguru_2006/Jessop/2013/Feb/30/block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3091543" cy="20288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1447800" y="5562600"/>
            <a:ext cx="1219200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763963"/>
          </a:xfrm>
        </p:spPr>
        <p:txBody>
          <a:bodyPr/>
          <a:lstStyle/>
          <a:p>
            <a:r>
              <a:rPr lang="en-US" dirty="0" smtClean="0"/>
              <a:t>Low-level API allows hosts to analyze and control guests</a:t>
            </a:r>
          </a:p>
          <a:p>
            <a:pPr lvl="1"/>
            <a:r>
              <a:rPr lang="en-US" dirty="0" smtClean="0"/>
              <a:t>Simplifies design and size of TCB</a:t>
            </a:r>
          </a:p>
          <a:p>
            <a:r>
              <a:rPr lang="en-US" dirty="0" smtClean="0"/>
              <a:t>Hosts can obtain proofs of guest compliance</a:t>
            </a:r>
          </a:p>
          <a:p>
            <a:pPr lvl="1"/>
            <a:r>
              <a:rPr lang="en-US" dirty="0" smtClean="0"/>
              <a:t>Relies on ARM </a:t>
            </a:r>
            <a:r>
              <a:rPr lang="en-US" dirty="0" err="1" smtClean="0"/>
              <a:t>TrustZone</a:t>
            </a:r>
            <a:r>
              <a:rPr lang="en-US" dirty="0" smtClean="0"/>
              <a:t> hardware</a:t>
            </a:r>
          </a:p>
          <a:p>
            <a:r>
              <a:rPr lang="en-US" dirty="0" smtClean="0"/>
              <a:t>Vetting service balances guest privacy with host’s usage policies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90600"/>
            <a:ext cx="8229600" cy="12954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35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kumimoji="0" lang="en-IN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IN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systematic method to regulate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devices and ensure responsible use</a:t>
            </a:r>
            <a:endParaRPr kumimoji="0" lang="en-IN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research projects…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Improving cloud platform security 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6405"/>
                </a:solidFill>
              </a:rPr>
              <a:t>      	[ACSAC’08a, RAID’10, CCS’12a, SOCC’14]</a:t>
            </a:r>
          </a:p>
          <a:p>
            <a:r>
              <a:rPr lang="en-US" dirty="0" smtClean="0"/>
              <a:t>Operating system reliability and security 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6405"/>
                </a:solidFill>
              </a:rPr>
              <a:t>      	[ASPLOS’08, ACSAC’08b, ACSAC’09a, MobiSys’11, TDSC’11, TIFS’13]</a:t>
            </a:r>
          </a:p>
          <a:p>
            <a:r>
              <a:rPr lang="en-US" dirty="0" smtClean="0"/>
              <a:t>Hardware support for software and system security 	</a:t>
            </a:r>
            <a:r>
              <a:rPr lang="en-US" sz="2100" b="1" dirty="0" smtClean="0">
                <a:solidFill>
                  <a:srgbClr val="006405"/>
                </a:solidFill>
              </a:rPr>
              <a:t>[CCS’08, ECOOP’12a, TIFS’13, MobiSys’16, RU-DCS-TR724]</a:t>
            </a:r>
          </a:p>
          <a:p>
            <a:r>
              <a:rPr lang="en-US" dirty="0" smtClean="0"/>
              <a:t>Web application and Web browser security 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6405"/>
                </a:solidFill>
              </a:rPr>
              <a:t>      	[ACSAC’09b, ECOOP’12a, ECOOP’12b, ECOOP’14, FSE’14]</a:t>
            </a:r>
          </a:p>
          <a:p>
            <a:r>
              <a:rPr lang="en-US" dirty="0" smtClean="0"/>
              <a:t>Tools for cross-platform mobile app development   	</a:t>
            </a:r>
            <a:r>
              <a:rPr lang="en-US" sz="2100" b="1" dirty="0" smtClean="0">
                <a:solidFill>
                  <a:srgbClr val="006405"/>
                </a:solidFill>
              </a:rPr>
              <a:t>[ICSE’13, ASE’15]</a:t>
            </a:r>
          </a:p>
          <a:p>
            <a:r>
              <a:rPr lang="en-US" dirty="0" smtClean="0"/>
              <a:t>Retrofitting legacy software for security </a:t>
            </a:r>
          </a:p>
          <a:p>
            <a:pPr>
              <a:buNone/>
            </a:pPr>
            <a:r>
              <a:rPr lang="en-US" sz="2100" b="1" dirty="0" smtClean="0">
                <a:solidFill>
                  <a:srgbClr val="006405"/>
                </a:solidFill>
              </a:rPr>
              <a:t>      	[CCS’05, Oakland’06, ASPLOS’06, ICSE’07, CCS’08, CCS’12b]</a:t>
            </a:r>
          </a:p>
          <a:p>
            <a:r>
              <a:rPr lang="en-US" dirty="0" smtClean="0"/>
              <a:t>Validating security retrofitting transformations in optimizing compilers </a:t>
            </a:r>
            <a:endParaRPr lang="en-US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6405"/>
                </a:solidFill>
              </a:rPr>
              <a:t>	</a:t>
            </a:r>
            <a:r>
              <a:rPr lang="en-US" sz="2100" b="1" dirty="0" smtClean="0">
                <a:solidFill>
                  <a:srgbClr val="006405"/>
                </a:solidFill>
              </a:rPr>
              <a:t>[</a:t>
            </a:r>
            <a:r>
              <a:rPr lang="en-US" sz="2100" b="1" dirty="0" smtClean="0">
                <a:solidFill>
                  <a:srgbClr val="006405"/>
                </a:solidFill>
              </a:rPr>
              <a:t>Submitted]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Generic theme: Computer Systems Security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IN" dirty="0" smtClean="0"/>
              <a:t>A big thank you to my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954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Graduated PhDs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Dr. Mohan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Dhawan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(IBM Research India)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Saman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Zarandioon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(Amazon.com)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Shakeel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Butt (NVidia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now at Google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Dr. Liu Yang (HP Labs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now at Baidu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Dr.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Rezwana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Karim (Samsung Research America)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Dr.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Amruta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Gokhale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(Teradata)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Former Postdocs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Arati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Baliga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(AT&amp;T Security Labs)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Graduated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MS students</a:t>
            </a:r>
            <a:endParaRPr lang="en-US" sz="3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Jeffrey Bickford (AT&amp;T Research)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Yogesh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Padmanaban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(Microsoft)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Current PhD students</a:t>
            </a:r>
            <a:endParaRPr lang="en-US" sz="22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noProof="0" dirty="0" smtClean="0">
                <a:latin typeface="Arial" pitchFamily="34" charset="0"/>
                <a:cs typeface="Arial" pitchFamily="34" charset="0"/>
              </a:rPr>
              <a:t>Jay P. Lim</a:t>
            </a:r>
            <a:r>
              <a:rPr kumimoji="0" lang="en-US" sz="2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Hai Nguyen, </a:t>
            </a:r>
            <a:r>
              <a:rPr kumimoji="0" lang="en-US" sz="22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Daeyoung</a:t>
            </a:r>
            <a:r>
              <a:rPr kumimoji="0" lang="en-US" sz="2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Kim.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31200"/>
            <a:ext cx="351469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2600"/>
            <a:ext cx="540000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74800"/>
            <a:ext cx="540000" cy="5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06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Thats all folk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32"/>
            <a:ext cx="9144000" cy="688963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Email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lang="en-US" sz="3400" b="1" dirty="0" smtClean="0">
                <a:solidFill>
                  <a:schemeClr val="tx1"/>
                </a:solidFill>
              </a:rPr>
              <a:t>vinodg@cs.rutgers.edu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URL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lang="en-US" sz="3400" b="1" dirty="0" smtClean="0">
                <a:solidFill>
                  <a:schemeClr val="tx1"/>
                </a:solidFill>
              </a:rPr>
              <a:t>http://www.cs.rutgers.edu/~vinodg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</a:t>
            </a:r>
            <a:r>
              <a:rPr lang="en-US" dirty="0" smtClean="0"/>
              <a:t>: Bring your own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" y="1219200"/>
            <a:ext cx="9142920" cy="483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Classroom and exam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640" y="990600"/>
            <a:ext cx="74631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2511</Words>
  <Application>Microsoft Office PowerPoint</Application>
  <PresentationFormat>On-screen Show (4:3)</PresentationFormat>
  <Paragraphs>821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Arial Black</vt:lpstr>
      <vt:lpstr>Calibri</vt:lpstr>
      <vt:lpstr>Wingdings</vt:lpstr>
      <vt:lpstr>Office Theme</vt:lpstr>
      <vt:lpstr>Regulating Smart Devices  in Restricted Spaces</vt:lpstr>
      <vt:lpstr>Devices are everywhere!</vt:lpstr>
      <vt:lpstr>Number of devices is increasing</vt:lpstr>
      <vt:lpstr>Devices are increasingly capable</vt:lpstr>
      <vt:lpstr>With great power …</vt:lpstr>
      <vt:lpstr>How can devices be misused?</vt:lpstr>
      <vt:lpstr>Government or corporate office</vt:lpstr>
      <vt:lpstr>Challenge: Bring your own device</vt:lpstr>
      <vt:lpstr> Classroom and exam setting</vt:lpstr>
      <vt:lpstr>Classroom and exam setting</vt:lpstr>
      <vt:lpstr>Classroom and exam setting</vt:lpstr>
      <vt:lpstr>Challenge: Assistive devices</vt:lpstr>
      <vt:lpstr> Other social settings</vt:lpstr>
      <vt:lpstr>Other social settings</vt:lpstr>
      <vt:lpstr>Malicious apps exploiting sensors</vt:lpstr>
      <vt:lpstr>Malicious apps exploiting sensors</vt:lpstr>
      <vt:lpstr>PowerPoint Presentation</vt:lpstr>
      <vt:lpstr>What solutions exist today?</vt:lpstr>
      <vt:lpstr>Mobile device management</vt:lpstr>
      <vt:lpstr>Mobile device management</vt:lpstr>
      <vt:lpstr>Contributions of our work</vt:lpstr>
      <vt:lpstr>Key technical challenges</vt:lpstr>
      <vt:lpstr>Threat model</vt:lpstr>
      <vt:lpstr>Guest device check-in</vt:lpstr>
      <vt:lpstr>Guest device check-in</vt:lpstr>
      <vt:lpstr>Mutual authentication</vt:lpstr>
      <vt:lpstr>Host requests guest analysis</vt:lpstr>
      <vt:lpstr>Guest vets host’s request</vt:lpstr>
      <vt:lpstr>Guest vets host’s request</vt:lpstr>
      <vt:lpstr>Host analyzes guest device</vt:lpstr>
      <vt:lpstr>Host pushes policy to guest</vt:lpstr>
      <vt:lpstr>Guest vets host’s updates</vt:lpstr>
      <vt:lpstr>Guest applies host’s updates</vt:lpstr>
      <vt:lpstr>Host requests proof</vt:lpstr>
      <vt:lpstr>Guest sends proof</vt:lpstr>
      <vt:lpstr>Guest device check-out</vt:lpstr>
      <vt:lpstr>Operational details</vt:lpstr>
      <vt:lpstr>The ARM TrustZone</vt:lpstr>
      <vt:lpstr>Secure boot protects secure world</vt:lpstr>
      <vt:lpstr>Secure world stores keys</vt:lpstr>
      <vt:lpstr>Memory is partitioned</vt:lpstr>
      <vt:lpstr>Memory is partitioned</vt:lpstr>
      <vt:lpstr>We enhance the secure world</vt:lpstr>
      <vt:lpstr>Mutual authentication</vt:lpstr>
      <vt:lpstr>Establishing session key </vt:lpstr>
      <vt:lpstr>Guest device analysis</vt:lpstr>
      <vt:lpstr>SW reads NW memory</vt:lpstr>
      <vt:lpstr>Analysis of NW memory snapshot</vt:lpstr>
      <vt:lpstr>Why look for NW rootkits?</vt:lpstr>
      <vt:lpstr>Why look for NW rootkits?</vt:lpstr>
      <vt:lpstr>Analysis of NW memory snapshot</vt:lpstr>
      <vt:lpstr>Vetting host’s requests</vt:lpstr>
      <vt:lpstr>Guest device update</vt:lpstr>
      <vt:lpstr>SW updates NW memory</vt:lpstr>
      <vt:lpstr>Updating peripheral drivers</vt:lpstr>
      <vt:lpstr>Updating peripheral drivers</vt:lpstr>
      <vt:lpstr>Are driver updates effective?</vt:lpstr>
      <vt:lpstr>Vetting host’s updates</vt:lpstr>
      <vt:lpstr>Proof of compliance</vt:lpstr>
      <vt:lpstr>Verification tokens</vt:lpstr>
      <vt:lpstr>Memory updates are ephemeral</vt:lpstr>
      <vt:lpstr>Device checkpoint</vt:lpstr>
      <vt:lpstr>REM-suspend</vt:lpstr>
      <vt:lpstr>REM-suspend</vt:lpstr>
      <vt:lpstr>REM-suspend</vt:lpstr>
      <vt:lpstr>Are memory updates the right API?</vt:lpstr>
      <vt:lpstr>Do memory updates affect app stability?</vt:lpstr>
      <vt:lpstr>Do memory updates affect app stability?</vt:lpstr>
      <vt:lpstr>Related approaches</vt:lpstr>
      <vt:lpstr>Conclusion</vt:lpstr>
      <vt:lpstr>Other research projects…</vt:lpstr>
      <vt:lpstr>A big thank you to my students</vt:lpstr>
      <vt:lpstr>Email: vinodg@cs.rutgers.edu URL: http://www.cs.rutgers.edu/~vinodg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Smart Devices in Restricted Spaces</dc:title>
  <dc:creator>vg</dc:creator>
  <cp:lastModifiedBy>vg</cp:lastModifiedBy>
  <cp:revision>789</cp:revision>
  <dcterms:created xsi:type="dcterms:W3CDTF">2012-07-23T14:42:42Z</dcterms:created>
  <dcterms:modified xsi:type="dcterms:W3CDTF">2016-07-29T14:54:00Z</dcterms:modified>
</cp:coreProperties>
</file>