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369" r:id="rId3"/>
    <p:sldId id="370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  <p:sldId id="387" r:id="rId20"/>
    <p:sldId id="388" r:id="rId21"/>
    <p:sldId id="390" r:id="rId22"/>
    <p:sldId id="389" r:id="rId23"/>
    <p:sldId id="392" r:id="rId24"/>
    <p:sldId id="394" r:id="rId25"/>
    <p:sldId id="393" r:id="rId26"/>
    <p:sldId id="396" r:id="rId27"/>
    <p:sldId id="397" r:id="rId28"/>
    <p:sldId id="398" r:id="rId29"/>
    <p:sldId id="399" r:id="rId30"/>
    <p:sldId id="400" r:id="rId31"/>
    <p:sldId id="401" r:id="rId32"/>
    <p:sldId id="409" r:id="rId33"/>
    <p:sldId id="410" r:id="rId34"/>
    <p:sldId id="411" r:id="rId35"/>
    <p:sldId id="412" r:id="rId36"/>
    <p:sldId id="413" r:id="rId37"/>
    <p:sldId id="414" r:id="rId38"/>
    <p:sldId id="408" r:id="rId39"/>
    <p:sldId id="364" r:id="rId40"/>
    <p:sldId id="368" r:id="rId41"/>
    <p:sldId id="367" r:id="rId42"/>
    <p:sldId id="407" r:id="rId43"/>
    <p:sldId id="403" r:id="rId44"/>
    <p:sldId id="404" r:id="rId45"/>
    <p:sldId id="405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FF07"/>
    <a:srgbClr val="FF0000"/>
    <a:srgbClr val="FF7979"/>
    <a:srgbClr val="FFE169"/>
    <a:srgbClr val="FFE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55" autoAdjust="0"/>
  </p:normalViewPr>
  <p:slideViewPr>
    <p:cSldViewPr>
      <p:cViewPr varScale="1">
        <p:scale>
          <a:sx n="42" d="100"/>
          <a:sy n="42" d="100"/>
        </p:scale>
        <p:origin x="22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4CD45-160C-4FB8-9853-8D31D0A8ABBC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2C2A3-C354-4CAB-B74B-590DFE8CD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35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4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9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44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49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18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83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7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C2A3-C354-4CAB-B74B-590DFE8CD7C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42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C2A3-C354-4CAB-B74B-590DFE8CD7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50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C2A3-C354-4CAB-B74B-590DFE8CD7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68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80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9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DB418-D962-459B-8859-7755D288FAF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21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0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9FF8-1C4B-4C35-9904-3DACB005928C}" type="datetime1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49B9-3F86-44E7-80AC-662E9C5A8285}" type="datetime1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0456-7743-4787-A2EC-B571E18CA9D3}" type="datetime1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1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DAAD-DA77-4D96-9058-8D9237600933}" type="datetime1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2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DBEA-721B-4927-913E-4F18C54549BF}" type="datetime1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8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1557-47E8-40EC-A2A7-3F69A97FBBA1}" type="datetime1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E59E-3DB5-4E86-B11E-BBCF7EBA3401}" type="datetime1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7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3230-322D-4CBF-B416-5EAA3CBAC5CA}" type="datetime1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25699-77F4-4CEE-AF37-51763DD8DA86}" type="datetime1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0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2CA8-19C6-4F43-940B-0CD1DE267B38}" type="datetime1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1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A65F1-8A76-4F12-8A90-F286A1356112}" type="datetime1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1D85-EC50-4AB4-BB03-2E66B74E2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8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141653"/>
              </p:ext>
            </p:extLst>
          </p:nvPr>
        </p:nvGraphicFramePr>
        <p:xfrm>
          <a:off x="457200" y="3429000"/>
          <a:ext cx="8229600" cy="15976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00400"/>
                <a:gridCol w="304800"/>
                <a:gridCol w="4724400"/>
              </a:tblGrid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Shakeel</a:t>
                      </a:r>
                      <a:r>
                        <a:rPr lang="en-US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Butt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Rutgers University &amp; NVidia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Vinod </a:t>
                      </a:r>
                      <a:r>
                        <a:rPr lang="en-US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Ganapathy</a:t>
                      </a:r>
                      <a:endParaRPr lang="en-US" sz="2500" b="1" baseline="0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Rutgers University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IN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Abhinav</a:t>
                      </a:r>
                      <a:r>
                        <a:rPr lang="en-IN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Srivastava</a:t>
                      </a:r>
                      <a:endParaRPr lang="en-US" sz="2500" b="1" baseline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AT&amp;T Labs Research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" y="990600"/>
            <a:ext cx="8686800" cy="2057400"/>
          </a:xfrm>
          <a:noFill/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rgbClr val="C00000"/>
                </a:solidFill>
              </a:rPr>
              <a:t>On the Control Plane of a </a:t>
            </a:r>
            <a:br>
              <a:rPr lang="en-US" sz="4500" b="1" dirty="0" smtClean="0">
                <a:solidFill>
                  <a:srgbClr val="C00000"/>
                </a:solidFill>
              </a:rPr>
            </a:br>
            <a:r>
              <a:rPr lang="en-US" sz="4500" b="1" dirty="0" smtClean="0">
                <a:solidFill>
                  <a:srgbClr val="C00000"/>
                </a:solidFill>
              </a:rPr>
              <a:t>Self-service Cloud Platform</a:t>
            </a:r>
            <a:endParaRPr lang="en-US" sz="4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3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17510" y="4856662"/>
            <a:ext cx="8493388" cy="13866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7510" y="1595151"/>
            <a:ext cx="3133032" cy="3023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44900" y="1595151"/>
            <a:ext cx="5165998" cy="3020648"/>
          </a:xfrm>
          <a:prstGeom prst="rect">
            <a:avLst/>
          </a:prstGeom>
          <a:solidFill>
            <a:srgbClr val="FFE16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797484" y="2128551"/>
            <a:ext cx="3418140" cy="21916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Direct Access Storage 20"/>
          <p:cNvSpPr/>
          <p:nvPr/>
        </p:nvSpPr>
        <p:spPr>
          <a:xfrm rot="16200000">
            <a:off x="7070328" y="2754424"/>
            <a:ext cx="2052321" cy="1105376"/>
          </a:xfrm>
          <a:prstGeom prst="flowChartMagneticDru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5633751"/>
            <a:ext cx="2191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1747551"/>
            <a:ext cx="315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Client’s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81400" y="1595151"/>
            <a:ext cx="5093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Management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801077" y="3537274"/>
            <a:ext cx="2207846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5800" y="2433351"/>
            <a:ext cx="9845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Code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0" y="2413497"/>
            <a:ext cx="8787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07284" y="2280951"/>
            <a:ext cx="29434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Checking daemon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21417" y="3042951"/>
            <a:ext cx="11641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Sec.</a:t>
            </a:r>
          </a:p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Policy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olded Corner 30"/>
          <p:cNvSpPr/>
          <p:nvPr/>
        </p:nvSpPr>
        <p:spPr>
          <a:xfrm>
            <a:off x="882316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1513726" y="4689143"/>
            <a:ext cx="703172" cy="158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864518" y="5025739"/>
            <a:ext cx="2707482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4038600" y="4490751"/>
            <a:ext cx="1066800" cy="1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562600" y="3119151"/>
            <a:ext cx="1958047" cy="295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5999047" y="4509047"/>
            <a:ext cx="1208615" cy="159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</p:cNvCxnSpPr>
          <p:nvPr/>
        </p:nvCxnSpPr>
        <p:spPr>
          <a:xfrm>
            <a:off x="6984914" y="3611117"/>
            <a:ext cx="562712" cy="4764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9"/>
          <p:cNvGrpSpPr/>
          <p:nvPr/>
        </p:nvGrpSpPr>
        <p:grpSpPr>
          <a:xfrm>
            <a:off x="5105400" y="5024151"/>
            <a:ext cx="1282322" cy="1136631"/>
            <a:chOff x="4983645" y="4625287"/>
            <a:chExt cx="1282322" cy="1136631"/>
          </a:xfrm>
        </p:grpSpPr>
        <p:sp>
          <p:nvSpPr>
            <p:cNvPr id="43" name="TextBox 42"/>
            <p:cNvSpPr txBox="1"/>
            <p:nvPr/>
          </p:nvSpPr>
          <p:spPr>
            <a:xfrm>
              <a:off x="4983645" y="4992477"/>
              <a:ext cx="128232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Resume 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guest</a:t>
              </a:r>
            </a:p>
          </p:txBody>
        </p:sp>
        <p:sp>
          <p:nvSpPr>
            <p:cNvPr id="44" name="L-Shape 43"/>
            <p:cNvSpPr/>
            <p:nvPr/>
          </p:nvSpPr>
          <p:spPr>
            <a:xfrm rot="18954529">
              <a:off x="5401658" y="4625287"/>
              <a:ext cx="604277" cy="239817"/>
            </a:xfrm>
            <a:prstGeom prst="corner">
              <a:avLst>
                <a:gd name="adj1" fmla="val 42633"/>
                <a:gd name="adj2" fmla="val 42484"/>
              </a:avLst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Oval 44"/>
          <p:cNvSpPr/>
          <p:nvPr/>
        </p:nvSpPr>
        <p:spPr>
          <a:xfrm>
            <a:off x="1249680" y="4497693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867400" y="2890551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8" name="Oval 47"/>
          <p:cNvSpPr/>
          <p:nvPr/>
        </p:nvSpPr>
        <p:spPr>
          <a:xfrm>
            <a:off x="5988023" y="3766464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9" name="Alternate Process 48"/>
          <p:cNvSpPr/>
          <p:nvPr/>
        </p:nvSpPr>
        <p:spPr>
          <a:xfrm>
            <a:off x="3810000" y="2814351"/>
            <a:ext cx="1800776" cy="1106566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10000" y="2966751"/>
            <a:ext cx="187293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latin typeface="Arial" pitchFamily="34" charset="0"/>
                <a:cs typeface="Arial" pitchFamily="34" charset="0"/>
              </a:rPr>
              <a:t>Process the page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5715000" y="3652550"/>
            <a:ext cx="914400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4991894" y="4375657"/>
            <a:ext cx="1447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6255843" y="4940798"/>
            <a:ext cx="777589" cy="1307602"/>
            <a:chOff x="5450703" y="4471524"/>
            <a:chExt cx="777589" cy="1307602"/>
          </a:xfrm>
        </p:grpSpPr>
        <p:sp>
          <p:nvSpPr>
            <p:cNvPr id="55" name="Multiply 54"/>
            <p:cNvSpPr/>
            <p:nvPr/>
          </p:nvSpPr>
          <p:spPr>
            <a:xfrm>
              <a:off x="5496941" y="4471524"/>
              <a:ext cx="624442" cy="762000"/>
            </a:xfrm>
            <a:prstGeom prst="mathMultiply">
              <a:avLst/>
            </a:prstGeom>
            <a:solidFill>
              <a:srgbClr val="8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50703" y="5009685"/>
              <a:ext cx="77758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Alert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user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E93C-32F0-498B-85F1-4F8D40DD30B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1" name="Decision 40"/>
          <p:cNvSpPr/>
          <p:nvPr/>
        </p:nvSpPr>
        <p:spPr>
          <a:xfrm>
            <a:off x="6247189" y="3304793"/>
            <a:ext cx="737725" cy="612648"/>
          </a:xfrm>
          <a:prstGeom prst="flowChartDecis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olded Corner 41"/>
          <p:cNvSpPr/>
          <p:nvPr/>
        </p:nvSpPr>
        <p:spPr>
          <a:xfrm>
            <a:off x="2362200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Brace 7"/>
          <p:cNvSpPr/>
          <p:nvPr/>
        </p:nvSpPr>
        <p:spPr>
          <a:xfrm rot="5400000">
            <a:off x="1607100" y="3569451"/>
            <a:ext cx="518012" cy="129381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26"/>
          <p:cNvGrpSpPr/>
          <p:nvPr/>
        </p:nvGrpSpPr>
        <p:grpSpPr>
          <a:xfrm>
            <a:off x="826211" y="306389"/>
            <a:ext cx="7391400" cy="1037689"/>
            <a:chOff x="914400" y="4524911"/>
            <a:chExt cx="7391400" cy="1037689"/>
          </a:xfrm>
        </p:grpSpPr>
        <p:sp>
          <p:nvSpPr>
            <p:cNvPr id="51" name="Rounded Rectangle 50"/>
            <p:cNvSpPr/>
            <p:nvPr/>
          </p:nvSpPr>
          <p:spPr bwMode="auto">
            <a:xfrm>
              <a:off x="914400" y="4524911"/>
              <a:ext cx="2895600" cy="1037689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IN" sz="3600" b="1" dirty="0" smtClean="0">
                  <a:latin typeface="Arial"/>
                  <a:cs typeface="Arial"/>
                </a:rPr>
                <a:t>Flexibility Problem</a:t>
              </a:r>
              <a:endParaRPr kumimoji="0" lang="en-US" sz="3600" b="1" i="0" u="none" strike="noStrike" cap="none" normalizeH="0" baseline="0" dirty="0" smtClean="0">
                <a:ln>
                  <a:noFill/>
                </a:ln>
                <a:latin typeface="Arial"/>
                <a:cs typeface="Arial"/>
              </a:endParaRPr>
            </a:p>
          </p:txBody>
        </p:sp>
        <p:sp>
          <p:nvSpPr>
            <p:cNvPr id="54" name="Rounded Rectangle 53"/>
            <p:cNvSpPr/>
            <p:nvPr/>
          </p:nvSpPr>
          <p:spPr bwMode="auto">
            <a:xfrm>
              <a:off x="3810000" y="4572000"/>
              <a:ext cx="4495800" cy="990600"/>
            </a:xfrm>
            <a:prstGeom prst="round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dirty="0" smtClean="0">
                  <a:solidFill>
                    <a:srgbClr val="000000"/>
                  </a:solidFill>
                  <a:latin typeface="Arial"/>
                  <a:cs typeface="Arial"/>
                </a:rPr>
                <a:t>Clients rely on provider/admins to deploy the service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152400" y="1524000"/>
            <a:ext cx="3429000" cy="3165937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50018" y="4648200"/>
            <a:ext cx="8841582" cy="2040362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17510" y="4856662"/>
            <a:ext cx="8493388" cy="13866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7510" y="1595151"/>
            <a:ext cx="3133032" cy="3023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44900" y="1595151"/>
            <a:ext cx="5165998" cy="3020648"/>
          </a:xfrm>
          <a:prstGeom prst="rect">
            <a:avLst/>
          </a:prstGeom>
          <a:solidFill>
            <a:srgbClr val="FFE16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797484" y="2128551"/>
            <a:ext cx="3418140" cy="21916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Direct Access Storage 20"/>
          <p:cNvSpPr/>
          <p:nvPr/>
        </p:nvSpPr>
        <p:spPr>
          <a:xfrm rot="16200000">
            <a:off x="7070328" y="2754424"/>
            <a:ext cx="2052321" cy="1105376"/>
          </a:xfrm>
          <a:prstGeom prst="flowChartMagneticDru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5633751"/>
            <a:ext cx="2191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1747551"/>
            <a:ext cx="315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Client’s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81400" y="1595151"/>
            <a:ext cx="5093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Management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801077" y="3537274"/>
            <a:ext cx="2207846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5800" y="2433351"/>
            <a:ext cx="9845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Code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0" y="2413497"/>
            <a:ext cx="8787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07284" y="2280951"/>
            <a:ext cx="29434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Checking daemon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21417" y="3042951"/>
            <a:ext cx="11641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Sec.</a:t>
            </a:r>
          </a:p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Policy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olded Corner 30"/>
          <p:cNvSpPr/>
          <p:nvPr/>
        </p:nvSpPr>
        <p:spPr>
          <a:xfrm>
            <a:off x="882316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1513726" y="4689143"/>
            <a:ext cx="703172" cy="158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864518" y="5025739"/>
            <a:ext cx="2707482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4038600" y="4490751"/>
            <a:ext cx="1066800" cy="1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562600" y="3119151"/>
            <a:ext cx="1958047" cy="295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5999047" y="4509047"/>
            <a:ext cx="1208615" cy="159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</p:cNvCxnSpPr>
          <p:nvPr/>
        </p:nvCxnSpPr>
        <p:spPr>
          <a:xfrm>
            <a:off x="6984914" y="3611117"/>
            <a:ext cx="562712" cy="4764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9"/>
          <p:cNvGrpSpPr/>
          <p:nvPr/>
        </p:nvGrpSpPr>
        <p:grpSpPr>
          <a:xfrm>
            <a:off x="5105400" y="5024151"/>
            <a:ext cx="1282322" cy="1136631"/>
            <a:chOff x="4983645" y="4625287"/>
            <a:chExt cx="1282322" cy="1136631"/>
          </a:xfrm>
        </p:grpSpPr>
        <p:sp>
          <p:nvSpPr>
            <p:cNvPr id="43" name="TextBox 42"/>
            <p:cNvSpPr txBox="1"/>
            <p:nvPr/>
          </p:nvSpPr>
          <p:spPr>
            <a:xfrm>
              <a:off x="4983645" y="4992477"/>
              <a:ext cx="128232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Resume 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guest</a:t>
              </a:r>
            </a:p>
          </p:txBody>
        </p:sp>
        <p:sp>
          <p:nvSpPr>
            <p:cNvPr id="44" name="L-Shape 43"/>
            <p:cNvSpPr/>
            <p:nvPr/>
          </p:nvSpPr>
          <p:spPr>
            <a:xfrm rot="18954529">
              <a:off x="5401658" y="4625287"/>
              <a:ext cx="604277" cy="239817"/>
            </a:xfrm>
            <a:prstGeom prst="corner">
              <a:avLst>
                <a:gd name="adj1" fmla="val 42633"/>
                <a:gd name="adj2" fmla="val 42484"/>
              </a:avLst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Oval 44"/>
          <p:cNvSpPr/>
          <p:nvPr/>
        </p:nvSpPr>
        <p:spPr>
          <a:xfrm>
            <a:off x="1249680" y="4497693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867400" y="2890551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8" name="Oval 47"/>
          <p:cNvSpPr/>
          <p:nvPr/>
        </p:nvSpPr>
        <p:spPr>
          <a:xfrm>
            <a:off x="5988023" y="3766464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9" name="Alternate Process 48"/>
          <p:cNvSpPr/>
          <p:nvPr/>
        </p:nvSpPr>
        <p:spPr>
          <a:xfrm>
            <a:off x="3810000" y="2814351"/>
            <a:ext cx="1800776" cy="1106566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10000" y="2966751"/>
            <a:ext cx="187293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latin typeface="Arial" pitchFamily="34" charset="0"/>
                <a:cs typeface="Arial" pitchFamily="34" charset="0"/>
              </a:rPr>
              <a:t>Process the page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5715000" y="3652550"/>
            <a:ext cx="914400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4991894" y="4375657"/>
            <a:ext cx="1447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6255843" y="4940798"/>
            <a:ext cx="777589" cy="1307602"/>
            <a:chOff x="5450703" y="4471524"/>
            <a:chExt cx="777589" cy="1307602"/>
          </a:xfrm>
        </p:grpSpPr>
        <p:sp>
          <p:nvSpPr>
            <p:cNvPr id="55" name="Multiply 54"/>
            <p:cNvSpPr/>
            <p:nvPr/>
          </p:nvSpPr>
          <p:spPr>
            <a:xfrm>
              <a:off x="5496941" y="4471524"/>
              <a:ext cx="624442" cy="762000"/>
            </a:xfrm>
            <a:prstGeom prst="mathMultiply">
              <a:avLst/>
            </a:prstGeom>
            <a:solidFill>
              <a:srgbClr val="8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50703" y="5009685"/>
              <a:ext cx="77758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Alert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user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E93C-32F0-498B-85F1-4F8D40DD30B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1" name="Decision 40"/>
          <p:cNvSpPr/>
          <p:nvPr/>
        </p:nvSpPr>
        <p:spPr>
          <a:xfrm>
            <a:off x="6247189" y="3304793"/>
            <a:ext cx="737725" cy="612648"/>
          </a:xfrm>
          <a:prstGeom prst="flowChartDecis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olded Corner 41"/>
          <p:cNvSpPr/>
          <p:nvPr/>
        </p:nvSpPr>
        <p:spPr>
          <a:xfrm>
            <a:off x="2362200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Brace 7"/>
          <p:cNvSpPr/>
          <p:nvPr/>
        </p:nvSpPr>
        <p:spPr>
          <a:xfrm rot="5400000">
            <a:off x="1637386" y="3599737"/>
            <a:ext cx="457439" cy="129381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845127" y="306389"/>
            <a:ext cx="7391400" cy="1065211"/>
            <a:chOff x="914400" y="4497389"/>
            <a:chExt cx="7391400" cy="1065211"/>
          </a:xfrm>
        </p:grpSpPr>
        <p:sp>
          <p:nvSpPr>
            <p:cNvPr id="58" name="Rounded Rectangle 57"/>
            <p:cNvSpPr/>
            <p:nvPr/>
          </p:nvSpPr>
          <p:spPr bwMode="auto">
            <a:xfrm>
              <a:off x="914400" y="4497389"/>
              <a:ext cx="2895600" cy="1065211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latin typeface="Arial"/>
                  <a:cs typeface="Arial"/>
                </a:rPr>
                <a:t>Security Problem</a:t>
              </a:r>
            </a:p>
          </p:txBody>
        </p:sp>
        <p:sp>
          <p:nvSpPr>
            <p:cNvPr id="59" name="Rounded Rectangle 58"/>
            <p:cNvSpPr/>
            <p:nvPr/>
          </p:nvSpPr>
          <p:spPr bwMode="auto">
            <a:xfrm>
              <a:off x="3810000" y="4572000"/>
              <a:ext cx="4495800" cy="990600"/>
            </a:xfrm>
            <a:prstGeom prst="round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dirty="0" smtClean="0">
                  <a:solidFill>
                    <a:srgbClr val="000000"/>
                  </a:solidFill>
                  <a:latin typeface="Arial"/>
                  <a:cs typeface="Arial"/>
                </a:rPr>
                <a:t>Client code &amp; data secrecy and integrity vulnerable to attack</a:t>
              </a:r>
              <a:endPara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0" name="Rectangle 59"/>
          <p:cNvSpPr/>
          <p:nvPr/>
        </p:nvSpPr>
        <p:spPr>
          <a:xfrm>
            <a:off x="3581400" y="1524000"/>
            <a:ext cx="5410200" cy="3165937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50018" y="4665238"/>
            <a:ext cx="8841582" cy="2040362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11" descr="C:\Documents and Settings\Andres Lagar-Cavilla\Local Settings\Temporary Internet Files\Content.IE5\SPYJ01YN\dglxasset[3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589980"/>
            <a:ext cx="2822155" cy="3058220"/>
          </a:xfrm>
          <a:prstGeom prst="rect">
            <a:avLst/>
          </a:prstGeom>
          <a:noFill/>
        </p:spPr>
      </p:pic>
      <p:sp>
        <p:nvSpPr>
          <p:cNvPr id="64" name="Rounded Rectangle 63"/>
          <p:cNvSpPr/>
          <p:nvPr/>
        </p:nvSpPr>
        <p:spPr bwMode="auto">
          <a:xfrm>
            <a:off x="4528527" y="4716101"/>
            <a:ext cx="3683585" cy="770299"/>
          </a:xfrm>
          <a:prstGeom prst="roundRect">
            <a:avLst/>
          </a:prstGeom>
          <a:solidFill>
            <a:srgbClr val="FF7979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Arial"/>
                <a:cs typeface="Arial"/>
              </a:rPr>
              <a:t>Malicious cloud operator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8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Privilege allocation in SSC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5620665"/>
            <a:ext cx="6938433" cy="62773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858665"/>
            <a:ext cx="6938433" cy="627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SSC Hypervisor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1" y="2725065"/>
            <a:ext cx="2286000" cy="2034383"/>
          </a:xfrm>
          <a:prstGeom prst="rect">
            <a:avLst/>
          </a:prstGeom>
          <a:solidFill>
            <a:srgbClr val="FFE1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Provider’s Management VM</a:t>
            </a:r>
            <a:endParaRPr 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 descr="wea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13356"/>
            <a:ext cx="905396" cy="155364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81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Mgmt.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9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Content Placeholder 7" descr="strong.jpg"/>
          <p:cNvPicPr>
            <a:picLocks noChangeAspect="1"/>
          </p:cNvPicPr>
          <p:nvPr/>
        </p:nvPicPr>
        <p:blipFill>
          <a:blip r:embed="rId4"/>
          <a:srcRect l="-59435" r="-59435"/>
          <a:stretch>
            <a:fillRect/>
          </a:stretch>
        </p:blipFill>
        <p:spPr>
          <a:xfrm>
            <a:off x="2743200" y="1222403"/>
            <a:ext cx="2971800" cy="1735947"/>
          </a:xfrm>
          <a:prstGeom prst="rect">
            <a:avLst/>
          </a:prstGeom>
        </p:spPr>
      </p:pic>
      <p:pic>
        <p:nvPicPr>
          <p:cNvPr id="15" name="Picture 14" descr="wea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341956"/>
            <a:ext cx="905396" cy="1553644"/>
          </a:xfrm>
          <a:prstGeom prst="rect">
            <a:avLst/>
          </a:prstGeom>
        </p:spPr>
      </p:pic>
      <p:pic>
        <p:nvPicPr>
          <p:cNvPr id="16" name="Picture 15" descr="wea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295400"/>
            <a:ext cx="905396" cy="155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57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Duties of the management VM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1676400"/>
            <a:ext cx="7696200" cy="4419600"/>
          </a:xfrm>
          <a:prstGeom prst="rect">
            <a:avLst/>
          </a:prstGeom>
          <a:solidFill>
            <a:srgbClr val="FFE1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2900" b="1" dirty="0">
              <a:solidFill>
                <a:schemeClr val="tx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685800" y="1752600"/>
            <a:ext cx="7547259" cy="1767244"/>
            <a:chOff x="685800" y="1752600"/>
            <a:chExt cx="7547259" cy="1767244"/>
          </a:xfrm>
        </p:grpSpPr>
        <p:pic>
          <p:nvPicPr>
            <p:cNvPr id="19" name="Picture 18" descr="disk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38850" y="1752600"/>
              <a:ext cx="1428750" cy="1428750"/>
            </a:xfrm>
            <a:prstGeom prst="rect">
              <a:avLst/>
            </a:prstGeom>
          </p:spPr>
        </p:pic>
        <p:pic>
          <p:nvPicPr>
            <p:cNvPr id="21" name="Picture 20" descr="processor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05125" y="1905000"/>
              <a:ext cx="1285875" cy="1143000"/>
            </a:xfrm>
            <a:prstGeom prst="rect">
              <a:avLst/>
            </a:prstGeom>
          </p:spPr>
        </p:pic>
        <p:pic>
          <p:nvPicPr>
            <p:cNvPr id="22" name="Picture 21" descr="video-card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47800" y="1981200"/>
              <a:ext cx="1257300" cy="1068705"/>
            </a:xfrm>
            <a:prstGeom prst="rect">
              <a:avLst/>
            </a:prstGeom>
          </p:spPr>
        </p:pic>
        <p:pic>
          <p:nvPicPr>
            <p:cNvPr id="25" name="Picture 24" descr="network-card.jp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404360" y="1981200"/>
              <a:ext cx="1463040" cy="8890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85800" y="2996624"/>
              <a:ext cx="75472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Manages and multiplexes hardware resources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28488" y="3810001"/>
            <a:ext cx="5304657" cy="1767243"/>
            <a:chOff x="1752600" y="3810001"/>
            <a:chExt cx="5304657" cy="1767243"/>
          </a:xfrm>
        </p:grpSpPr>
        <p:pic>
          <p:nvPicPr>
            <p:cNvPr id="20" name="Picture 19" descr="tools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657600" y="3810001"/>
              <a:ext cx="1314450" cy="1251585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752600" y="5054024"/>
              <a:ext cx="5304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Manages client virtual machines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5638800"/>
            <a:ext cx="769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VM (</a:t>
            </a: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Dom0</a:t>
            </a:r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741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257800" y="1828800"/>
            <a:ext cx="3048000" cy="4038600"/>
            <a:chOff x="4769413" y="1752600"/>
            <a:chExt cx="1936187" cy="1524000"/>
          </a:xfrm>
        </p:grpSpPr>
        <p:sp>
          <p:nvSpPr>
            <p:cNvPr id="22" name="Rectangle 21"/>
            <p:cNvSpPr/>
            <p:nvPr/>
          </p:nvSpPr>
          <p:spPr>
            <a:xfrm>
              <a:off x="4769413" y="1752600"/>
              <a:ext cx="1936187" cy="1524000"/>
            </a:xfrm>
            <a:prstGeom prst="rect">
              <a:avLst/>
            </a:prstGeom>
            <a:solidFill>
              <a:srgbClr val="FFE16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2900" b="1" dirty="0">
                <a:solidFill>
                  <a:schemeClr val="tx1"/>
                </a:solidFill>
              </a:endParaRPr>
            </a:p>
          </p:txBody>
        </p:sp>
        <p:pic>
          <p:nvPicPr>
            <p:cNvPr id="21" name="Picture 20" descr="tools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95473" y="2505277"/>
              <a:ext cx="1314450" cy="611778"/>
            </a:xfrm>
            <a:prstGeom prst="rect">
              <a:avLst/>
            </a:prstGeom>
          </p:spPr>
        </p:pic>
      </p:grpSp>
      <p:pic>
        <p:nvPicPr>
          <p:cNvPr id="36" name="Picture 35" descr="dis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5050" y="4438650"/>
            <a:ext cx="1428750" cy="142875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685800" y="1752600"/>
            <a:ext cx="3124200" cy="4038600"/>
          </a:xfrm>
          <a:prstGeom prst="rect">
            <a:avLst/>
          </a:prstGeom>
          <a:solidFill>
            <a:srgbClr val="FFE1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2900" b="1" dirty="0">
              <a:solidFill>
                <a:schemeClr val="tx1"/>
              </a:solidFill>
            </a:endParaRPr>
          </a:p>
        </p:txBody>
      </p:sp>
      <p:pic>
        <p:nvPicPr>
          <p:cNvPr id="37" name="Picture 36" descr="processo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9325" y="3429000"/>
            <a:ext cx="1285875" cy="1143000"/>
          </a:xfrm>
          <a:prstGeom prst="rect">
            <a:avLst/>
          </a:prstGeom>
        </p:spPr>
      </p:pic>
      <p:pic>
        <p:nvPicPr>
          <p:cNvPr id="38" name="Picture 37" descr="video-car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" y="3505200"/>
            <a:ext cx="1257300" cy="1068705"/>
          </a:xfrm>
          <a:prstGeom prst="rect">
            <a:avLst/>
          </a:prstGeom>
        </p:spPr>
      </p:pic>
      <p:pic>
        <p:nvPicPr>
          <p:cNvPr id="39" name="Picture 38" descr="network-card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" y="4667250"/>
            <a:ext cx="1463040" cy="8890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76200" y="57912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System-wide Mgmt. VM</a:t>
            </a:r>
          </a:p>
          <a:p>
            <a:pPr algn="ctr"/>
            <a:r>
              <a:rPr lang="en-IN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(one per physical host)</a:t>
            </a:r>
            <a:endPara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24768" y="5846414"/>
            <a:ext cx="3785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Per-Client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Mgmt.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VM </a:t>
            </a:r>
          </a:p>
          <a:p>
            <a:pPr algn="ctr"/>
            <a:endPara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Main technique used by SSC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81000" y="990600"/>
            <a:ext cx="8229600" cy="57150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Disaggregate the management VM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1" y="1856578"/>
            <a:ext cx="3048000" cy="144655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/>
                <a:cs typeface="Arial"/>
              </a:rPr>
              <a:t>SDom0</a:t>
            </a:r>
          </a:p>
          <a:p>
            <a:pPr>
              <a:buFont typeface="Arial"/>
              <a:buChar char="•"/>
            </a:pP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Manages hardware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latin typeface="Arial"/>
                <a:cs typeface="Arial"/>
              </a:rPr>
              <a:t> No access to client </a:t>
            </a:r>
          </a:p>
          <a:p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 VMs</a:t>
            </a:r>
            <a:endParaRPr lang="en-US" sz="2200" dirty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57800" y="1906250"/>
            <a:ext cx="3200400" cy="144655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/>
                <a:cs typeface="Arial"/>
              </a:rPr>
              <a:t>UDom0</a:t>
            </a:r>
          </a:p>
          <a:p>
            <a:pPr>
              <a:buFont typeface="Arial"/>
              <a:buChar char="•"/>
            </a:pP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Manages client’s VMs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latin typeface="Arial"/>
                <a:cs typeface="Arial"/>
              </a:rPr>
              <a:t> Allows clients to deploy new services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1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An SSC platform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5315865"/>
            <a:ext cx="6938433" cy="62773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553865"/>
            <a:ext cx="6938433" cy="627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SSC Hypervisor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15</a:t>
            </a:fld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066801" y="1295400"/>
            <a:ext cx="1600199" cy="2968638"/>
            <a:chOff x="1066801" y="1486011"/>
            <a:chExt cx="1600199" cy="2968638"/>
          </a:xfrm>
        </p:grpSpPr>
        <p:grpSp>
          <p:nvGrpSpPr>
            <p:cNvPr id="12" name="Group 11"/>
            <p:cNvGrpSpPr/>
            <p:nvPr/>
          </p:nvGrpSpPr>
          <p:grpSpPr>
            <a:xfrm>
              <a:off x="1066801" y="1486011"/>
              <a:ext cx="1600199" cy="2968638"/>
              <a:chOff x="1066801" y="1486011"/>
              <a:chExt cx="1600199" cy="296863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066801" y="2039267"/>
                <a:ext cx="1600199" cy="2415382"/>
              </a:xfrm>
              <a:prstGeom prst="rect">
                <a:avLst/>
              </a:prstGeom>
              <a:solidFill>
                <a:srgbClr val="FFE16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27068" y="1486011"/>
                <a:ext cx="1287532" cy="477054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5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SDom0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1" name="Picture 20" descr="processor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9395" y="2953665"/>
              <a:ext cx="857250" cy="762000"/>
            </a:xfrm>
            <a:prstGeom prst="rect">
              <a:avLst/>
            </a:prstGeom>
          </p:spPr>
        </p:pic>
        <p:pic>
          <p:nvPicPr>
            <p:cNvPr id="22" name="Picture 21" descr="video-card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49395" y="2115465"/>
              <a:ext cx="846131" cy="719211"/>
            </a:xfrm>
            <a:prstGeom prst="rect">
              <a:avLst/>
            </a:prstGeom>
          </p:spPr>
        </p:pic>
        <p:pic>
          <p:nvPicPr>
            <p:cNvPr id="23" name="Picture 22" descr="network-card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69423" y="3798215"/>
              <a:ext cx="992777" cy="603250"/>
            </a:xfrm>
            <a:prstGeom prst="rect">
              <a:avLst/>
            </a:prstGeom>
          </p:spPr>
        </p:pic>
      </p:grpSp>
      <p:sp>
        <p:nvSpPr>
          <p:cNvPr id="39" name="Rounded Rectangle 38"/>
          <p:cNvSpPr/>
          <p:nvPr/>
        </p:nvSpPr>
        <p:spPr>
          <a:xfrm>
            <a:off x="685800" y="4419600"/>
            <a:ext cx="7543800" cy="1600200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1259416" y="6109855"/>
            <a:ext cx="6553200" cy="595745"/>
          </a:xfrm>
          <a:prstGeom prst="rect">
            <a:avLst/>
          </a:prstGeom>
          <a:solidFill>
            <a:srgbClr val="FF7979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700" b="1" dirty="0" smtClean="0">
                <a:solidFill>
                  <a:schemeClr val="tx1"/>
                </a:solidFill>
              </a:rPr>
              <a:t>Trusted Computing Base</a:t>
            </a:r>
            <a:endParaRPr lang="en-US" sz="3700" b="1" dirty="0">
              <a:solidFill>
                <a:schemeClr val="tx1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657600" y="1295400"/>
            <a:ext cx="3913909" cy="2567783"/>
            <a:chOff x="2881745" y="1886866"/>
            <a:chExt cx="3913909" cy="2567783"/>
          </a:xfrm>
        </p:grpSpPr>
        <p:sp>
          <p:nvSpPr>
            <p:cNvPr id="43" name="Rectangle 42"/>
            <p:cNvSpPr/>
            <p:nvPr/>
          </p:nvSpPr>
          <p:spPr>
            <a:xfrm>
              <a:off x="2881745" y="1886866"/>
              <a:ext cx="3913909" cy="25677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257800" y="3246958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US" sz="3000" b="1" dirty="0" smtClean="0">
                  <a:solidFill>
                    <a:schemeClr val="tx1"/>
                  </a:solidFill>
                </a:rPr>
                <a:t>Work VM</a:t>
              </a:r>
              <a:endParaRPr lang="en-US" sz="3000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257800" y="1979771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US" sz="3000" b="1" dirty="0" smtClean="0">
                  <a:solidFill>
                    <a:schemeClr val="tx1"/>
                  </a:solidFill>
                </a:rPr>
                <a:t>Work VM</a:t>
              </a:r>
              <a:endParaRPr lang="en-US" sz="3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971801" y="1963065"/>
              <a:ext cx="1600199" cy="2362198"/>
              <a:chOff x="2971801" y="1963065"/>
              <a:chExt cx="1600199" cy="2362198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971801" y="1963065"/>
                <a:ext cx="1600199" cy="2362198"/>
              </a:xfrm>
              <a:prstGeom prst="rect">
                <a:avLst/>
              </a:prstGeom>
              <a:solidFill>
                <a:srgbClr val="FFE16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9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51" name="Picture 50" descr="tools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14675" y="2953665"/>
                <a:ext cx="1314450" cy="1251585"/>
              </a:xfrm>
              <a:prstGeom prst="rect">
                <a:avLst/>
              </a:prstGeom>
            </p:spPr>
          </p:pic>
          <p:sp>
            <p:nvSpPr>
              <p:cNvPr id="52" name="TextBox 51"/>
              <p:cNvSpPr txBox="1"/>
              <p:nvPr/>
            </p:nvSpPr>
            <p:spPr>
              <a:xfrm>
                <a:off x="3204276" y="2236543"/>
                <a:ext cx="1192955" cy="477054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500" b="1" dirty="0"/>
                  <a:t>U</a:t>
                </a:r>
                <a:r>
                  <a:rPr lang="en-US" sz="2500" b="1" dirty="0" smtClean="0"/>
                  <a:t>Dom0</a:t>
                </a:r>
                <a:endParaRPr lang="en-US" sz="2500" b="1" dirty="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4572000" y="2133600"/>
              <a:ext cx="685800" cy="1850973"/>
              <a:chOff x="5943600" y="2133600"/>
              <a:chExt cx="685800" cy="1850973"/>
            </a:xfrm>
          </p:grpSpPr>
          <p:sp>
            <p:nvSpPr>
              <p:cNvPr id="48" name="Left-Right Arrow 47"/>
              <p:cNvSpPr/>
              <p:nvPr/>
            </p:nvSpPr>
            <p:spPr>
              <a:xfrm>
                <a:off x="5943600" y="2133600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Left-Right Arrow 48"/>
              <p:cNvSpPr/>
              <p:nvPr/>
            </p:nvSpPr>
            <p:spPr>
              <a:xfrm>
                <a:off x="5943600" y="3499941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3276600" y="1500983"/>
            <a:ext cx="3913909" cy="2567783"/>
            <a:chOff x="2909454" y="1886866"/>
            <a:chExt cx="3913909" cy="2567783"/>
          </a:xfrm>
        </p:grpSpPr>
        <p:sp>
          <p:nvSpPr>
            <p:cNvPr id="54" name="Rectangle 53"/>
            <p:cNvSpPr/>
            <p:nvPr/>
          </p:nvSpPr>
          <p:spPr>
            <a:xfrm>
              <a:off x="2909454" y="1886866"/>
              <a:ext cx="3913909" cy="25677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257800" y="3246958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US" sz="3000" b="1" dirty="0" smtClean="0">
                  <a:solidFill>
                    <a:schemeClr val="tx1"/>
                  </a:solidFill>
                </a:rPr>
                <a:t>Work VM</a:t>
              </a:r>
              <a:endParaRPr lang="en-US" sz="30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257800" y="1979771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US" sz="3000" b="1" dirty="0" smtClean="0">
                  <a:solidFill>
                    <a:schemeClr val="tx1"/>
                  </a:solidFill>
                </a:rPr>
                <a:t>Work VM</a:t>
              </a:r>
              <a:endParaRPr lang="en-US" sz="3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2971801" y="1963065"/>
              <a:ext cx="1600199" cy="2362198"/>
              <a:chOff x="2971801" y="1963065"/>
              <a:chExt cx="1600199" cy="236219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2971801" y="1963065"/>
                <a:ext cx="1600199" cy="2362198"/>
              </a:xfrm>
              <a:prstGeom prst="rect">
                <a:avLst/>
              </a:prstGeom>
              <a:solidFill>
                <a:srgbClr val="FFE16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9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62" name="Picture 61" descr="tools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14675" y="2953665"/>
                <a:ext cx="1314450" cy="1251585"/>
              </a:xfrm>
              <a:prstGeom prst="rect">
                <a:avLst/>
              </a:prstGeom>
            </p:spPr>
          </p:pic>
          <p:sp>
            <p:nvSpPr>
              <p:cNvPr id="63" name="TextBox 62"/>
              <p:cNvSpPr txBox="1"/>
              <p:nvPr/>
            </p:nvSpPr>
            <p:spPr>
              <a:xfrm>
                <a:off x="3204276" y="2236543"/>
                <a:ext cx="1192955" cy="477054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500" b="1" dirty="0"/>
                  <a:t>U</a:t>
                </a:r>
                <a:r>
                  <a:rPr lang="en-US" sz="2500" b="1" dirty="0" smtClean="0"/>
                  <a:t>Dom0</a:t>
                </a:r>
                <a:endParaRPr lang="en-US" sz="2500" b="1" dirty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4572000" y="2133600"/>
              <a:ext cx="685800" cy="1850973"/>
              <a:chOff x="5943600" y="2133600"/>
              <a:chExt cx="685800" cy="1850973"/>
            </a:xfrm>
          </p:grpSpPr>
          <p:sp>
            <p:nvSpPr>
              <p:cNvPr id="59" name="Left-Right Arrow 58"/>
              <p:cNvSpPr/>
              <p:nvPr/>
            </p:nvSpPr>
            <p:spPr>
              <a:xfrm>
                <a:off x="5943600" y="2133600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Left-Right Arrow 59"/>
              <p:cNvSpPr/>
              <p:nvPr/>
            </p:nvSpPr>
            <p:spPr>
              <a:xfrm>
                <a:off x="5943600" y="3499941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2867891" y="1711449"/>
            <a:ext cx="3913909" cy="2567783"/>
            <a:chOff x="2867891" y="1886866"/>
            <a:chExt cx="3913909" cy="2567783"/>
          </a:xfrm>
        </p:grpSpPr>
        <p:sp>
          <p:nvSpPr>
            <p:cNvPr id="7" name="Rectangle 6"/>
            <p:cNvSpPr/>
            <p:nvPr/>
          </p:nvSpPr>
          <p:spPr>
            <a:xfrm>
              <a:off x="2867891" y="1886866"/>
              <a:ext cx="3913909" cy="25677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257800" y="3375819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US" sz="3000" b="1" dirty="0" smtClean="0">
                  <a:solidFill>
                    <a:schemeClr val="tx1"/>
                  </a:solidFill>
                </a:rPr>
                <a:t>Work VM</a:t>
              </a:r>
              <a:endParaRPr lang="en-US" sz="30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257800" y="1979771"/>
              <a:ext cx="1371600" cy="9905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IN" sz="2500" b="1" dirty="0" smtClean="0">
                  <a:solidFill>
                    <a:schemeClr val="tx1"/>
                  </a:solidFill>
                </a:rPr>
                <a:t>Security VM</a:t>
              </a:r>
              <a:endParaRPr lang="en-US" sz="2500" b="1" dirty="0">
                <a:solidFill>
                  <a:schemeClr val="tx1"/>
                </a:solidFill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971801" y="1963065"/>
              <a:ext cx="1600199" cy="2362198"/>
              <a:chOff x="2971801" y="1963065"/>
              <a:chExt cx="1600199" cy="2362198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2971801" y="1963065"/>
                <a:ext cx="1600199" cy="2362198"/>
              </a:xfrm>
              <a:prstGeom prst="rect">
                <a:avLst/>
              </a:prstGeom>
              <a:solidFill>
                <a:srgbClr val="FFE16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9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5" name="Picture 24" descr="tools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14675" y="2953665"/>
                <a:ext cx="1314450" cy="1251585"/>
              </a:xfrm>
              <a:prstGeom prst="rect">
                <a:avLst/>
              </a:prstGeom>
            </p:spPr>
          </p:pic>
          <p:sp>
            <p:nvSpPr>
              <p:cNvPr id="28" name="TextBox 27"/>
              <p:cNvSpPr txBox="1"/>
              <p:nvPr/>
            </p:nvSpPr>
            <p:spPr>
              <a:xfrm>
                <a:off x="3114435" y="2236543"/>
                <a:ext cx="1305165" cy="477054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</a:t>
                </a:r>
                <a:r>
                  <a:rPr lang="en-US" sz="25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Dom0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572000" y="2133600"/>
              <a:ext cx="685800" cy="1850973"/>
              <a:chOff x="5943600" y="2133600"/>
              <a:chExt cx="685800" cy="1850973"/>
            </a:xfrm>
          </p:grpSpPr>
          <p:sp>
            <p:nvSpPr>
              <p:cNvPr id="32" name="Left-Right Arrow 31"/>
              <p:cNvSpPr/>
              <p:nvPr/>
            </p:nvSpPr>
            <p:spPr>
              <a:xfrm>
                <a:off x="5943600" y="2133600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Left-Right Arrow 32"/>
              <p:cNvSpPr/>
              <p:nvPr/>
            </p:nvSpPr>
            <p:spPr>
              <a:xfrm>
                <a:off x="5943600" y="3499941"/>
                <a:ext cx="685800" cy="484632"/>
              </a:xfrm>
              <a:prstGeom prst="left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Left-Right Arrow 64"/>
          <p:cNvSpPr/>
          <p:nvPr/>
        </p:nvSpPr>
        <p:spPr>
          <a:xfrm rot="5400000">
            <a:off x="5754472" y="2907880"/>
            <a:ext cx="405448" cy="179591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Cloud control plane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3400" y="4557749"/>
            <a:ext cx="8077200" cy="685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Client’s interface to the cloud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808946"/>
            <a:ext cx="1905000" cy="1828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Cloud Controller</a:t>
            </a:r>
            <a:endParaRPr lang="en-US" sz="2500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3482" y="1427946"/>
            <a:ext cx="4796118" cy="2362200"/>
            <a:chOff x="5486400" y="2971800"/>
            <a:chExt cx="1905000" cy="2362200"/>
          </a:xfrm>
        </p:grpSpPr>
        <p:sp>
          <p:nvSpPr>
            <p:cNvPr id="8" name="Rectangle 7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81082" y="1580346"/>
            <a:ext cx="4796118" cy="2362200"/>
            <a:chOff x="5486400" y="2971800"/>
            <a:chExt cx="1905000" cy="2362200"/>
          </a:xfrm>
        </p:grpSpPr>
        <p:sp>
          <p:nvSpPr>
            <p:cNvPr id="12" name="Rectangle 11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28682" y="1732746"/>
            <a:ext cx="4796118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512372" y="1808946"/>
            <a:ext cx="1673710" cy="1638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Dom0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33482" y="3599646"/>
            <a:ext cx="4260027" cy="495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</a:rPr>
              <a:t>H</a:t>
            </a:r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ypervisor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055" y="1961346"/>
            <a:ext cx="1516827" cy="4953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Node Controller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3550" y="1847046"/>
            <a:ext cx="2076450" cy="1638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620077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 rot="16200000">
            <a:off x="536257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72000" y="5243549"/>
            <a:ext cx="0" cy="76200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334000" y="5472149"/>
            <a:ext cx="475130" cy="832597"/>
            <a:chOff x="5468470" y="5562600"/>
            <a:chExt cx="475130" cy="832597"/>
          </a:xfrm>
        </p:grpSpPr>
        <p:sp>
          <p:nvSpPr>
            <p:cNvPr id="24" name="Oval 23"/>
            <p:cNvSpPr/>
            <p:nvPr/>
          </p:nvSpPr>
          <p:spPr>
            <a:xfrm>
              <a:off x="5562600" y="5562600"/>
              <a:ext cx="268941" cy="2061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697070" y="5768788"/>
              <a:ext cx="17930" cy="4796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68470" y="5867400"/>
              <a:ext cx="47513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5486402" y="6172200"/>
              <a:ext cx="457198" cy="222997"/>
              <a:chOff x="8584956" y="6477000"/>
              <a:chExt cx="909245" cy="4459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8584956" y="6477000"/>
                <a:ext cx="47244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9037001" y="6477000"/>
                <a:ext cx="45720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/>
          <p:nvPr/>
        </p:nvSpPr>
        <p:spPr>
          <a:xfrm>
            <a:off x="5867400" y="5776949"/>
            <a:ext cx="10759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Client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600" y="5999946"/>
            <a:ext cx="18598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VM images</a:t>
            </a:r>
            <a:endParaRPr lang="en-US" sz="25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9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Cloud control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686800" cy="4708525"/>
          </a:xfrm>
        </p:spPr>
        <p:txBody>
          <a:bodyPr/>
          <a:lstStyle/>
          <a:p>
            <a:r>
              <a:rPr lang="en-IN" dirty="0" smtClean="0"/>
              <a:t>From the client’s perspective:</a:t>
            </a:r>
          </a:p>
          <a:p>
            <a:pPr lvl="1"/>
            <a:r>
              <a:rPr lang="en-IN" dirty="0" smtClean="0"/>
              <a:t>Interfaces with the client to get VM images</a:t>
            </a:r>
          </a:p>
          <a:p>
            <a:pPr lvl="1"/>
            <a:r>
              <a:rPr lang="en-IN" dirty="0" smtClean="0"/>
              <a:t>Is the client’s administrative interface</a:t>
            </a:r>
          </a:p>
          <a:p>
            <a:r>
              <a:rPr lang="en-IN" dirty="0" smtClean="0"/>
              <a:t>From the cloud provider’s perspective:</a:t>
            </a:r>
          </a:p>
          <a:p>
            <a:pPr lvl="1"/>
            <a:r>
              <a:rPr lang="en-IN" dirty="0" smtClean="0"/>
              <a:t>Manages VM placement and migration</a:t>
            </a:r>
          </a:p>
          <a:p>
            <a:pPr lvl="1"/>
            <a:r>
              <a:rPr lang="en-IN" dirty="0" smtClean="0"/>
              <a:t>Abstracts away platform details, hiding them from the client’s view</a:t>
            </a:r>
          </a:p>
          <a:p>
            <a:pPr lvl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1371600"/>
            <a:ext cx="6705600" cy="1066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Need for an SSC control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686800" cy="470852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N" b="1" dirty="0" smtClean="0"/>
              <a:t>Traditional control plane software </a:t>
            </a:r>
          </a:p>
          <a:p>
            <a:pPr marL="0" indent="0" algn="ctr">
              <a:buNone/>
            </a:pPr>
            <a:r>
              <a:rPr lang="en-IN" b="1" dirty="0" smtClean="0"/>
              <a:t>unaware of SSC abstractions </a:t>
            </a:r>
          </a:p>
          <a:p>
            <a:pPr marL="0" indent="0">
              <a:buNone/>
            </a:pPr>
            <a:r>
              <a:rPr lang="en-IN" dirty="0" smtClean="0"/>
              <a:t>Two implications:</a:t>
            </a:r>
          </a:p>
          <a:p>
            <a:pPr marL="514350" indent="-514350">
              <a:buFont typeface="+mj-lt"/>
              <a:buAutoNum type="arabicPeriod"/>
            </a:pPr>
            <a:r>
              <a:rPr lang="en-IN" b="1" dirty="0" smtClean="0"/>
              <a:t>Poor flexibility</a:t>
            </a:r>
            <a:r>
              <a:rPr lang="en-IN" dirty="0" smtClean="0"/>
              <a:t>:</a:t>
            </a:r>
          </a:p>
          <a:p>
            <a:pPr marL="914400" lvl="1" indent="-514350"/>
            <a:r>
              <a:rPr lang="en-IN" dirty="0" smtClean="0"/>
              <a:t>Client cannot specify VM dependencies</a:t>
            </a:r>
          </a:p>
          <a:p>
            <a:pPr marL="914400" lvl="1" indent="-514350"/>
            <a:r>
              <a:rPr lang="en-IN" dirty="0" smtClean="0"/>
              <a:t>Client cannot specify </a:t>
            </a:r>
            <a:r>
              <a:rPr lang="en-IN" dirty="0" err="1" smtClean="0"/>
              <a:t>middlebox</a:t>
            </a:r>
            <a:r>
              <a:rPr lang="en-IN" dirty="0" smtClean="0"/>
              <a:t> 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IN" b="1" dirty="0" smtClean="0"/>
              <a:t>Poor security</a:t>
            </a:r>
            <a:r>
              <a:rPr lang="en-IN" dirty="0" smtClean="0"/>
              <a:t>:</a:t>
            </a:r>
          </a:p>
          <a:p>
            <a:pPr marL="914400" lvl="1" indent="-514350"/>
            <a:r>
              <a:rPr lang="en-IN" dirty="0" smtClean="0"/>
              <a:t>Udom0s on individual platforms may expose cloud provider topology to malicious clients</a:t>
            </a:r>
          </a:p>
          <a:p>
            <a:pPr lvl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3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SSC-aware control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/>
          <a:lstStyle/>
          <a:p>
            <a:r>
              <a:rPr lang="en-IN" dirty="0" smtClean="0"/>
              <a:t>Enhanced dashboard interface to abstract details of individual Udom0s</a:t>
            </a:r>
          </a:p>
          <a:p>
            <a:r>
              <a:rPr lang="en-IN" dirty="0" smtClean="0"/>
              <a:t>Allows specification of:</a:t>
            </a:r>
          </a:p>
          <a:p>
            <a:pPr lvl="1"/>
            <a:r>
              <a:rPr lang="en-IN" dirty="0" smtClean="0"/>
              <a:t>VM dependency constraints</a:t>
            </a:r>
          </a:p>
          <a:p>
            <a:pPr lvl="1"/>
            <a:r>
              <a:rPr lang="en-IN" dirty="0" err="1"/>
              <a:t>M</a:t>
            </a:r>
            <a:r>
              <a:rPr lang="en-IN" dirty="0" err="1" smtClean="0"/>
              <a:t>iddlebox</a:t>
            </a:r>
            <a:r>
              <a:rPr lang="en-IN" dirty="0" smtClean="0"/>
              <a:t> placement topologies</a:t>
            </a:r>
          </a:p>
          <a:p>
            <a:r>
              <a:rPr lang="en-IN" dirty="0" smtClean="0"/>
              <a:t>Transparently handles VM migration and placement</a:t>
            </a:r>
          </a:p>
          <a:p>
            <a:pPr lvl="1"/>
            <a:r>
              <a:rPr lang="en-IN" dirty="0" smtClean="0"/>
              <a:t>Please see paper for details on our VM migration protocol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Client security on cloud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43400"/>
            <a:ext cx="7620000" cy="1782763"/>
          </a:xfrm>
        </p:spPr>
        <p:txBody>
          <a:bodyPr/>
          <a:lstStyle/>
          <a:p>
            <a:pPr marL="0" indent="0">
              <a:buNone/>
            </a:pPr>
            <a:r>
              <a:rPr lang="en-IN" dirty="0" smtClean="0"/>
              <a:t>Cloud providers and administrators are all powerful. Clients have little choice but to trust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600200"/>
            <a:ext cx="3362854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8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SSC-aware control plane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3400" y="4557749"/>
            <a:ext cx="8077200" cy="6858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Client’s interface to the cloud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808946"/>
            <a:ext cx="1905000" cy="18288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Cloud Controller</a:t>
            </a:r>
            <a:endParaRPr lang="en-US" sz="2500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3482" y="1427946"/>
            <a:ext cx="4796118" cy="2362200"/>
            <a:chOff x="5486400" y="2971800"/>
            <a:chExt cx="1905000" cy="2362200"/>
          </a:xfrm>
        </p:grpSpPr>
        <p:sp>
          <p:nvSpPr>
            <p:cNvPr id="8" name="Rectangle 7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81082" y="1580346"/>
            <a:ext cx="4796118" cy="2362200"/>
            <a:chOff x="5486400" y="2971800"/>
            <a:chExt cx="1905000" cy="2362200"/>
          </a:xfrm>
        </p:grpSpPr>
        <p:sp>
          <p:nvSpPr>
            <p:cNvPr id="12" name="Rectangle 11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28682" y="1732746"/>
            <a:ext cx="4796118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512372" y="1808946"/>
            <a:ext cx="1673710" cy="1638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Sdom0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33482" y="3599646"/>
            <a:ext cx="4260027" cy="495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SSC Hypervisor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055" y="1961346"/>
            <a:ext cx="1516827" cy="4953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Node Controller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3550" y="1847046"/>
            <a:ext cx="2076450" cy="1638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648652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 rot="16200000">
            <a:off x="5857875" y="2389971"/>
            <a:ext cx="1409700" cy="55245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UDom0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72000" y="5243549"/>
            <a:ext cx="0" cy="76200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334000" y="5472149"/>
            <a:ext cx="475130" cy="832597"/>
            <a:chOff x="5468470" y="5562600"/>
            <a:chExt cx="475130" cy="832597"/>
          </a:xfrm>
        </p:grpSpPr>
        <p:sp>
          <p:nvSpPr>
            <p:cNvPr id="24" name="Oval 23"/>
            <p:cNvSpPr/>
            <p:nvPr/>
          </p:nvSpPr>
          <p:spPr>
            <a:xfrm>
              <a:off x="5562600" y="5562600"/>
              <a:ext cx="268941" cy="2061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697070" y="5768788"/>
              <a:ext cx="17930" cy="4796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68470" y="5867400"/>
              <a:ext cx="47513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5486402" y="6172200"/>
              <a:ext cx="457198" cy="222997"/>
              <a:chOff x="8584956" y="6477000"/>
              <a:chExt cx="909245" cy="4459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8584956" y="6477000"/>
                <a:ext cx="47244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9037001" y="6477000"/>
                <a:ext cx="45720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/>
          <p:nvPr/>
        </p:nvSpPr>
        <p:spPr>
          <a:xfrm>
            <a:off x="5867400" y="5776949"/>
            <a:ext cx="10759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Client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600" y="5999946"/>
            <a:ext cx="18598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VM images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 rot="16200000">
            <a:off x="5210175" y="2371725"/>
            <a:ext cx="1409700" cy="55245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switches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61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Client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3400" y="4557749"/>
            <a:ext cx="8077200" cy="6858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Client’s interface to the cloud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808946"/>
            <a:ext cx="1905000" cy="1828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Cloud Controller</a:t>
            </a:r>
            <a:endParaRPr lang="en-US" sz="2500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3482" y="1427946"/>
            <a:ext cx="4796118" cy="2362200"/>
            <a:chOff x="5486400" y="2971800"/>
            <a:chExt cx="1905000" cy="2362200"/>
          </a:xfrm>
        </p:grpSpPr>
        <p:sp>
          <p:nvSpPr>
            <p:cNvPr id="8" name="Rectangle 7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81082" y="1580346"/>
            <a:ext cx="4796118" cy="2362200"/>
            <a:chOff x="5486400" y="2971800"/>
            <a:chExt cx="1905000" cy="2362200"/>
          </a:xfrm>
        </p:grpSpPr>
        <p:sp>
          <p:nvSpPr>
            <p:cNvPr id="12" name="Rectangle 11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28682" y="1732746"/>
            <a:ext cx="4796118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512372" y="1808946"/>
            <a:ext cx="1673710" cy="1638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Sdom0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33482" y="3599646"/>
            <a:ext cx="4260027" cy="495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SSC Hypervisor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055" y="1961346"/>
            <a:ext cx="1516827" cy="4953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Node Controller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3550" y="1847046"/>
            <a:ext cx="2076450" cy="1638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648652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 rot="16200000">
            <a:off x="585787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UDom0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72000" y="5243549"/>
            <a:ext cx="0" cy="76200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334000" y="5472149"/>
            <a:ext cx="475130" cy="832597"/>
            <a:chOff x="5468470" y="5562600"/>
            <a:chExt cx="475130" cy="832597"/>
          </a:xfrm>
        </p:grpSpPr>
        <p:sp>
          <p:nvSpPr>
            <p:cNvPr id="24" name="Oval 23"/>
            <p:cNvSpPr/>
            <p:nvPr/>
          </p:nvSpPr>
          <p:spPr>
            <a:xfrm>
              <a:off x="5562600" y="5562600"/>
              <a:ext cx="268941" cy="2061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697070" y="5768788"/>
              <a:ext cx="17930" cy="4796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68470" y="5867400"/>
              <a:ext cx="47513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5486402" y="6172200"/>
              <a:ext cx="457198" cy="222997"/>
              <a:chOff x="8584956" y="6477000"/>
              <a:chExt cx="909245" cy="4459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8584956" y="6477000"/>
                <a:ext cx="47244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9037001" y="6477000"/>
                <a:ext cx="45720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/>
          <p:nvPr/>
        </p:nvSpPr>
        <p:spPr>
          <a:xfrm>
            <a:off x="5867400" y="5776949"/>
            <a:ext cx="10759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Client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600" y="5999946"/>
            <a:ext cx="18598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VM images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 rot="16200000">
            <a:off x="5210175" y="2371725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switches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4660843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981200" y="587188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50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scenario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2057400"/>
            <a:ext cx="2133600" cy="14176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Web Server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web_vm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scenario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2057400"/>
            <a:ext cx="2133600" cy="14176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Web Server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web_vm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5600" y="2057400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VMI tool 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vmi_vm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7" idx="1"/>
            <a:endCxn id="6" idx="3"/>
          </p:cNvCxnSpPr>
          <p:nvPr/>
        </p:nvCxnSpPr>
        <p:spPr>
          <a:xfrm flipH="1">
            <a:off x="5638800" y="2762250"/>
            <a:ext cx="1066800" cy="396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7759" y="1676400"/>
            <a:ext cx="243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MUST_COLOCATE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7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scenario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2057400"/>
            <a:ext cx="2133600" cy="14176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Web Server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web_vm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5600" y="2057400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VMI tool 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vmi_vm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057400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SSL Proxy 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ssl_vm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</a:rPr>
              <a:t>)</a:t>
            </a:r>
          </a:p>
        </p:txBody>
      </p:sp>
      <p:cxnSp>
        <p:nvCxnSpPr>
          <p:cNvPr id="11" name="Straight Arrow Connector 10"/>
          <p:cNvCxnSpPr>
            <a:stCxn id="8" idx="3"/>
            <a:endCxn id="6" idx="1"/>
          </p:cNvCxnSpPr>
          <p:nvPr/>
        </p:nvCxnSpPr>
        <p:spPr>
          <a:xfrm>
            <a:off x="2514600" y="2762250"/>
            <a:ext cx="990600" cy="396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1"/>
            <a:endCxn id="6" idx="3"/>
          </p:cNvCxnSpPr>
          <p:nvPr/>
        </p:nvCxnSpPr>
        <p:spPr>
          <a:xfrm flipH="1">
            <a:off x="5638800" y="2762250"/>
            <a:ext cx="1066800" cy="396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7759" y="1667833"/>
            <a:ext cx="243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MUST_COLOCATE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1667833"/>
            <a:ext cx="243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MUST_COLOCATE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8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scenario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2057400"/>
            <a:ext cx="2133600" cy="14176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Web Server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web_vm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5600" y="2057400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VMI tool 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vmi_vm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057400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SSL Proxy 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ssl_vm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4465509"/>
            <a:ext cx="2133600" cy="14097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Firewall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</a:rPr>
              <a:t>firewall_vm</a:t>
            </a:r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25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9" idx="0"/>
            <a:endCxn id="8" idx="2"/>
          </p:cNvCxnSpPr>
          <p:nvPr/>
        </p:nvCxnSpPr>
        <p:spPr>
          <a:xfrm flipV="1">
            <a:off x="1447800" y="3467100"/>
            <a:ext cx="0" cy="99840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3"/>
            <a:endCxn id="6" idx="1"/>
          </p:cNvCxnSpPr>
          <p:nvPr/>
        </p:nvCxnSpPr>
        <p:spPr>
          <a:xfrm>
            <a:off x="2514600" y="2762250"/>
            <a:ext cx="990600" cy="396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1"/>
            <a:endCxn id="6" idx="3"/>
          </p:cNvCxnSpPr>
          <p:nvPr/>
        </p:nvCxnSpPr>
        <p:spPr>
          <a:xfrm flipH="1">
            <a:off x="5638800" y="2762250"/>
            <a:ext cx="1066800" cy="3969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65795" y="1667833"/>
            <a:ext cx="243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MUST_COLOCATE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12995" y="1667833"/>
            <a:ext cx="243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MUST_COLOCATE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00200" y="3801433"/>
            <a:ext cx="2248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anose="020B0A04020102020204" pitchFamily="34" charset="0"/>
                <a:cs typeface="Arial" pitchFamily="34" charset="0"/>
              </a:rPr>
              <a:t>MAY_COLOCATE</a:t>
            </a:r>
            <a:endParaRPr lang="en-US" b="1" dirty="0">
              <a:latin typeface="Arial Black" panose="020B0A04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4724400"/>
            <a:ext cx="8077200" cy="1219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VM dependency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web_vm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;               // Client’s Web server</a:t>
            </a:r>
          </a:p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vmi_vm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;                // VMI-based Memory introspection tool</a:t>
            </a:r>
          </a:p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ssl_vm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;                 // SSL proxy for the Web server</a:t>
            </a:r>
          </a:p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firewall_vm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;        // VM running the Snort NIDS</a:t>
            </a:r>
          </a:p>
          <a:p>
            <a:endParaRPr lang="en-US" dirty="0" smtClean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web_vm.name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“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MyWeb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”;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web_vm.image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Apache.img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v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mi_vm.name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...;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vmi_vm.image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...;</a:t>
            </a:r>
          </a:p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ssl_vm.name = ...;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ssl_vm.image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 = ...;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irewall_vm.name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...;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firewall_vm.image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= ...;</a:t>
            </a:r>
          </a:p>
          <a:p>
            <a:endParaRPr lang="en-US" dirty="0" smtClean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Grant_Privilege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vmi_vm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web_vm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Kern_Mem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);</a:t>
            </a:r>
            <a:endParaRPr lang="en-US" dirty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Set_Backend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ssl_vm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web_vm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NET, MUST_COLOCATE);</a:t>
            </a:r>
            <a:endParaRPr lang="en-US" dirty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Set_Backend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firewall_vm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ssl_vm</a:t>
            </a:r>
            <a:r>
              <a:rPr lang="en-US" dirty="0">
                <a:latin typeface="Arial Rounded MT Bold" panose="020F0704030504030204" pitchFamily="34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Arial Rounded MT Bold" panose="020F0704030504030204" pitchFamily="34" charset="0"/>
                <a:cs typeface="Courier New" panose="02070309020205020404" pitchFamily="49" charset="0"/>
              </a:rPr>
              <a:t>NET, MAY_COLOCATE);</a:t>
            </a:r>
            <a:endParaRPr lang="en-US" dirty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  <a:p>
            <a:endParaRPr lang="en-US" dirty="0">
              <a:latin typeface="Arial Rounded MT Bold" panose="020F0704030504030204" pitchFamily="34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2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Cloud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3400" y="4557749"/>
            <a:ext cx="8077200" cy="685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Client’s interface to the cloud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808946"/>
            <a:ext cx="1905000" cy="18288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Cloud Controller</a:t>
            </a:r>
            <a:endParaRPr lang="en-US" sz="2500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3482" y="1427946"/>
            <a:ext cx="4796118" cy="2362200"/>
            <a:chOff x="5486400" y="2971800"/>
            <a:chExt cx="1905000" cy="2362200"/>
          </a:xfrm>
        </p:grpSpPr>
        <p:sp>
          <p:nvSpPr>
            <p:cNvPr id="8" name="Rectangle 7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81082" y="1580346"/>
            <a:ext cx="4796118" cy="2362200"/>
            <a:chOff x="5486400" y="2971800"/>
            <a:chExt cx="1905000" cy="2362200"/>
          </a:xfrm>
        </p:grpSpPr>
        <p:sp>
          <p:nvSpPr>
            <p:cNvPr id="12" name="Rectangle 11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28682" y="1732746"/>
            <a:ext cx="4796118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512372" y="1808946"/>
            <a:ext cx="1673710" cy="1638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Sdom0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33482" y="3599646"/>
            <a:ext cx="4260027" cy="495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SSC Hypervisor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055" y="1961346"/>
            <a:ext cx="1516827" cy="4953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Node Controller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3550" y="1847046"/>
            <a:ext cx="2076450" cy="1638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648652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 rot="16200000">
            <a:off x="585787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UDom0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72000" y="5243549"/>
            <a:ext cx="0" cy="76200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334000" y="5472149"/>
            <a:ext cx="475130" cy="832597"/>
            <a:chOff x="5468470" y="5562600"/>
            <a:chExt cx="475130" cy="832597"/>
          </a:xfrm>
        </p:grpSpPr>
        <p:sp>
          <p:nvSpPr>
            <p:cNvPr id="24" name="Oval 23"/>
            <p:cNvSpPr/>
            <p:nvPr/>
          </p:nvSpPr>
          <p:spPr>
            <a:xfrm>
              <a:off x="5562600" y="5562600"/>
              <a:ext cx="268941" cy="2061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697070" y="5768788"/>
              <a:ext cx="17930" cy="4796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68470" y="5867400"/>
              <a:ext cx="47513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5486402" y="6172200"/>
              <a:ext cx="457198" cy="222997"/>
              <a:chOff x="8584956" y="6477000"/>
              <a:chExt cx="909245" cy="4459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8584956" y="6477000"/>
                <a:ext cx="47244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9037001" y="6477000"/>
                <a:ext cx="45720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/>
          <p:nvPr/>
        </p:nvSpPr>
        <p:spPr>
          <a:xfrm>
            <a:off x="5867400" y="5776949"/>
            <a:ext cx="10759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Client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600" y="5999946"/>
            <a:ext cx="18598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VM images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 rot="16200000">
            <a:off x="5210175" y="2371725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switches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1219200" y="1882588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905000" y="609600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Cloud controller’s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/>
          <a:lstStyle/>
          <a:p>
            <a:r>
              <a:rPr lang="en-IN" dirty="0" smtClean="0"/>
              <a:t>Solves a constraint-satisfaction problem</a:t>
            </a:r>
          </a:p>
          <a:p>
            <a:pPr lvl="1"/>
            <a:r>
              <a:rPr lang="en-IN" dirty="0" smtClean="0"/>
              <a:t>All </a:t>
            </a:r>
            <a:r>
              <a:rPr lang="en-IN" b="1" dirty="0" smtClean="0"/>
              <a:t>MUST_COLOCATE</a:t>
            </a:r>
            <a:r>
              <a:rPr lang="en-IN" dirty="0" smtClean="0"/>
              <a:t> constraints satisfied</a:t>
            </a:r>
            <a:endParaRPr lang="en-IN" dirty="0"/>
          </a:p>
          <a:p>
            <a:pPr lvl="1"/>
            <a:r>
              <a:rPr lang="en-IN" dirty="0" smtClean="0"/>
              <a:t>Output is a set of VM placements</a:t>
            </a:r>
          </a:p>
          <a:p>
            <a:r>
              <a:rPr lang="en-IN" dirty="0" smtClean="0"/>
              <a:t>Communicates VM placements to individual node controllers</a:t>
            </a:r>
          </a:p>
          <a:p>
            <a:pPr lvl="1"/>
            <a:r>
              <a:rPr lang="en-IN" dirty="0" smtClean="0"/>
              <a:t>Sends network switch configurations for backend VMs (</a:t>
            </a:r>
            <a:r>
              <a:rPr lang="en-IN" b="1" dirty="0" err="1" smtClean="0">
                <a:solidFill>
                  <a:srgbClr val="FF0000"/>
                </a:solidFill>
              </a:rPr>
              <a:t>Set_Backend</a:t>
            </a:r>
            <a:r>
              <a:rPr lang="en-IN" dirty="0" smtClean="0"/>
              <a:t>)</a:t>
            </a:r>
          </a:p>
          <a:p>
            <a:pPr lvl="1"/>
            <a:r>
              <a:rPr lang="en-IN" dirty="0" smtClean="0"/>
              <a:t>Also sends permission requirements for VMs (</a:t>
            </a:r>
            <a:r>
              <a:rPr lang="en-IN" b="1" dirty="0" err="1" smtClean="0">
                <a:solidFill>
                  <a:srgbClr val="FF0000"/>
                </a:solidFill>
              </a:rPr>
              <a:t>Grant_Privilege</a:t>
            </a:r>
            <a:r>
              <a:rPr lang="en-IN" dirty="0" smtClean="0"/>
              <a:t>)</a:t>
            </a:r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28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90600" y="609600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0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Udom0 and switches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3400" y="4557749"/>
            <a:ext cx="8077200" cy="685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Client’s interface to the cloud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808946"/>
            <a:ext cx="1905000" cy="1828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Cloud Controller</a:t>
            </a:r>
            <a:endParaRPr lang="en-US" sz="2500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3482" y="1427946"/>
            <a:ext cx="4796118" cy="2362200"/>
            <a:chOff x="5486400" y="2971800"/>
            <a:chExt cx="1905000" cy="2362200"/>
          </a:xfrm>
        </p:grpSpPr>
        <p:sp>
          <p:nvSpPr>
            <p:cNvPr id="8" name="Rectangle 7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81082" y="1580346"/>
            <a:ext cx="4796118" cy="2362200"/>
            <a:chOff x="5486400" y="2971800"/>
            <a:chExt cx="1905000" cy="2362200"/>
          </a:xfrm>
        </p:grpSpPr>
        <p:sp>
          <p:nvSpPr>
            <p:cNvPr id="12" name="Rectangle 11"/>
            <p:cNvSpPr/>
            <p:nvPr/>
          </p:nvSpPr>
          <p:spPr>
            <a:xfrm>
              <a:off x="5486400" y="2971800"/>
              <a:ext cx="1905000" cy="2362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638800" y="31242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Node controller (in Sdom0)</a:t>
              </a:r>
              <a:endParaRPr lang="en-US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638800" y="4191000"/>
              <a:ext cx="1600200" cy="990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</a:rPr>
                <a:t>Udom0</a:t>
              </a:r>
              <a:endParaRPr lang="en-US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28682" y="1732746"/>
            <a:ext cx="4796118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512372" y="1808946"/>
            <a:ext cx="1673710" cy="1638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sz="2500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Sdom0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33482" y="3599646"/>
            <a:ext cx="4260027" cy="495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</a:rPr>
              <a:t>SSC Hypervisor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055" y="1961346"/>
            <a:ext cx="1516827" cy="4953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Node Controller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3550" y="1847046"/>
            <a:ext cx="2076450" cy="1638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6486525" y="2389971"/>
            <a:ext cx="1409700" cy="5524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VM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 rot="16200000">
            <a:off x="5857875" y="2389971"/>
            <a:ext cx="1409700" cy="55245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UDom0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72000" y="5243549"/>
            <a:ext cx="0" cy="76200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334000" y="5472149"/>
            <a:ext cx="475130" cy="832597"/>
            <a:chOff x="5468470" y="5562600"/>
            <a:chExt cx="475130" cy="832597"/>
          </a:xfrm>
        </p:grpSpPr>
        <p:sp>
          <p:nvSpPr>
            <p:cNvPr id="24" name="Oval 23"/>
            <p:cNvSpPr/>
            <p:nvPr/>
          </p:nvSpPr>
          <p:spPr>
            <a:xfrm>
              <a:off x="5562600" y="5562600"/>
              <a:ext cx="268941" cy="2061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697070" y="5768788"/>
              <a:ext cx="17930" cy="4796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68470" y="5867400"/>
              <a:ext cx="47513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5486402" y="6172200"/>
              <a:ext cx="457198" cy="222997"/>
              <a:chOff x="8584956" y="6477000"/>
              <a:chExt cx="909245" cy="4459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8584956" y="6477000"/>
                <a:ext cx="47244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9037001" y="6477000"/>
                <a:ext cx="457200" cy="445994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/>
          <p:nvPr/>
        </p:nvSpPr>
        <p:spPr>
          <a:xfrm>
            <a:off x="5867400" y="5776949"/>
            <a:ext cx="10759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Client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600" y="5999946"/>
            <a:ext cx="18598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</a:rPr>
              <a:t>VM images</a:t>
            </a:r>
            <a:endParaRPr lang="en-US" sz="2500" b="1" dirty="0">
              <a:latin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 rot="16200000">
            <a:off x="5210175" y="2371725"/>
            <a:ext cx="1409700" cy="55245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Arial" pitchFamily="34" charset="0"/>
              </a:rPr>
              <a:t>Client switches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019800" y="1577788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295400" y="609600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8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371600"/>
            <a:ext cx="8077200" cy="579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Client data exposed to attack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/>
          </a:bodyPr>
          <a:lstStyle/>
          <a:p>
            <a:r>
              <a:rPr lang="en-IN" dirty="0" smtClean="0"/>
              <a:t>Implications – Attacks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267200"/>
          </a:xfrm>
        </p:spPr>
        <p:txBody>
          <a:bodyPr>
            <a:normAutofit/>
          </a:bodyPr>
          <a:lstStyle/>
          <a:p>
            <a:r>
              <a:rPr lang="en-IN" dirty="0" smtClean="0"/>
              <a:t>Malicious attacks perpetrated by employees:</a:t>
            </a:r>
          </a:p>
          <a:p>
            <a:pPr lvl="1"/>
            <a:r>
              <a:rPr lang="en-IN" dirty="0" smtClean="0"/>
              <a:t>“Insider” attacks by cloud provider’s employees</a:t>
            </a:r>
          </a:p>
          <a:p>
            <a:pPr lvl="1"/>
            <a:r>
              <a:rPr lang="en-IN" dirty="0" smtClean="0"/>
              <a:t>Cited as important concern in </a:t>
            </a:r>
            <a:r>
              <a:rPr lang="en-IN" dirty="0" smtClean="0">
                <a:solidFill>
                  <a:srgbClr val="C00000"/>
                </a:solidFill>
              </a:rPr>
              <a:t>[Gartner 2008]</a:t>
            </a:r>
          </a:p>
          <a:p>
            <a:r>
              <a:rPr lang="en-IN" dirty="0" smtClean="0"/>
              <a:t>Exploits against cloud admin interfaces:</a:t>
            </a:r>
          </a:p>
          <a:p>
            <a:pPr lvl="1"/>
            <a:r>
              <a:rPr lang="en-IN" dirty="0" smtClean="0"/>
              <a:t>Plethora of examples: </a:t>
            </a:r>
            <a:r>
              <a:rPr lang="en-US" dirty="0" smtClean="0"/>
              <a:t>CVE-2007-4993, CVE-2007-5497, CVE-2008-0923, CVE-2008-1943, CVE-2008-2100, …</a:t>
            </a:r>
            <a:endParaRPr lang="en-US" dirty="0"/>
          </a:p>
          <a:p>
            <a:pPr lvl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Udom0 and switches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/>
          </a:bodyPr>
          <a:lstStyle/>
          <a:p>
            <a:r>
              <a:rPr lang="en-IN" dirty="0" smtClean="0"/>
              <a:t>Each physical host that runs a client VM has a Udom0 and software switches</a:t>
            </a:r>
          </a:p>
          <a:p>
            <a:pPr lvl="1"/>
            <a:r>
              <a:rPr lang="en-IN" dirty="0" smtClean="0"/>
              <a:t>We use Open </a:t>
            </a:r>
            <a:r>
              <a:rPr lang="en-IN" dirty="0" err="1" smtClean="0"/>
              <a:t>vSwitch</a:t>
            </a:r>
            <a:r>
              <a:rPr lang="en-IN" dirty="0" smtClean="0"/>
              <a:t> for switches</a:t>
            </a:r>
          </a:p>
          <a:p>
            <a:r>
              <a:rPr lang="en-IN" dirty="0" smtClean="0"/>
              <a:t>Udom0 handles </a:t>
            </a:r>
            <a:r>
              <a:rPr lang="en-IN" b="1" dirty="0" err="1" smtClean="0">
                <a:solidFill>
                  <a:srgbClr val="FF0000"/>
                </a:solidFill>
              </a:rPr>
              <a:t>Grant_Privilege</a:t>
            </a:r>
            <a:r>
              <a:rPr lang="en-IN" dirty="0" smtClean="0"/>
              <a:t> requests, and enables system services</a:t>
            </a:r>
          </a:p>
          <a:p>
            <a:r>
              <a:rPr lang="en-IN" dirty="0" smtClean="0"/>
              <a:t>Software switches configured to handle </a:t>
            </a:r>
            <a:r>
              <a:rPr lang="en-IN" b="1" dirty="0" err="1" smtClean="0">
                <a:solidFill>
                  <a:srgbClr val="FF0000"/>
                </a:solidFill>
              </a:rPr>
              <a:t>Set_Backend</a:t>
            </a:r>
            <a:r>
              <a:rPr lang="en-IN" dirty="0" smtClean="0"/>
              <a:t> requests and accommodate </a:t>
            </a:r>
            <a:r>
              <a:rPr lang="en-IN" dirty="0" err="1" smtClean="0"/>
              <a:t>middleboxes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30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95400" y="609600"/>
            <a:ext cx="533400" cy="479612"/>
          </a:xfrm>
          <a:prstGeom prst="ellipse">
            <a:avLst/>
          </a:prstGeom>
          <a:solidFill>
            <a:srgbClr val="01FF0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6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Example of </a:t>
            </a:r>
            <a:r>
              <a:rPr lang="en-IN" dirty="0" err="1" smtClean="0"/>
              <a:t>middlebox</a:t>
            </a:r>
            <a:r>
              <a:rPr lang="en-IN" dirty="0" smtClean="0"/>
              <a:t> placement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1808946"/>
            <a:ext cx="120507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Host A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8200" y="1600200"/>
            <a:ext cx="1217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Host B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110026"/>
            <a:ext cx="144783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Inbound</a:t>
            </a:r>
          </a:p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traffic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 rot="5400000">
            <a:off x="1276350" y="2548533"/>
            <a:ext cx="2990850" cy="2514599"/>
            <a:chOff x="1276350" y="2548533"/>
            <a:chExt cx="2990850" cy="2514599"/>
          </a:xfrm>
        </p:grpSpPr>
        <p:sp>
          <p:nvSpPr>
            <p:cNvPr id="5" name="Rectangle 4"/>
            <p:cNvSpPr/>
            <p:nvPr/>
          </p:nvSpPr>
          <p:spPr>
            <a:xfrm>
              <a:off x="1276350" y="2548533"/>
              <a:ext cx="2990850" cy="25145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1752601" y="2697571"/>
              <a:ext cx="2014931" cy="2213163"/>
              <a:chOff x="1752601" y="2697571"/>
              <a:chExt cx="2014931" cy="2213163"/>
            </a:xfrm>
          </p:grpSpPr>
          <p:sp>
            <p:nvSpPr>
              <p:cNvPr id="6" name="Rounded Rectangle 5"/>
              <p:cNvSpPr/>
              <p:nvPr/>
            </p:nvSpPr>
            <p:spPr>
              <a:xfrm rot="16200000">
                <a:off x="2263086" y="3406286"/>
                <a:ext cx="2213161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5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5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irewall_vm</a:t>
                </a:r>
                <a:endPara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 rot="16200000">
                <a:off x="1043886" y="3406287"/>
                <a:ext cx="2213162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5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Open </a:t>
                </a:r>
                <a:r>
                  <a:rPr lang="en-US" sz="25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vSwitch</a:t>
                </a:r>
                <a:r>
                  <a:rPr lang="en-US" sz="25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VM</a:t>
                </a: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>
                <a:off x="2547658" y="3095381"/>
                <a:ext cx="424142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2559704" y="4453534"/>
                <a:ext cx="424142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Group 26"/>
          <p:cNvGrpSpPr/>
          <p:nvPr/>
        </p:nvGrpSpPr>
        <p:grpSpPr>
          <a:xfrm rot="5400000">
            <a:off x="4800600" y="2788023"/>
            <a:ext cx="3810000" cy="2501153"/>
            <a:chOff x="4800600" y="2561980"/>
            <a:chExt cx="3810000" cy="2501153"/>
          </a:xfrm>
        </p:grpSpPr>
        <p:sp>
          <p:nvSpPr>
            <p:cNvPr id="9" name="Rectangle 8"/>
            <p:cNvSpPr/>
            <p:nvPr/>
          </p:nvSpPr>
          <p:spPr>
            <a:xfrm>
              <a:off x="4800600" y="2561980"/>
              <a:ext cx="3810000" cy="250115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 rot="16200000">
              <a:off x="5622609" y="3413010"/>
              <a:ext cx="2199715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ssl_vm</a:t>
              </a:r>
              <a:endPara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6200000">
              <a:off x="4403409" y="3413010"/>
              <a:ext cx="2199714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Open </a:t>
              </a:r>
              <a:r>
                <a:rPr lang="en-US" sz="25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vSwitch</a:t>
              </a:r>
              <a:r>
                <a: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VM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 rot="16200000">
              <a:off x="6845822" y="3398913"/>
              <a:ext cx="2191688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web_vm</a:t>
              </a:r>
              <a:endPara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5886129" y="3777257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7120332" y="3767734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880037" y="2832085"/>
            <a:ext cx="1727355" cy="1621247"/>
            <a:chOff x="3378045" y="3505200"/>
            <a:chExt cx="1727355" cy="1621247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4572000" y="3505200"/>
              <a:ext cx="53340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3378045" y="5125283"/>
              <a:ext cx="1193955" cy="116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4572000" y="3505200"/>
              <a:ext cx="8966" cy="162124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609600" y="5314146"/>
            <a:ext cx="483811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Traffic scanned by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firewall_vm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09600" y="3200400"/>
            <a:ext cx="1066800" cy="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53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Measure overhead of control plane components</a:t>
            </a:r>
          </a:p>
          <a:p>
            <a:r>
              <a:rPr lang="en-US" dirty="0" smtClean="0"/>
              <a:t>Dell PowerEdge R610 running Xen-4.3</a:t>
            </a:r>
          </a:p>
          <a:p>
            <a:pPr lvl="1"/>
            <a:r>
              <a:rPr lang="en-US" dirty="0" smtClean="0"/>
              <a:t>24 GB RAM</a:t>
            </a:r>
          </a:p>
          <a:p>
            <a:pPr lvl="1"/>
            <a:r>
              <a:rPr lang="en-US" dirty="0" smtClean="0"/>
              <a:t>8 Xeon cores with dual threads (2.3 GHz)</a:t>
            </a:r>
          </a:p>
          <a:p>
            <a:pPr lvl="1"/>
            <a:r>
              <a:rPr lang="en-US" dirty="0" smtClean="0"/>
              <a:t>Each VM has 2 </a:t>
            </a:r>
            <a:r>
              <a:rPr lang="en-US" dirty="0" err="1" smtClean="0"/>
              <a:t>vCPUs</a:t>
            </a:r>
            <a:r>
              <a:rPr lang="en-US" dirty="0" smtClean="0"/>
              <a:t> and 2 GB RAM </a:t>
            </a:r>
          </a:p>
          <a:p>
            <a:r>
              <a:rPr lang="en-US" dirty="0" smtClean="0"/>
              <a:t>Results shown only for one case study</a:t>
            </a:r>
          </a:p>
          <a:p>
            <a:pPr lvl="1"/>
            <a:r>
              <a:rPr lang="en-US" dirty="0" smtClean="0"/>
              <a:t>See our paper for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3F3F-29A0-4D8F-A269-EFC347BD3D0C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6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Baseline overhead for </a:t>
            </a:r>
            <a:r>
              <a:rPr lang="en-IN" dirty="0" err="1" smtClean="0"/>
              <a:t>middleboxes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06135" y="1143000"/>
            <a:ext cx="19992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SAMEHOST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3964" y="1676400"/>
            <a:ext cx="2303836" cy="482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Ping requests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 rot="5400000">
            <a:off x="5802149" y="1360651"/>
            <a:ext cx="2362200" cy="1926898"/>
            <a:chOff x="5796456" y="1469695"/>
            <a:chExt cx="2362200" cy="1926898"/>
          </a:xfrm>
        </p:grpSpPr>
        <p:sp>
          <p:nvSpPr>
            <p:cNvPr id="6" name="Rectangle 5"/>
            <p:cNvSpPr/>
            <p:nvPr/>
          </p:nvSpPr>
          <p:spPr>
            <a:xfrm>
              <a:off x="5796456" y="1469695"/>
              <a:ext cx="23622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 rot="16200000">
              <a:off x="6797393" y="2033577"/>
              <a:ext cx="1621995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Client VM</a:t>
              </a:r>
              <a:endPara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16200000">
              <a:off x="5578196" y="2033577"/>
              <a:ext cx="1621993" cy="795731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3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Middlebox</a:t>
              </a:r>
              <a:endParaRPr lang="en-US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6786382" y="2394607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ounded Rectangle 12"/>
          <p:cNvSpPr/>
          <p:nvPr/>
        </p:nvSpPr>
        <p:spPr>
          <a:xfrm>
            <a:off x="238528" y="1204310"/>
            <a:ext cx="2189943" cy="131029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Measurement host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43134" y="3561546"/>
            <a:ext cx="1786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DIFFHOST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 rot="5400000">
            <a:off x="5687849" y="4370551"/>
            <a:ext cx="2590800" cy="1926898"/>
            <a:chOff x="5781272" y="4167351"/>
            <a:chExt cx="2590800" cy="1926898"/>
          </a:xfrm>
        </p:grpSpPr>
        <p:sp>
          <p:nvSpPr>
            <p:cNvPr id="14" name="Rectangle 13"/>
            <p:cNvSpPr/>
            <p:nvPr/>
          </p:nvSpPr>
          <p:spPr>
            <a:xfrm>
              <a:off x="5781272" y="4167351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 rot="16200000">
              <a:off x="6873091" y="4731233"/>
              <a:ext cx="1621995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Client VM</a:t>
              </a:r>
              <a:endPara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 rot="16200000">
              <a:off x="5653894" y="4731233"/>
              <a:ext cx="1621993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Open </a:t>
              </a:r>
              <a:r>
                <a:rPr lang="en-US" sz="25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vSwitch</a:t>
              </a:r>
              <a:endPara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6862080" y="5092262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228601" y="4191000"/>
            <a:ext cx="2199870" cy="131029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Measurement host</a:t>
            </a:r>
          </a:p>
        </p:txBody>
      </p:sp>
      <p:grpSp>
        <p:nvGrpSpPr>
          <p:cNvPr id="33" name="Group 32"/>
          <p:cNvGrpSpPr/>
          <p:nvPr/>
        </p:nvGrpSpPr>
        <p:grpSpPr>
          <a:xfrm rot="5400000">
            <a:off x="2947383" y="4446751"/>
            <a:ext cx="2590800" cy="1926898"/>
            <a:chOff x="2947383" y="4187432"/>
            <a:chExt cx="2590800" cy="1926898"/>
          </a:xfrm>
        </p:grpSpPr>
        <p:sp>
          <p:nvSpPr>
            <p:cNvPr id="20" name="Rectangle 19"/>
            <p:cNvSpPr/>
            <p:nvPr/>
          </p:nvSpPr>
          <p:spPr>
            <a:xfrm>
              <a:off x="2947383" y="4187432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 rot="16200000">
              <a:off x="4039202" y="4751314"/>
              <a:ext cx="1621995" cy="795731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3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Middlebox</a:t>
              </a:r>
              <a:endParaRPr lang="en-US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 rot="16200000">
              <a:off x="2820005" y="4751314"/>
              <a:ext cx="1621993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Open </a:t>
              </a:r>
              <a:r>
                <a:rPr lang="en-US" sz="24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vSwitch</a:t>
              </a:r>
              <a:endPara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028191" y="4629807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4027866" y="5554717"/>
              <a:ext cx="424467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5055481" y="4722219"/>
            <a:ext cx="1116719" cy="1310722"/>
            <a:chOff x="5055481" y="4420469"/>
            <a:chExt cx="1116719" cy="1295828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5715000" y="4422626"/>
              <a:ext cx="45720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055481" y="5703305"/>
              <a:ext cx="659519" cy="129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715000" y="4420469"/>
              <a:ext cx="0" cy="129582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/>
          <p:cNvCxnSpPr>
            <a:endCxn id="8" idx="1"/>
          </p:cNvCxnSpPr>
          <p:nvPr/>
        </p:nvCxnSpPr>
        <p:spPr>
          <a:xfrm flipV="1">
            <a:off x="2428471" y="1735737"/>
            <a:ext cx="3745483" cy="16863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2" idx="1"/>
          </p:cNvCxnSpPr>
          <p:nvPr/>
        </p:nvCxnSpPr>
        <p:spPr>
          <a:xfrm flipV="1">
            <a:off x="2428471" y="4798419"/>
            <a:ext cx="1005017" cy="10890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01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Baseline overhead for </a:t>
            </a:r>
            <a:r>
              <a:rPr lang="en-IN" dirty="0" err="1" smtClean="0"/>
              <a:t>middleboxes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011680"/>
          <a:ext cx="8229600" cy="14173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62200"/>
                <a:gridCol w="3124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Throughput (Mbps)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RTT (</a:t>
                      </a:r>
                      <a:r>
                        <a:rPr lang="en-IN" sz="25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925.4 ± 0.5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924 ± 1.2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 (1.6x)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57200" y="4526280"/>
          <a:ext cx="8229600" cy="14173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62200"/>
                <a:gridCol w="3124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Throughput (Mbps)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RTT (</a:t>
                      </a:r>
                      <a:r>
                        <a:rPr lang="en-IN" sz="25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848.4 ± 11.2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0.69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425.8 ± 5.5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 (2.3x)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10935" y="1447800"/>
            <a:ext cx="19992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SAMEHOST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7934" y="4013263"/>
            <a:ext cx="1786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DIFFHOST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Network metering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3F3F-29A0-4D8F-A269-EFC347BD3D0C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 rot="5400000">
            <a:off x="5821368" y="2694151"/>
            <a:ext cx="2590800" cy="1926898"/>
            <a:chOff x="5181600" y="3581400"/>
            <a:chExt cx="2590800" cy="1926898"/>
          </a:xfrm>
        </p:grpSpPr>
        <p:sp>
          <p:nvSpPr>
            <p:cNvPr id="6" name="Rectangle 5"/>
            <p:cNvSpPr/>
            <p:nvPr/>
          </p:nvSpPr>
          <p:spPr>
            <a:xfrm>
              <a:off x="5181600" y="3581400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 rot="16200000">
              <a:off x="6263491" y="4145282"/>
              <a:ext cx="1621995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5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Client VM</a:t>
              </a:r>
              <a:endParaRPr lang="en-US" sz="2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16200000">
              <a:off x="5044294" y="4145282"/>
              <a:ext cx="1621993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Open </a:t>
              </a:r>
              <a:r>
                <a:rPr lang="en-US" sz="25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vSwitch</a:t>
              </a:r>
              <a:endParaRPr lang="en-US" sz="2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52480" y="4506311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 rot="5400000">
            <a:off x="1418025" y="2236951"/>
            <a:ext cx="2590800" cy="1926898"/>
            <a:chOff x="1651983" y="1750783"/>
            <a:chExt cx="2590800" cy="1926898"/>
          </a:xfrm>
        </p:grpSpPr>
        <p:sp>
          <p:nvSpPr>
            <p:cNvPr id="10" name="Rectangle 9"/>
            <p:cNvSpPr/>
            <p:nvPr/>
          </p:nvSpPr>
          <p:spPr>
            <a:xfrm>
              <a:off x="1651983" y="1750783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 rot="16200000">
              <a:off x="2743802" y="2314665"/>
              <a:ext cx="1621995" cy="795731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Metering</a:t>
              </a:r>
              <a:endPara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16200000">
              <a:off x="1524605" y="2314665"/>
              <a:ext cx="1621993" cy="79573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Open </a:t>
              </a:r>
              <a:r>
                <a:rPr lang="en-US" sz="2500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vSwitch</a:t>
              </a:r>
              <a:endParaRPr lang="en-US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732791" y="2193158"/>
              <a:ext cx="42414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2732466" y="3118068"/>
              <a:ext cx="424467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 rot="5400000">
            <a:off x="5570870" y="3075151"/>
            <a:ext cx="2590800" cy="1926898"/>
            <a:chOff x="5562600" y="2775604"/>
            <a:chExt cx="2590800" cy="1926898"/>
          </a:xfrm>
        </p:grpSpPr>
        <p:sp>
          <p:nvSpPr>
            <p:cNvPr id="16" name="Rectangle 15"/>
            <p:cNvSpPr/>
            <p:nvPr/>
          </p:nvSpPr>
          <p:spPr>
            <a:xfrm>
              <a:off x="5562600" y="2775604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5838425" y="2926354"/>
              <a:ext cx="2014929" cy="1621995"/>
              <a:chOff x="5838425" y="2719652"/>
              <a:chExt cx="2014929" cy="1621995"/>
            </a:xfrm>
          </p:grpSpPr>
          <p:sp>
            <p:nvSpPr>
              <p:cNvPr id="18" name="Rounded Rectangle 17"/>
              <p:cNvSpPr/>
              <p:nvPr/>
            </p:nvSpPr>
            <p:spPr>
              <a:xfrm rot="16200000">
                <a:off x="6644491" y="3132784"/>
                <a:ext cx="1621995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5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Client VM</a:t>
                </a:r>
                <a:endParaRPr lang="en-US" sz="25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16200000">
                <a:off x="5425294" y="3132784"/>
                <a:ext cx="1621993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5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Open </a:t>
                </a:r>
                <a:r>
                  <a:rPr lang="en-US" sz="2500" b="1" i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vSwitch</a:t>
                </a:r>
                <a:endParaRPr lang="en-US" sz="25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>
                <a:off x="6633480" y="3493813"/>
                <a:ext cx="424142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/>
          <p:cNvGrpSpPr/>
          <p:nvPr/>
        </p:nvGrpSpPr>
        <p:grpSpPr>
          <a:xfrm rot="5400000">
            <a:off x="5342270" y="3456151"/>
            <a:ext cx="2590800" cy="1926898"/>
            <a:chOff x="5943600" y="1730702"/>
            <a:chExt cx="2590800" cy="1926898"/>
          </a:xfrm>
        </p:grpSpPr>
        <p:sp>
          <p:nvSpPr>
            <p:cNvPr id="21" name="Rectangle 20"/>
            <p:cNvSpPr/>
            <p:nvPr/>
          </p:nvSpPr>
          <p:spPr>
            <a:xfrm>
              <a:off x="5943600" y="1730702"/>
              <a:ext cx="2590800" cy="19268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219425" y="1881452"/>
              <a:ext cx="2014929" cy="1621995"/>
              <a:chOff x="6219425" y="1674750"/>
              <a:chExt cx="2014929" cy="1621995"/>
            </a:xfrm>
          </p:grpSpPr>
          <p:sp>
            <p:nvSpPr>
              <p:cNvPr id="23" name="Rounded Rectangle 22"/>
              <p:cNvSpPr/>
              <p:nvPr/>
            </p:nvSpPr>
            <p:spPr>
              <a:xfrm rot="16200000">
                <a:off x="7025491" y="2087882"/>
                <a:ext cx="1621995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5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Client VM</a:t>
                </a:r>
                <a:endPara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 rot="16200000">
                <a:off x="5806294" y="2087882"/>
                <a:ext cx="1621993" cy="79573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5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Open </a:t>
                </a:r>
                <a:r>
                  <a:rPr lang="en-US" sz="25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vSwitch</a:t>
                </a:r>
                <a:endParaRPr lang="en-US" sz="25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7014480" y="2448911"/>
                <a:ext cx="424142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4" name="Straight Arrow Connector 13"/>
          <p:cNvCxnSpPr/>
          <p:nvPr/>
        </p:nvCxnSpPr>
        <p:spPr>
          <a:xfrm>
            <a:off x="533400" y="2590800"/>
            <a:ext cx="1330821" cy="1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1" idx="3"/>
            <a:endCxn id="24" idx="1"/>
          </p:cNvCxnSpPr>
          <p:nvPr/>
        </p:nvCxnSpPr>
        <p:spPr>
          <a:xfrm flipV="1">
            <a:off x="3526124" y="3797891"/>
            <a:ext cx="2302251" cy="9926"/>
          </a:xfrm>
          <a:prstGeom prst="straightConnector1">
            <a:avLst/>
          </a:prstGeom>
          <a:ln w="508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2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IN" dirty="0" smtClean="0"/>
              <a:t>Network metering overhead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28800" y="2011680"/>
          <a:ext cx="5486400" cy="14173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Throughput (Mbps)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924.8 ± 1.1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924 ± 0.4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1828800" y="4526280"/>
          <a:ext cx="5486400" cy="14173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Throughput (Mbps)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845.4 ± 11.1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424.3 ± 3.1</a:t>
                      </a:r>
                      <a:endParaRPr lang="en-US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29000" y="1447800"/>
            <a:ext cx="19992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SAMEHOST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4134" y="4013263"/>
            <a:ext cx="1786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DIFFHOST</a:t>
            </a:r>
            <a:endParaRPr lang="en-US" sz="2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5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See paper for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Network intrusion detection</a:t>
            </a:r>
          </a:p>
          <a:p>
            <a:r>
              <a:rPr lang="en-IN" dirty="0" smtClean="0"/>
              <a:t>Network access control</a:t>
            </a:r>
          </a:p>
          <a:p>
            <a:r>
              <a:rPr lang="en-IN" dirty="0" err="1" smtClean="0"/>
              <a:t>Host+network</a:t>
            </a:r>
            <a:r>
              <a:rPr lang="en-IN" dirty="0" smtClean="0"/>
              <a:t> (hybrid) intrusion detection</a:t>
            </a:r>
          </a:p>
          <a:p>
            <a:r>
              <a:rPr lang="en-IN" dirty="0" smtClean="0"/>
              <a:t>Evaluation of VM migration overheads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8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525963"/>
          </a:xfrm>
        </p:spPr>
        <p:txBody>
          <a:bodyPr>
            <a:normAutofit/>
          </a:bodyPr>
          <a:lstStyle/>
          <a:p>
            <a:r>
              <a:rPr lang="en-IN" dirty="0" smtClean="0"/>
              <a:t>Client security:</a:t>
            </a:r>
          </a:p>
          <a:p>
            <a:pPr lvl="1"/>
            <a:r>
              <a:rPr lang="en-IN" sz="2600" dirty="0" err="1" smtClean="0"/>
              <a:t>CloudVisor</a:t>
            </a:r>
            <a:r>
              <a:rPr lang="en-IN" sz="2600" dirty="0" smtClean="0"/>
              <a:t> [SOSP’11], </a:t>
            </a:r>
            <a:r>
              <a:rPr lang="en-IN" sz="2600" dirty="0" err="1" smtClean="0"/>
              <a:t>Xoar</a:t>
            </a:r>
            <a:r>
              <a:rPr lang="en-IN" sz="2600" dirty="0" smtClean="0"/>
              <a:t> [SOSP</a:t>
            </a:r>
            <a:r>
              <a:rPr lang="en-US" sz="2600" dirty="0" smtClean="0"/>
              <a:t>’11], Intel SGX, Haven [OSDI’14</a:t>
            </a:r>
            <a:r>
              <a:rPr lang="en-US" sz="2600" dirty="0" smtClean="0"/>
              <a:t>], Overshadow [ASPLOS’08]</a:t>
            </a:r>
            <a:endParaRPr lang="en-US" sz="2600" dirty="0" smtClean="0"/>
          </a:p>
          <a:p>
            <a:r>
              <a:rPr lang="en-IN" dirty="0" smtClean="0"/>
              <a:t>Client flexibility with nested VMs:</a:t>
            </a:r>
          </a:p>
          <a:p>
            <a:pPr lvl="1"/>
            <a:r>
              <a:rPr lang="en-IN" sz="2600" dirty="0" err="1" smtClean="0"/>
              <a:t>XenBlanket</a:t>
            </a:r>
            <a:r>
              <a:rPr lang="en-IN" sz="2600" dirty="0" smtClean="0"/>
              <a:t> [EuroSys’12]</a:t>
            </a:r>
          </a:p>
          <a:p>
            <a:r>
              <a:rPr lang="en-IN" dirty="0" smtClean="0"/>
              <a:t>Client-controlled </a:t>
            </a:r>
            <a:r>
              <a:rPr lang="en-IN" dirty="0" err="1" smtClean="0"/>
              <a:t>middleboxes</a:t>
            </a:r>
            <a:r>
              <a:rPr lang="en-IN" dirty="0" smtClean="0"/>
              <a:t> with SDN:</a:t>
            </a:r>
          </a:p>
          <a:p>
            <a:pPr lvl="1"/>
            <a:r>
              <a:rPr lang="en-IN" sz="2600" dirty="0" smtClean="0"/>
              <a:t>SIMPLE [SIGCOMM’13], </a:t>
            </a:r>
            <a:r>
              <a:rPr lang="en-IN" sz="2600" dirty="0" err="1" smtClean="0"/>
              <a:t>FlowTags</a:t>
            </a:r>
            <a:r>
              <a:rPr lang="en-IN" sz="2600" dirty="0" smtClean="0"/>
              <a:t> [NSDI’14], </a:t>
            </a:r>
            <a:r>
              <a:rPr lang="en-IN" sz="2600" dirty="0" err="1" smtClean="0"/>
              <a:t>CloudNaaS</a:t>
            </a:r>
            <a:r>
              <a:rPr lang="en-IN" sz="2600" dirty="0" smtClean="0"/>
              <a:t> [SOCC’11]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3F3F-29A0-4D8F-A269-EFC347BD3D0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1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47686"/>
              </p:ext>
            </p:extLst>
          </p:nvPr>
        </p:nvGraphicFramePr>
        <p:xfrm>
          <a:off x="381000" y="3431541"/>
          <a:ext cx="8305800" cy="15976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52800"/>
                <a:gridCol w="381000"/>
                <a:gridCol w="4572000"/>
              </a:tblGrid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Shakeel</a:t>
                      </a:r>
                      <a:r>
                        <a:rPr lang="en-US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Butt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shakeelb@cs.rutgers.edu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Vinod </a:t>
                      </a:r>
                      <a:r>
                        <a:rPr lang="en-US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Ganapathy</a:t>
                      </a:r>
                      <a:endParaRPr lang="en-US" sz="2500" b="1" baseline="0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vinodg@cs.rutgers.edu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IN" sz="2500" b="1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Abhinav</a:t>
                      </a:r>
                      <a:r>
                        <a:rPr lang="en-IN" sz="25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Srivastava</a:t>
                      </a:r>
                      <a:endParaRPr lang="en-US" sz="2500" b="1" baseline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5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abhinav@research.att.com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" y="990600"/>
            <a:ext cx="8686800" cy="2057400"/>
          </a:xfrm>
          <a:noFill/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chemeClr val="accent2">
                    <a:lumMod val="75000"/>
                  </a:schemeClr>
                </a:solidFill>
              </a:rPr>
              <a:t>Thank You.</a:t>
            </a:r>
            <a:endParaRPr lang="en-US" sz="4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5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265238"/>
          </a:xfrm>
        </p:spPr>
        <p:txBody>
          <a:bodyPr>
            <a:normAutofit/>
          </a:bodyPr>
          <a:lstStyle/>
          <a:p>
            <a:r>
              <a:rPr lang="en-IN" dirty="0" smtClean="0"/>
              <a:t>Implications – Deploying services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708525"/>
          </a:xfrm>
        </p:spPr>
        <p:txBody>
          <a:bodyPr>
            <a:normAutofit/>
          </a:bodyPr>
          <a:lstStyle/>
          <a:p>
            <a:r>
              <a:rPr lang="en-IN" dirty="0" smtClean="0"/>
              <a:t>Cloud clients largely restricted to in-VM security tools</a:t>
            </a:r>
          </a:p>
          <a:p>
            <a:r>
              <a:rPr lang="en-IN" dirty="0" smtClean="0"/>
              <a:t>Deployment and configuration of powerful security tools entrusted to cloud provider:</a:t>
            </a:r>
          </a:p>
          <a:p>
            <a:pPr lvl="1"/>
            <a:r>
              <a:rPr lang="en-IN" dirty="0" smtClean="0"/>
              <a:t>VM introspection tools</a:t>
            </a:r>
          </a:p>
          <a:p>
            <a:pPr lvl="1"/>
            <a:r>
              <a:rPr lang="en-IN" dirty="0" smtClean="0"/>
              <a:t>Network-level </a:t>
            </a:r>
            <a:r>
              <a:rPr lang="en-IN" dirty="0" err="1" smtClean="0"/>
              <a:t>middleboxes</a:t>
            </a:r>
            <a:endParaRPr lang="en-US" dirty="0"/>
          </a:p>
          <a:p>
            <a:pPr lvl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401762"/>
            <a:ext cx="8077200" cy="579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Clients have limited flexibility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60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34199"/>
          </a:xfrm>
          <a:solidFill>
            <a:srgbClr val="FFFF00"/>
          </a:solidFill>
        </p:spPr>
        <p:txBody>
          <a:bodyPr/>
          <a:lstStyle/>
          <a:p>
            <a:r>
              <a:rPr lang="en-IN" dirty="0" smtClean="0"/>
              <a:t>BACKUP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6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SSC versus Haven/Intel SGX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SGX allows clients to create </a:t>
            </a:r>
            <a:r>
              <a:rPr lang="en-IN" i="1" dirty="0" smtClean="0">
                <a:solidFill>
                  <a:srgbClr val="FF0000"/>
                </a:solidFill>
              </a:rPr>
              <a:t>enclaves</a:t>
            </a:r>
            <a:r>
              <a:rPr lang="en-IN" dirty="0" smtClean="0"/>
              <a:t>, which are opaque to cloud providers</a:t>
            </a:r>
          </a:p>
          <a:p>
            <a:r>
              <a:rPr lang="en-IN" dirty="0" smtClean="0"/>
              <a:t>Benefits of Intel SGX over SSC:</a:t>
            </a:r>
          </a:p>
          <a:p>
            <a:pPr lvl="1"/>
            <a:r>
              <a:rPr lang="en-IN" dirty="0" smtClean="0"/>
              <a:t>Cloud provider is untrusted</a:t>
            </a:r>
          </a:p>
          <a:p>
            <a:pPr lvl="1"/>
            <a:r>
              <a:rPr lang="en-IN" dirty="0" smtClean="0"/>
              <a:t>Ability to defend against memory snooping</a:t>
            </a:r>
          </a:p>
          <a:p>
            <a:pPr lvl="1"/>
            <a:r>
              <a:rPr lang="en-IN" dirty="0" smtClean="0"/>
              <a:t>Strong, cryptographic security guarantees</a:t>
            </a:r>
          </a:p>
          <a:p>
            <a:r>
              <a:rPr lang="en-IN" dirty="0" smtClean="0"/>
              <a:t>Benefits of SSC over Intel SGX:</a:t>
            </a:r>
            <a:endParaRPr lang="en-US" dirty="0"/>
          </a:p>
          <a:p>
            <a:pPr lvl="1"/>
            <a:r>
              <a:rPr lang="en-IN" dirty="0" smtClean="0"/>
              <a:t>Mutually-trusted domains allow provider to monitor client</a:t>
            </a:r>
          </a:p>
          <a:p>
            <a:pPr lvl="1"/>
            <a:r>
              <a:rPr lang="en-IN" dirty="0" smtClean="0"/>
              <a:t>Mimics cloud setting of VMs over hypervisors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IN" dirty="0" err="1" smtClean="0"/>
              <a:t>Cloudvisor</a:t>
            </a:r>
            <a:r>
              <a:rPr lang="en-IN" dirty="0" smtClean="0"/>
              <a:t> and </a:t>
            </a:r>
            <a:r>
              <a:rPr lang="en-IN" dirty="0" err="1" smtClean="0"/>
              <a:t>XenBlanket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447800"/>
          <a:ext cx="7848600" cy="609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24300"/>
                <a:gridCol w="39243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200" b="1" u="sng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CloudVisor</a:t>
                      </a: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[SOSP’11]</a:t>
                      </a:r>
                      <a:endParaRPr lang="en-US" sz="22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b="1" u="sng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Xen</a:t>
                      </a:r>
                      <a:r>
                        <a:rPr lang="en-US" sz="22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-Blanket</a:t>
                      </a: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[EuroSys’12]</a:t>
                      </a:r>
                      <a:endParaRPr lang="en-US" sz="22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2168604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Protect client VM data from Dom0 using a thin, bare-metal hypervisor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1" y="2168604"/>
            <a:ext cx="38099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Allow clients to have their own Dom0s on commodity clouds using a thin shim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>
            <a:stCxn id="6" idx="0"/>
          </p:cNvCxnSpPr>
          <p:nvPr/>
        </p:nvCxnSpPr>
        <p:spPr>
          <a:xfrm flipH="1">
            <a:off x="4495802" y="1447800"/>
            <a:ext cx="38098" cy="441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90600" y="4495800"/>
            <a:ext cx="2743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Nested Hypervisor</a:t>
            </a:r>
            <a:endParaRPr lang="en-US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14600" y="3505200"/>
            <a:ext cx="12192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Client VM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90600" y="3505200"/>
            <a:ext cx="1219200" cy="914400"/>
          </a:xfrm>
          <a:prstGeom prst="rect">
            <a:avLst/>
          </a:prstGeom>
          <a:solidFill>
            <a:srgbClr val="FFE16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Dom0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90600" y="5105400"/>
            <a:ext cx="2743200" cy="533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CloudVisor</a:t>
            </a:r>
            <a:endParaRPr lang="en-US" sz="25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urved Down Arrow 8"/>
          <p:cNvSpPr/>
          <p:nvPr/>
        </p:nvSpPr>
        <p:spPr>
          <a:xfrm rot="10800000">
            <a:off x="1908048" y="4145280"/>
            <a:ext cx="911352" cy="42672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&quot;No&quot; Symbol 9"/>
          <p:cNvSpPr/>
          <p:nvPr/>
        </p:nvSpPr>
        <p:spPr>
          <a:xfrm>
            <a:off x="2133600" y="3886200"/>
            <a:ext cx="457200" cy="457200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05400" y="5105400"/>
            <a:ext cx="3124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Cloud Hypervisor</a:t>
            </a:r>
            <a:endParaRPr lang="en-US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239000" y="3505200"/>
            <a:ext cx="9906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Client VM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72200" y="3505200"/>
            <a:ext cx="990600" cy="9144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Client Dom0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72200" y="4495800"/>
            <a:ext cx="2057400" cy="533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XenBlanket</a:t>
            </a:r>
            <a:endParaRPr lang="en-US" sz="25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05400" y="3505200"/>
            <a:ext cx="990600" cy="1524000"/>
          </a:xfrm>
          <a:prstGeom prst="rect">
            <a:avLst/>
          </a:prstGeom>
          <a:solidFill>
            <a:srgbClr val="FFE16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CloudDom0</a:t>
            </a:r>
          </a:p>
        </p:txBody>
      </p:sp>
    </p:spTree>
    <p:extLst>
      <p:ext uri="{BB962C8B-B14F-4D97-AF65-F5344CB8AC3E}">
        <p14:creationId xmlns:p14="http://schemas.microsoft.com/office/powerpoint/2010/main" val="400505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200401" y="1447800"/>
            <a:ext cx="2209799" cy="2152650"/>
            <a:chOff x="838201" y="2190750"/>
            <a:chExt cx="2209799" cy="2152650"/>
          </a:xfrm>
        </p:grpSpPr>
        <p:pic>
          <p:nvPicPr>
            <p:cNvPr id="6" name="Picture 5" descr="business-deal-1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5350" y="2190750"/>
              <a:ext cx="2152650" cy="215265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2007980" y="3843635"/>
              <a:ext cx="102536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Arial"/>
                  <a:cs typeface="Arial"/>
                </a:rPr>
                <a:t>Cloud Provider</a:t>
              </a:r>
              <a:endParaRPr lang="en-US" sz="2200" dirty="0">
                <a:latin typeface="Arial"/>
                <a:cs typeface="Arial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8201" y="3843635"/>
              <a:ext cx="4529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Arial"/>
                  <a:cs typeface="Arial"/>
                </a:rPr>
                <a:t>Client</a:t>
              </a:r>
              <a:endParaRPr lang="en-US" sz="2200" dirty="0">
                <a:latin typeface="Arial"/>
                <a:cs typeface="Arial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Providers want </a:t>
            </a:r>
            <a:r>
              <a:rPr lang="en-US" b="1" i="1" dirty="0" smtClean="0"/>
              <a:t>some</a:t>
            </a:r>
            <a:r>
              <a:rPr lang="en-US" dirty="0" smtClean="0"/>
              <a:t>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600450"/>
            <a:ext cx="7391400" cy="2876550"/>
          </a:xfrm>
        </p:spPr>
        <p:txBody>
          <a:bodyPr>
            <a:normAutofit/>
          </a:bodyPr>
          <a:lstStyle/>
          <a:p>
            <a:r>
              <a:rPr lang="en-US" dirty="0" smtClean="0"/>
              <a:t>Udom0 and service VMs put clients in control of their VMs</a:t>
            </a:r>
          </a:p>
          <a:p>
            <a:r>
              <a:rPr lang="en-US" dirty="0" smtClean="0"/>
              <a:t>Sdom0 cannot inspect these VMs</a:t>
            </a:r>
          </a:p>
          <a:p>
            <a:r>
              <a:rPr lang="en-US" dirty="0" smtClean="0"/>
              <a:t>Malicious clients can misuse privilege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Mutually-trusted service VMs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</a:rPr>
              <a:t>16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914400" y="1466850"/>
            <a:ext cx="2133600" cy="1371600"/>
          </a:xfrm>
          <a:prstGeom prst="wedgeRectCallout">
            <a:avLst>
              <a:gd name="adj1" fmla="val 82125"/>
              <a:gd name="adj2" fmla="val -17182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/>
                <a:cs typeface="Arial"/>
              </a:rPr>
              <a:t>NO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latin typeface="Arial"/>
                <a:cs typeface="Arial"/>
              </a:rPr>
              <a:t>data leaks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/>
                <a:cs typeface="Arial"/>
              </a:rPr>
              <a:t>or corruption</a:t>
            </a:r>
          </a:p>
        </p:txBody>
      </p:sp>
      <p:sp>
        <p:nvSpPr>
          <p:cNvPr id="16" name="Rectangular Callout 15"/>
          <p:cNvSpPr/>
          <p:nvPr/>
        </p:nvSpPr>
        <p:spPr bwMode="auto">
          <a:xfrm>
            <a:off x="5638800" y="1543050"/>
            <a:ext cx="2667000" cy="1219200"/>
          </a:xfrm>
          <a:prstGeom prst="wedgeRectCallout">
            <a:avLst>
              <a:gd name="adj1" fmla="val -69766"/>
              <a:gd name="adj2" fmla="val -16314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/>
                <a:cs typeface="Arial"/>
              </a:rPr>
              <a:t>NO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latin typeface="Arial"/>
                <a:cs typeface="Arial"/>
              </a:rPr>
              <a:t>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/>
                <a:cs typeface="Arial"/>
              </a:rPr>
              <a:t>llegal activities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smtClean="0">
                <a:latin typeface="Arial"/>
                <a:cs typeface="Arial"/>
              </a:rPr>
              <a:t>or botnet hosting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320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</a:t>
            </a:r>
            <a:r>
              <a:rPr lang="en-US" dirty="0"/>
              <a:t>p</a:t>
            </a:r>
            <a:r>
              <a:rPr lang="en-US" dirty="0" smtClean="0"/>
              <a:t>rivilege model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30044" y="1447800"/>
            <a:ext cx="35421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Privileged operation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743200" y="2057400"/>
            <a:ext cx="3276600" cy="1066800"/>
            <a:chOff x="2743200" y="2133600"/>
            <a:chExt cx="3276600" cy="1066800"/>
          </a:xfrm>
        </p:grpSpPr>
        <p:sp>
          <p:nvSpPr>
            <p:cNvPr id="9" name="Down Arrow 8"/>
            <p:cNvSpPr/>
            <p:nvPr/>
          </p:nvSpPr>
          <p:spPr>
            <a:xfrm>
              <a:off x="4114800" y="2133600"/>
              <a:ext cx="457200" cy="45720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43200" y="2590800"/>
              <a:ext cx="32766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Hypervisor</a:t>
              </a:r>
              <a:endPara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524000" y="3124200"/>
            <a:ext cx="58955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is request from Management VM?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362200" y="3657600"/>
            <a:ext cx="1870956" cy="1447800"/>
            <a:chOff x="2362200" y="3733800"/>
            <a:chExt cx="1870956" cy="1447800"/>
          </a:xfrm>
        </p:grpSpPr>
        <p:sp>
          <p:nvSpPr>
            <p:cNvPr id="12" name="Down Arrow 11"/>
            <p:cNvSpPr/>
            <p:nvPr/>
          </p:nvSpPr>
          <p:spPr>
            <a:xfrm rot="1949902">
              <a:off x="3775956" y="3791848"/>
              <a:ext cx="457200" cy="82729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92838" y="3733800"/>
              <a:ext cx="76956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YES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362200" y="4572000"/>
              <a:ext cx="1828800" cy="609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ALLOW</a:t>
              </a:r>
              <a:endPara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572000" y="3657600"/>
            <a:ext cx="1828800" cy="1447800"/>
            <a:chOff x="4572000" y="3657600"/>
            <a:chExt cx="1828800" cy="1447800"/>
          </a:xfrm>
        </p:grpSpPr>
        <p:sp>
          <p:nvSpPr>
            <p:cNvPr id="13" name="Down Arrow 12"/>
            <p:cNvSpPr/>
            <p:nvPr/>
          </p:nvSpPr>
          <p:spPr>
            <a:xfrm rot="19409107">
              <a:off x="4599341" y="3689883"/>
              <a:ext cx="457200" cy="82729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17529" y="3657600"/>
              <a:ext cx="721271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NO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572000" y="4495800"/>
              <a:ext cx="1828800" cy="609600"/>
            </a:xfrm>
            <a:prstGeom prst="rect">
              <a:avLst/>
            </a:prstGeom>
            <a:solidFill>
              <a:srgbClr val="FF797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DENY</a:t>
              </a:r>
              <a:endPara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SSC’s privilege model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72844" y="1295400"/>
            <a:ext cx="35421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Privileged operation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914400" y="1905000"/>
            <a:ext cx="6096000" cy="1066800"/>
            <a:chOff x="1371600" y="2057400"/>
            <a:chExt cx="6096000" cy="1066800"/>
          </a:xfrm>
        </p:grpSpPr>
        <p:sp>
          <p:nvSpPr>
            <p:cNvPr id="9" name="Down Arrow 8"/>
            <p:cNvSpPr/>
            <p:nvPr/>
          </p:nvSpPr>
          <p:spPr>
            <a:xfrm>
              <a:off x="4114800" y="2057400"/>
              <a:ext cx="457200" cy="45720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71600" y="2514600"/>
              <a:ext cx="60960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Self-service hypervisor</a:t>
              </a:r>
              <a:endPara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38788" y="2895600"/>
            <a:ext cx="6224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</a:t>
            </a:r>
            <a:r>
              <a:rPr lang="en-US" sz="3200" dirty="0" smtClean="0">
                <a:solidFill>
                  <a:srgbClr val="FF0000"/>
                </a:solidFill>
              </a:rPr>
              <a:t>s the request from client’s Udom0?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142141" y="3352800"/>
            <a:ext cx="1039459" cy="859573"/>
            <a:chOff x="4599341" y="3657600"/>
            <a:chExt cx="1039459" cy="859573"/>
          </a:xfrm>
        </p:grpSpPr>
        <p:sp>
          <p:nvSpPr>
            <p:cNvPr id="13" name="Down Arrow 12"/>
            <p:cNvSpPr/>
            <p:nvPr/>
          </p:nvSpPr>
          <p:spPr>
            <a:xfrm rot="19409107">
              <a:off x="4599341" y="3689883"/>
              <a:ext cx="457200" cy="82729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17529" y="3657600"/>
              <a:ext cx="721271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NO</a:t>
              </a:r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1905000" y="3352800"/>
            <a:ext cx="1870956" cy="1447800"/>
            <a:chOff x="2362200" y="3733800"/>
            <a:chExt cx="1870956" cy="1447800"/>
          </a:xfrm>
        </p:grpSpPr>
        <p:sp>
          <p:nvSpPr>
            <p:cNvPr id="12" name="Down Arrow 11"/>
            <p:cNvSpPr/>
            <p:nvPr/>
          </p:nvSpPr>
          <p:spPr>
            <a:xfrm rot="1949902">
              <a:off x="3775956" y="3791848"/>
              <a:ext cx="457200" cy="82729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92838" y="3733800"/>
              <a:ext cx="76956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YES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362200" y="4572000"/>
              <a:ext cx="1828800" cy="609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ALLOW</a:t>
              </a:r>
              <a:endPara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114800" y="4075093"/>
            <a:ext cx="464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Does requestor have privilege (e.g., client’s service VM)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5638800" y="4876800"/>
            <a:ext cx="1828800" cy="1447800"/>
            <a:chOff x="5638800" y="4876800"/>
            <a:chExt cx="1828800" cy="1447800"/>
          </a:xfrm>
        </p:grpSpPr>
        <p:sp>
          <p:nvSpPr>
            <p:cNvPr id="17" name="Rectangle 16"/>
            <p:cNvSpPr/>
            <p:nvPr/>
          </p:nvSpPr>
          <p:spPr>
            <a:xfrm>
              <a:off x="5638800" y="5715000"/>
              <a:ext cx="1828800" cy="609600"/>
            </a:xfrm>
            <a:prstGeom prst="rect">
              <a:avLst/>
            </a:prstGeom>
            <a:solidFill>
              <a:srgbClr val="FF797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DENY</a:t>
              </a:r>
              <a:endPara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5742341" y="4876800"/>
              <a:ext cx="1039459" cy="859573"/>
              <a:chOff x="4599341" y="3657600"/>
              <a:chExt cx="1039459" cy="859573"/>
            </a:xfrm>
          </p:grpSpPr>
          <p:sp>
            <p:nvSpPr>
              <p:cNvPr id="22" name="Down Arrow 21"/>
              <p:cNvSpPr/>
              <p:nvPr/>
            </p:nvSpPr>
            <p:spPr>
              <a:xfrm rot="19409107">
                <a:off x="4599341" y="3689883"/>
                <a:ext cx="457200" cy="827290"/>
              </a:xfrm>
              <a:prstGeom prst="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917529" y="3657600"/>
                <a:ext cx="721271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NO</a:t>
                </a:r>
              </a:p>
            </p:txBody>
          </p:sp>
        </p:grpSp>
      </p:grpSp>
      <p:grpSp>
        <p:nvGrpSpPr>
          <p:cNvPr id="24" name="Group 18"/>
          <p:cNvGrpSpPr/>
          <p:nvPr/>
        </p:nvGrpSpPr>
        <p:grpSpPr>
          <a:xfrm>
            <a:off x="3505200" y="4876800"/>
            <a:ext cx="1870956" cy="1447800"/>
            <a:chOff x="2362200" y="3733800"/>
            <a:chExt cx="1870956" cy="1447800"/>
          </a:xfrm>
        </p:grpSpPr>
        <p:sp>
          <p:nvSpPr>
            <p:cNvPr id="25" name="Down Arrow 24"/>
            <p:cNvSpPr/>
            <p:nvPr/>
          </p:nvSpPr>
          <p:spPr>
            <a:xfrm rot="1949902">
              <a:off x="3775956" y="3791848"/>
              <a:ext cx="457200" cy="82729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92838" y="3733800"/>
              <a:ext cx="76956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YES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362200" y="4572000"/>
              <a:ext cx="1828800" cy="609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ALLOW</a:t>
              </a:r>
              <a:endPara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371600"/>
            <a:ext cx="8077200" cy="579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Self-service Cloud Computing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Our Solution – SSC </a:t>
            </a:r>
            <a:r>
              <a:rPr lang="en-IN" sz="3600" b="1" dirty="0" smtClean="0">
                <a:solidFill>
                  <a:srgbClr val="C00000"/>
                </a:solidFill>
              </a:rPr>
              <a:t>[ACM CCS 2012]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191000"/>
          </a:xfrm>
        </p:spPr>
        <p:txBody>
          <a:bodyPr>
            <a:normAutofit/>
          </a:bodyPr>
          <a:lstStyle/>
          <a:p>
            <a:r>
              <a:rPr lang="en-IN" dirty="0" smtClean="0"/>
              <a:t>De-privilege cloud admins </a:t>
            </a:r>
          </a:p>
          <a:p>
            <a:r>
              <a:rPr lang="en-IN" dirty="0" smtClean="0"/>
              <a:t>Transfer privilege to clients</a:t>
            </a:r>
          </a:p>
          <a:p>
            <a:r>
              <a:rPr lang="en-IN" dirty="0" smtClean="0"/>
              <a:t>Main ideas:</a:t>
            </a:r>
          </a:p>
          <a:p>
            <a:pPr lvl="1"/>
            <a:r>
              <a:rPr lang="en-IN" dirty="0" smtClean="0"/>
              <a:t>Privilege separation</a:t>
            </a:r>
          </a:p>
          <a:p>
            <a:pPr lvl="1"/>
            <a:r>
              <a:rPr lang="en-IN" dirty="0"/>
              <a:t>L</a:t>
            </a:r>
            <a:r>
              <a:rPr lang="en-IN" dirty="0" smtClean="0"/>
              <a:t>east privilege</a:t>
            </a:r>
            <a:endParaRPr lang="en-IN" dirty="0"/>
          </a:p>
          <a:p>
            <a:r>
              <a:rPr lang="en-IN" dirty="0" smtClean="0"/>
              <a:t>Implemented via hypervisor modifications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1295400"/>
            <a:ext cx="6705600" cy="1066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/>
          </a:bodyPr>
          <a:lstStyle/>
          <a:p>
            <a:r>
              <a:rPr lang="en-IN" dirty="0" smtClean="0"/>
              <a:t>Contributions of this paper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b="1" dirty="0" smtClean="0"/>
              <a:t>Control plane for a cloud platform consisting of SSC hypervisors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422620"/>
              </p:ext>
            </p:extLst>
          </p:nvPr>
        </p:nvGraphicFramePr>
        <p:xfrm>
          <a:off x="457200" y="2667000"/>
          <a:ext cx="8382000" cy="320485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91000"/>
                <a:gridCol w="4191000"/>
              </a:tblGrid>
              <a:tr h="753090">
                <a:tc>
                  <a:txBody>
                    <a:bodyPr/>
                    <a:lstStyle/>
                    <a:p>
                      <a:pPr algn="ctr"/>
                      <a:r>
                        <a:rPr lang="en-IN" sz="2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Client’s Perspective</a:t>
                      </a:r>
                      <a:endParaRPr lang="en-US" sz="2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Provider’s Perspective</a:t>
                      </a:r>
                      <a:endParaRPr lang="en-US" sz="2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519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Deploying custom network </a:t>
                      </a:r>
                      <a:r>
                        <a:rPr lang="en-IN" sz="3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middleboxes</a:t>
                      </a:r>
                      <a:endParaRPr lang="en-IN" sz="30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Unified administrative interface</a:t>
                      </a:r>
                    </a:p>
                  </a:txBody>
                  <a:tcPr/>
                </a:tc>
              </a:tr>
              <a:tr h="1299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IN" sz="3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Specifying VM dependencies</a:t>
                      </a:r>
                      <a:endParaRPr lang="en-US" sz="3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 dependency-aware migration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Connector 7"/>
          <p:cNvCxnSpPr>
            <a:stCxn id="5" idx="2"/>
            <a:endCxn id="5" idx="0"/>
          </p:cNvCxnSpPr>
          <p:nvPr/>
        </p:nvCxnSpPr>
        <p:spPr>
          <a:xfrm flipV="1">
            <a:off x="4648200" y="2667000"/>
            <a:ext cx="0" cy="32048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24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Traditional cloud platforms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5620665"/>
            <a:ext cx="6938433" cy="62773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858665"/>
            <a:ext cx="6938433" cy="627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Hypervisor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1" y="2725065"/>
            <a:ext cx="2286000" cy="2034383"/>
          </a:xfrm>
          <a:prstGeom prst="rect">
            <a:avLst/>
          </a:prstGeom>
          <a:solidFill>
            <a:srgbClr val="FFE1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Provider’s Management VM (dom0)</a:t>
            </a:r>
            <a:endParaRPr 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5"/>
          <p:cNvGrpSpPr/>
          <p:nvPr/>
        </p:nvGrpSpPr>
        <p:grpSpPr>
          <a:xfrm>
            <a:off x="3733800" y="1963065"/>
            <a:ext cx="4108704" cy="1060704"/>
            <a:chOff x="3733800" y="2963275"/>
            <a:chExt cx="4108704" cy="1060704"/>
          </a:xfrm>
        </p:grpSpPr>
        <p:pic>
          <p:nvPicPr>
            <p:cNvPr id="13" name="Picture 16" descr="C:\Documents and Settings\Andres Lagar-Cavilla\Local Settings\Temporary Internet Files\Content.IE5\41M7ST6Z\MC900433932[2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81800" y="2963275"/>
              <a:ext cx="1060704" cy="1060704"/>
            </a:xfrm>
            <a:prstGeom prst="rect">
              <a:avLst/>
            </a:prstGeom>
            <a:noFill/>
          </p:spPr>
        </p:pic>
        <p:pic>
          <p:nvPicPr>
            <p:cNvPr id="14" name="Picture 16" descr="C:\Documents and Settings\Andres Lagar-Cavilla\Local Settings\Temporary Internet Files\Content.IE5\41M7ST6Z\MC900433932[2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57800" y="2963275"/>
              <a:ext cx="1060704" cy="1060704"/>
            </a:xfrm>
            <a:prstGeom prst="rect">
              <a:avLst/>
            </a:prstGeom>
            <a:noFill/>
          </p:spPr>
        </p:pic>
        <p:pic>
          <p:nvPicPr>
            <p:cNvPr id="16" name="Picture 16" descr="C:\Documents and Settings\Andres Lagar-Cavilla\Local Settings\Temporary Internet Files\Content.IE5\41M7ST6Z\MC900433932[2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33800" y="2963275"/>
              <a:ext cx="1060704" cy="1060704"/>
            </a:xfrm>
            <a:prstGeom prst="rect">
              <a:avLst/>
            </a:prstGeom>
            <a:noFill/>
          </p:spPr>
        </p:pic>
      </p:grpSp>
      <p:pic>
        <p:nvPicPr>
          <p:cNvPr id="17" name="Picture 3" descr="C:\Documents and Settings\Andres Lagar-Cavilla\Local Settings\Temporary Internet Files\Content.IE5\WDWHSVEV\MC900433940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2904125"/>
            <a:ext cx="1058275" cy="1058275"/>
          </a:xfrm>
          <a:prstGeom prst="rect">
            <a:avLst/>
          </a:prstGeom>
          <a:noFill/>
        </p:spPr>
      </p:pic>
      <p:pic>
        <p:nvPicPr>
          <p:cNvPr id="18" name="Picture 3" descr="C:\Documents and Settings\Andres Lagar-Cavilla\Local Settings\Temporary Internet Files\Content.IE5\WDWHSVEV\MC900433940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25" y="4656725"/>
            <a:ext cx="1058275" cy="1058275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7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IN" dirty="0" smtClean="0"/>
              <a:t>Privilege allocation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5620665"/>
            <a:ext cx="6938433" cy="62773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858665"/>
            <a:ext cx="6938433" cy="627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Hypervisor</a:t>
            </a:r>
            <a:endParaRPr lang="en-US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1" y="2725065"/>
            <a:ext cx="2286000" cy="2034383"/>
          </a:xfrm>
          <a:prstGeom prst="rect">
            <a:avLst/>
          </a:prstGeom>
          <a:solidFill>
            <a:srgbClr val="FFE1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Provider’s Management VM (dom0)</a:t>
            </a:r>
            <a:endParaRPr 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3106065"/>
            <a:ext cx="1371600" cy="1653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VM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Content Placeholder 7" descr="strong.jpg"/>
          <p:cNvPicPr>
            <a:picLocks noGrp="1" noChangeAspect="1"/>
          </p:cNvPicPr>
          <p:nvPr>
            <p:ph idx="1"/>
          </p:nvPr>
        </p:nvPicPr>
        <p:blipFill>
          <a:blip r:embed="rId3"/>
          <a:srcRect l="-59435" r="-59435"/>
          <a:stretch>
            <a:fillRect/>
          </a:stretch>
        </p:blipFill>
        <p:spPr>
          <a:xfrm>
            <a:off x="762000" y="952868"/>
            <a:ext cx="2971800" cy="1735947"/>
          </a:xfrm>
        </p:spPr>
      </p:pic>
      <p:pic>
        <p:nvPicPr>
          <p:cNvPr id="20" name="Picture 19" descr="we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1143000"/>
            <a:ext cx="905396" cy="1858444"/>
          </a:xfrm>
          <a:prstGeom prst="rect">
            <a:avLst/>
          </a:prstGeom>
        </p:spPr>
      </p:pic>
      <p:pic>
        <p:nvPicPr>
          <p:cNvPr id="21" name="Picture 20" descr="we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0804" y="1143000"/>
            <a:ext cx="905396" cy="1858444"/>
          </a:xfrm>
          <a:prstGeom prst="rect">
            <a:avLst/>
          </a:prstGeom>
        </p:spPr>
      </p:pic>
      <p:pic>
        <p:nvPicPr>
          <p:cNvPr id="22" name="Picture 21" descr="we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6804" y="1143000"/>
            <a:ext cx="905396" cy="1858444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8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17510" y="4856662"/>
            <a:ext cx="8493388" cy="13866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7510" y="1595151"/>
            <a:ext cx="3133032" cy="3023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44900" y="1595151"/>
            <a:ext cx="5165998" cy="3020648"/>
          </a:xfrm>
          <a:prstGeom prst="rect">
            <a:avLst/>
          </a:prstGeom>
          <a:solidFill>
            <a:srgbClr val="FFE16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797484" y="2128551"/>
            <a:ext cx="3418140" cy="21916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Direct Access Storage 20"/>
          <p:cNvSpPr/>
          <p:nvPr/>
        </p:nvSpPr>
        <p:spPr>
          <a:xfrm rot="16200000">
            <a:off x="7070328" y="2754424"/>
            <a:ext cx="2052321" cy="1105376"/>
          </a:xfrm>
          <a:prstGeom prst="flowChartMagneticDru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5633751"/>
            <a:ext cx="2191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1747551"/>
            <a:ext cx="315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Client’s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81400" y="1595151"/>
            <a:ext cx="5093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Management 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801077" y="3537274"/>
            <a:ext cx="2207846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5800" y="2433351"/>
            <a:ext cx="9845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Code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0" y="2413497"/>
            <a:ext cx="8787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07284" y="2280951"/>
            <a:ext cx="29434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Checking daemon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21417" y="3042951"/>
            <a:ext cx="11641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Sec.</a:t>
            </a:r>
          </a:p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Policy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olded Corner 30"/>
          <p:cNvSpPr/>
          <p:nvPr/>
        </p:nvSpPr>
        <p:spPr>
          <a:xfrm>
            <a:off x="882316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1513726" y="4689143"/>
            <a:ext cx="703172" cy="158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864518" y="5025739"/>
            <a:ext cx="2707482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4038600" y="4490751"/>
            <a:ext cx="1066800" cy="1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562600" y="3119151"/>
            <a:ext cx="1958047" cy="295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5999047" y="4509047"/>
            <a:ext cx="1208615" cy="159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</p:cNvCxnSpPr>
          <p:nvPr/>
        </p:nvCxnSpPr>
        <p:spPr>
          <a:xfrm>
            <a:off x="6984914" y="3611117"/>
            <a:ext cx="562712" cy="4764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9"/>
          <p:cNvGrpSpPr/>
          <p:nvPr/>
        </p:nvGrpSpPr>
        <p:grpSpPr>
          <a:xfrm>
            <a:off x="5105400" y="5024151"/>
            <a:ext cx="1282322" cy="1136631"/>
            <a:chOff x="4983645" y="4625287"/>
            <a:chExt cx="1282322" cy="1136631"/>
          </a:xfrm>
        </p:grpSpPr>
        <p:sp>
          <p:nvSpPr>
            <p:cNvPr id="43" name="TextBox 42"/>
            <p:cNvSpPr txBox="1"/>
            <p:nvPr/>
          </p:nvSpPr>
          <p:spPr>
            <a:xfrm>
              <a:off x="4983645" y="4992477"/>
              <a:ext cx="128232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Resume 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guest</a:t>
              </a:r>
            </a:p>
          </p:txBody>
        </p:sp>
        <p:sp>
          <p:nvSpPr>
            <p:cNvPr id="44" name="L-Shape 43"/>
            <p:cNvSpPr/>
            <p:nvPr/>
          </p:nvSpPr>
          <p:spPr>
            <a:xfrm rot="18954529">
              <a:off x="5401658" y="4625287"/>
              <a:ext cx="604277" cy="239817"/>
            </a:xfrm>
            <a:prstGeom prst="corner">
              <a:avLst>
                <a:gd name="adj1" fmla="val 42633"/>
                <a:gd name="adj2" fmla="val 42484"/>
              </a:avLst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Oval 44"/>
          <p:cNvSpPr/>
          <p:nvPr/>
        </p:nvSpPr>
        <p:spPr>
          <a:xfrm>
            <a:off x="1249680" y="4497693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867400" y="2890551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8" name="Oval 47"/>
          <p:cNvSpPr/>
          <p:nvPr/>
        </p:nvSpPr>
        <p:spPr>
          <a:xfrm>
            <a:off x="5988023" y="3766464"/>
            <a:ext cx="502920" cy="5029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9" name="Alternate Process 48"/>
          <p:cNvSpPr/>
          <p:nvPr/>
        </p:nvSpPr>
        <p:spPr>
          <a:xfrm>
            <a:off x="3810000" y="2814351"/>
            <a:ext cx="1800776" cy="1106566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10000" y="2966751"/>
            <a:ext cx="187293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latin typeface="Arial" pitchFamily="34" charset="0"/>
                <a:cs typeface="Arial" pitchFamily="34" charset="0"/>
              </a:rPr>
              <a:t>Process the page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5715000" y="3652550"/>
            <a:ext cx="914400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4991894" y="4375657"/>
            <a:ext cx="1447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6255843" y="4940798"/>
            <a:ext cx="777589" cy="1307602"/>
            <a:chOff x="5450703" y="4471524"/>
            <a:chExt cx="777589" cy="1307602"/>
          </a:xfrm>
        </p:grpSpPr>
        <p:sp>
          <p:nvSpPr>
            <p:cNvPr id="55" name="Multiply 54"/>
            <p:cNvSpPr/>
            <p:nvPr/>
          </p:nvSpPr>
          <p:spPr>
            <a:xfrm>
              <a:off x="5496941" y="4471524"/>
              <a:ext cx="624442" cy="762000"/>
            </a:xfrm>
            <a:prstGeom prst="mathMultiply">
              <a:avLst/>
            </a:prstGeom>
            <a:solidFill>
              <a:srgbClr val="8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50703" y="5009685"/>
              <a:ext cx="77758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Alert</a:t>
              </a:r>
            </a:p>
            <a:p>
              <a:pPr algn="ctr"/>
              <a:r>
                <a:rPr lang="en-US" sz="2200" dirty="0" smtClean="0">
                  <a:latin typeface="Arial" pitchFamily="34" charset="0"/>
                  <a:cs typeface="Arial" pitchFamily="34" charset="0"/>
                </a:rPr>
                <a:t>user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Malware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E93C-32F0-498B-85F1-4F8D40DD30B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1" name="Decision 40"/>
          <p:cNvSpPr/>
          <p:nvPr/>
        </p:nvSpPr>
        <p:spPr>
          <a:xfrm>
            <a:off x="6247189" y="3304793"/>
            <a:ext cx="737725" cy="612648"/>
          </a:xfrm>
          <a:prstGeom prst="flowChartDecis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olded Corner 41"/>
          <p:cNvSpPr/>
          <p:nvPr/>
        </p:nvSpPr>
        <p:spPr>
          <a:xfrm>
            <a:off x="2362200" y="3195351"/>
            <a:ext cx="641684" cy="781135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Brace 7"/>
          <p:cNvSpPr/>
          <p:nvPr/>
        </p:nvSpPr>
        <p:spPr>
          <a:xfrm rot="5400000">
            <a:off x="1637387" y="3599739"/>
            <a:ext cx="457437" cy="129381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1528</Words>
  <Application>Microsoft Office PowerPoint</Application>
  <PresentationFormat>On-screen Show (4:3)</PresentationFormat>
  <Paragraphs>543</Paragraphs>
  <Slides>45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Arial Black</vt:lpstr>
      <vt:lpstr>Arial Rounded MT Bold</vt:lpstr>
      <vt:lpstr>Calibri</vt:lpstr>
      <vt:lpstr>Courier New</vt:lpstr>
      <vt:lpstr>Times New Roman</vt:lpstr>
      <vt:lpstr>Office Theme</vt:lpstr>
      <vt:lpstr>On the Control Plane of a  Self-service Cloud Platform</vt:lpstr>
      <vt:lpstr>Client security on cloud platforms</vt:lpstr>
      <vt:lpstr>Implications – Attacks</vt:lpstr>
      <vt:lpstr>Implications – Deploying services</vt:lpstr>
      <vt:lpstr>Our Solution – SSC [ACM CCS 2012]</vt:lpstr>
      <vt:lpstr>Contributions of this paper</vt:lpstr>
      <vt:lpstr>Traditional cloud platforms</vt:lpstr>
      <vt:lpstr>Privilege allocation</vt:lpstr>
      <vt:lpstr>Example: Malware detection</vt:lpstr>
      <vt:lpstr>PowerPoint Presentation</vt:lpstr>
      <vt:lpstr>PowerPoint Presentation</vt:lpstr>
      <vt:lpstr>Privilege allocation in SSC</vt:lpstr>
      <vt:lpstr>Duties of the management VM</vt:lpstr>
      <vt:lpstr>PowerPoint Presentation</vt:lpstr>
      <vt:lpstr>An SSC platform</vt:lpstr>
      <vt:lpstr>Cloud control plane</vt:lpstr>
      <vt:lpstr>Cloud control plane</vt:lpstr>
      <vt:lpstr>Need for an SSC control plane</vt:lpstr>
      <vt:lpstr>SSC-aware control plane</vt:lpstr>
      <vt:lpstr>SSC-aware control plane</vt:lpstr>
      <vt:lpstr>Client interface</vt:lpstr>
      <vt:lpstr>Example scenario</vt:lpstr>
      <vt:lpstr>Example scenario</vt:lpstr>
      <vt:lpstr>Example scenario</vt:lpstr>
      <vt:lpstr>Example scenario</vt:lpstr>
      <vt:lpstr>VM dependency constraints</vt:lpstr>
      <vt:lpstr>Cloud controller</vt:lpstr>
      <vt:lpstr>Cloud controller’s tasks</vt:lpstr>
      <vt:lpstr>Udom0 and switches</vt:lpstr>
      <vt:lpstr>Udom0 and switches</vt:lpstr>
      <vt:lpstr>Example of middlebox placement</vt:lpstr>
      <vt:lpstr>Evaluation</vt:lpstr>
      <vt:lpstr>Baseline overhead for middleboxes</vt:lpstr>
      <vt:lpstr>Baseline overhead for middleboxes</vt:lpstr>
      <vt:lpstr>Example: Network metering</vt:lpstr>
      <vt:lpstr>Network metering overhead</vt:lpstr>
      <vt:lpstr>See paper for more</vt:lpstr>
      <vt:lpstr>Related work</vt:lpstr>
      <vt:lpstr>Thank You.</vt:lpstr>
      <vt:lpstr>BACKUP SLIDES</vt:lpstr>
      <vt:lpstr>SSC versus Haven/Intel SGX</vt:lpstr>
      <vt:lpstr>Cloudvisor and XenBlanket</vt:lpstr>
      <vt:lpstr>Providers want some control</vt:lpstr>
      <vt:lpstr>Traditional privilege model</vt:lpstr>
      <vt:lpstr>SSC’s privilege model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Self-service Cloud Computing</dc:title>
  <dc:creator>vg</dc:creator>
  <cp:lastModifiedBy>vg</cp:lastModifiedBy>
  <cp:revision>353</cp:revision>
  <dcterms:created xsi:type="dcterms:W3CDTF">2012-07-23T14:42:42Z</dcterms:created>
  <dcterms:modified xsi:type="dcterms:W3CDTF">2014-11-04T22:42:37Z</dcterms:modified>
</cp:coreProperties>
</file>