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xlsx" ContentType="application/vnd.openxmlformats-officedocument.spreadsheetml.sheet"/>
  <Default Extension="rels" ContentType="application/vnd.openxmlformats-package.relationships+xml"/>
  <Default Extension="gif" ContentType="image/gif"/>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6.xml" ContentType="application/vnd.openxmlformats-officedocument.presentationml.tags+xml"/>
  <Override PartName="/ppt/notesSlides/notesSlide50.xml" ContentType="application/vnd.openxmlformats-officedocument.presentationml.notesSlide+xml"/>
  <Override PartName="/ppt/tags/tag17.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8.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9.xml" ContentType="application/vnd.openxmlformats-officedocument.presentationml.tags+xml"/>
  <Override PartName="/ppt/notesSlides/notesSlide55.xml" ContentType="application/vnd.openxmlformats-officedocument.presentationml.notesSlide+xml"/>
  <Override PartName="/ppt/charts/chart1.xml" ContentType="application/vnd.openxmlformats-officedocument.drawingml.chart+xml"/>
  <Override PartName="/ppt/tags/tag20.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21.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2.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3.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93455" r:id="rId4"/>
  </p:sldMasterIdLst>
  <p:notesMasterIdLst>
    <p:notesMasterId r:id="rId75"/>
  </p:notesMasterIdLst>
  <p:handoutMasterIdLst>
    <p:handoutMasterId r:id="rId76"/>
  </p:handoutMasterIdLst>
  <p:sldIdLst>
    <p:sldId id="256" r:id="rId5"/>
    <p:sldId id="590" r:id="rId6"/>
    <p:sldId id="591" r:id="rId7"/>
    <p:sldId id="593" r:id="rId8"/>
    <p:sldId id="618" r:id="rId9"/>
    <p:sldId id="598" r:id="rId10"/>
    <p:sldId id="599" r:id="rId11"/>
    <p:sldId id="620" r:id="rId12"/>
    <p:sldId id="596" r:id="rId13"/>
    <p:sldId id="622" r:id="rId14"/>
    <p:sldId id="573" r:id="rId15"/>
    <p:sldId id="621" r:id="rId16"/>
    <p:sldId id="588" r:id="rId17"/>
    <p:sldId id="589" r:id="rId18"/>
    <p:sldId id="601" r:id="rId19"/>
    <p:sldId id="436" r:id="rId20"/>
    <p:sldId id="506" r:id="rId21"/>
    <p:sldId id="446" r:id="rId22"/>
    <p:sldId id="463" r:id="rId23"/>
    <p:sldId id="505" r:id="rId24"/>
    <p:sldId id="503" r:id="rId25"/>
    <p:sldId id="500" r:id="rId26"/>
    <p:sldId id="425" r:id="rId27"/>
    <p:sldId id="499" r:id="rId28"/>
    <p:sldId id="608" r:id="rId29"/>
    <p:sldId id="609" r:id="rId30"/>
    <p:sldId id="279" r:id="rId31"/>
    <p:sldId id="346" r:id="rId32"/>
    <p:sldId id="283" r:id="rId33"/>
    <p:sldId id="474" r:id="rId34"/>
    <p:sldId id="348" r:id="rId35"/>
    <p:sldId id="396" r:id="rId36"/>
    <p:sldId id="652" r:id="rId37"/>
    <p:sldId id="625" r:id="rId38"/>
    <p:sldId id="626" r:id="rId39"/>
    <p:sldId id="653" r:id="rId40"/>
    <p:sldId id="654" r:id="rId41"/>
    <p:sldId id="655" r:id="rId42"/>
    <p:sldId id="478" r:id="rId43"/>
    <p:sldId id="617" r:id="rId44"/>
    <p:sldId id="495" r:id="rId45"/>
    <p:sldId id="494" r:id="rId46"/>
    <p:sldId id="491" r:id="rId47"/>
    <p:sldId id="458" r:id="rId48"/>
    <p:sldId id="479" r:id="rId49"/>
    <p:sldId id="460" r:id="rId50"/>
    <p:sldId id="619" r:id="rId51"/>
    <p:sldId id="632" r:id="rId52"/>
    <p:sldId id="633" r:id="rId53"/>
    <p:sldId id="634" r:id="rId54"/>
    <p:sldId id="635" r:id="rId55"/>
    <p:sldId id="636" r:id="rId56"/>
    <p:sldId id="637" r:id="rId57"/>
    <p:sldId id="638" r:id="rId58"/>
    <p:sldId id="639" r:id="rId59"/>
    <p:sldId id="640" r:id="rId60"/>
    <p:sldId id="641" r:id="rId61"/>
    <p:sldId id="642" r:id="rId62"/>
    <p:sldId id="643" r:id="rId63"/>
    <p:sldId id="644" r:id="rId64"/>
    <p:sldId id="645" r:id="rId65"/>
    <p:sldId id="646" r:id="rId66"/>
    <p:sldId id="647" r:id="rId67"/>
    <p:sldId id="648" r:id="rId68"/>
    <p:sldId id="649" r:id="rId69"/>
    <p:sldId id="650" r:id="rId70"/>
    <p:sldId id="572" r:id="rId71"/>
    <p:sldId id="586" r:id="rId72"/>
    <p:sldId id="574" r:id="rId73"/>
    <p:sldId id="607"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bw"/>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C642"/>
    <a:srgbClr val="008BFF"/>
    <a:srgbClr val="FFAB16"/>
    <a:srgbClr val="FFB516"/>
    <a:srgbClr val="FF9C0B"/>
    <a:srgbClr val="DEFFE4"/>
    <a:srgbClr val="EFF3EA"/>
    <a:srgbClr val="8B8E89"/>
    <a:srgbClr val="9FFF38"/>
    <a:srgbClr val="FFFB7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4" autoAdjust="0"/>
    <p:restoredTop sz="85192" autoAdjust="0"/>
  </p:normalViewPr>
  <p:slideViewPr>
    <p:cSldViewPr snapToGrid="0" snapToObjects="1">
      <p:cViewPr>
        <p:scale>
          <a:sx n="75" d="100"/>
          <a:sy n="75" d="100"/>
        </p:scale>
        <p:origin x="-1128" y="-80"/>
      </p:cViewPr>
      <p:guideLst>
        <p:guide orient="horz" pos="2160"/>
        <p:guide pos="2880"/>
      </p:guideLst>
    </p:cSldViewPr>
  </p:slideViewPr>
  <p:notesTextViewPr>
    <p:cViewPr>
      <p:scale>
        <a:sx n="125" d="100"/>
        <a:sy n="125" d="100"/>
      </p:scale>
      <p:origin x="0" y="0"/>
    </p:cViewPr>
  </p:notesTextViewPr>
  <p:sorterViewPr>
    <p:cViewPr>
      <p:scale>
        <a:sx n="149" d="100"/>
        <a:sy n="149" d="100"/>
      </p:scale>
      <p:origin x="0" y="13552"/>
    </p:cViewPr>
  </p:sorterViewPr>
  <p:notesViewPr>
    <p:cSldViewPr snapToGrid="0" snapToObjects="1">
      <p:cViewPr varScale="1">
        <p:scale>
          <a:sx n="75" d="100"/>
          <a:sy n="75" d="100"/>
        </p:scale>
        <p:origin x="-315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notesMaster" Target="notesMasters/notesMaster1.xml"/><Relationship Id="rId76" Type="http://schemas.openxmlformats.org/officeDocument/2006/relationships/handoutMaster" Target="handoutMasters/handoutMaster1.xml"/><Relationship Id="rId77" Type="http://schemas.openxmlformats.org/officeDocument/2006/relationships/printerSettings" Target="printerSettings/printerSettings1.bin"/><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0.056363"/>
          <c:y val="0.0856096"/>
          <c:w val="0.918787"/>
          <c:h val="0.836477"/>
        </c:manualLayout>
      </c:layout>
      <c:lineChart>
        <c:grouping val="standard"/>
        <c:varyColors val="0"/>
        <c:ser>
          <c:idx val="0"/>
          <c:order val="0"/>
          <c:tx>
            <c:strRef>
              <c:f>Sheet1!$B$1</c:f>
              <c:strCache>
                <c:ptCount val="1"/>
                <c:pt idx="0">
                  <c:v>ProGuard</c:v>
                </c:pt>
              </c:strCache>
            </c:strRef>
          </c:tx>
          <c:spPr>
            <a:ln w="76200" cap="flat">
              <a:solidFill>
                <a:srgbClr val="51A7F9"/>
              </a:solidFill>
              <a:prstDash val="solid"/>
              <a:miter lim="400000"/>
            </a:ln>
            <a:effectLst/>
          </c:spPr>
          <c:marker>
            <c:symbol val="circle"/>
            <c:size val="14"/>
            <c:spPr>
              <a:solidFill>
                <a:srgbClr val="FFFFFF"/>
              </a:solidFill>
              <a:ln w="76200" cap="flat">
                <a:solidFill>
                  <a:srgbClr val="51A7F9"/>
                </a:solidFill>
                <a:prstDash val="solid"/>
                <a:miter lim="400000"/>
              </a:ln>
              <a:effectLst/>
            </c:spPr>
          </c:marker>
          <c:cat>
            <c:strRef>
              <c:f>Sheet1!$A$2:$A$11</c:f>
              <c:strCache>
                <c:ptCount val="10"/>
                <c:pt idx="0">
                  <c:v>Amazed, Amazed'</c:v>
                </c:pt>
                <c:pt idx="1">
                  <c:v>Connectbot, Connectbot'</c:v>
                </c:pt>
                <c:pt idx="2">
                  <c:v>Mileage, Mileage'</c:v>
                </c:pt>
                <c:pt idx="3">
                  <c:v>Sudoku, Sudoku'</c:v>
                </c:pt>
                <c:pt idx="4">
                  <c:v>Pedometer, Pedometer'</c:v>
                </c:pt>
                <c:pt idx="5">
                  <c:v>Photo., Photo'</c:v>
                </c:pt>
                <c:pt idx="6">
                  <c:v>Reddit, Reddit'</c:v>
                </c:pt>
                <c:pt idx="7">
                  <c:v>Stardroid, Stardroid'</c:v>
                </c:pt>
                <c:pt idx="8">
                  <c:v>Wikinotes, Wikinotes'</c:v>
                </c:pt>
                <c:pt idx="9">
                  <c:v>Zxing, Zxing'</c:v>
                </c:pt>
              </c:strCache>
            </c:strRef>
          </c:cat>
          <c:val>
            <c:numRef>
              <c:f>Sheet1!$B$2:$B$11</c:f>
              <c:numCache>
                <c:formatCode>General</c:formatCode>
                <c:ptCount val="10"/>
                <c:pt idx="0">
                  <c:v>0.44</c:v>
                </c:pt>
                <c:pt idx="1">
                  <c:v>0.6</c:v>
                </c:pt>
                <c:pt idx="2">
                  <c:v>0.72</c:v>
                </c:pt>
                <c:pt idx="3">
                  <c:v>0.83</c:v>
                </c:pt>
                <c:pt idx="4">
                  <c:v>0.84</c:v>
                </c:pt>
                <c:pt idx="5">
                  <c:v>0.77</c:v>
                </c:pt>
                <c:pt idx="6">
                  <c:v>0.47</c:v>
                </c:pt>
                <c:pt idx="7">
                  <c:v>0.53</c:v>
                </c:pt>
                <c:pt idx="8">
                  <c:v>0.92</c:v>
                </c:pt>
                <c:pt idx="9">
                  <c:v>0.61</c:v>
                </c:pt>
              </c:numCache>
            </c:numRef>
          </c:val>
          <c:smooth val="0"/>
        </c:ser>
        <c:ser>
          <c:idx val="1"/>
          <c:order val="1"/>
          <c:tx>
            <c:strRef>
              <c:f>Sheet1!$C$1</c:f>
              <c:strCache>
                <c:ptCount val="1"/>
                <c:pt idx="0">
                  <c:v>Allatori</c:v>
                </c:pt>
              </c:strCache>
            </c:strRef>
          </c:tx>
          <c:spPr>
            <a:ln w="76200" cap="flat">
              <a:solidFill>
                <a:srgbClr val="70BF41"/>
              </a:solidFill>
              <a:prstDash val="solid"/>
              <a:miter lim="400000"/>
            </a:ln>
            <a:effectLst/>
          </c:spPr>
          <c:marker>
            <c:symbol val="circle"/>
            <c:size val="14"/>
            <c:spPr>
              <a:solidFill>
                <a:srgbClr val="FFFFFF"/>
              </a:solidFill>
              <a:ln w="76200" cap="flat">
                <a:solidFill>
                  <a:srgbClr val="70BF41"/>
                </a:solidFill>
                <a:prstDash val="solid"/>
                <a:miter lim="400000"/>
              </a:ln>
              <a:effectLst/>
            </c:spPr>
          </c:marker>
          <c:cat>
            <c:strRef>
              <c:f>Sheet1!$A$2:$A$11</c:f>
              <c:strCache>
                <c:ptCount val="10"/>
                <c:pt idx="0">
                  <c:v>Amazed, Amazed'</c:v>
                </c:pt>
                <c:pt idx="1">
                  <c:v>Connectbot, Connectbot'</c:v>
                </c:pt>
                <c:pt idx="2">
                  <c:v>Mileage, Mileage'</c:v>
                </c:pt>
                <c:pt idx="3">
                  <c:v>Sudoku, Sudoku'</c:v>
                </c:pt>
                <c:pt idx="4">
                  <c:v>Pedometer, Pedometer'</c:v>
                </c:pt>
                <c:pt idx="5">
                  <c:v>Photo., Photo'</c:v>
                </c:pt>
                <c:pt idx="6">
                  <c:v>Reddit, Reddit'</c:v>
                </c:pt>
                <c:pt idx="7">
                  <c:v>Stardroid, Stardroid'</c:v>
                </c:pt>
                <c:pt idx="8">
                  <c:v>Wikinotes, Wikinotes'</c:v>
                </c:pt>
                <c:pt idx="9">
                  <c:v>Zxing, Zxing'</c:v>
                </c:pt>
              </c:strCache>
            </c:strRef>
          </c:cat>
          <c:val>
            <c:numRef>
              <c:f>Sheet1!$C$2:$C$11</c:f>
              <c:numCache>
                <c:formatCode>General</c:formatCode>
                <c:ptCount val="10"/>
                <c:pt idx="0">
                  <c:v>0.89</c:v>
                </c:pt>
                <c:pt idx="1">
                  <c:v>0.76</c:v>
                </c:pt>
                <c:pt idx="2">
                  <c:v>0.85</c:v>
                </c:pt>
                <c:pt idx="3">
                  <c:v>0.82</c:v>
                </c:pt>
                <c:pt idx="4">
                  <c:v>0.67</c:v>
                </c:pt>
                <c:pt idx="5">
                  <c:v>0.92</c:v>
                </c:pt>
                <c:pt idx="6">
                  <c:v>0.94</c:v>
                </c:pt>
                <c:pt idx="7">
                  <c:v>0.82</c:v>
                </c:pt>
                <c:pt idx="8">
                  <c:v>0.86</c:v>
                </c:pt>
                <c:pt idx="9">
                  <c:v>0.93</c:v>
                </c:pt>
              </c:numCache>
            </c:numRef>
          </c:val>
          <c:smooth val="0"/>
        </c:ser>
        <c:ser>
          <c:idx val="2"/>
          <c:order val="2"/>
          <c:tx>
            <c:strRef>
              <c:f>Sheet1!$D$1</c:f>
              <c:strCache>
                <c:ptCount val="1"/>
                <c:pt idx="0">
                  <c:v>DashO</c:v>
                </c:pt>
              </c:strCache>
            </c:strRef>
          </c:tx>
          <c:spPr>
            <a:ln w="76200" cap="flat">
              <a:solidFill>
                <a:srgbClr val="FBE12B"/>
              </a:solidFill>
              <a:prstDash val="solid"/>
              <a:miter lim="400000"/>
            </a:ln>
            <a:effectLst/>
          </c:spPr>
          <c:marker>
            <c:symbol val="circle"/>
            <c:size val="14"/>
            <c:spPr>
              <a:solidFill>
                <a:srgbClr val="FFFFFF"/>
              </a:solidFill>
              <a:ln w="76200" cap="flat">
                <a:solidFill>
                  <a:srgbClr val="FBE12B"/>
                </a:solidFill>
                <a:prstDash val="solid"/>
                <a:miter lim="400000"/>
              </a:ln>
              <a:effectLst/>
            </c:spPr>
          </c:marker>
          <c:cat>
            <c:strRef>
              <c:f>Sheet1!$A$2:$A$11</c:f>
              <c:strCache>
                <c:ptCount val="10"/>
                <c:pt idx="0">
                  <c:v>Amazed, Amazed'</c:v>
                </c:pt>
                <c:pt idx="1">
                  <c:v>Connectbot, Connectbot'</c:v>
                </c:pt>
                <c:pt idx="2">
                  <c:v>Mileage, Mileage'</c:v>
                </c:pt>
                <c:pt idx="3">
                  <c:v>Sudoku, Sudoku'</c:v>
                </c:pt>
                <c:pt idx="4">
                  <c:v>Pedometer, Pedometer'</c:v>
                </c:pt>
                <c:pt idx="5">
                  <c:v>Photo., Photo'</c:v>
                </c:pt>
                <c:pt idx="6">
                  <c:v>Reddit, Reddit'</c:v>
                </c:pt>
                <c:pt idx="7">
                  <c:v>Stardroid, Stardroid'</c:v>
                </c:pt>
                <c:pt idx="8">
                  <c:v>Wikinotes, Wikinotes'</c:v>
                </c:pt>
                <c:pt idx="9">
                  <c:v>Zxing, Zxing'</c:v>
                </c:pt>
              </c:strCache>
            </c:strRef>
          </c:cat>
          <c:val>
            <c:numRef>
              <c:f>Sheet1!$D$2:$D$11</c:f>
              <c:numCache>
                <c:formatCode>General</c:formatCode>
                <c:ptCount val="10"/>
                <c:pt idx="0">
                  <c:v>0.75</c:v>
                </c:pt>
                <c:pt idx="1">
                  <c:v>0.57</c:v>
                </c:pt>
                <c:pt idx="2">
                  <c:v>0.56</c:v>
                </c:pt>
                <c:pt idx="3">
                  <c:v>0.59</c:v>
                </c:pt>
                <c:pt idx="4">
                  <c:v>0.52</c:v>
                </c:pt>
                <c:pt idx="5">
                  <c:v>0.64</c:v>
                </c:pt>
                <c:pt idx="6">
                  <c:v>0.37</c:v>
                </c:pt>
                <c:pt idx="7">
                  <c:v>0.54</c:v>
                </c:pt>
                <c:pt idx="8">
                  <c:v>0.67</c:v>
                </c:pt>
                <c:pt idx="9">
                  <c:v>0.56</c:v>
                </c:pt>
              </c:numCache>
            </c:numRef>
          </c:val>
          <c:smooth val="0"/>
        </c:ser>
        <c:ser>
          <c:idx val="3"/>
          <c:order val="3"/>
          <c:tx>
            <c:strRef>
              <c:f>Sheet1!$E$1</c:f>
              <c:strCache>
                <c:ptCount val="1"/>
                <c:pt idx="0">
                  <c:v>Androcrypt</c:v>
                </c:pt>
              </c:strCache>
            </c:strRef>
          </c:tx>
          <c:spPr>
            <a:ln w="76200" cap="flat">
              <a:solidFill>
                <a:srgbClr val="EF951A"/>
              </a:solidFill>
              <a:prstDash val="solid"/>
              <a:miter lim="400000"/>
            </a:ln>
            <a:effectLst/>
          </c:spPr>
          <c:marker>
            <c:symbol val="circle"/>
            <c:size val="14"/>
            <c:spPr>
              <a:solidFill>
                <a:srgbClr val="FFFFFF"/>
              </a:solidFill>
              <a:ln w="76200" cap="flat">
                <a:solidFill>
                  <a:srgbClr val="EF951A"/>
                </a:solidFill>
                <a:prstDash val="solid"/>
                <a:miter lim="400000"/>
              </a:ln>
              <a:effectLst/>
            </c:spPr>
          </c:marker>
          <c:cat>
            <c:strRef>
              <c:f>Sheet1!$A$2:$A$11</c:f>
              <c:strCache>
                <c:ptCount val="10"/>
                <c:pt idx="0">
                  <c:v>Amazed, Amazed'</c:v>
                </c:pt>
                <c:pt idx="1">
                  <c:v>Connectbot, Connectbot'</c:v>
                </c:pt>
                <c:pt idx="2">
                  <c:v>Mileage, Mileage'</c:v>
                </c:pt>
                <c:pt idx="3">
                  <c:v>Sudoku, Sudoku'</c:v>
                </c:pt>
                <c:pt idx="4">
                  <c:v>Pedometer, Pedometer'</c:v>
                </c:pt>
                <c:pt idx="5">
                  <c:v>Photo., Photo'</c:v>
                </c:pt>
                <c:pt idx="6">
                  <c:v>Reddit, Reddit'</c:v>
                </c:pt>
                <c:pt idx="7">
                  <c:v>Stardroid, Stardroid'</c:v>
                </c:pt>
                <c:pt idx="8">
                  <c:v>Wikinotes, Wikinotes'</c:v>
                </c:pt>
                <c:pt idx="9">
                  <c:v>Zxing, Zxing'</c:v>
                </c:pt>
              </c:strCache>
            </c:strRef>
          </c:cat>
          <c:val>
            <c:numRef>
              <c:f>Sheet1!$E$2:$E$11</c:f>
              <c:numCache>
                <c:formatCode>General</c:formatCode>
                <c:ptCount val="10"/>
                <c:pt idx="0">
                  <c:v>0.1</c:v>
                </c:pt>
                <c:pt idx="1">
                  <c:v>0.0</c:v>
                </c:pt>
                <c:pt idx="2">
                  <c:v>0.56</c:v>
                </c:pt>
                <c:pt idx="3">
                  <c:v>0.01</c:v>
                </c:pt>
                <c:pt idx="4">
                  <c:v>0.03</c:v>
                </c:pt>
                <c:pt idx="5">
                  <c:v>0.03</c:v>
                </c:pt>
                <c:pt idx="6">
                  <c:v>0.0</c:v>
                </c:pt>
                <c:pt idx="7">
                  <c:v>0.51</c:v>
                </c:pt>
                <c:pt idx="8">
                  <c:v>0.28</c:v>
                </c:pt>
                <c:pt idx="9">
                  <c:v>0.0</c:v>
                </c:pt>
              </c:numCache>
            </c:numRef>
          </c:val>
          <c:smooth val="0"/>
        </c:ser>
        <c:dLbls>
          <c:showLegendKey val="0"/>
          <c:showVal val="0"/>
          <c:showCatName val="0"/>
          <c:showSerName val="0"/>
          <c:showPercent val="0"/>
          <c:showBubbleSize val="0"/>
        </c:dLbls>
        <c:marker val="1"/>
        <c:smooth val="0"/>
        <c:axId val="-2142902200"/>
        <c:axId val="-2142908248"/>
      </c:lineChart>
      <c:catAx>
        <c:axId val="-2142902200"/>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lvl="0">
              <a:defRPr sz="2000" b="0" i="0" u="none" strike="noStrike">
                <a:solidFill>
                  <a:srgbClr val="000000"/>
                </a:solidFill>
                <a:effectLst/>
                <a:latin typeface="Arial"/>
              </a:defRPr>
            </a:pPr>
            <a:endParaRPr lang="en-US"/>
          </a:p>
        </c:txPr>
        <c:crossAx val="-2142908248"/>
        <c:crosses val="autoZero"/>
        <c:auto val="1"/>
        <c:lblAlgn val="ctr"/>
        <c:lblOffset val="100"/>
        <c:noMultiLvlLbl val="1"/>
      </c:catAx>
      <c:valAx>
        <c:axId val="-2142908248"/>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lvl="0">
              <a:defRPr sz="2000" b="0" i="0" u="none" strike="noStrike">
                <a:solidFill>
                  <a:srgbClr val="000000"/>
                </a:solidFill>
                <a:effectLst/>
                <a:latin typeface="Arial"/>
              </a:defRPr>
            </a:pPr>
            <a:endParaRPr lang="en-US"/>
          </a:p>
        </c:txPr>
        <c:crossAx val="-2142902200"/>
        <c:crosses val="autoZero"/>
        <c:crossBetween val="midCat"/>
        <c:majorUnit val="0.25"/>
        <c:minorUnit val="0.125"/>
      </c:valAx>
      <c:spPr>
        <a:noFill/>
        <a:ln w="12700" cap="flat">
          <a:solidFill>
            <a:schemeClr val="tx1"/>
          </a:solidFill>
          <a:prstDash val="solid"/>
          <a:miter lim="400000"/>
        </a:ln>
        <a:effectLst/>
      </c:spPr>
    </c:plotArea>
    <c:legend>
      <c:legendPos val="t"/>
      <c:layout>
        <c:manualLayout>
          <c:xMode val="edge"/>
          <c:yMode val="edge"/>
          <c:x val="0.0893444"/>
          <c:y val="0.005"/>
          <c:w val="0.857981"/>
          <c:h val="0.0641484"/>
        </c:manualLayout>
      </c:layout>
      <c:overlay val="1"/>
      <c:spPr>
        <a:noFill/>
        <a:ln w="12700" cap="flat">
          <a:noFill/>
          <a:miter lim="400000"/>
        </a:ln>
        <a:effectLst/>
      </c:spPr>
      <c:txPr>
        <a:bodyPr/>
        <a:lstStyle/>
        <a:p>
          <a:pPr lvl="0">
            <a:defRPr sz="2200" b="0" i="0" u="none" strike="noStrike">
              <a:solidFill>
                <a:srgbClr val="000000"/>
              </a:solidFill>
              <a:effectLst/>
              <a:latin typeface="Arial"/>
            </a:defRPr>
          </a:pPr>
          <a:endParaRPr lang="en-US"/>
        </a:p>
      </c:txPr>
    </c:legend>
    <c:plotVisOnly val="1"/>
    <c:dispBlanksAs val="gap"/>
    <c:showDLblsOverMax val="1"/>
  </c:chart>
  <c:spPr>
    <a:noFill/>
    <a:ln>
      <a:noFill/>
    </a:ln>
    <a:effectLst/>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714F5FC-46EB-4B4D-9DD4-8F5433AD35B3}" type="datetimeFigureOut">
              <a:rPr lang="en-US" smtClean="0"/>
              <a:t>8/3/15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F12A308-21E1-6E46-BD9F-3BEDB1EBE4A9}" type="slidenum">
              <a:rPr lang="en-US" smtClean="0"/>
              <a:t>‹#›</a:t>
            </a:fld>
            <a:endParaRPr lang="en-US"/>
          </a:p>
        </p:txBody>
      </p:sp>
    </p:spTree>
    <p:extLst>
      <p:ext uri="{BB962C8B-B14F-4D97-AF65-F5344CB8AC3E}">
        <p14:creationId xmlns:p14="http://schemas.microsoft.com/office/powerpoint/2010/main" val="3390905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A9ABBE-2C1F-2149-A0CE-B7D32FFAC80C}" type="datetimeFigureOut">
              <a:rPr lang="en-US" smtClean="0"/>
              <a:t>8/3/15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E57269-30CF-164C-9A4E-B850CB88E880}" type="slidenum">
              <a:rPr lang="en-US" smtClean="0"/>
              <a:t>‹#›</a:t>
            </a:fld>
            <a:endParaRPr lang="en-US"/>
          </a:p>
        </p:txBody>
      </p:sp>
    </p:spTree>
    <p:extLst>
      <p:ext uri="{BB962C8B-B14F-4D97-AF65-F5344CB8AC3E}">
        <p14:creationId xmlns:p14="http://schemas.microsoft.com/office/powerpoint/2010/main" val="332459318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0</a:t>
            </a:fld>
            <a:endParaRPr lang="en-US"/>
          </a:p>
        </p:txBody>
      </p:sp>
    </p:spTree>
    <p:extLst>
      <p:ext uri="{BB962C8B-B14F-4D97-AF65-F5344CB8AC3E}">
        <p14:creationId xmlns:p14="http://schemas.microsoft.com/office/powerpoint/2010/main" val="928282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9</a:t>
            </a:fld>
            <a:endParaRPr lang="en-US"/>
          </a:p>
        </p:txBody>
      </p:sp>
    </p:spTree>
    <p:extLst>
      <p:ext uri="{BB962C8B-B14F-4D97-AF65-F5344CB8AC3E}">
        <p14:creationId xmlns:p14="http://schemas.microsoft.com/office/powerpoint/2010/main" val="2119813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10</a:t>
            </a:fld>
            <a:endParaRPr lang="en-US"/>
          </a:p>
        </p:txBody>
      </p:sp>
    </p:spTree>
    <p:extLst>
      <p:ext uri="{BB962C8B-B14F-4D97-AF65-F5344CB8AC3E}">
        <p14:creationId xmlns:p14="http://schemas.microsoft.com/office/powerpoint/2010/main" val="150380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11</a:t>
            </a:fld>
            <a:endParaRPr lang="en-US"/>
          </a:p>
        </p:txBody>
      </p:sp>
    </p:spTree>
    <p:extLst>
      <p:ext uri="{BB962C8B-B14F-4D97-AF65-F5344CB8AC3E}">
        <p14:creationId xmlns:p14="http://schemas.microsoft.com/office/powerpoint/2010/main" val="4094710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12</a:t>
            </a:fld>
            <a:endParaRPr lang="en-US"/>
          </a:p>
        </p:txBody>
      </p:sp>
    </p:spTree>
    <p:extLst>
      <p:ext uri="{BB962C8B-B14F-4D97-AF65-F5344CB8AC3E}">
        <p14:creationId xmlns:p14="http://schemas.microsoft.com/office/powerpoint/2010/main" val="1220902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13</a:t>
            </a:fld>
            <a:endParaRPr lang="en-US"/>
          </a:p>
        </p:txBody>
      </p:sp>
    </p:spTree>
    <p:extLst>
      <p:ext uri="{BB962C8B-B14F-4D97-AF65-F5344CB8AC3E}">
        <p14:creationId xmlns:p14="http://schemas.microsoft.com/office/powerpoint/2010/main" val="2721902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14</a:t>
            </a:fld>
            <a:endParaRPr lang="en-US"/>
          </a:p>
        </p:txBody>
      </p:sp>
    </p:spTree>
    <p:extLst>
      <p:ext uri="{BB962C8B-B14F-4D97-AF65-F5344CB8AC3E}">
        <p14:creationId xmlns:p14="http://schemas.microsoft.com/office/powerpoint/2010/main" val="1350947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15</a:t>
            </a:fld>
            <a:endParaRPr lang="en-US"/>
          </a:p>
        </p:txBody>
      </p:sp>
    </p:spTree>
    <p:extLst>
      <p:ext uri="{BB962C8B-B14F-4D97-AF65-F5344CB8AC3E}">
        <p14:creationId xmlns:p14="http://schemas.microsoft.com/office/powerpoint/2010/main" val="3649342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16</a:t>
            </a:fld>
            <a:endParaRPr lang="en-US"/>
          </a:p>
        </p:txBody>
      </p:sp>
    </p:spTree>
    <p:extLst>
      <p:ext uri="{BB962C8B-B14F-4D97-AF65-F5344CB8AC3E}">
        <p14:creationId xmlns:p14="http://schemas.microsoft.com/office/powerpoint/2010/main" val="2744706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17</a:t>
            </a:fld>
            <a:endParaRPr lang="en-US"/>
          </a:p>
        </p:txBody>
      </p:sp>
    </p:spTree>
    <p:extLst>
      <p:ext uri="{BB962C8B-B14F-4D97-AF65-F5344CB8AC3E}">
        <p14:creationId xmlns:p14="http://schemas.microsoft.com/office/powerpoint/2010/main" val="148272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18</a:t>
            </a:fld>
            <a:endParaRPr lang="en-US"/>
          </a:p>
        </p:txBody>
      </p:sp>
    </p:spTree>
    <p:extLst>
      <p:ext uri="{BB962C8B-B14F-4D97-AF65-F5344CB8AC3E}">
        <p14:creationId xmlns:p14="http://schemas.microsoft.com/office/powerpoint/2010/main" val="3195873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1</a:t>
            </a:fld>
            <a:endParaRPr lang="en-US"/>
          </a:p>
        </p:txBody>
      </p:sp>
    </p:spTree>
    <p:extLst>
      <p:ext uri="{BB962C8B-B14F-4D97-AF65-F5344CB8AC3E}">
        <p14:creationId xmlns:p14="http://schemas.microsoft.com/office/powerpoint/2010/main" val="221149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19</a:t>
            </a:fld>
            <a:endParaRPr lang="en-US"/>
          </a:p>
        </p:txBody>
      </p:sp>
    </p:spTree>
    <p:extLst>
      <p:ext uri="{BB962C8B-B14F-4D97-AF65-F5344CB8AC3E}">
        <p14:creationId xmlns:p14="http://schemas.microsoft.com/office/powerpoint/2010/main" val="3624703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20</a:t>
            </a:fld>
            <a:endParaRPr lang="en-US"/>
          </a:p>
        </p:txBody>
      </p:sp>
    </p:spTree>
    <p:extLst>
      <p:ext uri="{BB962C8B-B14F-4D97-AF65-F5344CB8AC3E}">
        <p14:creationId xmlns:p14="http://schemas.microsoft.com/office/powerpoint/2010/main" val="3065764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21</a:t>
            </a:fld>
            <a:endParaRPr lang="en-US"/>
          </a:p>
        </p:txBody>
      </p:sp>
    </p:spTree>
    <p:extLst>
      <p:ext uri="{BB962C8B-B14F-4D97-AF65-F5344CB8AC3E}">
        <p14:creationId xmlns:p14="http://schemas.microsoft.com/office/powerpoint/2010/main" val="3249561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22</a:t>
            </a:fld>
            <a:endParaRPr lang="en-US"/>
          </a:p>
        </p:txBody>
      </p:sp>
    </p:spTree>
    <p:extLst>
      <p:ext uri="{BB962C8B-B14F-4D97-AF65-F5344CB8AC3E}">
        <p14:creationId xmlns:p14="http://schemas.microsoft.com/office/powerpoint/2010/main" val="2202853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23</a:t>
            </a:fld>
            <a:endParaRPr lang="en-US"/>
          </a:p>
        </p:txBody>
      </p:sp>
    </p:spTree>
    <p:extLst>
      <p:ext uri="{BB962C8B-B14F-4D97-AF65-F5344CB8AC3E}">
        <p14:creationId xmlns:p14="http://schemas.microsoft.com/office/powerpoint/2010/main" val="2373987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24</a:t>
            </a:fld>
            <a:endParaRPr lang="en-US"/>
          </a:p>
        </p:txBody>
      </p:sp>
    </p:spTree>
    <p:extLst>
      <p:ext uri="{BB962C8B-B14F-4D97-AF65-F5344CB8AC3E}">
        <p14:creationId xmlns:p14="http://schemas.microsoft.com/office/powerpoint/2010/main" val="23739871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25</a:t>
            </a:fld>
            <a:endParaRPr lang="en-US"/>
          </a:p>
        </p:txBody>
      </p:sp>
    </p:spTree>
    <p:extLst>
      <p:ext uri="{BB962C8B-B14F-4D97-AF65-F5344CB8AC3E}">
        <p14:creationId xmlns:p14="http://schemas.microsoft.com/office/powerpoint/2010/main" val="2373987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26</a:t>
            </a:fld>
            <a:endParaRPr lang="en-US"/>
          </a:p>
        </p:txBody>
      </p:sp>
    </p:spTree>
    <p:extLst>
      <p:ext uri="{BB962C8B-B14F-4D97-AF65-F5344CB8AC3E}">
        <p14:creationId xmlns:p14="http://schemas.microsoft.com/office/powerpoint/2010/main" val="2790485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27</a:t>
            </a:fld>
            <a:endParaRPr lang="en-US"/>
          </a:p>
        </p:txBody>
      </p:sp>
    </p:spTree>
    <p:extLst>
      <p:ext uri="{BB962C8B-B14F-4D97-AF65-F5344CB8AC3E}">
        <p14:creationId xmlns:p14="http://schemas.microsoft.com/office/powerpoint/2010/main" val="1191597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28</a:t>
            </a:fld>
            <a:endParaRPr lang="en-US"/>
          </a:p>
        </p:txBody>
      </p:sp>
    </p:spTree>
    <p:extLst>
      <p:ext uri="{BB962C8B-B14F-4D97-AF65-F5344CB8AC3E}">
        <p14:creationId xmlns:p14="http://schemas.microsoft.com/office/powerpoint/2010/main" val="406456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2</a:t>
            </a:fld>
            <a:endParaRPr lang="en-US"/>
          </a:p>
        </p:txBody>
      </p:sp>
    </p:spTree>
    <p:extLst>
      <p:ext uri="{BB962C8B-B14F-4D97-AF65-F5344CB8AC3E}">
        <p14:creationId xmlns:p14="http://schemas.microsoft.com/office/powerpoint/2010/main" val="5173765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29</a:t>
            </a:fld>
            <a:endParaRPr lang="en-US"/>
          </a:p>
        </p:txBody>
      </p:sp>
    </p:spTree>
    <p:extLst>
      <p:ext uri="{BB962C8B-B14F-4D97-AF65-F5344CB8AC3E}">
        <p14:creationId xmlns:p14="http://schemas.microsoft.com/office/powerpoint/2010/main" val="406456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30</a:t>
            </a:fld>
            <a:endParaRPr lang="en-US"/>
          </a:p>
        </p:txBody>
      </p:sp>
    </p:spTree>
    <p:extLst>
      <p:ext uri="{BB962C8B-B14F-4D97-AF65-F5344CB8AC3E}">
        <p14:creationId xmlns:p14="http://schemas.microsoft.com/office/powerpoint/2010/main" val="3496129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31</a:t>
            </a:fld>
            <a:endParaRPr lang="en-US"/>
          </a:p>
        </p:txBody>
      </p:sp>
    </p:spTree>
    <p:extLst>
      <p:ext uri="{BB962C8B-B14F-4D97-AF65-F5344CB8AC3E}">
        <p14:creationId xmlns:p14="http://schemas.microsoft.com/office/powerpoint/2010/main" val="443383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32</a:t>
            </a:fld>
            <a:endParaRPr lang="en-US"/>
          </a:p>
        </p:txBody>
      </p:sp>
    </p:spTree>
    <p:extLst>
      <p:ext uri="{BB962C8B-B14F-4D97-AF65-F5344CB8AC3E}">
        <p14:creationId xmlns:p14="http://schemas.microsoft.com/office/powerpoint/2010/main" val="9095659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33</a:t>
            </a:fld>
            <a:endParaRPr lang="en-US"/>
          </a:p>
        </p:txBody>
      </p:sp>
    </p:spTree>
    <p:extLst>
      <p:ext uri="{BB962C8B-B14F-4D97-AF65-F5344CB8AC3E}">
        <p14:creationId xmlns:p14="http://schemas.microsoft.com/office/powerpoint/2010/main" val="3499823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34</a:t>
            </a:fld>
            <a:endParaRPr lang="en-US"/>
          </a:p>
        </p:txBody>
      </p:sp>
    </p:spTree>
    <p:extLst>
      <p:ext uri="{BB962C8B-B14F-4D97-AF65-F5344CB8AC3E}">
        <p14:creationId xmlns:p14="http://schemas.microsoft.com/office/powerpoint/2010/main" val="9408943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35</a:t>
            </a:fld>
            <a:endParaRPr lang="en-US"/>
          </a:p>
        </p:txBody>
      </p:sp>
    </p:spTree>
    <p:extLst>
      <p:ext uri="{BB962C8B-B14F-4D97-AF65-F5344CB8AC3E}">
        <p14:creationId xmlns:p14="http://schemas.microsoft.com/office/powerpoint/2010/main" val="9408943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36</a:t>
            </a:fld>
            <a:endParaRPr lang="en-US"/>
          </a:p>
        </p:txBody>
      </p:sp>
    </p:spTree>
    <p:extLst>
      <p:ext uri="{BB962C8B-B14F-4D97-AF65-F5344CB8AC3E}">
        <p14:creationId xmlns:p14="http://schemas.microsoft.com/office/powerpoint/2010/main" val="3499823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37</a:t>
            </a:fld>
            <a:endParaRPr lang="en-US"/>
          </a:p>
        </p:txBody>
      </p:sp>
    </p:spTree>
    <p:extLst>
      <p:ext uri="{BB962C8B-B14F-4D97-AF65-F5344CB8AC3E}">
        <p14:creationId xmlns:p14="http://schemas.microsoft.com/office/powerpoint/2010/main" val="34998234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38</a:t>
            </a:fld>
            <a:endParaRPr lang="en-US"/>
          </a:p>
        </p:txBody>
      </p:sp>
    </p:spTree>
    <p:extLst>
      <p:ext uri="{BB962C8B-B14F-4D97-AF65-F5344CB8AC3E}">
        <p14:creationId xmlns:p14="http://schemas.microsoft.com/office/powerpoint/2010/main" val="3499823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3</a:t>
            </a:fld>
            <a:endParaRPr lang="en-US"/>
          </a:p>
        </p:txBody>
      </p:sp>
    </p:spTree>
    <p:extLst>
      <p:ext uri="{BB962C8B-B14F-4D97-AF65-F5344CB8AC3E}">
        <p14:creationId xmlns:p14="http://schemas.microsoft.com/office/powerpoint/2010/main" val="14450759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39</a:t>
            </a:fld>
            <a:endParaRPr lang="en-US"/>
          </a:p>
        </p:txBody>
      </p:sp>
    </p:spTree>
    <p:extLst>
      <p:ext uri="{BB962C8B-B14F-4D97-AF65-F5344CB8AC3E}">
        <p14:creationId xmlns:p14="http://schemas.microsoft.com/office/powerpoint/2010/main" val="29647377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40</a:t>
            </a:fld>
            <a:endParaRPr lang="en-US"/>
          </a:p>
        </p:txBody>
      </p:sp>
    </p:spTree>
    <p:extLst>
      <p:ext uri="{BB962C8B-B14F-4D97-AF65-F5344CB8AC3E}">
        <p14:creationId xmlns:p14="http://schemas.microsoft.com/office/powerpoint/2010/main" val="19895984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41</a:t>
            </a:fld>
            <a:endParaRPr lang="en-US"/>
          </a:p>
        </p:txBody>
      </p:sp>
    </p:spTree>
    <p:extLst>
      <p:ext uri="{BB962C8B-B14F-4D97-AF65-F5344CB8AC3E}">
        <p14:creationId xmlns:p14="http://schemas.microsoft.com/office/powerpoint/2010/main" val="4217743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42</a:t>
            </a:fld>
            <a:endParaRPr lang="en-US"/>
          </a:p>
        </p:txBody>
      </p:sp>
    </p:spTree>
    <p:extLst>
      <p:ext uri="{BB962C8B-B14F-4D97-AF65-F5344CB8AC3E}">
        <p14:creationId xmlns:p14="http://schemas.microsoft.com/office/powerpoint/2010/main" val="2883179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43</a:t>
            </a:fld>
            <a:endParaRPr lang="en-US"/>
          </a:p>
        </p:txBody>
      </p:sp>
    </p:spTree>
    <p:extLst>
      <p:ext uri="{BB962C8B-B14F-4D97-AF65-F5344CB8AC3E}">
        <p14:creationId xmlns:p14="http://schemas.microsoft.com/office/powerpoint/2010/main" val="23693837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44</a:t>
            </a:fld>
            <a:endParaRPr lang="en-US"/>
          </a:p>
        </p:txBody>
      </p:sp>
    </p:spTree>
    <p:extLst>
      <p:ext uri="{BB962C8B-B14F-4D97-AF65-F5344CB8AC3E}">
        <p14:creationId xmlns:p14="http://schemas.microsoft.com/office/powerpoint/2010/main" val="21296997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45</a:t>
            </a:fld>
            <a:endParaRPr lang="en-US"/>
          </a:p>
        </p:txBody>
      </p:sp>
    </p:spTree>
    <p:extLst>
      <p:ext uri="{BB962C8B-B14F-4D97-AF65-F5344CB8AC3E}">
        <p14:creationId xmlns:p14="http://schemas.microsoft.com/office/powerpoint/2010/main" val="40446989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46</a:t>
            </a:fld>
            <a:endParaRPr lang="en-US"/>
          </a:p>
        </p:txBody>
      </p:sp>
    </p:spTree>
    <p:extLst>
      <p:ext uri="{BB962C8B-B14F-4D97-AF65-F5344CB8AC3E}">
        <p14:creationId xmlns:p14="http://schemas.microsoft.com/office/powerpoint/2010/main" val="10258644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47</a:t>
            </a:fld>
            <a:endParaRPr lang="en-US"/>
          </a:p>
        </p:txBody>
      </p:sp>
    </p:spTree>
    <p:extLst>
      <p:ext uri="{BB962C8B-B14F-4D97-AF65-F5344CB8AC3E}">
        <p14:creationId xmlns:p14="http://schemas.microsoft.com/office/powerpoint/2010/main" val="14333539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48</a:t>
            </a:fld>
            <a:endParaRPr lang="en-US"/>
          </a:p>
        </p:txBody>
      </p:sp>
    </p:spTree>
    <p:extLst>
      <p:ext uri="{BB962C8B-B14F-4D97-AF65-F5344CB8AC3E}">
        <p14:creationId xmlns:p14="http://schemas.microsoft.com/office/powerpoint/2010/main" val="192610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a:t>
            </a:fld>
            <a:endParaRPr lang="en-US"/>
          </a:p>
        </p:txBody>
      </p:sp>
    </p:spTree>
    <p:extLst>
      <p:ext uri="{BB962C8B-B14F-4D97-AF65-F5344CB8AC3E}">
        <p14:creationId xmlns:p14="http://schemas.microsoft.com/office/powerpoint/2010/main" val="21198132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49</a:t>
            </a:fld>
            <a:endParaRPr lang="en-US"/>
          </a:p>
        </p:txBody>
      </p:sp>
    </p:spTree>
    <p:extLst>
      <p:ext uri="{BB962C8B-B14F-4D97-AF65-F5344CB8AC3E}">
        <p14:creationId xmlns:p14="http://schemas.microsoft.com/office/powerpoint/2010/main" val="24054624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50</a:t>
            </a:fld>
            <a:endParaRPr lang="en-US"/>
          </a:p>
        </p:txBody>
      </p:sp>
    </p:spTree>
    <p:extLst>
      <p:ext uri="{BB962C8B-B14F-4D97-AF65-F5344CB8AC3E}">
        <p14:creationId xmlns:p14="http://schemas.microsoft.com/office/powerpoint/2010/main" val="26785385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sz="1800"/>
            </a:pPr>
            <a:r>
              <a:rPr lang="en-US" sz="1200" baseline="0" dirty="0" smtClean="0"/>
              <a:t>Added malicious functionality can be anything from showing unwanted ads, collecting users’ private information or even performing activities such as sending text messages on behalf of users which will cost them money. It’s therefore important to detect plagiarized apps, since they often carry malware inside them.</a:t>
            </a: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51</a:t>
            </a:fld>
            <a:endParaRPr lang="en-US"/>
          </a:p>
        </p:txBody>
      </p:sp>
    </p:spTree>
    <p:extLst>
      <p:ext uri="{BB962C8B-B14F-4D97-AF65-F5344CB8AC3E}">
        <p14:creationId xmlns:p14="http://schemas.microsoft.com/office/powerpoint/2010/main" val="19019552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sz="1800"/>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52</a:t>
            </a:fld>
            <a:endParaRPr lang="en-US"/>
          </a:p>
        </p:txBody>
      </p:sp>
    </p:spTree>
    <p:extLst>
      <p:ext uri="{BB962C8B-B14F-4D97-AF65-F5344CB8AC3E}">
        <p14:creationId xmlns:p14="http://schemas.microsoft.com/office/powerpoint/2010/main" val="3542827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53</a:t>
            </a:fld>
            <a:endParaRPr lang="en-US"/>
          </a:p>
        </p:txBody>
      </p:sp>
    </p:spTree>
    <p:extLst>
      <p:ext uri="{BB962C8B-B14F-4D97-AF65-F5344CB8AC3E}">
        <p14:creationId xmlns:p14="http://schemas.microsoft.com/office/powerpoint/2010/main" val="31507618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sz="1800"/>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54</a:t>
            </a:fld>
            <a:endParaRPr lang="en-US"/>
          </a:p>
        </p:txBody>
      </p:sp>
    </p:spTree>
    <p:extLst>
      <p:ext uri="{BB962C8B-B14F-4D97-AF65-F5344CB8AC3E}">
        <p14:creationId xmlns:p14="http://schemas.microsoft.com/office/powerpoint/2010/main" val="41242377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55</a:t>
            </a:fld>
            <a:endParaRPr lang="en-US"/>
          </a:p>
        </p:txBody>
      </p:sp>
    </p:spTree>
    <p:extLst>
      <p:ext uri="{BB962C8B-B14F-4D97-AF65-F5344CB8AC3E}">
        <p14:creationId xmlns:p14="http://schemas.microsoft.com/office/powerpoint/2010/main" val="39303935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56</a:t>
            </a:fld>
            <a:endParaRPr lang="en-US"/>
          </a:p>
        </p:txBody>
      </p:sp>
    </p:spTree>
    <p:extLst>
      <p:ext uri="{BB962C8B-B14F-4D97-AF65-F5344CB8AC3E}">
        <p14:creationId xmlns:p14="http://schemas.microsoft.com/office/powerpoint/2010/main" val="42415406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57</a:t>
            </a:fld>
            <a:endParaRPr lang="en-US"/>
          </a:p>
        </p:txBody>
      </p:sp>
    </p:spTree>
    <p:extLst>
      <p:ext uri="{BB962C8B-B14F-4D97-AF65-F5344CB8AC3E}">
        <p14:creationId xmlns:p14="http://schemas.microsoft.com/office/powerpoint/2010/main" val="9227585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58</a:t>
            </a:fld>
            <a:endParaRPr lang="en-US"/>
          </a:p>
        </p:txBody>
      </p:sp>
    </p:spTree>
    <p:extLst>
      <p:ext uri="{BB962C8B-B14F-4D97-AF65-F5344CB8AC3E}">
        <p14:creationId xmlns:p14="http://schemas.microsoft.com/office/powerpoint/2010/main" val="291070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5</a:t>
            </a:fld>
            <a:endParaRPr lang="en-US"/>
          </a:p>
        </p:txBody>
      </p:sp>
    </p:spTree>
    <p:extLst>
      <p:ext uri="{BB962C8B-B14F-4D97-AF65-F5344CB8AC3E}">
        <p14:creationId xmlns:p14="http://schemas.microsoft.com/office/powerpoint/2010/main" val="20272208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59</a:t>
            </a:fld>
            <a:endParaRPr lang="en-US"/>
          </a:p>
        </p:txBody>
      </p:sp>
    </p:spTree>
    <p:extLst>
      <p:ext uri="{BB962C8B-B14F-4D97-AF65-F5344CB8AC3E}">
        <p14:creationId xmlns:p14="http://schemas.microsoft.com/office/powerpoint/2010/main" val="3663358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sz="1800"/>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60</a:t>
            </a:fld>
            <a:endParaRPr lang="en-US"/>
          </a:p>
        </p:txBody>
      </p:sp>
    </p:spTree>
    <p:extLst>
      <p:ext uri="{BB962C8B-B14F-4D97-AF65-F5344CB8AC3E}">
        <p14:creationId xmlns:p14="http://schemas.microsoft.com/office/powerpoint/2010/main" val="42553829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61</a:t>
            </a:fld>
            <a:endParaRPr lang="en-US"/>
          </a:p>
        </p:txBody>
      </p:sp>
    </p:spTree>
    <p:extLst>
      <p:ext uri="{BB962C8B-B14F-4D97-AF65-F5344CB8AC3E}">
        <p14:creationId xmlns:p14="http://schemas.microsoft.com/office/powerpoint/2010/main" val="14875865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62</a:t>
            </a:fld>
            <a:endParaRPr lang="en-US"/>
          </a:p>
        </p:txBody>
      </p:sp>
    </p:spTree>
    <p:extLst>
      <p:ext uri="{BB962C8B-B14F-4D97-AF65-F5344CB8AC3E}">
        <p14:creationId xmlns:p14="http://schemas.microsoft.com/office/powerpoint/2010/main" val="1715038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63</a:t>
            </a:fld>
            <a:endParaRPr lang="en-US"/>
          </a:p>
        </p:txBody>
      </p:sp>
    </p:spTree>
    <p:extLst>
      <p:ext uri="{BB962C8B-B14F-4D97-AF65-F5344CB8AC3E}">
        <p14:creationId xmlns:p14="http://schemas.microsoft.com/office/powerpoint/2010/main" val="36714108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64</a:t>
            </a:fld>
            <a:endParaRPr lang="en-US"/>
          </a:p>
        </p:txBody>
      </p:sp>
    </p:spTree>
    <p:extLst>
      <p:ext uri="{BB962C8B-B14F-4D97-AF65-F5344CB8AC3E}">
        <p14:creationId xmlns:p14="http://schemas.microsoft.com/office/powerpoint/2010/main" val="3411132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2E57269-30CF-164C-9A4E-B850CB88E880}" type="slidenum">
              <a:rPr lang="en-US" smtClean="0"/>
              <a:t>65</a:t>
            </a:fld>
            <a:endParaRPr lang="en-US"/>
          </a:p>
        </p:txBody>
      </p:sp>
    </p:spTree>
    <p:extLst>
      <p:ext uri="{BB962C8B-B14F-4D97-AF65-F5344CB8AC3E}">
        <p14:creationId xmlns:p14="http://schemas.microsoft.com/office/powerpoint/2010/main" val="1570364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66</a:t>
            </a:fld>
            <a:endParaRPr lang="en-US"/>
          </a:p>
        </p:txBody>
      </p:sp>
    </p:spTree>
    <p:extLst>
      <p:ext uri="{BB962C8B-B14F-4D97-AF65-F5344CB8AC3E}">
        <p14:creationId xmlns:p14="http://schemas.microsoft.com/office/powerpoint/2010/main" val="20881187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67</a:t>
            </a:fld>
            <a:endParaRPr lang="en-US"/>
          </a:p>
        </p:txBody>
      </p:sp>
    </p:spTree>
    <p:extLst>
      <p:ext uri="{BB962C8B-B14F-4D97-AF65-F5344CB8AC3E}">
        <p14:creationId xmlns:p14="http://schemas.microsoft.com/office/powerpoint/2010/main" val="337958848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68</a:t>
            </a:fld>
            <a:endParaRPr lang="en-US"/>
          </a:p>
        </p:txBody>
      </p:sp>
    </p:spTree>
    <p:extLst>
      <p:ext uri="{BB962C8B-B14F-4D97-AF65-F5344CB8AC3E}">
        <p14:creationId xmlns:p14="http://schemas.microsoft.com/office/powerpoint/2010/main" val="2995759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6</a:t>
            </a:fld>
            <a:endParaRPr lang="en-US"/>
          </a:p>
        </p:txBody>
      </p:sp>
    </p:spTree>
    <p:extLst>
      <p:ext uri="{BB962C8B-B14F-4D97-AF65-F5344CB8AC3E}">
        <p14:creationId xmlns:p14="http://schemas.microsoft.com/office/powerpoint/2010/main" val="3889659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7</a:t>
            </a:fld>
            <a:endParaRPr lang="en-US"/>
          </a:p>
        </p:txBody>
      </p:sp>
    </p:spTree>
    <p:extLst>
      <p:ext uri="{BB962C8B-B14F-4D97-AF65-F5344CB8AC3E}">
        <p14:creationId xmlns:p14="http://schemas.microsoft.com/office/powerpoint/2010/main" val="592392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E57269-30CF-164C-9A4E-B850CB88E880}" type="slidenum">
              <a:rPr lang="en-US" smtClean="0"/>
              <a:t>8</a:t>
            </a:fld>
            <a:endParaRPr lang="en-US"/>
          </a:p>
        </p:txBody>
      </p:sp>
    </p:spTree>
    <p:extLst>
      <p:ext uri="{BB962C8B-B14F-4D97-AF65-F5344CB8AC3E}">
        <p14:creationId xmlns:p14="http://schemas.microsoft.com/office/powerpoint/2010/main" val="64648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Amruta Gokhale</a:t>
            </a:r>
            <a:endParaRPr lang="en-US" dirty="0"/>
          </a:p>
        </p:txBody>
      </p:sp>
      <p:sp>
        <p:nvSpPr>
          <p:cNvPr id="5" name="Footer Placeholder 4"/>
          <p:cNvSpPr>
            <a:spLocks noGrp="1"/>
          </p:cNvSpPr>
          <p:nvPr>
            <p:ph type="ftr" sz="quarter" idx="11"/>
          </p:nvPr>
        </p:nvSpPr>
        <p:spPr/>
        <p:txBody>
          <a:bodyPr/>
          <a:lstStyle/>
          <a:p>
            <a:r>
              <a:rPr lang="en-US" smtClean="0"/>
              <a:t>Inferring Likely Mappings Between APIs</a:t>
            </a:r>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Footer Placeholder 4"/>
          <p:cNvSpPr>
            <a:spLocks noGrp="1"/>
          </p:cNvSpPr>
          <p:nvPr>
            <p:ph type="ftr" sz="quarter" idx="11"/>
          </p:nvPr>
        </p:nvSpPr>
        <p:spPr/>
        <p:txBody>
          <a:bodyPr/>
          <a:lstStyle/>
          <a:p>
            <a:r>
              <a:rPr lang="en-US" smtClean="0"/>
              <a:t>Inferring Likely Mappings Between APIs</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Footer Placeholder 4"/>
          <p:cNvSpPr>
            <a:spLocks noGrp="1"/>
          </p:cNvSpPr>
          <p:nvPr>
            <p:ph type="ftr" sz="quarter" idx="11"/>
          </p:nvPr>
        </p:nvSpPr>
        <p:spPr/>
        <p:txBody>
          <a:bodyPr/>
          <a:lstStyle/>
          <a:p>
            <a:r>
              <a:rPr lang="en-US" smtClean="0"/>
              <a:t>Inferring Likely Mappings Between APIs</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4" name="Shape 24"/>
          <p:cNvSpPr>
            <a:spLocks noGrp="1"/>
          </p:cNvSpPr>
          <p:nvPr>
            <p:ph type="title"/>
          </p:nvPr>
        </p:nvSpPr>
        <p:spPr>
          <a:prstGeom prst="rect">
            <a:avLst/>
          </a:prstGeom>
        </p:spPr>
        <p:txBody>
          <a:bodyPr/>
          <a:lstStyle/>
          <a:p>
            <a:pPr lvl="0">
              <a:defRPr sz="1800" b="0"/>
            </a:pPr>
            <a:r>
              <a:rPr sz="3900" b="1"/>
              <a:t>제목 텍스트</a:t>
            </a:r>
          </a:p>
        </p:txBody>
      </p:sp>
      <p:sp>
        <p:nvSpPr>
          <p:cNvPr id="25" name="Shape 25"/>
          <p:cNvSpPr>
            <a:spLocks noGrp="1"/>
          </p:cNvSpPr>
          <p:nvPr>
            <p:ph type="body" idx="1"/>
          </p:nvPr>
        </p:nvSpPr>
        <p:spPr>
          <a:prstGeom prst="rect">
            <a:avLst/>
          </a:prstGeom>
        </p:spPr>
        <p:txBody>
          <a:bodyPr/>
          <a:lstStyle/>
          <a:p>
            <a:pPr lvl="0">
              <a:defRPr sz="1800"/>
            </a:pPr>
            <a:r>
              <a:rPr sz="3200"/>
              <a:t>본문 첫 번째 줄</a:t>
            </a:r>
          </a:p>
          <a:p>
            <a:pPr lvl="1">
              <a:defRPr sz="1800"/>
            </a:pPr>
            <a:r>
              <a:rPr sz="3200"/>
              <a:t>본문 두 번째 줄</a:t>
            </a:r>
          </a:p>
          <a:p>
            <a:pPr lvl="2">
              <a:defRPr sz="1800"/>
            </a:pPr>
            <a:r>
              <a:rPr sz="3200"/>
              <a:t>본문 세 번째 줄</a:t>
            </a:r>
          </a:p>
          <a:p>
            <a:pPr lvl="3">
              <a:defRPr sz="1800"/>
            </a:pPr>
            <a:r>
              <a:rPr sz="3200"/>
              <a:t>본문 네 번째 줄</a:t>
            </a:r>
          </a:p>
          <a:p>
            <a:pPr lvl="4">
              <a:defRPr sz="1800"/>
            </a:pPr>
            <a:r>
              <a:rPr sz="3200"/>
              <a:t>본문 다섯 번째 줄</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1949652945"/>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Footer Placeholder 4"/>
          <p:cNvSpPr>
            <a:spLocks noGrp="1"/>
          </p:cNvSpPr>
          <p:nvPr>
            <p:ph type="ftr" sz="quarter" idx="11"/>
          </p:nvPr>
        </p:nvSpPr>
        <p:spPr/>
        <p:txBody>
          <a:bodyPr/>
          <a:lstStyle/>
          <a:p>
            <a:r>
              <a:rPr lang="en-US" smtClean="0"/>
              <a:t>Inferring Likely Mappings Between APIs</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Footer Placeholder 4"/>
          <p:cNvSpPr>
            <a:spLocks noGrp="1"/>
          </p:cNvSpPr>
          <p:nvPr>
            <p:ph type="ftr" sz="quarter" idx="11"/>
          </p:nvPr>
        </p:nvSpPr>
        <p:spPr/>
        <p:txBody>
          <a:bodyPr/>
          <a:lstStyle/>
          <a:p>
            <a:r>
              <a:rPr lang="en-US" smtClean="0"/>
              <a:t>Inferring Likely Mappings Between APIs</a:t>
            </a:r>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
        <p:nvSpPr>
          <p:cNvPr id="6" name="Footer Placeholder 5"/>
          <p:cNvSpPr>
            <a:spLocks noGrp="1"/>
          </p:cNvSpPr>
          <p:nvPr>
            <p:ph type="ftr" sz="quarter" idx="11"/>
          </p:nvPr>
        </p:nvSpPr>
        <p:spPr/>
        <p:txBody>
          <a:bodyPr/>
          <a:lstStyle/>
          <a:p>
            <a:r>
              <a:rPr lang="en-US" smtClean="0"/>
              <a:t>Inferring Likely Mappings Between APIs</a:t>
            </a:r>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Amruta Gokhale</a:t>
            </a:r>
            <a:endParaRPr lang="en-US"/>
          </a:p>
        </p:txBody>
      </p:sp>
      <p:sp>
        <p:nvSpPr>
          <p:cNvPr id="8" name="Footer Placeholder 7"/>
          <p:cNvSpPr>
            <a:spLocks noGrp="1"/>
          </p:cNvSpPr>
          <p:nvPr>
            <p:ph type="ftr" sz="quarter" idx="11"/>
          </p:nvPr>
        </p:nvSpPr>
        <p:spPr/>
        <p:txBody>
          <a:bodyPr/>
          <a:lstStyle/>
          <a:p>
            <a:r>
              <a:rPr lang="en-US" smtClean="0"/>
              <a:t>Inferring Likely Mappings Between APIs</a:t>
            </a:r>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Amruta Gokhale</a:t>
            </a:r>
            <a:endParaRPr lang="en-US"/>
          </a:p>
        </p:txBody>
      </p:sp>
      <p:sp>
        <p:nvSpPr>
          <p:cNvPr id="4" name="Footer Placeholder 3"/>
          <p:cNvSpPr>
            <a:spLocks noGrp="1"/>
          </p:cNvSpPr>
          <p:nvPr>
            <p:ph type="ftr" sz="quarter" idx="11"/>
          </p:nvPr>
        </p:nvSpPr>
        <p:spPr/>
        <p:txBody>
          <a:bodyPr/>
          <a:lstStyle/>
          <a:p>
            <a:r>
              <a:rPr lang="en-US" smtClean="0"/>
              <a:t>Inferring Likely Mappings Between APIs</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Amruta Gokhale</a:t>
            </a:r>
            <a:endParaRPr lang="en-US"/>
          </a:p>
        </p:txBody>
      </p:sp>
      <p:sp>
        <p:nvSpPr>
          <p:cNvPr id="3" name="Footer Placeholder 2"/>
          <p:cNvSpPr>
            <a:spLocks noGrp="1"/>
          </p:cNvSpPr>
          <p:nvPr>
            <p:ph type="ftr" sz="quarter" idx="11"/>
          </p:nvPr>
        </p:nvSpPr>
        <p:spPr/>
        <p:txBody>
          <a:bodyPr/>
          <a:lstStyle/>
          <a:p>
            <a:r>
              <a:rPr lang="en-US" smtClean="0"/>
              <a:t>Inferring Likely Mappings Between APIs</a:t>
            </a:r>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Amruta Gokhale</a:t>
            </a:r>
            <a:endParaRPr lang="en-US"/>
          </a:p>
        </p:txBody>
      </p:sp>
      <p:sp>
        <p:nvSpPr>
          <p:cNvPr id="6" name="Footer Placeholder 5"/>
          <p:cNvSpPr>
            <a:spLocks noGrp="1"/>
          </p:cNvSpPr>
          <p:nvPr>
            <p:ph type="ftr" sz="quarter" idx="11"/>
          </p:nvPr>
        </p:nvSpPr>
        <p:spPr/>
        <p:txBody>
          <a:bodyPr/>
          <a:lstStyle/>
          <a:p>
            <a:r>
              <a:rPr lang="en-US" smtClean="0"/>
              <a:t>Inferring Likely Mappings Between APIs</a:t>
            </a:r>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Amruta Gokhale</a:t>
            </a:r>
            <a:endParaRPr lang="en-US"/>
          </a:p>
        </p:txBody>
      </p:sp>
      <p:sp>
        <p:nvSpPr>
          <p:cNvPr id="6" name="Footer Placeholder 5"/>
          <p:cNvSpPr>
            <a:spLocks noGrp="1"/>
          </p:cNvSpPr>
          <p:nvPr>
            <p:ph type="ftr" sz="quarter" idx="11"/>
          </p:nvPr>
        </p:nvSpPr>
        <p:spPr/>
        <p:txBody>
          <a:bodyPr/>
          <a:lstStyle/>
          <a:p>
            <a:r>
              <a:rPr lang="en-US" smtClean="0"/>
              <a:t>Inferring Likely Mappings Between APIs</a:t>
            </a:r>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a:solidFill>
                  <a:schemeClr val="tx1"/>
                </a:solidFill>
              </a:defRPr>
            </a:lvl1pPr>
          </a:lstStyle>
          <a:p>
            <a:r>
              <a:rPr lang="en-US" smtClean="0"/>
              <a:t>Amruta Gokhale</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a:solidFill>
                  <a:schemeClr val="tx1"/>
                </a:solidFill>
              </a:defRPr>
            </a:lvl1pPr>
          </a:lstStyle>
          <a:p>
            <a:r>
              <a:rPr lang="en-US" dirty="0" smtClean="0"/>
              <a:t>Inferring Likely Mappings Between APIs</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a:solidFill>
                  <a:schemeClr val="tx1"/>
                </a:solidFill>
              </a:defRPr>
            </a:lvl1pPr>
          </a:lstStyle>
          <a:p>
            <a:fld id="{2066355A-084C-D24E-9AD2-7E4FC41EA627}" type="slidenum">
              <a:rPr lang="en-US" smtClean="0"/>
              <a:pPr/>
              <a:t>‹#›</a:t>
            </a:fld>
            <a:endParaRPr lang="en-U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 id="2147493467" r:id="rId12"/>
  </p:sldLayoutIdLst>
  <p:hf hdr="0" ftr="0"/>
  <p:txStyles>
    <p:titleStyle>
      <a:lvl1pPr algn="ctr" defTabSz="457200" rtl="0" eaLnBrk="1" latinLnBrk="0" hangingPunct="1">
        <a:spcBef>
          <a:spcPct val="0"/>
        </a:spcBef>
        <a:buNone/>
        <a:defRPr sz="4400" kern="1200">
          <a:solidFill>
            <a:srgbClr val="000090"/>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6.jpeg"/><Relationship Id="rId5" Type="http://schemas.openxmlformats.org/officeDocument/2006/relationships/image" Target="../media/image7.jp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jpg"/><Relationship Id="rId1" Type="http://schemas.openxmlformats.org/officeDocument/2006/relationships/tags" Target="../tags/tag5.x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0" Type="http://schemas.openxmlformats.org/officeDocument/2006/relationships/image" Target="../media/image26.png"/><Relationship Id="rId1" Type="http://schemas.openxmlformats.org/officeDocument/2006/relationships/tags" Target="../tags/tag6.x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jpg"/><Relationship Id="rId7" Type="http://schemas.openxmlformats.org/officeDocument/2006/relationships/image" Target="../media/image30.jpg"/><Relationship Id="rId8" Type="http://schemas.openxmlformats.org/officeDocument/2006/relationships/image" Target="../media/image21.png"/><Relationship Id="rId1" Type="http://schemas.openxmlformats.org/officeDocument/2006/relationships/tags" Target="../tags/tag7.x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15.jpg"/><Relationship Id="rId5" Type="http://schemas.openxmlformats.org/officeDocument/2006/relationships/image" Target="../media/image12.jpg"/><Relationship Id="rId6" Type="http://schemas.openxmlformats.org/officeDocument/2006/relationships/image" Target="../media/image21.png"/><Relationship Id="rId7" Type="http://schemas.openxmlformats.org/officeDocument/2006/relationships/image" Target="../media/image16.jpg"/><Relationship Id="rId1" Type="http://schemas.openxmlformats.org/officeDocument/2006/relationships/tags" Target="../tags/tag8.x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31.png"/><Relationship Id="rId5" Type="http://schemas.openxmlformats.org/officeDocument/2006/relationships/image" Target="../media/image32.jpg"/><Relationship Id="rId6" Type="http://schemas.openxmlformats.org/officeDocument/2006/relationships/image" Target="../media/image33.jpg"/><Relationship Id="rId1" Type="http://schemas.openxmlformats.org/officeDocument/2006/relationships/tags" Target="../tags/tag10.x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34.png"/><Relationship Id="rId1" Type="http://schemas.openxmlformats.org/officeDocument/2006/relationships/tags" Target="../tags/tag11.x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1" Type="http://schemas.openxmlformats.org/officeDocument/2006/relationships/image" Target="../media/image38.jpeg"/><Relationship Id="rId12" Type="http://schemas.openxmlformats.org/officeDocument/2006/relationships/image" Target="../media/image39.jpeg"/><Relationship Id="rId13" Type="http://schemas.openxmlformats.org/officeDocument/2006/relationships/image" Target="../media/image40.jpeg"/><Relationship Id="rId14" Type="http://schemas.openxmlformats.org/officeDocument/2006/relationships/image" Target="../media/image41.jpeg"/><Relationship Id="rId15" Type="http://schemas.openxmlformats.org/officeDocument/2006/relationships/image" Target="../media/image42.jpg"/><Relationship Id="rId16" Type="http://schemas.openxmlformats.org/officeDocument/2006/relationships/image" Target="../media/image43.jpg"/><Relationship Id="rId17" Type="http://schemas.openxmlformats.org/officeDocument/2006/relationships/image" Target="../media/image44.jpg"/><Relationship Id="rId1" Type="http://schemas.openxmlformats.org/officeDocument/2006/relationships/tags" Target="../tags/tag12.xml"/><Relationship Id="rId2" Type="http://schemas.openxmlformats.org/officeDocument/2006/relationships/slideLayout" Target="../slideLayouts/slideLayout2.xml"/><Relationship Id="rId3" Type="http://schemas.openxmlformats.org/officeDocument/2006/relationships/notesSlide" Target="../notesSlides/notesSlide24.xml"/><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32.jpg"/><Relationship Id="rId7" Type="http://schemas.openxmlformats.org/officeDocument/2006/relationships/image" Target="../media/image33.jpg"/><Relationship Id="rId8" Type="http://schemas.openxmlformats.org/officeDocument/2006/relationships/image" Target="../media/image35.jpg"/><Relationship Id="rId9" Type="http://schemas.openxmlformats.org/officeDocument/2006/relationships/image" Target="../media/image36.jpg"/><Relationship Id="rId10" Type="http://schemas.openxmlformats.org/officeDocument/2006/relationships/image" Target="../media/image37.jpg"/></Relationships>
</file>

<file path=ppt/slides/_rels/slide25.xml.rels><?xml version="1.0" encoding="UTF-8" standalone="yes"?>
<Relationships xmlns="http://schemas.openxmlformats.org/package/2006/relationships"><Relationship Id="rId11" Type="http://schemas.openxmlformats.org/officeDocument/2006/relationships/image" Target="../media/image38.jpeg"/><Relationship Id="rId12" Type="http://schemas.openxmlformats.org/officeDocument/2006/relationships/image" Target="../media/image39.jpeg"/><Relationship Id="rId13" Type="http://schemas.openxmlformats.org/officeDocument/2006/relationships/image" Target="../media/image40.jpeg"/><Relationship Id="rId14" Type="http://schemas.openxmlformats.org/officeDocument/2006/relationships/image" Target="../media/image41.jpeg"/><Relationship Id="rId15" Type="http://schemas.openxmlformats.org/officeDocument/2006/relationships/image" Target="../media/image42.jpg"/><Relationship Id="rId16" Type="http://schemas.openxmlformats.org/officeDocument/2006/relationships/image" Target="../media/image43.jpg"/><Relationship Id="rId17" Type="http://schemas.openxmlformats.org/officeDocument/2006/relationships/image" Target="../media/image44.jpg"/><Relationship Id="rId1" Type="http://schemas.openxmlformats.org/officeDocument/2006/relationships/tags" Target="../tags/tag13.xml"/><Relationship Id="rId2" Type="http://schemas.openxmlformats.org/officeDocument/2006/relationships/slideLayout" Target="../slideLayouts/slideLayout2.xml"/><Relationship Id="rId3" Type="http://schemas.openxmlformats.org/officeDocument/2006/relationships/notesSlide" Target="../notesSlides/notesSlide25.xml"/><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32.jpg"/><Relationship Id="rId7" Type="http://schemas.openxmlformats.org/officeDocument/2006/relationships/image" Target="../media/image33.jpg"/><Relationship Id="rId8" Type="http://schemas.openxmlformats.org/officeDocument/2006/relationships/image" Target="../media/image35.jpg"/><Relationship Id="rId9" Type="http://schemas.openxmlformats.org/officeDocument/2006/relationships/image" Target="../media/image36.jpg"/><Relationship Id="rId10" Type="http://schemas.openxmlformats.org/officeDocument/2006/relationships/image" Target="../media/image37.jpg"/></Relationships>
</file>

<file path=ppt/slides/_rels/slide26.xml.rels><?xml version="1.0" encoding="UTF-8" standalone="yes"?>
<Relationships xmlns="http://schemas.openxmlformats.org/package/2006/relationships"><Relationship Id="rId11" Type="http://schemas.openxmlformats.org/officeDocument/2006/relationships/image" Target="../media/image40.jpeg"/><Relationship Id="rId12" Type="http://schemas.openxmlformats.org/officeDocument/2006/relationships/image" Target="../media/image41.jpeg"/><Relationship Id="rId13" Type="http://schemas.openxmlformats.org/officeDocument/2006/relationships/image" Target="../media/image42.jpg"/><Relationship Id="rId14" Type="http://schemas.openxmlformats.org/officeDocument/2006/relationships/image" Target="../media/image43.jpg"/><Relationship Id="rId15" Type="http://schemas.openxmlformats.org/officeDocument/2006/relationships/image" Target="../media/image44.jpg"/><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4.jpg"/><Relationship Id="rId4" Type="http://schemas.openxmlformats.org/officeDocument/2006/relationships/image" Target="../media/image32.jpg"/><Relationship Id="rId5" Type="http://schemas.openxmlformats.org/officeDocument/2006/relationships/image" Target="../media/image33.jpg"/><Relationship Id="rId6" Type="http://schemas.openxmlformats.org/officeDocument/2006/relationships/image" Target="../media/image35.jpg"/><Relationship Id="rId7" Type="http://schemas.openxmlformats.org/officeDocument/2006/relationships/image" Target="../media/image36.jpg"/><Relationship Id="rId8" Type="http://schemas.openxmlformats.org/officeDocument/2006/relationships/image" Target="../media/image37.jpg"/><Relationship Id="rId9" Type="http://schemas.openxmlformats.org/officeDocument/2006/relationships/image" Target="../media/image38.jpeg"/><Relationship Id="rId10"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6.jpg"/><Relationship Id="rId5" Type="http://schemas.openxmlformats.org/officeDocument/2006/relationships/image" Target="../media/image47.jpg"/><Relationship Id="rId6" Type="http://schemas.openxmlformats.org/officeDocument/2006/relationships/image" Target="../media/image42.jpg"/><Relationship Id="rId7"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37.jpg"/><Relationship Id="rId5" Type="http://schemas.openxmlformats.org/officeDocument/2006/relationships/image" Target="../media/image35.jpg"/><Relationship Id="rId6" Type="http://schemas.openxmlformats.org/officeDocument/2006/relationships/image" Target="../media/image43.jpg"/><Relationship Id="rId7" Type="http://schemas.openxmlformats.org/officeDocument/2006/relationships/image" Target="../media/image44.jpg"/><Relationship Id="rId8" Type="http://schemas.openxmlformats.org/officeDocument/2006/relationships/image" Target="../media/image36.jp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image" Target="../media/image37.jpg"/><Relationship Id="rId5" Type="http://schemas.openxmlformats.org/officeDocument/2006/relationships/image" Target="../media/image42.jpg"/><Relationship Id="rId6" Type="http://schemas.openxmlformats.org/officeDocument/2006/relationships/image" Target="../media/image47.jpg"/><Relationship Id="rId1" Type="http://schemas.openxmlformats.org/officeDocument/2006/relationships/tags" Target="../tags/tag14.xml"/><Relationship Id="rId2"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g"/><Relationship Id="rId4" Type="http://schemas.openxmlformats.org/officeDocument/2006/relationships/image" Target="../media/image42.jp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4" Type="http://schemas.openxmlformats.org/officeDocument/2006/relationships/image" Target="../media/image48.jpg"/><Relationship Id="rId5" Type="http://schemas.openxmlformats.org/officeDocument/2006/relationships/image" Target="../media/image49.jpg"/><Relationship Id="rId1" Type="http://schemas.openxmlformats.org/officeDocument/2006/relationships/tags" Target="../tags/tag15.xml"/><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4" Type="http://schemas.openxmlformats.org/officeDocument/2006/relationships/image" Target="../media/image49.jpg"/><Relationship Id="rId5" Type="http://schemas.openxmlformats.org/officeDocument/2006/relationships/image" Target="../media/image50.jp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g"/><Relationship Id="rId4" Type="http://schemas.openxmlformats.org/officeDocument/2006/relationships/image" Target="../media/image49.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g"/><Relationship Id="rId4" Type="http://schemas.openxmlformats.org/officeDocument/2006/relationships/image" Target="../media/image49.jp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1.gif"/></Relationships>
</file>

<file path=ppt/slides/_rels/slide42.xml.rels><?xml version="1.0" encoding="UTF-8" standalone="yes"?>
<Relationships xmlns="http://schemas.openxmlformats.org/package/2006/relationships"><Relationship Id="rId3" Type="http://schemas.openxmlformats.org/officeDocument/2006/relationships/image" Target="../media/image52.jpg"/><Relationship Id="rId4" Type="http://schemas.openxmlformats.org/officeDocument/2006/relationships/image" Target="../media/image53.jp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5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55.tif"/><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4.png"/><Relationship Id="rId5" Type="http://schemas.openxmlformats.org/officeDocument/2006/relationships/image" Target="../media/image5.jpg"/><Relationship Id="rId6" Type="http://schemas.openxmlformats.org/officeDocument/2006/relationships/image" Target="../media/image6.jpeg"/><Relationship Id="rId7" Type="http://schemas.openxmlformats.org/officeDocument/2006/relationships/image" Target="../media/image7.jp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1" Type="http://schemas.openxmlformats.org/officeDocument/2006/relationships/image" Target="../media/image11.jp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image" Target="../media/image59.png"/><Relationship Id="rId1" Type="http://schemas.openxmlformats.org/officeDocument/2006/relationships/tags" Target="../tags/tag16.xml"/><Relationship Id="rId2"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4" Type="http://schemas.openxmlformats.org/officeDocument/2006/relationships/image" Target="../media/image57.png"/><Relationship Id="rId5" Type="http://schemas.openxmlformats.org/officeDocument/2006/relationships/image" Target="../media/image55.tif"/><Relationship Id="rId6" Type="http://schemas.openxmlformats.org/officeDocument/2006/relationships/image" Target="../media/image60.png"/><Relationship Id="rId7" Type="http://schemas.openxmlformats.org/officeDocument/2006/relationships/image" Target="../media/image61.tif"/><Relationship Id="rId8" Type="http://schemas.openxmlformats.org/officeDocument/2006/relationships/image" Target="../media/image62.png"/><Relationship Id="rId1" Type="http://schemas.openxmlformats.org/officeDocument/2006/relationships/tags" Target="../tags/tag17.xml"/><Relationship Id="rId2"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2.xml"/><Relationship Id="rId3"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4" Type="http://schemas.openxmlformats.org/officeDocument/2006/relationships/chart" Target="../charts/chart1.xml"/><Relationship Id="rId1" Type="http://schemas.openxmlformats.org/officeDocument/2006/relationships/tags" Target="../tags/tag19.xml"/><Relationship Id="rId2"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4" Type="http://schemas.openxmlformats.org/officeDocument/2006/relationships/image" Target="../media/image60.png"/><Relationship Id="rId5" Type="http://schemas.openxmlformats.org/officeDocument/2006/relationships/image" Target="../media/image62.png"/><Relationship Id="rId1" Type="http://schemas.openxmlformats.org/officeDocument/2006/relationships/tags" Target="../tags/tag20.xml"/><Relationship Id="rId2"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4" Type="http://schemas.openxmlformats.org/officeDocument/2006/relationships/image" Target="../media/image60.png"/><Relationship Id="rId5" Type="http://schemas.openxmlformats.org/officeDocument/2006/relationships/image" Target="../media/image62.png"/><Relationship Id="rId1" Type="http://schemas.openxmlformats.org/officeDocument/2006/relationships/tags" Target="../tags/tag21.xml"/><Relationship Id="rId2"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9.png"/><Relationship Id="rId8" Type="http://schemas.openxmlformats.org/officeDocument/2006/relationships/image" Target="../media/image15.jpg"/><Relationship Id="rId9" Type="http://schemas.openxmlformats.org/officeDocument/2006/relationships/image" Target="../media/image16.jp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4" Type="http://schemas.openxmlformats.org/officeDocument/2006/relationships/image" Target="../media/image65.png"/><Relationship Id="rId1" Type="http://schemas.openxmlformats.org/officeDocument/2006/relationships/tags" Target="../tags/tag22.xml"/><Relationship Id="rId2"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66.png"/></Relationships>
</file>

<file path=ppt/slides/_rels/slide65.xml.rels><?xml version="1.0" encoding="UTF-8" standalone="yes"?>
<Relationships xmlns="http://schemas.openxmlformats.org/package/2006/relationships"><Relationship Id="rId3" Type="http://schemas.openxmlformats.org/officeDocument/2006/relationships/video" Target="../media/media1.mp4"/><Relationship Id="rId4" Type="http://schemas.openxmlformats.org/officeDocument/2006/relationships/slideLayout" Target="../slideLayouts/slideLayout2.xml"/><Relationship Id="rId5" Type="http://schemas.openxmlformats.org/officeDocument/2006/relationships/notesSlide" Target="../notesSlides/notesSlide65.xml"/><Relationship Id="rId6" Type="http://schemas.openxmlformats.org/officeDocument/2006/relationships/image" Target="../media/image67.png"/><Relationship Id="rId1" Type="http://schemas.openxmlformats.org/officeDocument/2006/relationships/tags" Target="../tags/tag23.xml"/><Relationship Id="rId2" Type="http://schemas.microsoft.com/office/2007/relationships/media" Target="../media/media1.mp4"/></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7.jpg"/><Relationship Id="rId5" Type="http://schemas.openxmlformats.org/officeDocument/2006/relationships/image" Target="../media/image18.jp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9.png"/><Relationship Id="rId1" Type="http://schemas.openxmlformats.org/officeDocument/2006/relationships/tags" Target="../tags/tag4.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7754" y="423325"/>
            <a:ext cx="7772400" cy="2912533"/>
          </a:xfrm>
        </p:spPr>
        <p:txBody>
          <a:bodyPr>
            <a:noAutofit/>
          </a:bodyPr>
          <a:lstStyle/>
          <a:p>
            <a:r>
              <a:rPr lang="en-US" sz="5000" b="1" dirty="0" smtClean="0">
                <a:solidFill>
                  <a:srgbClr val="000090"/>
                </a:solidFill>
              </a:rPr>
              <a:t>Similarity Detection Techniques for Mobile </a:t>
            </a:r>
            <a:r>
              <a:rPr lang="en-US" sz="5000" b="1" dirty="0" smtClean="0"/>
              <a:t>Platform Artifacts</a:t>
            </a:r>
            <a:endParaRPr lang="en-US" sz="5000" b="1" dirty="0">
              <a:solidFill>
                <a:srgbClr val="000090"/>
              </a:solidFill>
            </a:endParaRPr>
          </a:p>
        </p:txBody>
      </p:sp>
      <p:sp>
        <p:nvSpPr>
          <p:cNvPr id="3" name="Subtitle 2"/>
          <p:cNvSpPr>
            <a:spLocks noGrp="1"/>
          </p:cNvSpPr>
          <p:nvPr>
            <p:ph type="subTitle" idx="1"/>
          </p:nvPr>
        </p:nvSpPr>
        <p:spPr>
          <a:xfrm>
            <a:off x="329885" y="5074012"/>
            <a:ext cx="8577010" cy="1134917"/>
          </a:xfrm>
        </p:spPr>
        <p:txBody>
          <a:bodyPr>
            <a:normAutofit lnSpcReduction="10000"/>
          </a:bodyPr>
          <a:lstStyle/>
          <a:p>
            <a:r>
              <a:rPr lang="en-US" sz="2400" dirty="0" smtClean="0">
                <a:solidFill>
                  <a:schemeClr val="tx1"/>
                </a:solidFill>
              </a:rPr>
              <a:t>Defense Committee: Prof. </a:t>
            </a:r>
            <a:r>
              <a:rPr lang="en-US" sz="2400" dirty="0" err="1" smtClean="0">
                <a:solidFill>
                  <a:schemeClr val="tx1"/>
                </a:solidFill>
              </a:rPr>
              <a:t>Vinod</a:t>
            </a:r>
            <a:r>
              <a:rPr lang="en-US" sz="2400" dirty="0" smtClean="0">
                <a:solidFill>
                  <a:schemeClr val="tx1"/>
                </a:solidFill>
              </a:rPr>
              <a:t> </a:t>
            </a:r>
            <a:r>
              <a:rPr lang="en-US" sz="2400" dirty="0" err="1" smtClean="0">
                <a:solidFill>
                  <a:schemeClr val="tx1"/>
                </a:solidFill>
              </a:rPr>
              <a:t>Ganapathy</a:t>
            </a:r>
            <a:r>
              <a:rPr lang="en-US" sz="2400" dirty="0" smtClean="0">
                <a:solidFill>
                  <a:schemeClr val="tx1"/>
                </a:solidFill>
              </a:rPr>
              <a:t> (Chair), Prof. Alex </a:t>
            </a:r>
            <a:r>
              <a:rPr lang="en-US" sz="2400" dirty="0" err="1" smtClean="0">
                <a:solidFill>
                  <a:schemeClr val="tx1"/>
                </a:solidFill>
              </a:rPr>
              <a:t>Borgida</a:t>
            </a:r>
            <a:r>
              <a:rPr lang="en-US" sz="2400" dirty="0" smtClean="0">
                <a:solidFill>
                  <a:schemeClr val="tx1"/>
                </a:solidFill>
              </a:rPr>
              <a:t>, Prof. </a:t>
            </a:r>
            <a:r>
              <a:rPr lang="en-US" sz="2400" dirty="0" err="1" smtClean="0">
                <a:solidFill>
                  <a:schemeClr val="tx1"/>
                </a:solidFill>
              </a:rPr>
              <a:t>Santosh</a:t>
            </a:r>
            <a:r>
              <a:rPr lang="en-US" sz="2400" dirty="0" smtClean="0">
                <a:solidFill>
                  <a:schemeClr val="tx1"/>
                </a:solidFill>
              </a:rPr>
              <a:t> </a:t>
            </a:r>
            <a:r>
              <a:rPr lang="en-US" sz="2400" dirty="0" err="1" smtClean="0">
                <a:solidFill>
                  <a:schemeClr val="tx1"/>
                </a:solidFill>
              </a:rPr>
              <a:t>Nagarkatte</a:t>
            </a:r>
            <a:r>
              <a:rPr lang="en-US" sz="2400" dirty="0" smtClean="0">
                <a:solidFill>
                  <a:schemeClr val="tx1"/>
                </a:solidFill>
              </a:rPr>
              <a:t>, Dr. </a:t>
            </a:r>
            <a:r>
              <a:rPr lang="en-US" sz="2400" dirty="0" err="1" smtClean="0">
                <a:solidFill>
                  <a:schemeClr val="tx1"/>
                </a:solidFill>
              </a:rPr>
              <a:t>Pratyusa</a:t>
            </a:r>
            <a:r>
              <a:rPr lang="en-US" sz="2400" dirty="0" smtClean="0">
                <a:solidFill>
                  <a:schemeClr val="tx1"/>
                </a:solidFill>
              </a:rPr>
              <a:t> </a:t>
            </a:r>
            <a:r>
              <a:rPr lang="en-US" sz="2400" dirty="0" err="1" smtClean="0">
                <a:solidFill>
                  <a:schemeClr val="tx1"/>
                </a:solidFill>
              </a:rPr>
              <a:t>Manadhata</a:t>
            </a:r>
            <a:r>
              <a:rPr lang="en-US" sz="2400" dirty="0" smtClean="0">
                <a:solidFill>
                  <a:schemeClr val="tx1"/>
                </a:solidFill>
              </a:rPr>
              <a:t> (HP Labs)</a:t>
            </a:r>
          </a:p>
        </p:txBody>
      </p:sp>
      <p:graphicFrame>
        <p:nvGraphicFramePr>
          <p:cNvPr id="5" name="Table 4"/>
          <p:cNvGraphicFramePr>
            <a:graphicFrameLocks noGrp="1"/>
          </p:cNvGraphicFramePr>
          <p:nvPr>
            <p:extLst>
              <p:ext uri="{D42A27DB-BD31-4B8C-83A1-F6EECF244321}">
                <p14:modId xmlns:p14="http://schemas.microsoft.com/office/powerpoint/2010/main" val="3504254554"/>
              </p:ext>
            </p:extLst>
          </p:nvPr>
        </p:nvGraphicFramePr>
        <p:xfrm>
          <a:off x="2793808" y="3932638"/>
          <a:ext cx="3609490" cy="518159"/>
        </p:xfrm>
        <a:graphic>
          <a:graphicData uri="http://schemas.openxmlformats.org/drawingml/2006/table">
            <a:tbl>
              <a:tblPr firstRow="1" bandRow="1">
                <a:tableStyleId>{2D5ABB26-0587-4C30-8999-92F81FD0307C}</a:tableStyleId>
              </a:tblPr>
              <a:tblGrid>
                <a:gridCol w="3609490"/>
              </a:tblGrid>
              <a:tr h="412388">
                <a:tc>
                  <a:txBody>
                    <a:bodyPr/>
                    <a:lstStyle/>
                    <a:p>
                      <a:pPr algn="ctr"/>
                      <a:r>
                        <a:rPr lang="en-US" sz="2800" b="1" dirty="0" err="1" smtClean="0">
                          <a:solidFill>
                            <a:schemeClr val="tx1"/>
                          </a:solidFill>
                        </a:rPr>
                        <a:t>Amruta</a:t>
                      </a:r>
                      <a:r>
                        <a:rPr lang="en-US" sz="2800" b="1" dirty="0" smtClean="0">
                          <a:solidFill>
                            <a:schemeClr val="tx1"/>
                          </a:solidFill>
                        </a:rPr>
                        <a:t> </a:t>
                      </a:r>
                      <a:r>
                        <a:rPr lang="en-US" sz="2800" b="1" dirty="0" err="1" smtClean="0">
                          <a:solidFill>
                            <a:schemeClr val="tx1"/>
                          </a:solidFill>
                        </a:rPr>
                        <a:t>Gokhale</a:t>
                      </a:r>
                      <a:endParaRPr lang="en-US" sz="2800" b="1" dirty="0">
                        <a:solidFill>
                          <a:schemeClr val="tx1"/>
                        </a:solidFill>
                      </a:endParaRPr>
                    </a:p>
                  </a:txBody>
                  <a:tcPr/>
                </a:tc>
              </a:tr>
            </a:tbl>
          </a:graphicData>
        </a:graphic>
      </p:graphicFrame>
      <p:sp>
        <p:nvSpPr>
          <p:cNvPr id="7" name="Date Placeholder 3"/>
          <p:cNvSpPr>
            <a:spLocks noGrp="1"/>
          </p:cNvSpPr>
          <p:nvPr>
            <p:ph type="dt" sz="half" idx="10"/>
          </p:nvPr>
        </p:nvSpPr>
        <p:spPr>
          <a:xfrm>
            <a:off x="457200" y="6356350"/>
            <a:ext cx="2133600" cy="365125"/>
          </a:xfrm>
        </p:spPr>
        <p:txBody>
          <a:bodyPr/>
          <a:lstStyle/>
          <a:p>
            <a:r>
              <a:rPr lang="en-US" dirty="0" smtClean="0"/>
              <a:t>Defense Talk</a:t>
            </a:r>
            <a:endParaRPr lang="en-US" dirty="0"/>
          </a:p>
        </p:txBody>
      </p:sp>
      <p:sp>
        <p:nvSpPr>
          <p:cNvPr id="8" name="Slide Number Placeholder 4"/>
          <p:cNvSpPr>
            <a:spLocks noGrp="1"/>
          </p:cNvSpPr>
          <p:nvPr>
            <p:ph type="sldNum" sz="quarter" idx="12"/>
          </p:nvPr>
        </p:nvSpPr>
        <p:spPr>
          <a:xfrm>
            <a:off x="6553200" y="6356350"/>
            <a:ext cx="2133600" cy="365125"/>
          </a:xfrm>
        </p:spPr>
        <p:txBody>
          <a:bodyPr/>
          <a:lstStyle/>
          <a:p>
            <a:r>
              <a:rPr lang="en-US" dirty="0" smtClean="0"/>
              <a:t>07/22/2015</a:t>
            </a:r>
            <a:endParaRPr lang="en-US" dirty="0"/>
          </a:p>
        </p:txBody>
      </p:sp>
    </p:spTree>
    <p:extLst>
      <p:ext uri="{BB962C8B-B14F-4D97-AF65-F5344CB8AC3E}">
        <p14:creationId xmlns:p14="http://schemas.microsoft.com/office/powerpoint/2010/main" val="2870017399"/>
      </p:ext>
    </p:extLst>
  </p:cSld>
  <p:clrMapOvr>
    <a:masterClrMapping/>
  </p:clrMapOvr>
  <mc:AlternateContent xmlns:mc="http://schemas.openxmlformats.org/markup-compatibility/2006" xmlns:p14="http://schemas.microsoft.com/office/powerpoint/2010/main">
    <mc:Choice Requires="p14">
      <p:transition p14:dur="0" advTm="18450"/>
    </mc:Choice>
    <mc:Fallback xmlns="">
      <p:transition xmlns:p14="http://schemas.microsoft.com/office/powerpoint/2010/main" advTm="18450"/>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1734" y="1256763"/>
            <a:ext cx="2192227" cy="1077218"/>
          </a:xfrm>
          <a:prstGeom prst="rect">
            <a:avLst/>
          </a:prstGeom>
          <a:noFill/>
        </p:spPr>
        <p:txBody>
          <a:bodyPr wrap="none" rtlCol="0">
            <a:spAutoFit/>
          </a:bodyPr>
          <a:lstStyle/>
          <a:p>
            <a:pPr algn="ctr"/>
            <a:r>
              <a:rPr lang="en-US" sz="3200" dirty="0" smtClean="0"/>
              <a:t>App </a:t>
            </a:r>
          </a:p>
          <a:p>
            <a:pPr algn="ctr"/>
            <a:r>
              <a:rPr lang="en-US" sz="3200" dirty="0" smtClean="0"/>
              <a:t>developers</a:t>
            </a:r>
            <a:endParaRPr lang="en-US" sz="3200" dirty="0"/>
          </a:p>
        </p:txBody>
      </p:sp>
      <p:sp>
        <p:nvSpPr>
          <p:cNvPr id="7" name="TextBox 6"/>
          <p:cNvSpPr txBox="1"/>
          <p:nvPr/>
        </p:nvSpPr>
        <p:spPr>
          <a:xfrm>
            <a:off x="6671734" y="1256763"/>
            <a:ext cx="1712528" cy="1077218"/>
          </a:xfrm>
          <a:prstGeom prst="rect">
            <a:avLst/>
          </a:prstGeom>
          <a:noFill/>
        </p:spPr>
        <p:txBody>
          <a:bodyPr wrap="none" rtlCol="0">
            <a:spAutoFit/>
          </a:bodyPr>
          <a:lstStyle/>
          <a:p>
            <a:r>
              <a:rPr lang="en-US" sz="3200" dirty="0" smtClean="0"/>
              <a:t>Platform </a:t>
            </a:r>
          </a:p>
          <a:p>
            <a:r>
              <a:rPr lang="en-US" sz="3200" dirty="0" smtClean="0"/>
              <a:t>vendors</a:t>
            </a:r>
            <a:endParaRPr lang="en-US" sz="3200" dirty="0"/>
          </a:p>
        </p:txBody>
      </p:sp>
      <p:pic>
        <p:nvPicPr>
          <p:cNvPr id="15" name="Picture 14" descr="m-os.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732" y="2211814"/>
            <a:ext cx="3488267" cy="1771818"/>
          </a:xfrm>
          <a:prstGeom prst="rect">
            <a:avLst/>
          </a:prstGeom>
        </p:spPr>
      </p:pic>
      <p:sp>
        <p:nvSpPr>
          <p:cNvPr id="22" name="Rectangle 21"/>
          <p:cNvSpPr/>
          <p:nvPr/>
        </p:nvSpPr>
        <p:spPr>
          <a:xfrm>
            <a:off x="3154946" y="2074917"/>
            <a:ext cx="2433052" cy="17896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6" name="Picture 15" descr="application-icon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4276" y="2211814"/>
            <a:ext cx="2099733" cy="1574800"/>
          </a:xfrm>
          <a:prstGeom prst="rect">
            <a:avLst/>
          </a:prstGeom>
        </p:spPr>
      </p:pic>
      <p:sp>
        <p:nvSpPr>
          <p:cNvPr id="2" name="Title 1"/>
          <p:cNvSpPr>
            <a:spLocks noGrp="1"/>
          </p:cNvSpPr>
          <p:nvPr>
            <p:ph type="title"/>
          </p:nvPr>
        </p:nvSpPr>
        <p:spPr/>
        <p:txBody>
          <a:bodyPr>
            <a:normAutofit/>
          </a:bodyPr>
          <a:lstStyle/>
          <a:p>
            <a:r>
              <a:rPr lang="en-US" dirty="0" smtClean="0"/>
              <a:t>Challenges we address</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9</a:t>
            </a:fld>
            <a:endParaRPr lang="en-US"/>
          </a:p>
        </p:txBody>
      </p:sp>
      <p:pic>
        <p:nvPicPr>
          <p:cNvPr id="12" name="Picture 11" descr="u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307" y="2232383"/>
            <a:ext cx="1238134" cy="1083367"/>
          </a:xfrm>
          <a:prstGeom prst="rect">
            <a:avLst/>
          </a:prstGeom>
        </p:spPr>
      </p:pic>
      <p:pic>
        <p:nvPicPr>
          <p:cNvPr id="13" name="Picture 12" descr="u1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47507" y="2909790"/>
            <a:ext cx="997094" cy="811920"/>
          </a:xfrm>
          <a:prstGeom prst="rect">
            <a:avLst/>
          </a:prstGeom>
        </p:spPr>
      </p:pic>
      <p:pic>
        <p:nvPicPr>
          <p:cNvPr id="14" name="Picture 13" descr="u5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6528" y="2913983"/>
            <a:ext cx="1010979" cy="899824"/>
          </a:xfrm>
          <a:prstGeom prst="rect">
            <a:avLst/>
          </a:prstGeom>
        </p:spPr>
      </p:pic>
      <p:pic>
        <p:nvPicPr>
          <p:cNvPr id="10" name="Picture 9" descr="challenge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1734" y="4584701"/>
            <a:ext cx="2123438" cy="884766"/>
          </a:xfrm>
          <a:prstGeom prst="rect">
            <a:avLst/>
          </a:prstGeom>
        </p:spPr>
      </p:pic>
      <p:sp>
        <p:nvSpPr>
          <p:cNvPr id="17" name="TextBox 16"/>
          <p:cNvSpPr txBox="1"/>
          <p:nvPr/>
        </p:nvSpPr>
        <p:spPr>
          <a:xfrm>
            <a:off x="2445173" y="4169297"/>
            <a:ext cx="6478694" cy="2062103"/>
          </a:xfrm>
          <a:prstGeom prst="rect">
            <a:avLst/>
          </a:prstGeom>
          <a:noFill/>
        </p:spPr>
        <p:txBody>
          <a:bodyPr wrap="square" rtlCol="0">
            <a:spAutoFit/>
          </a:bodyPr>
          <a:lstStyle/>
          <a:p>
            <a:pPr marL="457200" indent="-457200">
              <a:buFont typeface="Arial"/>
              <a:buChar char="•"/>
            </a:pPr>
            <a:r>
              <a:rPr lang="en-US" sz="3200" dirty="0" smtClean="0"/>
              <a:t>App development on multiple platforms</a:t>
            </a:r>
          </a:p>
          <a:p>
            <a:pPr marL="457200" indent="-457200">
              <a:buFont typeface="Arial"/>
              <a:buChar char="•"/>
            </a:pPr>
            <a:r>
              <a:rPr lang="en-US" sz="3200" dirty="0" smtClean="0"/>
              <a:t>Plagiarized apps on a single platform</a:t>
            </a:r>
            <a:endParaRPr lang="en-US" sz="3200" dirty="0"/>
          </a:p>
        </p:txBody>
      </p:sp>
    </p:spTree>
    <p:custDataLst>
      <p:tags r:id="rId1"/>
    </p:custDataLst>
    <p:extLst>
      <p:ext uri="{BB962C8B-B14F-4D97-AF65-F5344CB8AC3E}">
        <p14:creationId xmlns:p14="http://schemas.microsoft.com/office/powerpoint/2010/main" val="1863338994"/>
      </p:ext>
    </p:extLst>
  </p:cSld>
  <p:clrMapOvr>
    <a:masterClrMapping/>
  </p:clrMapOvr>
  <mc:AlternateContent xmlns:mc="http://schemas.openxmlformats.org/markup-compatibility/2006" xmlns:p14="http://schemas.microsoft.com/office/powerpoint/2010/main">
    <mc:Choice Requires="p14">
      <p:transition p14:dur="0" advTm="20452"/>
    </mc:Choice>
    <mc:Fallback xmlns="">
      <p:transition xmlns:p14="http://schemas.microsoft.com/office/powerpoint/2010/main" advTm="2045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Shape 314"/>
          <p:cNvSpPr>
            <a:spLocks noGrp="1"/>
          </p:cNvSpPr>
          <p:nvPr>
            <p:ph type="title"/>
          </p:nvPr>
        </p:nvSpPr>
        <p:spPr>
          <a:prstGeom prst="rect">
            <a:avLst/>
          </a:prstGeom>
        </p:spPr>
        <p:txBody>
          <a:bodyPr>
            <a:normAutofit fontScale="90000"/>
          </a:bodyPr>
          <a:lstStyle/>
          <a:p>
            <a:pPr lvl="0">
              <a:defRPr sz="1800" b="0"/>
            </a:pPr>
            <a:r>
              <a:rPr lang="en-US" sz="4000" dirty="0"/>
              <a:t>Challenges we </a:t>
            </a:r>
            <a:r>
              <a:rPr lang="en-US" sz="4000" dirty="0" smtClean="0"/>
              <a:t>address and our solutions</a:t>
            </a:r>
            <a:endParaRPr sz="4000" dirty="0"/>
          </a:p>
        </p:txBody>
      </p:sp>
      <p:sp>
        <p:nvSpPr>
          <p:cNvPr id="315" name="Shape 315"/>
          <p:cNvSpPr>
            <a:spLocks noGrp="1"/>
          </p:cNvSpPr>
          <p:nvPr>
            <p:ph type="body" idx="1"/>
          </p:nvPr>
        </p:nvSpPr>
        <p:spPr>
          <a:xfrm>
            <a:off x="457200" y="1313158"/>
            <a:ext cx="8229600" cy="5252628"/>
          </a:xfrm>
          <a:prstGeom prst="rect">
            <a:avLst/>
          </a:prstGeom>
        </p:spPr>
        <p:txBody>
          <a:bodyPr>
            <a:normAutofit lnSpcReduction="10000"/>
          </a:bodyPr>
          <a:lstStyle/>
          <a:p>
            <a:pPr marL="355500" indent="-355500" defTabSz="373783">
              <a:spcBef>
                <a:spcPts val="2672"/>
              </a:spcBef>
              <a:defRPr sz="1800"/>
            </a:pPr>
            <a:r>
              <a:rPr lang="en-US" sz="3600" dirty="0"/>
              <a:t>App development on multiple </a:t>
            </a:r>
            <a:r>
              <a:rPr lang="en-US" sz="3600" dirty="0" smtClean="0"/>
              <a:t>platforms</a:t>
            </a:r>
          </a:p>
          <a:p>
            <a:pPr marL="755550" lvl="1" indent="-355500" defTabSz="373783">
              <a:spcBef>
                <a:spcPts val="2672"/>
              </a:spcBef>
              <a:defRPr sz="1800"/>
            </a:pPr>
            <a:r>
              <a:rPr lang="en-US" sz="3200" dirty="0" smtClean="0"/>
              <a:t>System to detect similarities between API methods of two platforms</a:t>
            </a:r>
          </a:p>
          <a:p>
            <a:pPr marL="0" indent="0" defTabSz="373783">
              <a:spcBef>
                <a:spcPts val="2672"/>
              </a:spcBef>
              <a:buNone/>
              <a:defRPr sz="1800"/>
            </a:pPr>
            <a:endParaRPr lang="en-US" sz="3600" dirty="0" smtClean="0"/>
          </a:p>
          <a:p>
            <a:pPr marL="457200" indent="-457200"/>
            <a:r>
              <a:rPr lang="en-US" sz="3600" dirty="0" smtClean="0"/>
              <a:t>Plagiarized </a:t>
            </a:r>
            <a:r>
              <a:rPr lang="en-US" sz="3600" dirty="0"/>
              <a:t>apps on a single platform</a:t>
            </a:r>
          </a:p>
          <a:p>
            <a:pPr marL="755550" lvl="1" indent="-355500" defTabSz="373783">
              <a:spcBef>
                <a:spcPts val="2672"/>
              </a:spcBef>
              <a:defRPr sz="1800"/>
            </a:pPr>
            <a:r>
              <a:rPr lang="en-US" sz="3200" dirty="0" smtClean="0"/>
              <a:t>System to detect similarity between mobile apps</a:t>
            </a:r>
          </a:p>
        </p:txBody>
      </p:sp>
      <p:sp>
        <p:nvSpPr>
          <p:cNvPr id="316" name="Shape 316"/>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fld id="{86CB4B4D-7CA3-9044-876B-883B54F8677D}" type="slidenum">
              <a:t>10</a:t>
            </a:fld>
            <a:endParaRPr/>
          </a:p>
        </p:txBody>
      </p:sp>
    </p:spTree>
    <p:extLst>
      <p:ext uri="{BB962C8B-B14F-4D97-AF65-F5344CB8AC3E}">
        <p14:creationId xmlns:p14="http://schemas.microsoft.com/office/powerpoint/2010/main" val="1505367335"/>
      </p:ext>
    </p:extLst>
  </p:cSld>
  <p:clrMapOvr>
    <a:masterClrMapping/>
  </p:clrMapOvr>
  <mc:AlternateContent xmlns:mc="http://schemas.openxmlformats.org/markup-compatibility/2006" xmlns:p14="http://schemas.microsoft.com/office/powerpoint/2010/main">
    <mc:Choice Requires="p14">
      <p:transition p14:dur="0" advTm="39747"/>
    </mc:Choice>
    <mc:Fallback xmlns="">
      <p:transition xmlns:p14="http://schemas.microsoft.com/office/powerpoint/2010/main" advTm="3974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32933" y="4025894"/>
            <a:ext cx="7378396" cy="229658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6" name="Rounded Rectangle 5"/>
          <p:cNvSpPr/>
          <p:nvPr/>
        </p:nvSpPr>
        <p:spPr>
          <a:xfrm>
            <a:off x="1770911" y="5317067"/>
            <a:ext cx="6170821" cy="84511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400" b="1" dirty="0" smtClean="0"/>
          </a:p>
          <a:p>
            <a:pPr algn="ctr"/>
            <a:r>
              <a:rPr lang="en-US" sz="2400" b="1" dirty="0" smtClean="0"/>
              <a:t>Platform OS</a:t>
            </a:r>
          </a:p>
          <a:p>
            <a:pPr algn="ctr"/>
            <a:endParaRPr lang="en-US" b="1" dirty="0"/>
          </a:p>
          <a:p>
            <a:pPr algn="ctr"/>
            <a:endParaRPr lang="en-US" b="1" dirty="0"/>
          </a:p>
        </p:txBody>
      </p:sp>
      <p:pic>
        <p:nvPicPr>
          <p:cNvPr id="7" name="Picture 6" descr="androi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0717" y="5389564"/>
            <a:ext cx="704883" cy="704883"/>
          </a:xfrm>
          <a:prstGeom prst="rect">
            <a:avLst/>
          </a:prstGeom>
        </p:spPr>
      </p:pic>
      <p:sp>
        <p:nvSpPr>
          <p:cNvPr id="9" name="Rounded Rectangle 8"/>
          <p:cNvSpPr/>
          <p:nvPr/>
        </p:nvSpPr>
        <p:spPr>
          <a:xfrm>
            <a:off x="2380514" y="4488500"/>
            <a:ext cx="5056764" cy="68791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b="1" dirty="0"/>
          </a:p>
        </p:txBody>
      </p:sp>
      <p:sp>
        <p:nvSpPr>
          <p:cNvPr id="2" name="Title 1"/>
          <p:cNvSpPr>
            <a:spLocks noGrp="1"/>
          </p:cNvSpPr>
          <p:nvPr>
            <p:ph type="title"/>
          </p:nvPr>
        </p:nvSpPr>
        <p:spPr/>
        <p:txBody>
          <a:bodyPr>
            <a:normAutofit/>
          </a:bodyPr>
          <a:lstStyle/>
          <a:p>
            <a:r>
              <a:rPr lang="en-US" dirty="0" smtClean="0"/>
              <a:t>Key idea</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11</a:t>
            </a:fld>
            <a:endParaRPr lang="en-US"/>
          </a:p>
        </p:txBody>
      </p:sp>
      <p:pic>
        <p:nvPicPr>
          <p:cNvPr id="12" name="Picture 11" descr="appIco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2676" y="2582326"/>
            <a:ext cx="728133" cy="728133"/>
          </a:xfrm>
          <a:prstGeom prst="rect">
            <a:avLst/>
          </a:prstGeom>
        </p:spPr>
      </p:pic>
      <p:sp>
        <p:nvSpPr>
          <p:cNvPr id="19" name="TextBox 18"/>
          <p:cNvSpPr txBox="1"/>
          <p:nvPr/>
        </p:nvSpPr>
        <p:spPr>
          <a:xfrm>
            <a:off x="800841" y="1409460"/>
            <a:ext cx="7750493" cy="1077218"/>
          </a:xfrm>
          <a:prstGeom prst="rect">
            <a:avLst/>
          </a:prstGeom>
          <a:solidFill>
            <a:srgbClr val="FFFB76"/>
          </a:solidFill>
          <a:effectLst>
            <a:outerShdw blurRad="50800" dist="38100" dir="2700000" algn="tl" rotWithShape="0">
              <a:srgbClr val="000000">
                <a:alpha val="43000"/>
              </a:srgbClr>
            </a:outerShdw>
          </a:effectLst>
        </p:spPr>
        <p:txBody>
          <a:bodyPr wrap="square" rtlCol="0">
            <a:spAutoFit/>
          </a:bodyPr>
          <a:lstStyle/>
          <a:p>
            <a:pPr algn="ctr"/>
            <a:r>
              <a:rPr lang="en-US" sz="3200" b="1" dirty="0"/>
              <a:t>I</a:t>
            </a:r>
            <a:r>
              <a:rPr lang="en-US" sz="3200" b="1" dirty="0" smtClean="0"/>
              <a:t>nteraction of app with the platform represents its high level behavior</a:t>
            </a:r>
            <a:endParaRPr lang="en-US" sz="3200" b="1" dirty="0"/>
          </a:p>
        </p:txBody>
      </p:sp>
      <p:sp>
        <p:nvSpPr>
          <p:cNvPr id="17" name="TextBox 16"/>
          <p:cNvSpPr txBox="1"/>
          <p:nvPr/>
        </p:nvSpPr>
        <p:spPr>
          <a:xfrm>
            <a:off x="2380514" y="4093626"/>
            <a:ext cx="4942379" cy="369332"/>
          </a:xfrm>
          <a:prstGeom prst="rect">
            <a:avLst/>
          </a:prstGeom>
          <a:noFill/>
        </p:spPr>
        <p:txBody>
          <a:bodyPr wrap="none" rtlCol="0">
            <a:spAutoFit/>
          </a:bodyPr>
          <a:lstStyle/>
          <a:p>
            <a:r>
              <a:rPr lang="en-US" b="1" dirty="0" smtClean="0"/>
              <a:t>Graphics   Audio/Video  Network   Security   </a:t>
            </a:r>
            <a:endParaRPr lang="en-US" b="1" dirty="0"/>
          </a:p>
        </p:txBody>
      </p:sp>
      <p:pic>
        <p:nvPicPr>
          <p:cNvPr id="18" name="Picture 17" descr="paintboar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0800" y="4516961"/>
            <a:ext cx="606213" cy="606213"/>
          </a:xfrm>
          <a:prstGeom prst="rect">
            <a:avLst/>
          </a:prstGeom>
        </p:spPr>
      </p:pic>
      <p:pic>
        <p:nvPicPr>
          <p:cNvPr id="21" name="Picture 20" descr="movi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7799" y="4550827"/>
            <a:ext cx="530417" cy="530417"/>
          </a:xfrm>
          <a:prstGeom prst="rect">
            <a:avLst/>
          </a:prstGeom>
        </p:spPr>
      </p:pic>
      <p:pic>
        <p:nvPicPr>
          <p:cNvPr id="23" name="Picture 22" descr="Industry-Radio-Tower-ic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51965" y="4547623"/>
            <a:ext cx="516467" cy="516467"/>
          </a:xfrm>
          <a:prstGeom prst="rect">
            <a:avLst/>
          </a:prstGeom>
        </p:spPr>
      </p:pic>
      <p:pic>
        <p:nvPicPr>
          <p:cNvPr id="24" name="Picture 23" descr="lock-512.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6430433" y="4548401"/>
            <a:ext cx="410633" cy="504182"/>
          </a:xfrm>
          <a:prstGeom prst="rect">
            <a:avLst/>
          </a:prstGeom>
        </p:spPr>
      </p:pic>
      <p:sp>
        <p:nvSpPr>
          <p:cNvPr id="25" name="TextBox 24"/>
          <p:cNvSpPr txBox="1"/>
          <p:nvPr/>
        </p:nvSpPr>
        <p:spPr>
          <a:xfrm>
            <a:off x="1117598" y="4531468"/>
            <a:ext cx="1120957" cy="646331"/>
          </a:xfrm>
          <a:prstGeom prst="rect">
            <a:avLst/>
          </a:prstGeom>
          <a:noFill/>
        </p:spPr>
        <p:txBody>
          <a:bodyPr wrap="none" rtlCol="0">
            <a:spAutoFit/>
          </a:bodyPr>
          <a:lstStyle/>
          <a:p>
            <a:pPr algn="ctr"/>
            <a:r>
              <a:rPr lang="en-US" b="1" dirty="0" smtClean="0"/>
              <a:t>Platform</a:t>
            </a:r>
          </a:p>
          <a:p>
            <a:pPr algn="ctr"/>
            <a:r>
              <a:rPr lang="en-US" b="1" dirty="0" smtClean="0"/>
              <a:t> API</a:t>
            </a:r>
            <a:endParaRPr lang="en-US" b="1" dirty="0"/>
          </a:p>
        </p:txBody>
      </p:sp>
      <p:cxnSp>
        <p:nvCxnSpPr>
          <p:cNvPr id="30" name="Straight Arrow Connector 29"/>
          <p:cNvCxnSpPr>
            <a:stCxn id="12" idx="2"/>
          </p:cNvCxnSpPr>
          <p:nvPr/>
        </p:nvCxnSpPr>
        <p:spPr>
          <a:xfrm>
            <a:off x="4636743" y="3310459"/>
            <a:ext cx="2990" cy="715435"/>
          </a:xfrm>
          <a:prstGeom prst="straightConnector1">
            <a:avLst/>
          </a:prstGeom>
          <a:ln w="50800">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31" name="Right Brace 30"/>
          <p:cNvSpPr/>
          <p:nvPr/>
        </p:nvSpPr>
        <p:spPr>
          <a:xfrm>
            <a:off x="5118099" y="3276593"/>
            <a:ext cx="361981" cy="690047"/>
          </a:xfrm>
          <a:prstGeom prst="rightBrace">
            <a:avLst/>
          </a:prstGeom>
          <a:ln w="4445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2" name="Picture 31" descr="fil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20266" y="3115727"/>
            <a:ext cx="850913" cy="850913"/>
          </a:xfrm>
          <a:prstGeom prst="rect">
            <a:avLst/>
          </a:prstGeom>
        </p:spPr>
      </p:pic>
    </p:spTree>
    <p:custDataLst>
      <p:tags r:id="rId1"/>
    </p:custDataLst>
    <p:extLst>
      <p:ext uri="{BB962C8B-B14F-4D97-AF65-F5344CB8AC3E}">
        <p14:creationId xmlns:p14="http://schemas.microsoft.com/office/powerpoint/2010/main" val="121643776"/>
      </p:ext>
    </p:extLst>
  </p:cSld>
  <p:clrMapOvr>
    <a:masterClrMapping/>
  </p:clrMapOvr>
  <mc:AlternateContent xmlns:mc="http://schemas.openxmlformats.org/markup-compatibility/2006" xmlns:p14="http://schemas.microsoft.com/office/powerpoint/2010/main">
    <mc:Choice Requires="p14">
      <p:transition p14:dur="0" advTm="58521"/>
    </mc:Choice>
    <mc:Fallback xmlns="">
      <p:transition xmlns:p14="http://schemas.microsoft.com/office/powerpoint/2010/main" advTm="5852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thesis</a:t>
            </a:r>
            <a:endParaRPr lang="en-US" dirty="0"/>
          </a:p>
        </p:txBody>
      </p:sp>
      <p:sp>
        <p:nvSpPr>
          <p:cNvPr id="3" name="Content Placeholder 2"/>
          <p:cNvSpPr>
            <a:spLocks noGrp="1"/>
          </p:cNvSpPr>
          <p:nvPr>
            <p:ph idx="1"/>
          </p:nvPr>
        </p:nvSpPr>
        <p:spPr>
          <a:xfrm>
            <a:off x="457200" y="2544695"/>
            <a:ext cx="8229600" cy="1819409"/>
          </a:xfrm>
        </p:spPr>
        <p:style>
          <a:lnRef idx="2">
            <a:schemeClr val="dk1"/>
          </a:lnRef>
          <a:fillRef idx="1">
            <a:schemeClr val="lt1"/>
          </a:fillRef>
          <a:effectRef idx="0">
            <a:schemeClr val="dk1"/>
          </a:effectRef>
          <a:fontRef idx="minor">
            <a:schemeClr val="dk1"/>
          </a:fontRef>
        </p:style>
        <p:txBody>
          <a:bodyPr/>
          <a:lstStyle/>
          <a:p>
            <a:pPr marL="0" indent="0" algn="ctr">
              <a:buNone/>
            </a:pPr>
            <a:r>
              <a:rPr lang="en-US" dirty="0"/>
              <a:t>The </a:t>
            </a:r>
            <a:r>
              <a:rPr lang="en-US" dirty="0" smtClean="0"/>
              <a:t>interaction </a:t>
            </a:r>
            <a:r>
              <a:rPr lang="en-US" dirty="0"/>
              <a:t>of mobile apps with </a:t>
            </a:r>
            <a:r>
              <a:rPr lang="en-US" dirty="0" smtClean="0"/>
              <a:t>platforms </a:t>
            </a:r>
            <a:r>
              <a:rPr lang="en-US" dirty="0"/>
              <a:t>can be </a:t>
            </a:r>
            <a:r>
              <a:rPr lang="en-US" dirty="0" smtClean="0"/>
              <a:t>leveraged to infer likely resemblances among APIs or apps.</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12</a:t>
            </a:fld>
            <a:endParaRPr lang="en-US"/>
          </a:p>
        </p:txBody>
      </p:sp>
    </p:spTree>
    <p:extLst>
      <p:ext uri="{BB962C8B-B14F-4D97-AF65-F5344CB8AC3E}">
        <p14:creationId xmlns:p14="http://schemas.microsoft.com/office/powerpoint/2010/main" val="2165425471"/>
      </p:ext>
    </p:extLst>
  </p:cSld>
  <p:clrMapOvr>
    <a:masterClrMapping/>
  </p:clrMapOvr>
  <mc:AlternateContent xmlns:mc="http://schemas.openxmlformats.org/markup-compatibility/2006" xmlns:p14="http://schemas.microsoft.com/office/powerpoint/2010/main">
    <mc:Choice Requires="p14">
      <p:transition p14:dur="0" advTm="17519"/>
    </mc:Choice>
    <mc:Fallback xmlns="">
      <p:transition xmlns:p14="http://schemas.microsoft.com/office/powerpoint/2010/main" advTm="17519"/>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a:t>A</a:t>
            </a:r>
            <a:r>
              <a:rPr lang="en-US" dirty="0" smtClean="0"/>
              <a:t> graphical model based approach to infer mappings between APIs of mobile platforms </a:t>
            </a:r>
            <a:r>
              <a:rPr lang="en-US" dirty="0"/>
              <a:t>[</a:t>
            </a:r>
            <a:r>
              <a:rPr lang="en-US" dirty="0">
                <a:solidFill>
                  <a:srgbClr val="3366FF"/>
                </a:solidFill>
              </a:rPr>
              <a:t>ICSE’13</a:t>
            </a:r>
            <a:r>
              <a:rPr lang="en-US" dirty="0" smtClean="0"/>
              <a:t>]</a:t>
            </a:r>
          </a:p>
          <a:p>
            <a:endParaRPr lang="en-US" dirty="0" smtClean="0"/>
          </a:p>
          <a:p>
            <a:r>
              <a:rPr lang="en-US" dirty="0" smtClean="0"/>
              <a:t>A </a:t>
            </a:r>
            <a:r>
              <a:rPr lang="en-US" dirty="0"/>
              <a:t>robust approach based on API birthmarks to detect plagiarized apps[</a:t>
            </a:r>
            <a:r>
              <a:rPr lang="en-US" dirty="0">
                <a:solidFill>
                  <a:srgbClr val="3366FF"/>
                </a:solidFill>
              </a:rPr>
              <a:t>ASE’</a:t>
            </a:r>
            <a:r>
              <a:rPr lang="en-US" dirty="0" smtClean="0">
                <a:solidFill>
                  <a:srgbClr val="3366FF"/>
                </a:solidFill>
              </a:rPr>
              <a:t>15</a:t>
            </a:r>
            <a:r>
              <a:rPr lang="en-US" dirty="0" smtClean="0"/>
              <a:t>]</a:t>
            </a:r>
            <a:endParaRPr lang="en-US" dirty="0"/>
          </a:p>
          <a:p>
            <a:pPr marL="0" indent="0">
              <a:buNone/>
            </a:pPr>
            <a:endParaRPr lang="en-US" dirty="0" smtClean="0"/>
          </a:p>
          <a:p>
            <a:r>
              <a:rPr lang="en-US" dirty="0" smtClean="0"/>
              <a:t>A static analysis based on NLP technique to infer API mappings</a:t>
            </a:r>
          </a:p>
          <a:p>
            <a:endParaRPr lang="en-US" dirty="0" smtClean="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13</a:t>
            </a:fld>
            <a:endParaRPr lang="en-US"/>
          </a:p>
        </p:txBody>
      </p:sp>
    </p:spTree>
    <p:extLst>
      <p:ext uri="{BB962C8B-B14F-4D97-AF65-F5344CB8AC3E}">
        <p14:creationId xmlns:p14="http://schemas.microsoft.com/office/powerpoint/2010/main" val="2395754249"/>
      </p:ext>
    </p:extLst>
  </p:cSld>
  <p:clrMapOvr>
    <a:masterClrMapping/>
  </p:clrMapOvr>
  <mc:AlternateContent xmlns:mc="http://schemas.openxmlformats.org/markup-compatibility/2006" xmlns:p14="http://schemas.microsoft.com/office/powerpoint/2010/main">
    <mc:Choice Requires="p14">
      <p:transition p14:dur="0" advTm="36198"/>
    </mc:Choice>
    <mc:Fallback xmlns="">
      <p:transition xmlns:p14="http://schemas.microsoft.com/office/powerpoint/2010/main" advTm="36198"/>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3705"/>
            <a:ext cx="8229600" cy="1143000"/>
          </a:xfrm>
        </p:spPr>
        <p:txBody>
          <a:bodyPr>
            <a:normAutofit fontScale="90000"/>
          </a:bodyPr>
          <a:lstStyle/>
          <a:p>
            <a:r>
              <a:rPr lang="en-US" b="1" dirty="0" smtClean="0"/>
              <a:t>Detecting similarity in mobile platform APIs</a:t>
            </a:r>
            <a:endParaRPr lang="en-US" b="1" dirty="0"/>
          </a:p>
        </p:txBody>
      </p:sp>
      <p:sp>
        <p:nvSpPr>
          <p:cNvPr id="4" name="Slide Number Placeholder 3"/>
          <p:cNvSpPr>
            <a:spLocks noGrp="1"/>
          </p:cNvSpPr>
          <p:nvPr>
            <p:ph type="sldNum" sz="quarter" idx="2"/>
          </p:nvPr>
        </p:nvSpPr>
        <p:spPr/>
        <p:txBody>
          <a:bodyPr/>
          <a:lstStyle/>
          <a:p>
            <a:pPr lvl="0"/>
            <a:fld id="{86CB4B4D-7CA3-9044-876B-883B54F8677D}" type="slidenum">
              <a:rPr lang="en-US" smtClean="0"/>
              <a:t>14</a:t>
            </a:fld>
            <a:endParaRPr lang="en-US"/>
          </a:p>
        </p:txBody>
      </p:sp>
    </p:spTree>
    <p:extLst>
      <p:ext uri="{BB962C8B-B14F-4D97-AF65-F5344CB8AC3E}">
        <p14:creationId xmlns:p14="http://schemas.microsoft.com/office/powerpoint/2010/main" val="3928669084"/>
      </p:ext>
    </p:extLst>
  </p:cSld>
  <p:clrMapOvr>
    <a:masterClrMapping/>
  </p:clrMapOvr>
  <mc:AlternateContent xmlns:mc="http://schemas.openxmlformats.org/markup-compatibility/2006" xmlns:p14="http://schemas.microsoft.com/office/powerpoint/2010/main">
    <mc:Choice Requires="p14">
      <p:transition p14:dur="0" advTm="14354"/>
    </mc:Choice>
    <mc:Fallback xmlns="">
      <p:transition xmlns:p14="http://schemas.microsoft.com/office/powerpoint/2010/main" advTm="14354"/>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37"/>
            <a:ext cx="8490174" cy="1143000"/>
          </a:xfrm>
        </p:spPr>
        <p:txBody>
          <a:bodyPr>
            <a:noAutofit/>
          </a:bodyPr>
          <a:lstStyle/>
          <a:p>
            <a:r>
              <a:rPr lang="en-US" sz="4000" dirty="0" smtClean="0"/>
              <a:t>An app for a single platform</a:t>
            </a:r>
            <a:endParaRPr lang="en-US" sz="4000" dirty="0"/>
          </a:p>
        </p:txBody>
      </p:sp>
      <p:pic>
        <p:nvPicPr>
          <p:cNvPr id="11" name="Picture 10" descr="app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089" y="1028225"/>
            <a:ext cx="2907636" cy="3034906"/>
          </a:xfrm>
          <a:prstGeom prst="rect">
            <a:avLst/>
          </a:prstGeom>
        </p:spPr>
      </p:pic>
      <p:sp>
        <p:nvSpPr>
          <p:cNvPr id="17" name="Right Arrow 16"/>
          <p:cNvSpPr/>
          <p:nvPr/>
        </p:nvSpPr>
        <p:spPr>
          <a:xfrm rot="5400000">
            <a:off x="6238937" y="2978678"/>
            <a:ext cx="628524" cy="262797"/>
          </a:xfrm>
          <a:prstGeom prst="rightArrow">
            <a:avLst/>
          </a:prstGeom>
          <a:solidFill>
            <a:schemeClr val="tx1">
              <a:lumMod val="85000"/>
              <a:lumOff val="1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 name="Group 9"/>
          <p:cNvGrpSpPr/>
          <p:nvPr/>
        </p:nvGrpSpPr>
        <p:grpSpPr>
          <a:xfrm>
            <a:off x="3441731" y="3703746"/>
            <a:ext cx="5077203" cy="2500207"/>
            <a:chOff x="3403574" y="3656475"/>
            <a:chExt cx="5077203" cy="2500207"/>
          </a:xfrm>
        </p:grpSpPr>
        <p:pic>
          <p:nvPicPr>
            <p:cNvPr id="3" name="Picture 2" descr="Apple-App-Store-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201" y="3695048"/>
              <a:ext cx="1008149" cy="1180975"/>
            </a:xfrm>
            <a:prstGeom prst="rect">
              <a:avLst/>
            </a:prstGeom>
          </p:spPr>
        </p:pic>
        <p:pic>
          <p:nvPicPr>
            <p:cNvPr id="19" name="Picture 18" descr="apps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60775" y="4426646"/>
              <a:ext cx="3169426" cy="1730036"/>
            </a:xfrm>
            <a:prstGeom prst="rect">
              <a:avLst/>
            </a:prstGeom>
          </p:spPr>
        </p:pic>
        <p:sp>
          <p:nvSpPr>
            <p:cNvPr id="9" name="Rounded Rectangle 8"/>
            <p:cNvSpPr/>
            <p:nvPr/>
          </p:nvSpPr>
          <p:spPr>
            <a:xfrm>
              <a:off x="3403574" y="3656475"/>
              <a:ext cx="5077203" cy="2401429"/>
            </a:xfrm>
            <a:prstGeom prst="roundRect">
              <a:avLst/>
            </a:prstGeom>
            <a:noFill/>
            <a:ln w="34925">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97489" y="1099519"/>
            <a:ext cx="2005825" cy="2388755"/>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t>15</a:t>
            </a:fld>
            <a:endParaRPr lang="en-US"/>
          </a:p>
        </p:txBody>
      </p:sp>
      <p:sp>
        <p:nvSpPr>
          <p:cNvPr id="13" name="Date Placeholder 12"/>
          <p:cNvSpPr>
            <a:spLocks noGrp="1"/>
          </p:cNvSpPr>
          <p:nvPr>
            <p:ph type="dt" sz="half" idx="10"/>
          </p:nvPr>
        </p:nvSpPr>
        <p:spPr/>
        <p:txBody>
          <a:bodyPr/>
          <a:lstStyle/>
          <a:p>
            <a:r>
              <a:rPr lang="en-US" smtClean="0"/>
              <a:t>Amruta Gokhale</a:t>
            </a:r>
            <a:endParaRPr lang="en-US"/>
          </a:p>
        </p:txBody>
      </p:sp>
      <p:pic>
        <p:nvPicPr>
          <p:cNvPr id="4" name="Picture 3" descr="appIc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75898" y="1671009"/>
            <a:ext cx="954603" cy="954603"/>
          </a:xfrm>
          <a:prstGeom prst="rect">
            <a:avLst/>
          </a:prstGeom>
        </p:spPr>
      </p:pic>
      <p:pic>
        <p:nvPicPr>
          <p:cNvPr id="15" name="Picture 14" descr="appIc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79962" y="3686813"/>
            <a:ext cx="954603" cy="954603"/>
          </a:xfrm>
          <a:prstGeom prst="rect">
            <a:avLst/>
          </a:prstGeom>
        </p:spPr>
      </p:pic>
    </p:spTree>
    <p:custDataLst>
      <p:tags r:id="rId1"/>
    </p:custDataLst>
    <p:extLst>
      <p:ext uri="{BB962C8B-B14F-4D97-AF65-F5344CB8AC3E}">
        <p14:creationId xmlns:p14="http://schemas.microsoft.com/office/powerpoint/2010/main" val="3913650322"/>
      </p:ext>
    </p:extLst>
  </p:cSld>
  <p:clrMapOvr>
    <a:masterClrMapping/>
  </p:clrMapOvr>
  <mc:AlternateContent xmlns:mc="http://schemas.openxmlformats.org/markup-compatibility/2006" xmlns:p14="http://schemas.microsoft.com/office/powerpoint/2010/main">
    <mc:Choice Requires="p14">
      <p:transition p14:dur="0" advTm="22428"/>
    </mc:Choice>
    <mc:Fallback xmlns="">
      <p:transition xmlns:p14="http://schemas.microsoft.com/office/powerpoint/2010/main" advTm="2242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1"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998820" y="5058981"/>
            <a:ext cx="1069336"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Android</a:t>
            </a:r>
          </a:p>
        </p:txBody>
      </p:sp>
      <p:pic>
        <p:nvPicPr>
          <p:cNvPr id="20" name="Picture 19" descr="Android-Pho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1694" y="4558502"/>
            <a:ext cx="1608726" cy="1370289"/>
          </a:xfrm>
          <a:prstGeom prst="rect">
            <a:avLst/>
          </a:prstGeom>
        </p:spPr>
      </p:pic>
      <p:sp>
        <p:nvSpPr>
          <p:cNvPr id="27" name="Right Arrow 26"/>
          <p:cNvSpPr/>
          <p:nvPr/>
        </p:nvSpPr>
        <p:spPr>
          <a:xfrm rot="1769625">
            <a:off x="4441150" y="4604541"/>
            <a:ext cx="1325880" cy="228600"/>
          </a:xfrm>
          <a:prstGeom prst="rightArrow">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1258779" y="4975563"/>
            <a:ext cx="1018278"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 iPhone</a:t>
            </a:r>
          </a:p>
        </p:txBody>
      </p:sp>
      <p:pic>
        <p:nvPicPr>
          <p:cNvPr id="6" name="Picture 5" descr="windows_phone7_noki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7393" y="2673433"/>
            <a:ext cx="1105833" cy="1105833"/>
          </a:xfrm>
          <a:prstGeom prst="rect">
            <a:avLst/>
          </a:prstGeom>
        </p:spPr>
      </p:pic>
      <p:sp>
        <p:nvSpPr>
          <p:cNvPr id="19" name="TextBox 18"/>
          <p:cNvSpPr txBox="1"/>
          <p:nvPr/>
        </p:nvSpPr>
        <p:spPr>
          <a:xfrm>
            <a:off x="6843226" y="3098920"/>
            <a:ext cx="1967205"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Windows Phone</a:t>
            </a:r>
          </a:p>
        </p:txBody>
      </p:sp>
      <p:sp>
        <p:nvSpPr>
          <p:cNvPr id="31" name="Right Arrow 30"/>
          <p:cNvSpPr/>
          <p:nvPr/>
        </p:nvSpPr>
        <p:spPr>
          <a:xfrm rot="19943981">
            <a:off x="4527874" y="3577720"/>
            <a:ext cx="1325880" cy="228600"/>
          </a:xfrm>
          <a:prstGeom prst="rightArrow">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itle 1"/>
          <p:cNvSpPr>
            <a:spLocks noGrp="1"/>
          </p:cNvSpPr>
          <p:nvPr>
            <p:ph type="title"/>
          </p:nvPr>
        </p:nvSpPr>
        <p:spPr>
          <a:xfrm>
            <a:off x="114223" y="17222"/>
            <a:ext cx="8930999" cy="1143000"/>
          </a:xfrm>
        </p:spPr>
        <p:txBody>
          <a:bodyPr>
            <a:normAutofit/>
          </a:bodyPr>
          <a:lstStyle/>
          <a:p>
            <a:r>
              <a:rPr lang="en-US" sz="4000" dirty="0"/>
              <a:t>Challenge: Unfamiliar mobile platforms</a:t>
            </a:r>
          </a:p>
        </p:txBody>
      </p:sp>
      <p:sp>
        <p:nvSpPr>
          <p:cNvPr id="2" name="Slide Number Placeholder 1"/>
          <p:cNvSpPr>
            <a:spLocks noGrp="1"/>
          </p:cNvSpPr>
          <p:nvPr>
            <p:ph type="sldNum" sz="quarter" idx="12"/>
          </p:nvPr>
        </p:nvSpPr>
        <p:spPr/>
        <p:txBody>
          <a:bodyPr/>
          <a:lstStyle/>
          <a:p>
            <a:fld id="{2066355A-084C-D24E-9AD2-7E4FC41EA627}" type="slidenum">
              <a:rPr lang="en-US" smtClean="0"/>
              <a:t>16</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pic>
        <p:nvPicPr>
          <p:cNvPr id="17" name="Picture 16" descr="appIc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49631" y="3784000"/>
            <a:ext cx="954603" cy="954603"/>
          </a:xfrm>
          <a:prstGeom prst="rect">
            <a:avLst/>
          </a:prstGeom>
        </p:spPr>
      </p:pic>
      <p:sp>
        <p:nvSpPr>
          <p:cNvPr id="18" name="TextBox 17"/>
          <p:cNvSpPr txBox="1"/>
          <p:nvPr/>
        </p:nvSpPr>
        <p:spPr>
          <a:xfrm>
            <a:off x="1411179" y="1160222"/>
            <a:ext cx="6315027" cy="1077218"/>
          </a:xfrm>
          <a:prstGeom prst="rect">
            <a:avLst/>
          </a:prstGeom>
          <a:solidFill>
            <a:srgbClr val="FFFB76"/>
          </a:solidFill>
          <a:effectLst>
            <a:outerShdw blurRad="50800" dist="38100" dir="2700000" algn="tl" rotWithShape="0">
              <a:srgbClr val="000000">
                <a:alpha val="43000"/>
              </a:srgbClr>
            </a:outerShdw>
          </a:effectLst>
        </p:spPr>
        <p:txBody>
          <a:bodyPr wrap="square" rtlCol="0">
            <a:spAutoFit/>
          </a:bodyPr>
          <a:lstStyle/>
          <a:p>
            <a:pPr algn="ctr"/>
            <a:r>
              <a:rPr lang="en-US" sz="3200" b="1" dirty="0"/>
              <a:t>Port application’s code from one </a:t>
            </a:r>
            <a:r>
              <a:rPr lang="en-US" sz="3200" b="1" dirty="0" smtClean="0"/>
              <a:t>platform to another</a:t>
            </a:r>
            <a:endParaRPr lang="en-US" sz="3200" b="1" dirty="0"/>
          </a:p>
        </p:txBody>
      </p:sp>
      <p:pic>
        <p:nvPicPr>
          <p:cNvPr id="21" name="Picture 20" descr="apple-iphone-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1176" y="3334692"/>
            <a:ext cx="1539623" cy="1539623"/>
          </a:xfrm>
          <a:prstGeom prst="rect">
            <a:avLst/>
          </a:prstGeom>
        </p:spPr>
      </p:pic>
    </p:spTree>
    <p:custDataLst>
      <p:tags r:id="rId1"/>
    </p:custDataLst>
    <p:extLst>
      <p:ext uri="{BB962C8B-B14F-4D97-AF65-F5344CB8AC3E}">
        <p14:creationId xmlns:p14="http://schemas.microsoft.com/office/powerpoint/2010/main" val="1428214635"/>
      </p:ext>
    </p:extLst>
  </p:cSld>
  <p:clrMapOvr>
    <a:masterClrMapping/>
  </p:clrMapOvr>
  <mc:AlternateContent xmlns:mc="http://schemas.openxmlformats.org/markup-compatibility/2006" xmlns:p14="http://schemas.microsoft.com/office/powerpoint/2010/main">
    <mc:Choice Requires="p14">
      <p:transition p14:dur="0" advTm="27017"/>
    </mc:Choice>
    <mc:Fallback xmlns="">
      <p:transition xmlns:p14="http://schemas.microsoft.com/office/powerpoint/2010/main" advTm="2701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638"/>
            <a:ext cx="9144000" cy="1143000"/>
          </a:xfrm>
        </p:spPr>
        <p:txBody>
          <a:bodyPr>
            <a:normAutofit/>
          </a:bodyPr>
          <a:lstStyle/>
          <a:p>
            <a:r>
              <a:rPr lang="en-US" sz="4000" dirty="0" smtClean="0"/>
              <a:t>Challenges in porting apps</a:t>
            </a:r>
            <a:endParaRPr lang="en-US" sz="4000" dirty="0"/>
          </a:p>
        </p:txBody>
      </p:sp>
      <p:sp>
        <p:nvSpPr>
          <p:cNvPr id="10" name="Content Placeholder 2"/>
          <p:cNvSpPr>
            <a:spLocks noGrp="1"/>
          </p:cNvSpPr>
          <p:nvPr>
            <p:ph idx="1"/>
          </p:nvPr>
        </p:nvSpPr>
        <p:spPr>
          <a:xfrm>
            <a:off x="574163" y="2170591"/>
            <a:ext cx="8229600" cy="3774169"/>
          </a:xfrm>
        </p:spPr>
        <p:txBody>
          <a:bodyPr>
            <a:normAutofit/>
          </a:bodyPr>
          <a:lstStyle/>
          <a:p>
            <a:r>
              <a:rPr lang="en-US" dirty="0" smtClean="0"/>
              <a:t>Different SDKs for app development</a:t>
            </a:r>
          </a:p>
          <a:p>
            <a:r>
              <a:rPr lang="en-US" dirty="0" smtClean="0"/>
              <a:t>Different programming languages</a:t>
            </a:r>
          </a:p>
          <a:p>
            <a:r>
              <a:rPr lang="en-US" dirty="0" smtClean="0"/>
              <a:t>Different development environments</a:t>
            </a:r>
          </a:p>
          <a:p>
            <a:r>
              <a:rPr lang="en-US" dirty="0" smtClean="0"/>
              <a:t>Different debugging aids</a:t>
            </a:r>
            <a:endParaRPr lang="en-US" dirty="0"/>
          </a:p>
          <a:p>
            <a:endParaRPr lang="en-US" dirty="0"/>
          </a:p>
          <a:p>
            <a:endParaRPr lang="en-US" dirty="0"/>
          </a:p>
        </p:txBody>
      </p:sp>
      <p:sp>
        <p:nvSpPr>
          <p:cNvPr id="12" name="TextBox 11"/>
          <p:cNvSpPr txBox="1"/>
          <p:nvPr/>
        </p:nvSpPr>
        <p:spPr>
          <a:xfrm>
            <a:off x="1411179" y="1059507"/>
            <a:ext cx="6315027" cy="1077218"/>
          </a:xfrm>
          <a:prstGeom prst="rect">
            <a:avLst/>
          </a:prstGeom>
          <a:solidFill>
            <a:srgbClr val="FFFB76"/>
          </a:solidFill>
          <a:effectLst>
            <a:outerShdw blurRad="50800" dist="38100" dir="2700000" algn="tl" rotWithShape="0">
              <a:srgbClr val="000000">
                <a:alpha val="43000"/>
              </a:srgbClr>
            </a:outerShdw>
          </a:effectLst>
        </p:spPr>
        <p:txBody>
          <a:bodyPr wrap="square" rtlCol="0">
            <a:spAutoFit/>
          </a:bodyPr>
          <a:lstStyle/>
          <a:p>
            <a:pPr algn="ctr"/>
            <a:r>
              <a:rPr lang="en-US" sz="3200" b="1" dirty="0"/>
              <a:t>Every mobile platform exposes </a:t>
            </a:r>
          </a:p>
          <a:p>
            <a:pPr algn="ctr"/>
            <a:r>
              <a:rPr lang="en-US" sz="3200" b="1" dirty="0"/>
              <a:t>its own programming </a:t>
            </a:r>
            <a:r>
              <a:rPr lang="en-US" sz="3200" b="1" dirty="0" smtClean="0"/>
              <a:t>API</a:t>
            </a:r>
            <a:endParaRPr lang="en-US" sz="3200" b="1" dirty="0"/>
          </a:p>
        </p:txBody>
      </p:sp>
      <p:graphicFrame>
        <p:nvGraphicFramePr>
          <p:cNvPr id="7" name="Table 6"/>
          <p:cNvGraphicFramePr>
            <a:graphicFrameLocks noGrp="1"/>
          </p:cNvGraphicFramePr>
          <p:nvPr>
            <p:extLst>
              <p:ext uri="{D42A27DB-BD31-4B8C-83A1-F6EECF244321}">
                <p14:modId xmlns:p14="http://schemas.microsoft.com/office/powerpoint/2010/main" val="2622549927"/>
              </p:ext>
            </p:extLst>
          </p:nvPr>
        </p:nvGraphicFramePr>
        <p:xfrm>
          <a:off x="507998" y="4643854"/>
          <a:ext cx="8229600" cy="1706880"/>
        </p:xfrm>
        <a:graphic>
          <a:graphicData uri="http://schemas.openxmlformats.org/drawingml/2006/table">
            <a:tbl>
              <a:tblPr firstRow="1" bandRow="1">
                <a:tableStyleId>{1E171933-4619-4E11-9A3F-F7608DF75F80}</a:tableStyleId>
              </a:tblPr>
              <a:tblGrid>
                <a:gridCol w="2743200"/>
                <a:gridCol w="2743200"/>
                <a:gridCol w="2743200"/>
              </a:tblGrid>
              <a:tr h="370840">
                <a:tc>
                  <a:txBody>
                    <a:bodyPr/>
                    <a:lstStyle/>
                    <a:p>
                      <a:pPr algn="ctr"/>
                      <a:r>
                        <a:rPr lang="en-US" sz="2200" dirty="0" smtClean="0">
                          <a:solidFill>
                            <a:schemeClr val="tx1"/>
                          </a:solidFill>
                        </a:rPr>
                        <a:t>Platform</a:t>
                      </a:r>
                      <a:endParaRPr lang="en-US" sz="2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60000"/>
                        <a:lumOff val="40000"/>
                      </a:schemeClr>
                    </a:solidFill>
                  </a:tcPr>
                </a:tc>
                <a:tc>
                  <a:txBody>
                    <a:bodyPr/>
                    <a:lstStyle/>
                    <a:p>
                      <a:pPr algn="ctr"/>
                      <a:r>
                        <a:rPr lang="en-US" sz="2200" dirty="0" smtClean="0">
                          <a:solidFill>
                            <a:schemeClr val="tx1"/>
                          </a:solidFill>
                        </a:rPr>
                        <a:t>Language</a:t>
                      </a:r>
                      <a:endParaRPr lang="en-US" sz="2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60000"/>
                        <a:lumOff val="40000"/>
                      </a:schemeClr>
                    </a:solidFill>
                  </a:tcPr>
                </a:tc>
                <a:tc>
                  <a:txBody>
                    <a:bodyPr/>
                    <a:lstStyle/>
                    <a:p>
                      <a:pPr algn="ctr"/>
                      <a:r>
                        <a:rPr lang="en-US" sz="2200" dirty="0" smtClean="0">
                          <a:solidFill>
                            <a:schemeClr val="tx1"/>
                          </a:solidFill>
                        </a:rPr>
                        <a:t>Development Tools</a:t>
                      </a:r>
                      <a:endParaRPr lang="en-US" sz="2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60000"/>
                        <a:lumOff val="40000"/>
                      </a:schemeClr>
                    </a:solidFill>
                  </a:tcPr>
                </a:tc>
              </a:tr>
              <a:tr h="370840">
                <a:tc>
                  <a:txBody>
                    <a:bodyPr/>
                    <a:lstStyle/>
                    <a:p>
                      <a:r>
                        <a:rPr lang="en-US" sz="2200" dirty="0" smtClean="0"/>
                        <a:t>Android</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Java</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Eclipse</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200" dirty="0" smtClean="0"/>
                        <a:t>Apple </a:t>
                      </a:r>
                      <a:r>
                        <a:rPr lang="en-US" sz="2200" dirty="0" err="1" smtClean="0"/>
                        <a:t>iOS</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Objective C</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err="1" smtClean="0"/>
                        <a:t>XCode</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200" dirty="0" smtClean="0"/>
                        <a:t>Windows Phone</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C#</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Visual Studio</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t>17</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custDataLst>
      <p:tags r:id="rId1"/>
    </p:custDataLst>
    <p:extLst>
      <p:ext uri="{BB962C8B-B14F-4D97-AF65-F5344CB8AC3E}">
        <p14:creationId xmlns:p14="http://schemas.microsoft.com/office/powerpoint/2010/main" val="1530199500"/>
      </p:ext>
    </p:extLst>
  </p:cSld>
  <p:clrMapOvr>
    <a:masterClrMapping/>
  </p:clrMapOvr>
  <mc:AlternateContent xmlns:mc="http://schemas.openxmlformats.org/markup-compatibility/2006" xmlns:p14="http://schemas.microsoft.com/office/powerpoint/2010/main">
    <mc:Choice Requires="p14">
      <p:transition p14:dur="0" advTm="72880"/>
    </mc:Choice>
    <mc:Fallback xmlns="">
      <p:transition xmlns:p14="http://schemas.microsoft.com/office/powerpoint/2010/main" advTm="7288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2971"/>
            <a:ext cx="9144000" cy="1143000"/>
          </a:xfrm>
        </p:spPr>
        <p:txBody>
          <a:bodyPr>
            <a:normAutofit/>
          </a:bodyPr>
          <a:lstStyle/>
          <a:p>
            <a:r>
              <a:rPr lang="en-US" sz="4000" dirty="0" smtClean="0"/>
              <a:t>APIs often offer similar functionalities</a:t>
            </a:r>
            <a:endParaRPr lang="en-US" sz="4000" dirty="0"/>
          </a:p>
        </p:txBody>
      </p:sp>
      <p:graphicFrame>
        <p:nvGraphicFramePr>
          <p:cNvPr id="7" name="Table 6"/>
          <p:cNvGraphicFramePr>
            <a:graphicFrameLocks noGrp="1"/>
          </p:cNvGraphicFramePr>
          <p:nvPr>
            <p:extLst>
              <p:ext uri="{D42A27DB-BD31-4B8C-83A1-F6EECF244321}">
                <p14:modId xmlns:p14="http://schemas.microsoft.com/office/powerpoint/2010/main" val="3165014664"/>
              </p:ext>
            </p:extLst>
          </p:nvPr>
        </p:nvGraphicFramePr>
        <p:xfrm>
          <a:off x="738086" y="3742188"/>
          <a:ext cx="7625146" cy="1396100"/>
        </p:xfrm>
        <a:graphic>
          <a:graphicData uri="http://schemas.openxmlformats.org/drawingml/2006/table">
            <a:tbl>
              <a:tblPr firstRow="1" bandRow="1">
                <a:tableStyleId>{FABFCF23-3B69-468F-B69F-88F6DE6A72F2}</a:tableStyleId>
              </a:tblPr>
              <a:tblGrid>
                <a:gridCol w="2412723"/>
                <a:gridCol w="5212423"/>
              </a:tblGrid>
              <a:tr h="437444">
                <a:tc>
                  <a:txBody>
                    <a:bodyPr/>
                    <a:lstStyle/>
                    <a:p>
                      <a:pPr algn="ctr"/>
                      <a:r>
                        <a:rPr lang="en-US" dirty="0" smtClean="0">
                          <a:solidFill>
                            <a:schemeClr val="tx1"/>
                          </a:solidFill>
                        </a:rPr>
                        <a:t>Android class name</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smtClean="0">
                          <a:solidFill>
                            <a:schemeClr val="tx1"/>
                          </a:solidFill>
                        </a:rPr>
                        <a:t>Android method name</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7589">
                <a:tc>
                  <a:txBody>
                    <a:bodyPr/>
                    <a:lstStyle/>
                    <a:p>
                      <a:r>
                        <a:rPr lang="en-US" dirty="0" err="1" smtClean="0">
                          <a:latin typeface="Courier"/>
                        </a:rPr>
                        <a:t>android.graphics</a:t>
                      </a:r>
                      <a:endParaRPr lang="en-US" dirty="0">
                        <a:latin typeface="Courie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latin typeface="Courier"/>
                        </a:rPr>
                        <a:t>void </a:t>
                      </a:r>
                      <a:r>
                        <a:rPr lang="en-US" b="1" dirty="0" err="1" smtClean="0">
                          <a:latin typeface="Courier"/>
                        </a:rPr>
                        <a:t>drawRect</a:t>
                      </a:r>
                      <a:r>
                        <a:rPr lang="en-US" dirty="0" smtClean="0">
                          <a:latin typeface="Courier"/>
                        </a:rPr>
                        <a:t>(</a:t>
                      </a:r>
                      <a:r>
                        <a:rPr lang="en-US" dirty="0" err="1" smtClean="0">
                          <a:latin typeface="Courier"/>
                        </a:rPr>
                        <a:t>Rect</a:t>
                      </a:r>
                      <a:r>
                        <a:rPr lang="en-US" dirty="0" smtClean="0">
                          <a:latin typeface="Courier"/>
                        </a:rPr>
                        <a:t> r, Paint</a:t>
                      </a:r>
                      <a:r>
                        <a:rPr lang="en-US" baseline="0" dirty="0" smtClean="0">
                          <a:latin typeface="Courier"/>
                        </a:rPr>
                        <a:t> paint)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91067">
                <a:tc>
                  <a:txBody>
                    <a:bodyPr/>
                    <a:lstStyle/>
                    <a:p>
                      <a:r>
                        <a:rPr lang="en-US" dirty="0" err="1" smtClean="0">
                          <a:latin typeface="Courier"/>
                        </a:rPr>
                        <a:t>android.graphics</a:t>
                      </a:r>
                      <a:endParaRPr lang="en-US" dirty="0">
                        <a:latin typeface="Courie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b="0" dirty="0" err="1" smtClean="0">
                          <a:latin typeface="Courier"/>
                        </a:rPr>
                        <a:t>bool</a:t>
                      </a:r>
                      <a:r>
                        <a:rPr lang="en-US" b="1" dirty="0" smtClean="0">
                          <a:latin typeface="Courier"/>
                        </a:rPr>
                        <a:t> contains</a:t>
                      </a:r>
                      <a:r>
                        <a:rPr lang="en-US" dirty="0" smtClean="0">
                          <a:latin typeface="Courier"/>
                        </a:rPr>
                        <a:t>(</a:t>
                      </a:r>
                      <a:r>
                        <a:rPr lang="en-US" dirty="0" err="1" smtClean="0">
                          <a:latin typeface="Courier"/>
                        </a:rPr>
                        <a:t>int</a:t>
                      </a:r>
                      <a:r>
                        <a:rPr lang="en-US" dirty="0" smtClean="0">
                          <a:latin typeface="Courier"/>
                        </a:rPr>
                        <a:t> x, </a:t>
                      </a:r>
                      <a:r>
                        <a:rPr lang="en-US" dirty="0" err="1" smtClean="0">
                          <a:latin typeface="Courier"/>
                        </a:rPr>
                        <a:t>int</a:t>
                      </a:r>
                      <a:r>
                        <a:rPr lang="en-US" dirty="0" smtClean="0">
                          <a:latin typeface="Courier"/>
                        </a:rPr>
                        <a:t> 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18467072"/>
              </p:ext>
            </p:extLst>
          </p:nvPr>
        </p:nvGraphicFramePr>
        <p:xfrm>
          <a:off x="765728" y="1360059"/>
          <a:ext cx="7597504" cy="1804593"/>
        </p:xfrm>
        <a:graphic>
          <a:graphicData uri="http://schemas.openxmlformats.org/drawingml/2006/table">
            <a:tbl>
              <a:tblPr firstRow="1" bandRow="1">
                <a:tableStyleId>{1FECB4D8-DB02-4DC6-A0A2-4F2EBAE1DC90}</a:tableStyleId>
              </a:tblPr>
              <a:tblGrid>
                <a:gridCol w="2383615"/>
                <a:gridCol w="5213889"/>
              </a:tblGrid>
              <a:tr h="409222">
                <a:tc>
                  <a:txBody>
                    <a:bodyPr/>
                    <a:lstStyle/>
                    <a:p>
                      <a:pPr algn="ctr"/>
                      <a:r>
                        <a:rPr lang="en-US" dirty="0" err="1" smtClean="0">
                          <a:solidFill>
                            <a:schemeClr val="tx1"/>
                          </a:solidFill>
                        </a:rPr>
                        <a:t>iOS</a:t>
                      </a:r>
                      <a:r>
                        <a:rPr lang="en-US" baseline="0" dirty="0" smtClean="0">
                          <a:solidFill>
                            <a:schemeClr val="tx1"/>
                          </a:solidFill>
                        </a:rPr>
                        <a:t> c</a:t>
                      </a:r>
                      <a:r>
                        <a:rPr lang="en-US" dirty="0" smtClean="0">
                          <a:solidFill>
                            <a:schemeClr val="tx1"/>
                          </a:solidFill>
                        </a:rPr>
                        <a:t>lass</a:t>
                      </a:r>
                      <a:r>
                        <a:rPr lang="en-US" baseline="0" dirty="0" smtClean="0">
                          <a:solidFill>
                            <a:schemeClr val="tx1"/>
                          </a:solidFill>
                        </a:rPr>
                        <a:t> name</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err="1" smtClean="0">
                          <a:solidFill>
                            <a:schemeClr val="tx1"/>
                          </a:solidFill>
                        </a:rPr>
                        <a:t>iOS</a:t>
                      </a:r>
                      <a:r>
                        <a:rPr lang="en-US" dirty="0" smtClean="0">
                          <a:solidFill>
                            <a:schemeClr val="tx1"/>
                          </a:solidFill>
                        </a:rPr>
                        <a:t> method name</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55291">
                <a:tc>
                  <a:txBody>
                    <a:bodyPr/>
                    <a:lstStyle/>
                    <a:p>
                      <a:r>
                        <a:rPr lang="en-US" dirty="0" err="1" smtClean="0">
                          <a:latin typeface="Courier"/>
                        </a:rPr>
                        <a:t>CGGeometry</a:t>
                      </a:r>
                      <a:endParaRPr lang="en-US" dirty="0">
                        <a:latin typeface="Courie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err="1" smtClean="0">
                          <a:latin typeface="Courier"/>
                        </a:rPr>
                        <a:t>CGRect</a:t>
                      </a:r>
                      <a:r>
                        <a:rPr lang="en-US" baseline="0" dirty="0" smtClean="0">
                          <a:latin typeface="Courier"/>
                        </a:rPr>
                        <a:t> </a:t>
                      </a:r>
                      <a:r>
                        <a:rPr lang="en-US" b="1" dirty="0" err="1" smtClean="0">
                          <a:latin typeface="Courier"/>
                        </a:rPr>
                        <a:t>CGRectMake</a:t>
                      </a:r>
                      <a:r>
                        <a:rPr lang="en-US" b="1" dirty="0" smtClean="0">
                          <a:latin typeface="Courier"/>
                        </a:rPr>
                        <a:t> </a:t>
                      </a:r>
                      <a:r>
                        <a:rPr lang="en-US" dirty="0" smtClean="0">
                          <a:latin typeface="Courier"/>
                        </a:rPr>
                        <a:t>(</a:t>
                      </a:r>
                      <a:r>
                        <a:rPr lang="en-US" dirty="0" err="1" smtClean="0">
                          <a:latin typeface="Courier"/>
                        </a:rPr>
                        <a:t>CGFloat</a:t>
                      </a:r>
                      <a:r>
                        <a:rPr lang="en-US" dirty="0" smtClean="0">
                          <a:latin typeface="Courier"/>
                        </a:rPr>
                        <a:t> x, y,</a:t>
                      </a:r>
                      <a:r>
                        <a:rPr lang="en-US" baseline="0" dirty="0" smtClean="0">
                          <a:latin typeface="Courier"/>
                        </a:rPr>
                        <a:t> </a:t>
                      </a:r>
                      <a:r>
                        <a:rPr lang="en-US" dirty="0" smtClean="0">
                          <a:latin typeface="Courier"/>
                        </a:rPr>
                        <a:t>width, height)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40664">
                <a:tc>
                  <a:txBody>
                    <a:bodyPr/>
                    <a:lstStyle/>
                    <a:p>
                      <a:r>
                        <a:rPr lang="en-US" dirty="0" err="1" smtClean="0">
                          <a:latin typeface="Courier"/>
                        </a:rPr>
                        <a:t>CGGeometry</a:t>
                      </a:r>
                      <a:endParaRPr lang="en-US" dirty="0">
                        <a:latin typeface="Courier"/>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err="1" smtClean="0">
                          <a:latin typeface="Courier"/>
                        </a:rPr>
                        <a:t>bool</a:t>
                      </a:r>
                      <a:r>
                        <a:rPr lang="en-US" dirty="0" smtClean="0">
                          <a:latin typeface="Courier"/>
                        </a:rPr>
                        <a:t> </a:t>
                      </a:r>
                      <a:r>
                        <a:rPr lang="en-US" b="1" dirty="0" err="1" smtClean="0">
                          <a:latin typeface="Courier"/>
                        </a:rPr>
                        <a:t>CGRectContainsPoint</a:t>
                      </a:r>
                      <a:r>
                        <a:rPr lang="en-US" b="1" dirty="0" smtClean="0">
                          <a:latin typeface="Courier"/>
                        </a:rPr>
                        <a:t> </a:t>
                      </a:r>
                      <a:r>
                        <a:rPr lang="en-US" dirty="0" smtClean="0">
                          <a:latin typeface="Courier"/>
                        </a:rPr>
                        <a:t>(</a:t>
                      </a:r>
                      <a:r>
                        <a:rPr lang="en-US" dirty="0" err="1" smtClean="0">
                          <a:latin typeface="Courier"/>
                        </a:rPr>
                        <a:t>CGRect</a:t>
                      </a:r>
                      <a:r>
                        <a:rPr lang="en-US" dirty="0" smtClean="0">
                          <a:latin typeface="Courier"/>
                        </a:rPr>
                        <a:t> </a:t>
                      </a:r>
                      <a:r>
                        <a:rPr lang="en-US" dirty="0" err="1" smtClean="0">
                          <a:latin typeface="Courier"/>
                        </a:rPr>
                        <a:t>rect</a:t>
                      </a:r>
                      <a:r>
                        <a:rPr lang="en-US" dirty="0" smtClean="0">
                          <a:latin typeface="Courier"/>
                        </a:rPr>
                        <a:t>, </a:t>
                      </a:r>
                      <a:r>
                        <a:rPr lang="en-US" dirty="0" err="1" smtClean="0">
                          <a:latin typeface="Courier"/>
                        </a:rPr>
                        <a:t>CGPoint</a:t>
                      </a:r>
                      <a:r>
                        <a:rPr lang="en-US" dirty="0" smtClean="0">
                          <a:latin typeface="Courier"/>
                        </a:rPr>
                        <a:t> point)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3" name="Curved Left Arrow 2"/>
          <p:cNvSpPr/>
          <p:nvPr/>
        </p:nvSpPr>
        <p:spPr>
          <a:xfrm>
            <a:off x="8321040" y="2262356"/>
            <a:ext cx="731520" cy="2205687"/>
          </a:xfrm>
          <a:prstGeom prst="curvedLef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Curved Right Arrow 8"/>
          <p:cNvSpPr/>
          <p:nvPr/>
        </p:nvSpPr>
        <p:spPr>
          <a:xfrm>
            <a:off x="57108" y="2626392"/>
            <a:ext cx="731520" cy="2442281"/>
          </a:xfrm>
          <a:prstGeom prst="curved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Slide Number Placeholder 9"/>
          <p:cNvSpPr>
            <a:spLocks noGrp="1"/>
          </p:cNvSpPr>
          <p:nvPr>
            <p:ph type="sldNum" sz="quarter" idx="12"/>
          </p:nvPr>
        </p:nvSpPr>
        <p:spPr/>
        <p:txBody>
          <a:bodyPr/>
          <a:lstStyle/>
          <a:p>
            <a:fld id="{2066355A-084C-D24E-9AD2-7E4FC41EA627}" type="slidenum">
              <a:rPr lang="en-US" smtClean="0"/>
              <a:t>18</a:t>
            </a:fld>
            <a:endParaRPr lang="en-US"/>
          </a:p>
        </p:txBody>
      </p:sp>
      <p:sp>
        <p:nvSpPr>
          <p:cNvPr id="11" name="Date Placeholder 10"/>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1683483783"/>
      </p:ext>
    </p:extLst>
  </p:cSld>
  <p:clrMapOvr>
    <a:masterClrMapping/>
  </p:clrMapOvr>
  <mc:AlternateContent xmlns:mc="http://schemas.openxmlformats.org/markup-compatibility/2006" xmlns:p14="http://schemas.microsoft.com/office/powerpoint/2010/main">
    <mc:Choice Requires="p14">
      <p:transition p14:dur="0" advTm="38637"/>
    </mc:Choice>
    <mc:Fallback xmlns="">
      <p:transition xmlns:p14="http://schemas.microsoft.com/office/powerpoint/2010/main" advTm="38637"/>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smtClean="0"/>
              <a:t>Amruta Gokhale</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t>1</a:t>
            </a:fld>
            <a:endParaRPr lang="en-US"/>
          </a:p>
        </p:txBody>
      </p:sp>
      <p:pic>
        <p:nvPicPr>
          <p:cNvPr id="9" name="Picture 8" descr="prolifera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45" y="669649"/>
            <a:ext cx="8640050" cy="5176333"/>
          </a:xfrm>
          <a:prstGeom prst="rect">
            <a:avLst/>
          </a:prstGeom>
        </p:spPr>
      </p:pic>
      <p:sp>
        <p:nvSpPr>
          <p:cNvPr id="8" name="TextBox 7"/>
          <p:cNvSpPr txBox="1"/>
          <p:nvPr/>
        </p:nvSpPr>
        <p:spPr>
          <a:xfrm>
            <a:off x="786273" y="4680842"/>
            <a:ext cx="7653867" cy="1077218"/>
          </a:xfrm>
          <a:prstGeom prst="rect">
            <a:avLst/>
          </a:prstGeom>
          <a:solidFill>
            <a:srgbClr val="FFAB16"/>
          </a:solidFill>
        </p:spPr>
        <p:txBody>
          <a:bodyPr wrap="square" rtlCol="0">
            <a:spAutoFit/>
          </a:bodyPr>
          <a:lstStyle/>
          <a:p>
            <a:pPr algn="ctr"/>
            <a:r>
              <a:rPr lang="en-US" sz="3200" b="1" dirty="0" smtClean="0"/>
              <a:t># Apps available on Google Play and Apple app stores &gt; 1,400,000  </a:t>
            </a:r>
            <a:endParaRPr lang="en-US" sz="3200" b="1" dirty="0"/>
          </a:p>
        </p:txBody>
      </p:sp>
    </p:spTree>
    <p:extLst>
      <p:ext uri="{BB962C8B-B14F-4D97-AF65-F5344CB8AC3E}">
        <p14:creationId xmlns:p14="http://schemas.microsoft.com/office/powerpoint/2010/main" val="3587530136"/>
      </p:ext>
    </p:extLst>
  </p:cSld>
  <p:clrMapOvr>
    <a:masterClrMapping/>
  </p:clrMapOvr>
  <mc:AlternateContent xmlns:mc="http://schemas.openxmlformats.org/markup-compatibility/2006" xmlns:p14="http://schemas.microsoft.com/office/powerpoint/2010/main">
    <mc:Choice Requires="p14">
      <p:transition p14:dur="0" advTm="29035"/>
    </mc:Choice>
    <mc:Fallback xmlns="">
      <p:transition xmlns:p14="http://schemas.microsoft.com/office/powerpoint/2010/main" advTm="2903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What are API Mappings?</a:t>
            </a:r>
            <a:endParaRPr lang="en-US" sz="4000" dirty="0"/>
          </a:p>
        </p:txBody>
      </p:sp>
      <p:sp>
        <p:nvSpPr>
          <p:cNvPr id="5" name="TextBox 4"/>
          <p:cNvSpPr txBox="1"/>
          <p:nvPr/>
        </p:nvSpPr>
        <p:spPr>
          <a:xfrm>
            <a:off x="1241040" y="987779"/>
            <a:ext cx="1883160" cy="477054"/>
          </a:xfrm>
          <a:prstGeom prst="rect">
            <a:avLst/>
          </a:prstGeom>
          <a:noFill/>
        </p:spPr>
        <p:txBody>
          <a:bodyPr wrap="none" rtlCol="0">
            <a:spAutoFit/>
          </a:bodyPr>
          <a:lstStyle/>
          <a:p>
            <a:r>
              <a:rPr lang="en-US" sz="2500" b="1" dirty="0" smtClean="0"/>
              <a:t>Source API</a:t>
            </a:r>
            <a:endParaRPr lang="en-US" sz="2500" b="1" dirty="0"/>
          </a:p>
        </p:txBody>
      </p:sp>
      <p:sp>
        <p:nvSpPr>
          <p:cNvPr id="8" name="TextBox 7"/>
          <p:cNvSpPr txBox="1"/>
          <p:nvPr/>
        </p:nvSpPr>
        <p:spPr>
          <a:xfrm>
            <a:off x="6019800" y="1016001"/>
            <a:ext cx="1752290" cy="477054"/>
          </a:xfrm>
          <a:prstGeom prst="rect">
            <a:avLst/>
          </a:prstGeom>
          <a:noFill/>
        </p:spPr>
        <p:txBody>
          <a:bodyPr wrap="none" rtlCol="0">
            <a:spAutoFit/>
          </a:bodyPr>
          <a:lstStyle/>
          <a:p>
            <a:r>
              <a:rPr lang="en-US" sz="2500" b="1" dirty="0" smtClean="0"/>
              <a:t>Target API</a:t>
            </a:r>
            <a:endParaRPr lang="en-US" sz="2500" b="1" dirty="0"/>
          </a:p>
        </p:txBody>
      </p:sp>
      <p:sp>
        <p:nvSpPr>
          <p:cNvPr id="7" name="Rectangle 6"/>
          <p:cNvSpPr/>
          <p:nvPr/>
        </p:nvSpPr>
        <p:spPr>
          <a:xfrm>
            <a:off x="5105124" y="2691453"/>
            <a:ext cx="3647716" cy="369332"/>
          </a:xfrm>
          <a:prstGeom prst="rect">
            <a:avLst/>
          </a:prstGeom>
          <a:solidFill>
            <a:schemeClr val="accent1">
              <a:lumMod val="20000"/>
              <a:lumOff val="80000"/>
            </a:schemeClr>
          </a:solidFill>
          <a:ln>
            <a:solidFill>
              <a:schemeClr val="tx1"/>
            </a:solidFill>
            <a:prstDash val="dash"/>
          </a:ln>
        </p:spPr>
        <p:txBody>
          <a:bodyPr wrap="none">
            <a:spAutoFit/>
          </a:bodyPr>
          <a:lstStyle/>
          <a:p>
            <a:r>
              <a:rPr lang="en-US" b="1" dirty="0" err="1">
                <a:latin typeface="Courier"/>
              </a:rPr>
              <a:t>android.graphics.drawRect</a:t>
            </a:r>
            <a:endParaRPr lang="en-US" b="1" dirty="0">
              <a:latin typeface="Courier"/>
            </a:endParaRPr>
          </a:p>
        </p:txBody>
      </p:sp>
      <p:sp>
        <p:nvSpPr>
          <p:cNvPr id="10" name="Rectangle 9"/>
          <p:cNvSpPr/>
          <p:nvPr/>
        </p:nvSpPr>
        <p:spPr>
          <a:xfrm>
            <a:off x="590736" y="2691453"/>
            <a:ext cx="3093628" cy="369332"/>
          </a:xfrm>
          <a:prstGeom prst="rect">
            <a:avLst/>
          </a:prstGeom>
          <a:solidFill>
            <a:schemeClr val="accent3">
              <a:lumMod val="20000"/>
              <a:lumOff val="80000"/>
            </a:schemeClr>
          </a:solidFill>
          <a:ln>
            <a:solidFill>
              <a:schemeClr val="tx1"/>
            </a:solidFill>
            <a:prstDash val="dash"/>
          </a:ln>
        </p:spPr>
        <p:txBody>
          <a:bodyPr wrap="none">
            <a:spAutoFit/>
          </a:bodyPr>
          <a:lstStyle/>
          <a:p>
            <a:r>
              <a:rPr lang="en-US" b="1" dirty="0" err="1">
                <a:latin typeface="Courier"/>
              </a:rPr>
              <a:t>CGGeometry.CGRectMake</a:t>
            </a:r>
            <a:endParaRPr lang="en-US" b="1" dirty="0">
              <a:latin typeface="Courier"/>
            </a:endParaRPr>
          </a:p>
        </p:txBody>
      </p:sp>
      <p:sp>
        <p:nvSpPr>
          <p:cNvPr id="14" name="Rounded Rectangle 13"/>
          <p:cNvSpPr/>
          <p:nvPr/>
        </p:nvSpPr>
        <p:spPr>
          <a:xfrm>
            <a:off x="5892801" y="4509904"/>
            <a:ext cx="1628422" cy="914400"/>
          </a:xfrm>
          <a:prstGeom prst="roundRect">
            <a:avLst/>
          </a:prstGeom>
          <a:blipFill rotWithShape="1">
            <a:blip r:embed="rId4"/>
            <a:tile tx="0" ty="0" sx="100000" sy="100000" flip="none" algn="tl"/>
          </a:blip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1459090" y="4509904"/>
            <a:ext cx="1628422" cy="914400"/>
          </a:xfrm>
          <a:prstGeom prst="roundRect">
            <a:avLst/>
          </a:prstGeom>
          <a:blipFill rotWithShape="1">
            <a:blip r:embed="rId4"/>
            <a:tile tx="0" ty="0" sx="100000" sy="100000" flip="none" algn="tl"/>
          </a:blip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ight Arrow 15"/>
          <p:cNvSpPr/>
          <p:nvPr/>
        </p:nvSpPr>
        <p:spPr>
          <a:xfrm rot="5400000">
            <a:off x="1747800" y="3625712"/>
            <a:ext cx="1053821" cy="274320"/>
          </a:xfrm>
          <a:prstGeom prst="right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ight Arrow 16"/>
          <p:cNvSpPr/>
          <p:nvPr/>
        </p:nvSpPr>
        <p:spPr>
          <a:xfrm rot="5400000">
            <a:off x="6176434" y="3625713"/>
            <a:ext cx="1053821" cy="274320"/>
          </a:xfrm>
          <a:prstGeom prst="rightArrow">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9" name="Picture 18" descr="androidapp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3281" y="1523154"/>
            <a:ext cx="1970647" cy="1099621"/>
          </a:xfrm>
          <a:prstGeom prst="rect">
            <a:avLst/>
          </a:prstGeom>
        </p:spPr>
      </p:pic>
      <p:pic>
        <p:nvPicPr>
          <p:cNvPr id="20" name="Picture 19" descr="app_store_app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8625" y="1548455"/>
            <a:ext cx="2116664" cy="1058332"/>
          </a:xfrm>
          <a:prstGeom prst="rect">
            <a:avLst/>
          </a:prstGeom>
        </p:spPr>
      </p:pic>
      <p:sp>
        <p:nvSpPr>
          <p:cNvPr id="22" name="TextBox 21"/>
          <p:cNvSpPr txBox="1"/>
          <p:nvPr/>
        </p:nvSpPr>
        <p:spPr>
          <a:xfrm>
            <a:off x="4104916" y="3924638"/>
            <a:ext cx="1031252" cy="1631216"/>
          </a:xfrm>
          <a:prstGeom prst="rect">
            <a:avLst/>
          </a:prstGeom>
          <a:noFill/>
        </p:spPr>
        <p:txBody>
          <a:bodyPr wrap="none" rtlCol="0">
            <a:spAutoFit/>
          </a:bodyPr>
          <a:lstStyle/>
          <a:p>
            <a:r>
              <a:rPr lang="en-US" sz="10000" dirty="0" smtClean="0">
                <a:latin typeface="Arial Black"/>
              </a:rPr>
              <a:t>=</a:t>
            </a:r>
            <a:endParaRPr lang="en-US" sz="10000" dirty="0">
              <a:latin typeface="Arial Black"/>
            </a:endParaRPr>
          </a:p>
        </p:txBody>
      </p:sp>
      <p:sp>
        <p:nvSpPr>
          <p:cNvPr id="23" name="TextBox 22"/>
          <p:cNvSpPr txBox="1"/>
          <p:nvPr/>
        </p:nvSpPr>
        <p:spPr>
          <a:xfrm>
            <a:off x="3941125" y="5136619"/>
            <a:ext cx="1702697" cy="553998"/>
          </a:xfrm>
          <a:prstGeom prst="rect">
            <a:avLst/>
          </a:prstGeom>
          <a:noFill/>
        </p:spPr>
        <p:txBody>
          <a:bodyPr wrap="none" rtlCol="0">
            <a:spAutoFit/>
          </a:bodyPr>
          <a:lstStyle/>
          <a:p>
            <a:pPr algn="ctr"/>
            <a:r>
              <a:rPr lang="en-US" sz="3000" b="1" dirty="0" smtClean="0"/>
              <a:t>Similar?</a:t>
            </a:r>
          </a:p>
        </p:txBody>
      </p:sp>
      <p:sp>
        <p:nvSpPr>
          <p:cNvPr id="29" name="TextBox 28"/>
          <p:cNvSpPr txBox="1"/>
          <p:nvPr/>
        </p:nvSpPr>
        <p:spPr>
          <a:xfrm>
            <a:off x="3390044" y="3770777"/>
            <a:ext cx="2125959" cy="477054"/>
          </a:xfrm>
          <a:prstGeom prst="rect">
            <a:avLst/>
          </a:prstGeom>
          <a:solidFill>
            <a:srgbClr val="FFFB76"/>
          </a:solidFill>
        </p:spPr>
        <p:txBody>
          <a:bodyPr wrap="none" rtlCol="0">
            <a:spAutoFit/>
          </a:bodyPr>
          <a:lstStyle/>
          <a:p>
            <a:pPr algn="ctr"/>
            <a:r>
              <a:rPr lang="en-US" sz="2500" b="1" dirty="0" smtClean="0"/>
              <a:t>API Mapping</a:t>
            </a:r>
            <a:endParaRPr lang="en-US" sz="2500" b="1" dirty="0"/>
          </a:p>
        </p:txBody>
      </p:sp>
      <p:sp>
        <p:nvSpPr>
          <p:cNvPr id="26" name="Curved Right Arrow 25"/>
          <p:cNvSpPr/>
          <p:nvPr/>
        </p:nvSpPr>
        <p:spPr>
          <a:xfrm rot="16200000">
            <a:off x="4237898" y="2128176"/>
            <a:ext cx="692774" cy="2557992"/>
          </a:xfrm>
          <a:prstGeom prst="curvedRightArrow">
            <a:avLst>
              <a:gd name="adj1" fmla="val 49837"/>
              <a:gd name="adj2" fmla="val 117756"/>
              <a:gd name="adj3" fmla="val 2500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 name="TextBox 20"/>
          <p:cNvSpPr txBox="1"/>
          <p:nvPr/>
        </p:nvSpPr>
        <p:spPr>
          <a:xfrm>
            <a:off x="2904749" y="5566018"/>
            <a:ext cx="3775455" cy="553998"/>
          </a:xfrm>
          <a:prstGeom prst="rect">
            <a:avLst/>
          </a:prstGeom>
          <a:noFill/>
        </p:spPr>
        <p:txBody>
          <a:bodyPr wrap="none" rtlCol="0">
            <a:spAutoFit/>
          </a:bodyPr>
          <a:lstStyle/>
          <a:p>
            <a:pPr algn="ctr"/>
            <a:r>
              <a:rPr lang="en-US" sz="3000" b="1" dirty="0" smtClean="0"/>
              <a:t>Yes </a:t>
            </a:r>
            <a:r>
              <a:rPr lang="en-US" sz="3000" b="1" dirty="0" smtClean="0">
                <a:sym typeface="Wingdings"/>
              </a:rPr>
              <a:t> API mapping</a:t>
            </a:r>
            <a:endParaRPr lang="en-US" sz="3000" b="1" dirty="0" smtClean="0"/>
          </a:p>
        </p:txBody>
      </p:sp>
      <p:sp>
        <p:nvSpPr>
          <p:cNvPr id="9" name="Slide Number Placeholder 8"/>
          <p:cNvSpPr>
            <a:spLocks noGrp="1"/>
          </p:cNvSpPr>
          <p:nvPr>
            <p:ph type="sldNum" sz="quarter" idx="12"/>
          </p:nvPr>
        </p:nvSpPr>
        <p:spPr/>
        <p:txBody>
          <a:bodyPr/>
          <a:lstStyle/>
          <a:p>
            <a:fld id="{2066355A-084C-D24E-9AD2-7E4FC41EA627}" type="slidenum">
              <a:rPr lang="en-US" smtClean="0"/>
              <a:t>19</a:t>
            </a:fld>
            <a:endParaRPr lang="en-US"/>
          </a:p>
        </p:txBody>
      </p:sp>
      <p:sp>
        <p:nvSpPr>
          <p:cNvPr id="11" name="Date Placeholder 10"/>
          <p:cNvSpPr>
            <a:spLocks noGrp="1"/>
          </p:cNvSpPr>
          <p:nvPr>
            <p:ph type="dt" sz="half" idx="10"/>
          </p:nvPr>
        </p:nvSpPr>
        <p:spPr/>
        <p:txBody>
          <a:bodyPr/>
          <a:lstStyle/>
          <a:p>
            <a:r>
              <a:rPr lang="en-US" smtClean="0"/>
              <a:t>Amruta Gokhale</a:t>
            </a:r>
            <a:endParaRPr lang="en-US"/>
          </a:p>
        </p:txBody>
      </p:sp>
    </p:spTree>
    <p:custDataLst>
      <p:tags r:id="rId1"/>
    </p:custDataLst>
    <p:extLst>
      <p:ext uri="{BB962C8B-B14F-4D97-AF65-F5344CB8AC3E}">
        <p14:creationId xmlns:p14="http://schemas.microsoft.com/office/powerpoint/2010/main" val="1286790518"/>
      </p:ext>
    </p:extLst>
  </p:cSld>
  <p:clrMapOvr>
    <a:masterClrMapping/>
  </p:clrMapOvr>
  <mc:AlternateContent xmlns:mc="http://schemas.openxmlformats.org/markup-compatibility/2006" xmlns:p14="http://schemas.microsoft.com/office/powerpoint/2010/main">
    <mc:Choice Requires="p14">
      <p:transition p14:dur="0" advTm="28371"/>
    </mc:Choice>
    <mc:Fallback xmlns="">
      <p:transition xmlns:p14="http://schemas.microsoft.com/office/powerpoint/2010/main" advTm="2837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15" grpId="0" animBg="1"/>
      <p:bldP spid="16" grpId="0" animBg="1"/>
      <p:bldP spid="17" grpId="0" animBg="1"/>
      <p:bldP spid="22" grpId="0"/>
      <p:bldP spid="23" grpId="0"/>
      <p:bldP spid="29" grpId="0" animBg="1"/>
      <p:bldP spid="29" grpId="1" animBg="1"/>
      <p:bldP spid="26" grpId="0" animBg="1"/>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14"/>
            <a:ext cx="8229600" cy="1143000"/>
          </a:xfrm>
        </p:spPr>
        <p:txBody>
          <a:bodyPr>
            <a:normAutofit/>
          </a:bodyPr>
          <a:lstStyle/>
          <a:p>
            <a:r>
              <a:rPr lang="en-US" sz="4000" dirty="0" smtClean="0"/>
              <a:t>Existing API mapping tools</a:t>
            </a:r>
            <a:endParaRPr lang="en-US" sz="4000" dirty="0"/>
          </a:p>
        </p:txBody>
      </p:sp>
      <p:pic>
        <p:nvPicPr>
          <p:cNvPr id="9" name="Picture 8" descr="Screen Shot 2012-04-26 at 6.04.4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12739"/>
            <a:ext cx="9143999" cy="5715001"/>
          </a:xfrm>
          <a:prstGeom prst="rect">
            <a:avLst/>
          </a:prstGeom>
        </p:spPr>
      </p:pic>
      <p:sp>
        <p:nvSpPr>
          <p:cNvPr id="12" name="Rounded Rectangle 11"/>
          <p:cNvSpPr/>
          <p:nvPr/>
        </p:nvSpPr>
        <p:spPr>
          <a:xfrm>
            <a:off x="776112" y="1112739"/>
            <a:ext cx="7747000" cy="43744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sz="2000" b="1" i="1" dirty="0" err="1" smtClean="0">
                <a:latin typeface="Courier"/>
                <a:cs typeface="Courier"/>
              </a:rPr>
              <a:t>windowsphone.interoperabilitybridges.com</a:t>
            </a:r>
            <a:r>
              <a:rPr lang="en-US" sz="2000" b="1" i="1" dirty="0" smtClean="0">
                <a:latin typeface="Courier"/>
                <a:cs typeface="Courier"/>
              </a:rPr>
              <a:t>/porting</a:t>
            </a:r>
          </a:p>
        </p:txBody>
      </p:sp>
      <p:sp>
        <p:nvSpPr>
          <p:cNvPr id="15" name="Rectangle 14"/>
          <p:cNvSpPr/>
          <p:nvPr/>
        </p:nvSpPr>
        <p:spPr>
          <a:xfrm>
            <a:off x="3276600" y="2903938"/>
            <a:ext cx="2452511" cy="807284"/>
          </a:xfrm>
          <a:prstGeom prst="rect">
            <a:avLst/>
          </a:prstGeom>
          <a:noFill/>
          <a:ln w="38100" cmpd="sng">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Rounded Rectangle 9"/>
          <p:cNvSpPr/>
          <p:nvPr/>
        </p:nvSpPr>
        <p:spPr>
          <a:xfrm>
            <a:off x="3034946" y="3711222"/>
            <a:ext cx="2984854" cy="1556111"/>
          </a:xfrm>
          <a:prstGeom prst="roundRect">
            <a:avLst/>
          </a:prstGeom>
          <a:solidFill>
            <a:srgbClr val="FFFB76"/>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b="1" dirty="0" smtClean="0"/>
              <a:t>API mappings from Android or iPhone to Windows Phone</a:t>
            </a:r>
          </a:p>
        </p:txBody>
      </p:sp>
      <p:sp>
        <p:nvSpPr>
          <p:cNvPr id="3" name="Slide Number Placeholder 2"/>
          <p:cNvSpPr>
            <a:spLocks noGrp="1"/>
          </p:cNvSpPr>
          <p:nvPr>
            <p:ph type="sldNum" sz="quarter" idx="12"/>
          </p:nvPr>
        </p:nvSpPr>
        <p:spPr/>
        <p:txBody>
          <a:bodyPr/>
          <a:lstStyle/>
          <a:p>
            <a:fld id="{2066355A-084C-D24E-9AD2-7E4FC41EA627}" type="slidenum">
              <a:rPr lang="en-US" smtClean="0"/>
              <a:t>20</a:t>
            </a:fld>
            <a:endParaRPr lang="en-US"/>
          </a:p>
        </p:txBody>
      </p:sp>
      <p:sp>
        <p:nvSpPr>
          <p:cNvPr id="7" name="Date Placeholder 6"/>
          <p:cNvSpPr>
            <a:spLocks noGrp="1"/>
          </p:cNvSpPr>
          <p:nvPr>
            <p:ph type="dt" sz="half" idx="10"/>
          </p:nvPr>
        </p:nvSpPr>
        <p:spPr/>
        <p:txBody>
          <a:bodyPr/>
          <a:lstStyle/>
          <a:p>
            <a:r>
              <a:rPr lang="en-US" smtClean="0"/>
              <a:t>Amruta Gokhale</a:t>
            </a:r>
            <a:endParaRPr lang="en-US"/>
          </a:p>
        </p:txBody>
      </p:sp>
    </p:spTree>
    <p:custDataLst>
      <p:tags r:id="rId1"/>
    </p:custDataLst>
    <p:extLst>
      <p:ext uri="{BB962C8B-B14F-4D97-AF65-F5344CB8AC3E}">
        <p14:creationId xmlns:p14="http://schemas.microsoft.com/office/powerpoint/2010/main" val="2534118950"/>
      </p:ext>
    </p:extLst>
  </p:cSld>
  <p:clrMapOvr>
    <a:masterClrMapping/>
  </p:clrMapOvr>
  <mc:AlternateContent xmlns:mc="http://schemas.openxmlformats.org/markup-compatibility/2006" xmlns:p14="http://schemas.microsoft.com/office/powerpoint/2010/main">
    <mc:Choice Requires="p14">
      <p:transition p14:dur="0" advTm="25654"/>
    </mc:Choice>
    <mc:Fallback xmlns="">
      <p:transition xmlns:p14="http://schemas.microsoft.com/office/powerpoint/2010/main" advTm="2565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4000" dirty="0" smtClean="0"/>
              <a:t>Manually inferring API mappings</a:t>
            </a:r>
            <a:endParaRPr lang="en-US" sz="4000" dirty="0"/>
          </a:p>
        </p:txBody>
      </p:sp>
      <p:sp>
        <p:nvSpPr>
          <p:cNvPr id="12" name="Content Placeholder 2"/>
          <p:cNvSpPr>
            <a:spLocks noGrp="1"/>
          </p:cNvSpPr>
          <p:nvPr>
            <p:ph idx="1"/>
          </p:nvPr>
        </p:nvSpPr>
        <p:spPr>
          <a:xfrm>
            <a:off x="457200" y="1262010"/>
            <a:ext cx="8229600" cy="4715457"/>
          </a:xfrm>
        </p:spPr>
        <p:txBody>
          <a:bodyPr>
            <a:normAutofit/>
          </a:bodyPr>
          <a:lstStyle/>
          <a:p>
            <a:r>
              <a:rPr lang="en-US" dirty="0"/>
              <a:t>Mappings are inferred manually by domain </a:t>
            </a:r>
            <a:r>
              <a:rPr lang="en-US" dirty="0" smtClean="0"/>
              <a:t>experts</a:t>
            </a:r>
          </a:p>
          <a:p>
            <a:pPr marL="0" indent="0">
              <a:buNone/>
            </a:pPr>
            <a:endParaRPr lang="en-US" i="1" dirty="0"/>
          </a:p>
          <a:p>
            <a:r>
              <a:rPr lang="en-US" b="1" i="1" dirty="0" smtClean="0"/>
              <a:t>Painstaking</a:t>
            </a:r>
            <a:r>
              <a:rPr lang="en-US" dirty="0" smtClean="0"/>
              <a:t>, </a:t>
            </a:r>
            <a:r>
              <a:rPr lang="en-US" b="1" i="1" dirty="0" smtClean="0"/>
              <a:t>error-prone </a:t>
            </a:r>
            <a:r>
              <a:rPr lang="en-US" dirty="0" smtClean="0"/>
              <a:t>and </a:t>
            </a:r>
            <a:r>
              <a:rPr lang="en-US" b="1" i="1" dirty="0" smtClean="0"/>
              <a:t>expensive</a:t>
            </a:r>
          </a:p>
          <a:p>
            <a:pPr lvl="1"/>
            <a:r>
              <a:rPr lang="en-US" dirty="0"/>
              <a:t>I</a:t>
            </a:r>
            <a:r>
              <a:rPr lang="en-US" dirty="0" smtClean="0"/>
              <a:t>nvolves reading and understanding API docs</a:t>
            </a:r>
          </a:p>
          <a:p>
            <a:pPr lvl="1"/>
            <a:r>
              <a:rPr lang="en-US" dirty="0" smtClean="0"/>
              <a:t>Or crowdsourcing, asking on help forums, </a:t>
            </a:r>
            <a:r>
              <a:rPr lang="en-US" i="1" dirty="0" smtClean="0"/>
              <a:t>etc.</a:t>
            </a:r>
          </a:p>
          <a:p>
            <a:pPr lvl="1"/>
            <a:r>
              <a:rPr lang="en-US" dirty="0" smtClean="0"/>
              <a:t>Hard to evolve API mapping databases as the corresponding APIs evolve</a:t>
            </a:r>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fld id="{2066355A-084C-D24E-9AD2-7E4FC41EA627}" type="slidenum">
              <a:rPr lang="en-US" smtClean="0"/>
              <a:t>21</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662469128"/>
      </p:ext>
    </p:extLst>
  </p:cSld>
  <p:clrMapOvr>
    <a:masterClrMapping/>
  </p:clrMapOvr>
  <mc:AlternateContent xmlns:mc="http://schemas.openxmlformats.org/markup-compatibility/2006" xmlns:p14="http://schemas.microsoft.com/office/powerpoint/2010/main">
    <mc:Choice Requires="p14">
      <p:transition p14:dur="0" advTm="42022"/>
    </mc:Choice>
    <mc:Fallback xmlns="">
      <p:transition xmlns:p14="http://schemas.microsoft.com/office/powerpoint/2010/main" advTm="42022"/>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3"/>
            <a:ext cx="8229600" cy="1143000"/>
          </a:xfrm>
        </p:spPr>
        <p:txBody>
          <a:bodyPr>
            <a:normAutofit/>
          </a:bodyPr>
          <a:lstStyle/>
          <a:p>
            <a:r>
              <a:rPr lang="en-US" sz="4000" dirty="0" smtClean="0"/>
              <a:t>Our tool: Rosetta</a:t>
            </a:r>
            <a:endParaRPr lang="en-US" sz="4000" dirty="0"/>
          </a:p>
        </p:txBody>
      </p:sp>
      <p:sp>
        <p:nvSpPr>
          <p:cNvPr id="8" name="Content Placeholder 2"/>
          <p:cNvSpPr>
            <a:spLocks noGrp="1"/>
          </p:cNvSpPr>
          <p:nvPr>
            <p:ph idx="1"/>
          </p:nvPr>
        </p:nvSpPr>
        <p:spPr>
          <a:xfrm>
            <a:off x="574163" y="1163643"/>
            <a:ext cx="8229600" cy="4848849"/>
          </a:xfrm>
        </p:spPr>
        <p:txBody>
          <a:bodyPr>
            <a:normAutofit/>
          </a:bodyPr>
          <a:lstStyle/>
          <a:p>
            <a:r>
              <a:rPr lang="en-US" dirty="0"/>
              <a:t>A methodology to </a:t>
            </a:r>
            <a:r>
              <a:rPr lang="en-US" b="1" i="1" dirty="0"/>
              <a:t>automatically</a:t>
            </a:r>
            <a:r>
              <a:rPr lang="en-US" dirty="0"/>
              <a:t> </a:t>
            </a:r>
            <a:r>
              <a:rPr lang="en-US" dirty="0" smtClean="0"/>
              <a:t>infer API mappings</a:t>
            </a:r>
          </a:p>
          <a:p>
            <a:r>
              <a:rPr lang="en-US" dirty="0" smtClean="0"/>
              <a:t>Prototyped in a tool called </a:t>
            </a:r>
            <a:r>
              <a:rPr lang="en-US" b="1" dirty="0" smtClean="0">
                <a:solidFill>
                  <a:srgbClr val="FF0000"/>
                </a:solidFill>
              </a:rPr>
              <a:t>Rosetta</a:t>
            </a:r>
          </a:p>
          <a:p>
            <a:pPr lvl="1"/>
            <a:r>
              <a:rPr lang="en-US" dirty="0" smtClean="0"/>
              <a:t>Creates mapping between Java2 Mobile Edition API and Android graphics API</a:t>
            </a:r>
          </a:p>
          <a:p>
            <a:r>
              <a:rPr lang="en-US" dirty="0" smtClean="0"/>
              <a:t>Leverages a novel probabilistic inference approach to identify </a:t>
            </a:r>
            <a:r>
              <a:rPr lang="en-US" i="1" dirty="0" smtClean="0"/>
              <a:t>likely</a:t>
            </a:r>
            <a:r>
              <a:rPr lang="en-US" dirty="0" smtClean="0"/>
              <a:t> API mappings</a:t>
            </a:r>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fld id="{2066355A-084C-D24E-9AD2-7E4FC41EA627}" type="slidenum">
              <a:rPr lang="en-US" smtClean="0"/>
              <a:t>22</a:t>
            </a:fld>
            <a:endParaRPr lang="en-US"/>
          </a:p>
        </p:txBody>
      </p:sp>
      <p:sp>
        <p:nvSpPr>
          <p:cNvPr id="9" name="Date Placeholder 8"/>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2063973187"/>
      </p:ext>
    </p:extLst>
  </p:cSld>
  <p:clrMapOvr>
    <a:masterClrMapping/>
  </p:clrMapOvr>
  <mc:AlternateContent xmlns:mc="http://schemas.openxmlformats.org/markup-compatibility/2006" xmlns:p14="http://schemas.microsoft.com/office/powerpoint/2010/main">
    <mc:Choice Requires="p14">
      <p:transition p14:dur="0" advTm="34610"/>
    </mc:Choice>
    <mc:Fallback xmlns="">
      <p:transition xmlns:p14="http://schemas.microsoft.com/office/powerpoint/2010/main" advTm="34610"/>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59"/>
            <a:ext cx="8229600" cy="1143000"/>
          </a:xfrm>
        </p:spPr>
        <p:txBody>
          <a:bodyPr>
            <a:normAutofit/>
          </a:bodyPr>
          <a:lstStyle/>
          <a:p>
            <a:r>
              <a:rPr lang="en-US" sz="4000" dirty="0" smtClean="0"/>
              <a:t>Rosetta</a:t>
            </a:r>
            <a:endParaRPr lang="en-US" sz="4000" dirty="0"/>
          </a:p>
        </p:txBody>
      </p:sp>
      <p:pic>
        <p:nvPicPr>
          <p:cNvPr id="6" name="Picture 5" descr="question_mar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1747" y="1386696"/>
            <a:ext cx="456821" cy="558008"/>
          </a:xfrm>
          <a:prstGeom prst="rect">
            <a:avLst/>
          </a:prstGeom>
        </p:spPr>
      </p:pic>
      <p:sp>
        <p:nvSpPr>
          <p:cNvPr id="24" name="TextBox 23"/>
          <p:cNvSpPr txBox="1"/>
          <p:nvPr/>
        </p:nvSpPr>
        <p:spPr>
          <a:xfrm>
            <a:off x="4439960" y="2047550"/>
            <a:ext cx="1313468" cy="369332"/>
          </a:xfrm>
          <a:prstGeom prst="rect">
            <a:avLst/>
          </a:prstGeom>
          <a:solidFill>
            <a:schemeClr val="accent2">
              <a:lumMod val="20000"/>
              <a:lumOff val="80000"/>
            </a:schemeClr>
          </a:solidFill>
        </p:spPr>
        <p:txBody>
          <a:bodyPr wrap="none" rtlCol="0">
            <a:spAutoFit/>
          </a:bodyPr>
          <a:lstStyle/>
          <a:p>
            <a:r>
              <a:rPr lang="en-US" b="1" dirty="0" smtClean="0"/>
              <a:t>Unfamiliar</a:t>
            </a:r>
          </a:p>
        </p:txBody>
      </p:sp>
      <p:pic>
        <p:nvPicPr>
          <p:cNvPr id="28" name="Picture 27" descr="righ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2329" y="1284244"/>
            <a:ext cx="650641" cy="630665"/>
          </a:xfrm>
          <a:prstGeom prst="rect">
            <a:avLst/>
          </a:prstGeom>
        </p:spPr>
      </p:pic>
      <p:sp>
        <p:nvSpPr>
          <p:cNvPr id="29" name="TextBox 28"/>
          <p:cNvSpPr txBox="1"/>
          <p:nvPr/>
        </p:nvSpPr>
        <p:spPr>
          <a:xfrm>
            <a:off x="3061329" y="2061661"/>
            <a:ext cx="1069899" cy="369332"/>
          </a:xfrm>
          <a:prstGeom prst="rect">
            <a:avLst/>
          </a:prstGeom>
          <a:solidFill>
            <a:srgbClr val="CCFFCC"/>
          </a:solidFill>
        </p:spPr>
        <p:txBody>
          <a:bodyPr wrap="none" rtlCol="0">
            <a:spAutoFit/>
          </a:bodyPr>
          <a:lstStyle/>
          <a:p>
            <a:r>
              <a:rPr lang="en-US" b="1" dirty="0" smtClean="0"/>
              <a:t>Familiar</a:t>
            </a:r>
          </a:p>
        </p:txBody>
      </p:sp>
      <p:grpSp>
        <p:nvGrpSpPr>
          <p:cNvPr id="10" name="Group 9"/>
          <p:cNvGrpSpPr/>
          <p:nvPr/>
        </p:nvGrpSpPr>
        <p:grpSpPr>
          <a:xfrm>
            <a:off x="5821760" y="867855"/>
            <a:ext cx="1970647" cy="1619008"/>
            <a:chOff x="1130637" y="2356555"/>
            <a:chExt cx="1970647" cy="1619008"/>
          </a:xfrm>
        </p:grpSpPr>
        <p:sp>
          <p:nvSpPr>
            <p:cNvPr id="36" name="TextBox 35"/>
            <p:cNvSpPr txBox="1"/>
            <p:nvPr/>
          </p:nvSpPr>
          <p:spPr>
            <a:xfrm>
              <a:off x="1218124" y="2356555"/>
              <a:ext cx="1486342" cy="430887"/>
            </a:xfrm>
            <a:prstGeom prst="rect">
              <a:avLst/>
            </a:prstGeom>
            <a:noFill/>
          </p:spPr>
          <p:txBody>
            <a:bodyPr wrap="none" rtlCol="0">
              <a:spAutoFit/>
            </a:bodyPr>
            <a:lstStyle/>
            <a:p>
              <a:r>
                <a:rPr lang="en-US" sz="2200" dirty="0" smtClean="0"/>
                <a:t>Target API</a:t>
              </a:r>
              <a:endParaRPr lang="en-US" sz="2200" dirty="0"/>
            </a:p>
          </p:txBody>
        </p:sp>
        <p:pic>
          <p:nvPicPr>
            <p:cNvPr id="38" name="Picture 37" descr="androidapp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0637" y="2875942"/>
              <a:ext cx="1970647" cy="1099621"/>
            </a:xfrm>
            <a:prstGeom prst="rect">
              <a:avLst/>
            </a:prstGeom>
          </p:spPr>
        </p:pic>
      </p:grpSp>
      <p:grpSp>
        <p:nvGrpSpPr>
          <p:cNvPr id="12" name="Group 11"/>
          <p:cNvGrpSpPr/>
          <p:nvPr/>
        </p:nvGrpSpPr>
        <p:grpSpPr>
          <a:xfrm>
            <a:off x="983139" y="867309"/>
            <a:ext cx="2116664" cy="1590786"/>
            <a:chOff x="5759257" y="2384777"/>
            <a:chExt cx="2116664" cy="1590786"/>
          </a:xfrm>
        </p:grpSpPr>
        <p:sp>
          <p:nvSpPr>
            <p:cNvPr id="37" name="TextBox 36"/>
            <p:cNvSpPr txBox="1"/>
            <p:nvPr/>
          </p:nvSpPr>
          <p:spPr>
            <a:xfrm>
              <a:off x="5996884" y="2384777"/>
              <a:ext cx="1596135" cy="430887"/>
            </a:xfrm>
            <a:prstGeom prst="rect">
              <a:avLst/>
            </a:prstGeom>
            <a:noFill/>
          </p:spPr>
          <p:txBody>
            <a:bodyPr wrap="none" rtlCol="0">
              <a:spAutoFit/>
            </a:bodyPr>
            <a:lstStyle/>
            <a:p>
              <a:r>
                <a:rPr lang="en-US" sz="2200" dirty="0" smtClean="0"/>
                <a:t>Source API</a:t>
              </a:r>
              <a:endParaRPr lang="en-US" sz="2200" dirty="0"/>
            </a:p>
          </p:txBody>
        </p:sp>
        <p:pic>
          <p:nvPicPr>
            <p:cNvPr id="39" name="Picture 38" descr="app_store_app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9257" y="2917231"/>
              <a:ext cx="2116664" cy="1058332"/>
            </a:xfrm>
            <a:prstGeom prst="rect">
              <a:avLst/>
            </a:prstGeom>
          </p:spPr>
        </p:pic>
      </p:grpSp>
      <p:sp>
        <p:nvSpPr>
          <p:cNvPr id="32" name="TextBox 31"/>
          <p:cNvSpPr txBox="1"/>
          <p:nvPr/>
        </p:nvSpPr>
        <p:spPr>
          <a:xfrm>
            <a:off x="902037" y="4256088"/>
            <a:ext cx="7476294" cy="477054"/>
          </a:xfrm>
          <a:prstGeom prst="rect">
            <a:avLst/>
          </a:prstGeom>
          <a:noFill/>
        </p:spPr>
        <p:txBody>
          <a:bodyPr wrap="none" rtlCol="0">
            <a:spAutoFit/>
          </a:bodyPr>
          <a:lstStyle/>
          <a:p>
            <a:r>
              <a:rPr lang="en-US" sz="2500" b="1" dirty="0" smtClean="0"/>
              <a:t>What is common to the source and target APIs?</a:t>
            </a:r>
            <a:endParaRPr lang="en-US" sz="2500" b="1" dirty="0"/>
          </a:p>
        </p:txBody>
      </p:sp>
      <p:sp>
        <p:nvSpPr>
          <p:cNvPr id="45" name="TextBox 44"/>
          <p:cNvSpPr txBox="1"/>
          <p:nvPr/>
        </p:nvSpPr>
        <p:spPr>
          <a:xfrm>
            <a:off x="1618884" y="4733142"/>
            <a:ext cx="6032965" cy="477054"/>
          </a:xfrm>
          <a:prstGeom prst="rect">
            <a:avLst/>
          </a:prstGeom>
          <a:solidFill>
            <a:srgbClr val="FFFB76"/>
          </a:solidFill>
        </p:spPr>
        <p:txBody>
          <a:bodyPr wrap="none" rtlCol="0">
            <a:spAutoFit/>
          </a:bodyPr>
          <a:lstStyle/>
          <a:p>
            <a:r>
              <a:rPr lang="en-US" sz="2500" b="1" dirty="0" smtClean="0"/>
              <a:t>Mobile apps with similar functionality!</a:t>
            </a:r>
            <a:endParaRPr lang="en-US" sz="2500" b="1" dirty="0"/>
          </a:p>
        </p:txBody>
      </p:sp>
      <p:sp>
        <p:nvSpPr>
          <p:cNvPr id="50" name="TextBox 49"/>
          <p:cNvSpPr txBox="1"/>
          <p:nvPr/>
        </p:nvSpPr>
        <p:spPr>
          <a:xfrm>
            <a:off x="4104916" y="2373332"/>
            <a:ext cx="1031252" cy="1631216"/>
          </a:xfrm>
          <a:prstGeom prst="rect">
            <a:avLst/>
          </a:prstGeom>
          <a:noFill/>
        </p:spPr>
        <p:txBody>
          <a:bodyPr wrap="none" rtlCol="0">
            <a:spAutoFit/>
          </a:bodyPr>
          <a:lstStyle/>
          <a:p>
            <a:r>
              <a:rPr lang="en-US" sz="10000" dirty="0" smtClean="0">
                <a:latin typeface="Arial Black"/>
              </a:rPr>
              <a:t>=</a:t>
            </a:r>
            <a:endParaRPr lang="en-US" sz="10000" dirty="0">
              <a:latin typeface="Arial Black"/>
            </a:endParaRPr>
          </a:p>
        </p:txBody>
      </p:sp>
      <p:grpSp>
        <p:nvGrpSpPr>
          <p:cNvPr id="7" name="Group 6"/>
          <p:cNvGrpSpPr/>
          <p:nvPr/>
        </p:nvGrpSpPr>
        <p:grpSpPr>
          <a:xfrm>
            <a:off x="983139" y="2520729"/>
            <a:ext cx="2227924" cy="1456051"/>
            <a:chOff x="983139" y="2732761"/>
            <a:chExt cx="2227924" cy="1456051"/>
          </a:xfrm>
        </p:grpSpPr>
        <p:pic>
          <p:nvPicPr>
            <p:cNvPr id="23" name="Picture 22" descr="minesweeper_javame.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983" y="2745985"/>
              <a:ext cx="618810" cy="796252"/>
            </a:xfrm>
            <a:prstGeom prst="rect">
              <a:avLst/>
            </a:prstGeom>
          </p:spPr>
        </p:pic>
        <p:grpSp>
          <p:nvGrpSpPr>
            <p:cNvPr id="27" name="Group 26"/>
            <p:cNvGrpSpPr/>
            <p:nvPr/>
          </p:nvGrpSpPr>
          <p:grpSpPr>
            <a:xfrm>
              <a:off x="1001806" y="2732761"/>
              <a:ext cx="994463" cy="834572"/>
              <a:chOff x="4910444" y="2966357"/>
              <a:chExt cx="994463" cy="834572"/>
            </a:xfrm>
          </p:grpSpPr>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10444" y="3009573"/>
                <a:ext cx="889223" cy="741164"/>
              </a:xfrm>
              <a:prstGeom prst="rect">
                <a:avLst/>
              </a:prstGeom>
            </p:spPr>
          </p:pic>
          <p:sp>
            <p:nvSpPr>
              <p:cNvPr id="31" name="Rectangle 30"/>
              <p:cNvSpPr/>
              <p:nvPr/>
            </p:nvSpPr>
            <p:spPr>
              <a:xfrm>
                <a:off x="5579434" y="2966357"/>
                <a:ext cx="325473" cy="8345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7" name="Picture 46" descr="TT_dekstop.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11565" y="2745984"/>
              <a:ext cx="572628" cy="784380"/>
            </a:xfrm>
            <a:prstGeom prst="rect">
              <a:avLst/>
            </a:prstGeom>
          </p:spPr>
        </p:pic>
        <p:pic>
          <p:nvPicPr>
            <p:cNvPr id="1026" name="Picture 2" descr="http://t3.gstatic.com/images?q=tbn:ANd9GcRg-BV8mAETfRvu0wmJCfnhGcftivChLnGJTidYOgoaTf3dKeZ6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83139" y="3633312"/>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randonschmidt.me/wp-content/uploads/2011/11/facebook-app.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65685" y="3596659"/>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encrypted-tbn3.gstatic.com/images?q=tbn:ANd9GcRyF5cWiv7T8rSzqULRhbkfhR27VI_IZ9aYbqxlAF3_zFmQtZwYd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41861" y="3673068"/>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1.gstatic.com/images?q=tbn:ANd9GcQxMXHDx2tZ1XEMNBhuJyfezETze0_dgb3q2mt2UXnFeYSeqy16pQ"/>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55563" y="3633312"/>
              <a:ext cx="555500" cy="5555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600726" y="2519322"/>
            <a:ext cx="2227924" cy="1397024"/>
            <a:chOff x="6117554" y="2810866"/>
            <a:chExt cx="2227924" cy="1397024"/>
          </a:xfrm>
        </p:grpSpPr>
        <p:pic>
          <p:nvPicPr>
            <p:cNvPr id="46" name="Picture 45" descr="TT_android.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00031" y="2845695"/>
              <a:ext cx="493211" cy="741164"/>
            </a:xfrm>
            <a:prstGeom prst="rect">
              <a:avLst/>
            </a:prstGeom>
          </p:spPr>
        </p:pic>
        <p:pic>
          <p:nvPicPr>
            <p:cNvPr id="25" name="Picture 24" descr="minesweeper1.jp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50913" y="2810866"/>
              <a:ext cx="601249" cy="784379"/>
            </a:xfrm>
            <a:prstGeom prst="rect">
              <a:avLst/>
            </a:prstGeom>
          </p:spPr>
        </p:pic>
        <p:pic>
          <p:nvPicPr>
            <p:cNvPr id="26" name="Picture 2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131842" y="2825927"/>
              <a:ext cx="706225" cy="741164"/>
            </a:xfrm>
            <a:prstGeom prst="rect">
              <a:avLst/>
            </a:prstGeom>
          </p:spPr>
        </p:pic>
        <p:pic>
          <p:nvPicPr>
            <p:cNvPr id="33" name="Picture 2" descr="http://t3.gstatic.com/images?q=tbn:ANd9GcRg-BV8mAETfRvu0wmJCfnhGcftivChLnGJTidYOgoaTf3dKeZ6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17554" y="3652390"/>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ttp://brandonschmidt.me/wp-content/uploads/2011/11/facebook-app.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00100" y="3615737"/>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ttps://encrypted-tbn3.gstatic.com/images?q=tbn:ANd9GcRyF5cWiv7T8rSzqULRhbkfhR27VI_IZ9aYbqxlAF3_zFmQtZwYd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76276" y="3692146"/>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t1.gstatic.com/images?q=tbn:ANd9GcQxMXHDx2tZ1XEMNBhuJyfezETze0_dgb3q2mt2UXnFeYSeqy16pQ"/>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89978" y="3652390"/>
              <a:ext cx="555500" cy="5555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Slide Number Placeholder 7"/>
          <p:cNvSpPr>
            <a:spLocks noGrp="1"/>
          </p:cNvSpPr>
          <p:nvPr>
            <p:ph type="sldNum" sz="quarter" idx="12"/>
          </p:nvPr>
        </p:nvSpPr>
        <p:spPr/>
        <p:txBody>
          <a:bodyPr/>
          <a:lstStyle/>
          <a:p>
            <a:fld id="{2066355A-084C-D24E-9AD2-7E4FC41EA627}" type="slidenum">
              <a:rPr lang="en-US" smtClean="0"/>
              <a:t>23</a:t>
            </a:fld>
            <a:endParaRPr lang="en-US"/>
          </a:p>
        </p:txBody>
      </p:sp>
      <p:sp>
        <p:nvSpPr>
          <p:cNvPr id="9" name="Date Placeholder 8"/>
          <p:cNvSpPr>
            <a:spLocks noGrp="1"/>
          </p:cNvSpPr>
          <p:nvPr>
            <p:ph type="dt" sz="half" idx="10"/>
          </p:nvPr>
        </p:nvSpPr>
        <p:spPr/>
        <p:txBody>
          <a:bodyPr/>
          <a:lstStyle/>
          <a:p>
            <a:r>
              <a:rPr lang="en-US" smtClean="0"/>
              <a:t>Amruta Gokhale</a:t>
            </a:r>
            <a:endParaRPr lang="en-US"/>
          </a:p>
        </p:txBody>
      </p:sp>
    </p:spTree>
    <p:custDataLst>
      <p:tags r:id="rId1"/>
    </p:custDataLst>
    <p:extLst>
      <p:ext uri="{BB962C8B-B14F-4D97-AF65-F5344CB8AC3E}">
        <p14:creationId xmlns:p14="http://schemas.microsoft.com/office/powerpoint/2010/main" val="1465700363"/>
      </p:ext>
    </p:extLst>
  </p:cSld>
  <p:clrMapOvr>
    <a:masterClrMapping/>
  </p:clrMapOvr>
  <mc:AlternateContent xmlns:mc="http://schemas.openxmlformats.org/markup-compatibility/2006" xmlns:p14="http://schemas.microsoft.com/office/powerpoint/2010/main">
    <mc:Choice Requires="p14">
      <p:transition p14:dur="0" advTm="72772"/>
    </mc:Choice>
    <mc:Fallback xmlns="">
      <p:transition xmlns:p14="http://schemas.microsoft.com/office/powerpoint/2010/main" advTm="7277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animBg="1"/>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59"/>
            <a:ext cx="8229600" cy="1143000"/>
          </a:xfrm>
        </p:spPr>
        <p:txBody>
          <a:bodyPr>
            <a:normAutofit/>
          </a:bodyPr>
          <a:lstStyle/>
          <a:p>
            <a:r>
              <a:rPr lang="en-US" sz="4000" dirty="0" smtClean="0"/>
              <a:t>Rosetta</a:t>
            </a:r>
            <a:endParaRPr lang="en-US" sz="4000" dirty="0"/>
          </a:p>
        </p:txBody>
      </p:sp>
      <p:pic>
        <p:nvPicPr>
          <p:cNvPr id="6" name="Picture 5" descr="question_mar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1747" y="1386696"/>
            <a:ext cx="456821" cy="558008"/>
          </a:xfrm>
          <a:prstGeom prst="rect">
            <a:avLst/>
          </a:prstGeom>
        </p:spPr>
      </p:pic>
      <p:sp>
        <p:nvSpPr>
          <p:cNvPr id="24" name="TextBox 23"/>
          <p:cNvSpPr txBox="1"/>
          <p:nvPr/>
        </p:nvSpPr>
        <p:spPr>
          <a:xfrm>
            <a:off x="4439960" y="2047550"/>
            <a:ext cx="1313468" cy="369332"/>
          </a:xfrm>
          <a:prstGeom prst="rect">
            <a:avLst/>
          </a:prstGeom>
          <a:solidFill>
            <a:schemeClr val="accent2">
              <a:lumMod val="20000"/>
              <a:lumOff val="80000"/>
            </a:schemeClr>
          </a:solidFill>
        </p:spPr>
        <p:txBody>
          <a:bodyPr wrap="none" rtlCol="0">
            <a:spAutoFit/>
          </a:bodyPr>
          <a:lstStyle/>
          <a:p>
            <a:r>
              <a:rPr lang="en-US" b="1" dirty="0" smtClean="0"/>
              <a:t>Unfamiliar</a:t>
            </a:r>
          </a:p>
        </p:txBody>
      </p:sp>
      <p:pic>
        <p:nvPicPr>
          <p:cNvPr id="28" name="Picture 27" descr="righ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2329" y="1284244"/>
            <a:ext cx="650641" cy="630665"/>
          </a:xfrm>
          <a:prstGeom prst="rect">
            <a:avLst/>
          </a:prstGeom>
        </p:spPr>
      </p:pic>
      <p:sp>
        <p:nvSpPr>
          <p:cNvPr id="29" name="TextBox 28"/>
          <p:cNvSpPr txBox="1"/>
          <p:nvPr/>
        </p:nvSpPr>
        <p:spPr>
          <a:xfrm>
            <a:off x="3061329" y="2061661"/>
            <a:ext cx="1069899" cy="369332"/>
          </a:xfrm>
          <a:prstGeom prst="rect">
            <a:avLst/>
          </a:prstGeom>
          <a:solidFill>
            <a:srgbClr val="CCFFCC"/>
          </a:solidFill>
        </p:spPr>
        <p:txBody>
          <a:bodyPr wrap="none" rtlCol="0">
            <a:spAutoFit/>
          </a:bodyPr>
          <a:lstStyle/>
          <a:p>
            <a:r>
              <a:rPr lang="en-US" b="1" dirty="0" smtClean="0"/>
              <a:t>Familiar</a:t>
            </a:r>
          </a:p>
        </p:txBody>
      </p:sp>
      <p:grpSp>
        <p:nvGrpSpPr>
          <p:cNvPr id="10" name="Group 9"/>
          <p:cNvGrpSpPr/>
          <p:nvPr/>
        </p:nvGrpSpPr>
        <p:grpSpPr>
          <a:xfrm>
            <a:off x="5821760" y="867855"/>
            <a:ext cx="1970647" cy="1619008"/>
            <a:chOff x="1130637" y="2356555"/>
            <a:chExt cx="1970647" cy="1619008"/>
          </a:xfrm>
        </p:grpSpPr>
        <p:sp>
          <p:nvSpPr>
            <p:cNvPr id="36" name="TextBox 35"/>
            <p:cNvSpPr txBox="1"/>
            <p:nvPr/>
          </p:nvSpPr>
          <p:spPr>
            <a:xfrm>
              <a:off x="1218124" y="2356555"/>
              <a:ext cx="1486342" cy="430887"/>
            </a:xfrm>
            <a:prstGeom prst="rect">
              <a:avLst/>
            </a:prstGeom>
            <a:noFill/>
          </p:spPr>
          <p:txBody>
            <a:bodyPr wrap="none" rtlCol="0">
              <a:spAutoFit/>
            </a:bodyPr>
            <a:lstStyle/>
            <a:p>
              <a:r>
                <a:rPr lang="en-US" sz="2200" dirty="0" smtClean="0"/>
                <a:t>Target API</a:t>
              </a:r>
              <a:endParaRPr lang="en-US" sz="2200" dirty="0"/>
            </a:p>
          </p:txBody>
        </p:sp>
        <p:pic>
          <p:nvPicPr>
            <p:cNvPr id="38" name="Picture 37" descr="androidapp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0637" y="2875942"/>
              <a:ext cx="1970647" cy="1099621"/>
            </a:xfrm>
            <a:prstGeom prst="rect">
              <a:avLst/>
            </a:prstGeom>
          </p:spPr>
        </p:pic>
      </p:grpSp>
      <p:grpSp>
        <p:nvGrpSpPr>
          <p:cNvPr id="12" name="Group 11"/>
          <p:cNvGrpSpPr/>
          <p:nvPr/>
        </p:nvGrpSpPr>
        <p:grpSpPr>
          <a:xfrm>
            <a:off x="983139" y="867309"/>
            <a:ext cx="2116664" cy="1590786"/>
            <a:chOff x="5759257" y="2384777"/>
            <a:chExt cx="2116664" cy="1590786"/>
          </a:xfrm>
        </p:grpSpPr>
        <p:sp>
          <p:nvSpPr>
            <p:cNvPr id="37" name="TextBox 36"/>
            <p:cNvSpPr txBox="1"/>
            <p:nvPr/>
          </p:nvSpPr>
          <p:spPr>
            <a:xfrm>
              <a:off x="5996884" y="2384777"/>
              <a:ext cx="1596135" cy="430887"/>
            </a:xfrm>
            <a:prstGeom prst="rect">
              <a:avLst/>
            </a:prstGeom>
            <a:noFill/>
          </p:spPr>
          <p:txBody>
            <a:bodyPr wrap="none" rtlCol="0">
              <a:spAutoFit/>
            </a:bodyPr>
            <a:lstStyle/>
            <a:p>
              <a:r>
                <a:rPr lang="en-US" sz="2200" dirty="0" smtClean="0"/>
                <a:t>Source API</a:t>
              </a:r>
              <a:endParaRPr lang="en-US" sz="2200" dirty="0"/>
            </a:p>
          </p:txBody>
        </p:sp>
        <p:pic>
          <p:nvPicPr>
            <p:cNvPr id="39" name="Picture 38" descr="app_store_app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9257" y="2917231"/>
              <a:ext cx="2116664" cy="1058332"/>
            </a:xfrm>
            <a:prstGeom prst="rect">
              <a:avLst/>
            </a:prstGeom>
          </p:spPr>
        </p:pic>
      </p:grpSp>
      <p:sp>
        <p:nvSpPr>
          <p:cNvPr id="50" name="TextBox 49"/>
          <p:cNvSpPr txBox="1"/>
          <p:nvPr/>
        </p:nvSpPr>
        <p:spPr>
          <a:xfrm>
            <a:off x="4104916" y="2373332"/>
            <a:ext cx="1031252" cy="1631216"/>
          </a:xfrm>
          <a:prstGeom prst="rect">
            <a:avLst/>
          </a:prstGeom>
          <a:noFill/>
        </p:spPr>
        <p:txBody>
          <a:bodyPr wrap="none" rtlCol="0">
            <a:spAutoFit/>
          </a:bodyPr>
          <a:lstStyle/>
          <a:p>
            <a:r>
              <a:rPr lang="en-US" sz="10000" dirty="0" smtClean="0">
                <a:latin typeface="Arial Black"/>
              </a:rPr>
              <a:t>=</a:t>
            </a:r>
            <a:endParaRPr lang="en-US" sz="10000" dirty="0">
              <a:latin typeface="Arial Black"/>
            </a:endParaRPr>
          </a:p>
        </p:txBody>
      </p:sp>
      <p:grpSp>
        <p:nvGrpSpPr>
          <p:cNvPr id="7" name="Group 6"/>
          <p:cNvGrpSpPr/>
          <p:nvPr/>
        </p:nvGrpSpPr>
        <p:grpSpPr>
          <a:xfrm>
            <a:off x="983139" y="2520729"/>
            <a:ext cx="2227924" cy="1456051"/>
            <a:chOff x="983139" y="2732761"/>
            <a:chExt cx="2227924" cy="1456051"/>
          </a:xfrm>
        </p:grpSpPr>
        <p:pic>
          <p:nvPicPr>
            <p:cNvPr id="23" name="Picture 22" descr="minesweeper_javame.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983" y="2745985"/>
              <a:ext cx="618810" cy="796252"/>
            </a:xfrm>
            <a:prstGeom prst="rect">
              <a:avLst/>
            </a:prstGeom>
          </p:spPr>
        </p:pic>
        <p:grpSp>
          <p:nvGrpSpPr>
            <p:cNvPr id="27" name="Group 26"/>
            <p:cNvGrpSpPr/>
            <p:nvPr/>
          </p:nvGrpSpPr>
          <p:grpSpPr>
            <a:xfrm>
              <a:off x="1001806" y="2732761"/>
              <a:ext cx="994463" cy="834572"/>
              <a:chOff x="4910444" y="2966357"/>
              <a:chExt cx="994463" cy="834572"/>
            </a:xfrm>
          </p:grpSpPr>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10444" y="3009573"/>
                <a:ext cx="889223" cy="741164"/>
              </a:xfrm>
              <a:prstGeom prst="rect">
                <a:avLst/>
              </a:prstGeom>
            </p:spPr>
          </p:pic>
          <p:sp>
            <p:nvSpPr>
              <p:cNvPr id="31" name="Rectangle 30"/>
              <p:cNvSpPr/>
              <p:nvPr/>
            </p:nvSpPr>
            <p:spPr>
              <a:xfrm>
                <a:off x="5579434" y="2966357"/>
                <a:ext cx="325473" cy="8345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7" name="Picture 46" descr="TT_dekstop.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11565" y="2745984"/>
              <a:ext cx="572628" cy="784380"/>
            </a:xfrm>
            <a:prstGeom prst="rect">
              <a:avLst/>
            </a:prstGeom>
          </p:spPr>
        </p:pic>
        <p:pic>
          <p:nvPicPr>
            <p:cNvPr id="1026" name="Picture 2" descr="http://t3.gstatic.com/images?q=tbn:ANd9GcRg-BV8mAETfRvu0wmJCfnhGcftivChLnGJTidYOgoaTf3dKeZ6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83139" y="3633312"/>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randonschmidt.me/wp-content/uploads/2011/11/facebook-app.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65685" y="3596659"/>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encrypted-tbn3.gstatic.com/images?q=tbn:ANd9GcRyF5cWiv7T8rSzqULRhbkfhR27VI_IZ9aYbqxlAF3_zFmQtZwYd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41861" y="3673068"/>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1.gstatic.com/images?q=tbn:ANd9GcQxMXHDx2tZ1XEMNBhuJyfezETze0_dgb3q2mt2UXnFeYSeqy16pQ"/>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55563" y="3633312"/>
              <a:ext cx="555500" cy="5555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600726" y="2519322"/>
            <a:ext cx="2227924" cy="1397024"/>
            <a:chOff x="6117554" y="2810866"/>
            <a:chExt cx="2227924" cy="1397024"/>
          </a:xfrm>
        </p:grpSpPr>
        <p:pic>
          <p:nvPicPr>
            <p:cNvPr id="46" name="Picture 45" descr="TT_android.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00031" y="2845695"/>
              <a:ext cx="493211" cy="741164"/>
            </a:xfrm>
            <a:prstGeom prst="rect">
              <a:avLst/>
            </a:prstGeom>
          </p:spPr>
        </p:pic>
        <p:pic>
          <p:nvPicPr>
            <p:cNvPr id="25" name="Picture 24" descr="minesweeper1.jp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50913" y="2810866"/>
              <a:ext cx="601249" cy="784379"/>
            </a:xfrm>
            <a:prstGeom prst="rect">
              <a:avLst/>
            </a:prstGeom>
          </p:spPr>
        </p:pic>
        <p:pic>
          <p:nvPicPr>
            <p:cNvPr id="26" name="Picture 2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131842" y="2825927"/>
              <a:ext cx="706225" cy="741164"/>
            </a:xfrm>
            <a:prstGeom prst="rect">
              <a:avLst/>
            </a:prstGeom>
          </p:spPr>
        </p:pic>
        <p:pic>
          <p:nvPicPr>
            <p:cNvPr id="33" name="Picture 2" descr="http://t3.gstatic.com/images?q=tbn:ANd9GcRg-BV8mAETfRvu0wmJCfnhGcftivChLnGJTidYOgoaTf3dKeZ6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17554" y="3652390"/>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ttp://brandonschmidt.me/wp-content/uploads/2011/11/facebook-app.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00100" y="3615737"/>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ttps://encrypted-tbn3.gstatic.com/images?q=tbn:ANd9GcRyF5cWiv7T8rSzqULRhbkfhR27VI_IZ9aYbqxlAF3_zFmQtZwYd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76276" y="3692146"/>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t1.gstatic.com/images?q=tbn:ANd9GcQxMXHDx2tZ1XEMNBhuJyfezETze0_dgb3q2mt2UXnFeYSeqy16pQ"/>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89978" y="3652390"/>
              <a:ext cx="555500" cy="5555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Slide Number Placeholder 7"/>
          <p:cNvSpPr>
            <a:spLocks noGrp="1"/>
          </p:cNvSpPr>
          <p:nvPr>
            <p:ph type="sldNum" sz="quarter" idx="12"/>
          </p:nvPr>
        </p:nvSpPr>
        <p:spPr/>
        <p:txBody>
          <a:bodyPr/>
          <a:lstStyle/>
          <a:p>
            <a:fld id="{2066355A-084C-D24E-9AD2-7E4FC41EA627}" type="slidenum">
              <a:rPr lang="en-US" smtClean="0"/>
              <a:t>24</a:t>
            </a:fld>
            <a:endParaRPr lang="en-US"/>
          </a:p>
        </p:txBody>
      </p:sp>
      <p:sp>
        <p:nvSpPr>
          <p:cNvPr id="9" name="Date Placeholder 8"/>
          <p:cNvSpPr>
            <a:spLocks noGrp="1"/>
          </p:cNvSpPr>
          <p:nvPr>
            <p:ph type="dt" sz="half" idx="10"/>
          </p:nvPr>
        </p:nvSpPr>
        <p:spPr/>
        <p:txBody>
          <a:bodyPr/>
          <a:lstStyle/>
          <a:p>
            <a:r>
              <a:rPr lang="en-US" smtClean="0"/>
              <a:t>Amruta Gokhale</a:t>
            </a:r>
            <a:endParaRPr lang="en-US"/>
          </a:p>
        </p:txBody>
      </p:sp>
      <p:sp>
        <p:nvSpPr>
          <p:cNvPr id="41" name="Rectangle 40"/>
          <p:cNvSpPr/>
          <p:nvPr/>
        </p:nvSpPr>
        <p:spPr>
          <a:xfrm>
            <a:off x="921608" y="4586103"/>
            <a:ext cx="2849029" cy="1368780"/>
          </a:xfrm>
          <a:prstGeom prst="rect">
            <a:avLst/>
          </a:prstGeom>
          <a:solidFill>
            <a:schemeClr val="accent3">
              <a:lumMod val="20000"/>
              <a:lumOff val="80000"/>
            </a:schemeClr>
          </a:solidFill>
          <a:ln>
            <a:solidFill>
              <a:schemeClr val="tx1"/>
            </a:solidFill>
            <a:prstDash val="dash"/>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err="1" smtClean="0">
                <a:latin typeface="Courier"/>
                <a:cs typeface="Times"/>
              </a:rPr>
              <a:t>Graphics.setColor</a:t>
            </a:r>
            <a:r>
              <a:rPr lang="en-US" b="1" dirty="0" smtClean="0">
                <a:latin typeface="Courier"/>
                <a:cs typeface="Times"/>
              </a:rPr>
              <a:t>;</a:t>
            </a:r>
          </a:p>
          <a:p>
            <a:pPr algn="ctr"/>
            <a:r>
              <a:rPr lang="en-US" b="1" dirty="0" err="1" smtClean="0">
                <a:latin typeface="Courier"/>
                <a:cs typeface="Times"/>
              </a:rPr>
              <a:t>Graphics.fillRect</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
        <p:nvSpPr>
          <p:cNvPr id="42" name="Rectangle 41"/>
          <p:cNvSpPr/>
          <p:nvPr/>
        </p:nvSpPr>
        <p:spPr>
          <a:xfrm>
            <a:off x="5362222" y="4586103"/>
            <a:ext cx="2674769" cy="1368780"/>
          </a:xfrm>
          <a:prstGeom prst="rect">
            <a:avLst/>
          </a:prstGeom>
          <a:solidFill>
            <a:schemeClr val="accent5">
              <a:lumMod val="20000"/>
              <a:lumOff val="80000"/>
            </a:schemeClr>
          </a:solidFill>
          <a:ln>
            <a:solidFill>
              <a:schemeClr val="tx1"/>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err="1" smtClean="0">
                <a:latin typeface="Courier"/>
                <a:cs typeface="Times"/>
              </a:rPr>
              <a:t>Paint.setStyle</a:t>
            </a:r>
            <a:r>
              <a:rPr lang="en-US" b="1" dirty="0" smtClean="0">
                <a:latin typeface="Courier"/>
                <a:cs typeface="Times"/>
              </a:rPr>
              <a:t>;</a:t>
            </a:r>
          </a:p>
          <a:p>
            <a:pPr algn="ctr"/>
            <a:r>
              <a:rPr lang="en-US" b="1" dirty="0" err="1" smtClean="0">
                <a:latin typeface="Courier"/>
                <a:cs typeface="Times"/>
              </a:rPr>
              <a:t>Color.parseColor</a:t>
            </a:r>
            <a:r>
              <a:rPr lang="en-US" b="1" dirty="0" smtClean="0">
                <a:latin typeface="Courier"/>
                <a:cs typeface="Times"/>
              </a:rPr>
              <a:t>;</a:t>
            </a:r>
          </a:p>
          <a:p>
            <a:pPr algn="ctr"/>
            <a:r>
              <a:rPr lang="en-US" b="1" dirty="0" err="1" smtClean="0">
                <a:latin typeface="Courier"/>
                <a:cs typeface="Times"/>
              </a:rPr>
              <a:t>Canvas.drawLine</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
        <p:nvSpPr>
          <p:cNvPr id="43" name="TextBox 42"/>
          <p:cNvSpPr txBox="1"/>
          <p:nvPr/>
        </p:nvSpPr>
        <p:spPr>
          <a:xfrm>
            <a:off x="202665" y="3966519"/>
            <a:ext cx="8772003" cy="477054"/>
          </a:xfrm>
          <a:prstGeom prst="rect">
            <a:avLst/>
          </a:prstGeom>
          <a:solidFill>
            <a:srgbClr val="FFFB76"/>
          </a:solidFill>
        </p:spPr>
        <p:txBody>
          <a:bodyPr wrap="none" rtlCol="0">
            <a:spAutoFit/>
          </a:bodyPr>
          <a:lstStyle/>
          <a:p>
            <a:r>
              <a:rPr lang="en-US" sz="2500" b="1" dirty="0" smtClean="0"/>
              <a:t>Analyze </a:t>
            </a:r>
            <a:r>
              <a:rPr lang="en-US" sz="2500" b="1" dirty="0"/>
              <a:t>r</a:t>
            </a:r>
            <a:r>
              <a:rPr lang="en-US" sz="2500" b="1" dirty="0" smtClean="0"/>
              <a:t>untime traces produced with similar workloads</a:t>
            </a:r>
            <a:endParaRPr lang="en-US" sz="2500" b="1" dirty="0"/>
          </a:p>
        </p:txBody>
      </p:sp>
      <p:grpSp>
        <p:nvGrpSpPr>
          <p:cNvPr id="44" name="Group 43"/>
          <p:cNvGrpSpPr/>
          <p:nvPr/>
        </p:nvGrpSpPr>
        <p:grpSpPr>
          <a:xfrm>
            <a:off x="3594094" y="4818096"/>
            <a:ext cx="2007362" cy="703863"/>
            <a:chOff x="3594094" y="4592320"/>
            <a:chExt cx="2007362" cy="703863"/>
          </a:xfrm>
        </p:grpSpPr>
        <p:cxnSp>
          <p:nvCxnSpPr>
            <p:cNvPr id="48" name="Straight Arrow Connector 47"/>
            <p:cNvCxnSpPr>
              <a:endCxn id="49" idx="1"/>
            </p:cNvCxnSpPr>
            <p:nvPr/>
          </p:nvCxnSpPr>
          <p:spPr>
            <a:xfrm flipV="1">
              <a:off x="3640667" y="4826283"/>
              <a:ext cx="1503968" cy="13828"/>
            </a:xfrm>
            <a:prstGeom prst="straightConnector1">
              <a:avLst/>
            </a:prstGeom>
            <a:ln w="38100">
              <a:solidFill>
                <a:srgbClr val="FF0000"/>
              </a:solidFill>
              <a:tailEnd type="stealth" w="lg" len="lg"/>
            </a:ln>
            <a:effectLst/>
          </p:spPr>
          <p:style>
            <a:lnRef idx="2">
              <a:schemeClr val="accent2"/>
            </a:lnRef>
            <a:fillRef idx="0">
              <a:schemeClr val="accent2"/>
            </a:fillRef>
            <a:effectRef idx="1">
              <a:schemeClr val="accent2"/>
            </a:effectRef>
            <a:fontRef idx="minor">
              <a:schemeClr val="tx1"/>
            </a:fontRef>
          </p:style>
        </p:cxnSp>
        <p:sp>
          <p:nvSpPr>
            <p:cNvPr id="49" name="Left Brace 48"/>
            <p:cNvSpPr/>
            <p:nvPr/>
          </p:nvSpPr>
          <p:spPr>
            <a:xfrm>
              <a:off x="5144635" y="4592320"/>
              <a:ext cx="304800" cy="467925"/>
            </a:xfrm>
            <a:prstGeom prst="leftBrace">
              <a:avLst/>
            </a:prstGeom>
            <a:ln w="38100">
              <a:solidFill>
                <a:srgbClr val="FF0000"/>
              </a:solidFill>
            </a:ln>
            <a:effectLst/>
          </p:spPr>
          <p:style>
            <a:lnRef idx="2">
              <a:schemeClr val="accent2"/>
            </a:lnRef>
            <a:fillRef idx="0">
              <a:schemeClr val="accent2"/>
            </a:fillRef>
            <a:effectRef idx="1">
              <a:schemeClr val="accent2"/>
            </a:effectRef>
            <a:fontRef idx="minor">
              <a:schemeClr val="tx1"/>
            </a:fontRef>
          </p:style>
          <p:txBody>
            <a:bodyPr/>
            <a:lstStyle/>
            <a:p>
              <a:endParaRPr lang="en-US"/>
            </a:p>
          </p:txBody>
        </p:sp>
        <p:cxnSp>
          <p:nvCxnSpPr>
            <p:cNvPr id="51" name="Straight Arrow Connector 50"/>
            <p:cNvCxnSpPr/>
            <p:nvPr/>
          </p:nvCxnSpPr>
          <p:spPr>
            <a:xfrm>
              <a:off x="3594094" y="5079436"/>
              <a:ext cx="2007362" cy="216747"/>
            </a:xfrm>
            <a:prstGeom prst="straightConnector1">
              <a:avLst/>
            </a:prstGeom>
            <a:ln w="38100">
              <a:solidFill>
                <a:srgbClr val="FF0000"/>
              </a:solidFill>
              <a:tailEnd type="stealth" w="lg" len="lg"/>
            </a:ln>
            <a:effectLst/>
          </p:spPr>
          <p:style>
            <a:lnRef idx="2">
              <a:schemeClr val="accent2"/>
            </a:lnRef>
            <a:fillRef idx="0">
              <a:schemeClr val="accent2"/>
            </a:fillRef>
            <a:effectRef idx="1">
              <a:schemeClr val="accent2"/>
            </a:effectRef>
            <a:fontRef idx="minor">
              <a:schemeClr val="tx1"/>
            </a:fontRef>
          </p:style>
        </p:cxnSp>
      </p:grpSp>
      <p:grpSp>
        <p:nvGrpSpPr>
          <p:cNvPr id="52" name="Group 51"/>
          <p:cNvGrpSpPr/>
          <p:nvPr/>
        </p:nvGrpSpPr>
        <p:grpSpPr>
          <a:xfrm>
            <a:off x="537945" y="4626970"/>
            <a:ext cx="242812" cy="1489679"/>
            <a:chOff x="418123" y="4625859"/>
            <a:chExt cx="242812" cy="1489679"/>
          </a:xfrm>
        </p:grpSpPr>
        <p:sp>
          <p:nvSpPr>
            <p:cNvPr id="53" name="Arc 52"/>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4" name="Arc 53"/>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Arc 54"/>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6" name="Arc 55"/>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7" name="Arc 56"/>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58" name="Straight Arrow Connector 57"/>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59" name="Group 58"/>
          <p:cNvGrpSpPr/>
          <p:nvPr/>
        </p:nvGrpSpPr>
        <p:grpSpPr>
          <a:xfrm>
            <a:off x="8148307" y="4586103"/>
            <a:ext cx="242812" cy="1489679"/>
            <a:chOff x="418123" y="4625859"/>
            <a:chExt cx="242812" cy="1489679"/>
          </a:xfrm>
        </p:grpSpPr>
        <p:sp>
          <p:nvSpPr>
            <p:cNvPr id="60" name="Arc 59"/>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1" name="Arc 60"/>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2" name="Arc 61"/>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3" name="Arc 62"/>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Arc 63"/>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65" name="Straight Arrow Connector 64"/>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spTree>
    <p:custDataLst>
      <p:tags r:id="rId1"/>
    </p:custDataLst>
    <p:extLst>
      <p:ext uri="{BB962C8B-B14F-4D97-AF65-F5344CB8AC3E}">
        <p14:creationId xmlns:p14="http://schemas.microsoft.com/office/powerpoint/2010/main" val="3417916351"/>
      </p:ext>
    </p:extLst>
  </p:cSld>
  <p:clrMapOvr>
    <a:masterClrMapping/>
  </p:clrMapOvr>
  <mc:AlternateContent xmlns:mc="http://schemas.openxmlformats.org/markup-compatibility/2006" xmlns:p14="http://schemas.microsoft.com/office/powerpoint/2010/main">
    <mc:Choice Requires="p14">
      <p:transition p14:dur="0" advTm="33113"/>
    </mc:Choice>
    <mc:Fallback xmlns="">
      <p:transition xmlns:p14="http://schemas.microsoft.com/office/powerpoint/2010/main" advTm="3311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59"/>
            <a:ext cx="8229600" cy="1143000"/>
          </a:xfrm>
        </p:spPr>
        <p:txBody>
          <a:bodyPr>
            <a:normAutofit/>
          </a:bodyPr>
          <a:lstStyle/>
          <a:p>
            <a:r>
              <a:rPr lang="en-US" sz="4000" dirty="0" smtClean="0"/>
              <a:t>Rosetta</a:t>
            </a:r>
            <a:endParaRPr lang="en-US" sz="4000" dirty="0"/>
          </a:p>
        </p:txBody>
      </p:sp>
      <p:pic>
        <p:nvPicPr>
          <p:cNvPr id="28" name="Picture 27" descr="r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2329" y="1284244"/>
            <a:ext cx="650641" cy="630665"/>
          </a:xfrm>
          <a:prstGeom prst="rect">
            <a:avLst/>
          </a:prstGeom>
        </p:spPr>
      </p:pic>
      <p:sp>
        <p:nvSpPr>
          <p:cNvPr id="29" name="TextBox 28"/>
          <p:cNvSpPr txBox="1"/>
          <p:nvPr/>
        </p:nvSpPr>
        <p:spPr>
          <a:xfrm>
            <a:off x="3061329" y="2061661"/>
            <a:ext cx="1069899" cy="369332"/>
          </a:xfrm>
          <a:prstGeom prst="rect">
            <a:avLst/>
          </a:prstGeom>
          <a:solidFill>
            <a:srgbClr val="CCFFCC"/>
          </a:solidFill>
        </p:spPr>
        <p:txBody>
          <a:bodyPr wrap="none" rtlCol="0">
            <a:spAutoFit/>
          </a:bodyPr>
          <a:lstStyle/>
          <a:p>
            <a:r>
              <a:rPr lang="en-US" b="1" dirty="0" smtClean="0"/>
              <a:t>Familiar</a:t>
            </a:r>
          </a:p>
        </p:txBody>
      </p:sp>
      <p:grpSp>
        <p:nvGrpSpPr>
          <p:cNvPr id="10" name="Group 9"/>
          <p:cNvGrpSpPr/>
          <p:nvPr/>
        </p:nvGrpSpPr>
        <p:grpSpPr>
          <a:xfrm>
            <a:off x="5821760" y="867855"/>
            <a:ext cx="1970647" cy="1619008"/>
            <a:chOff x="1130637" y="2356555"/>
            <a:chExt cx="1970647" cy="1619008"/>
          </a:xfrm>
        </p:grpSpPr>
        <p:sp>
          <p:nvSpPr>
            <p:cNvPr id="36" name="TextBox 35"/>
            <p:cNvSpPr txBox="1"/>
            <p:nvPr/>
          </p:nvSpPr>
          <p:spPr>
            <a:xfrm>
              <a:off x="1218124" y="2356555"/>
              <a:ext cx="1486342" cy="430887"/>
            </a:xfrm>
            <a:prstGeom prst="rect">
              <a:avLst/>
            </a:prstGeom>
            <a:noFill/>
          </p:spPr>
          <p:txBody>
            <a:bodyPr wrap="none" rtlCol="0">
              <a:spAutoFit/>
            </a:bodyPr>
            <a:lstStyle/>
            <a:p>
              <a:r>
                <a:rPr lang="en-US" sz="2200" dirty="0" smtClean="0"/>
                <a:t>Target API</a:t>
              </a:r>
              <a:endParaRPr lang="en-US" sz="2200" dirty="0"/>
            </a:p>
          </p:txBody>
        </p:sp>
        <p:pic>
          <p:nvPicPr>
            <p:cNvPr id="38" name="Picture 37" descr="androidapp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637" y="2875942"/>
              <a:ext cx="1970647" cy="1099621"/>
            </a:xfrm>
            <a:prstGeom prst="rect">
              <a:avLst/>
            </a:prstGeom>
          </p:spPr>
        </p:pic>
      </p:grpSp>
      <p:grpSp>
        <p:nvGrpSpPr>
          <p:cNvPr id="12" name="Group 11"/>
          <p:cNvGrpSpPr/>
          <p:nvPr/>
        </p:nvGrpSpPr>
        <p:grpSpPr>
          <a:xfrm>
            <a:off x="983139" y="867309"/>
            <a:ext cx="2116664" cy="1590786"/>
            <a:chOff x="5759257" y="2384777"/>
            <a:chExt cx="2116664" cy="1590786"/>
          </a:xfrm>
        </p:grpSpPr>
        <p:sp>
          <p:nvSpPr>
            <p:cNvPr id="37" name="TextBox 36"/>
            <p:cNvSpPr txBox="1"/>
            <p:nvPr/>
          </p:nvSpPr>
          <p:spPr>
            <a:xfrm>
              <a:off x="5996884" y="2384777"/>
              <a:ext cx="1596135" cy="430887"/>
            </a:xfrm>
            <a:prstGeom prst="rect">
              <a:avLst/>
            </a:prstGeom>
            <a:noFill/>
          </p:spPr>
          <p:txBody>
            <a:bodyPr wrap="none" rtlCol="0">
              <a:spAutoFit/>
            </a:bodyPr>
            <a:lstStyle/>
            <a:p>
              <a:r>
                <a:rPr lang="en-US" sz="2200" dirty="0" smtClean="0"/>
                <a:t>Source API</a:t>
              </a:r>
              <a:endParaRPr lang="en-US" sz="2200" dirty="0"/>
            </a:p>
          </p:txBody>
        </p:sp>
        <p:pic>
          <p:nvPicPr>
            <p:cNvPr id="39" name="Picture 38" descr="app_store_app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9257" y="2917231"/>
              <a:ext cx="2116664" cy="1058332"/>
            </a:xfrm>
            <a:prstGeom prst="rect">
              <a:avLst/>
            </a:prstGeom>
          </p:spPr>
        </p:pic>
      </p:grpSp>
      <p:sp>
        <p:nvSpPr>
          <p:cNvPr id="50" name="TextBox 49"/>
          <p:cNvSpPr txBox="1"/>
          <p:nvPr/>
        </p:nvSpPr>
        <p:spPr>
          <a:xfrm>
            <a:off x="4104916" y="2373332"/>
            <a:ext cx="1031252" cy="1631216"/>
          </a:xfrm>
          <a:prstGeom prst="rect">
            <a:avLst/>
          </a:prstGeom>
          <a:noFill/>
        </p:spPr>
        <p:txBody>
          <a:bodyPr wrap="none" rtlCol="0">
            <a:spAutoFit/>
          </a:bodyPr>
          <a:lstStyle/>
          <a:p>
            <a:r>
              <a:rPr lang="en-US" sz="10000" dirty="0" smtClean="0">
                <a:latin typeface="Arial Black"/>
              </a:rPr>
              <a:t>=</a:t>
            </a:r>
            <a:endParaRPr lang="en-US" sz="10000" dirty="0">
              <a:latin typeface="Arial Black"/>
            </a:endParaRPr>
          </a:p>
        </p:txBody>
      </p:sp>
      <p:grpSp>
        <p:nvGrpSpPr>
          <p:cNvPr id="7" name="Group 6"/>
          <p:cNvGrpSpPr/>
          <p:nvPr/>
        </p:nvGrpSpPr>
        <p:grpSpPr>
          <a:xfrm>
            <a:off x="983139" y="2520729"/>
            <a:ext cx="2227924" cy="1456051"/>
            <a:chOff x="983139" y="2732761"/>
            <a:chExt cx="2227924" cy="1456051"/>
          </a:xfrm>
        </p:grpSpPr>
        <p:pic>
          <p:nvPicPr>
            <p:cNvPr id="23" name="Picture 22" descr="minesweeper_javam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0983" y="2745985"/>
              <a:ext cx="618810" cy="796252"/>
            </a:xfrm>
            <a:prstGeom prst="rect">
              <a:avLst/>
            </a:prstGeom>
          </p:spPr>
        </p:pic>
        <p:grpSp>
          <p:nvGrpSpPr>
            <p:cNvPr id="27" name="Group 26"/>
            <p:cNvGrpSpPr/>
            <p:nvPr/>
          </p:nvGrpSpPr>
          <p:grpSpPr>
            <a:xfrm>
              <a:off x="1001806" y="2732761"/>
              <a:ext cx="994463" cy="834572"/>
              <a:chOff x="4910444" y="2966357"/>
              <a:chExt cx="994463" cy="834572"/>
            </a:xfrm>
          </p:grpSpPr>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10444" y="3009573"/>
                <a:ext cx="889223" cy="741164"/>
              </a:xfrm>
              <a:prstGeom prst="rect">
                <a:avLst/>
              </a:prstGeom>
            </p:spPr>
          </p:pic>
          <p:sp>
            <p:nvSpPr>
              <p:cNvPr id="31" name="Rectangle 30"/>
              <p:cNvSpPr/>
              <p:nvPr/>
            </p:nvSpPr>
            <p:spPr>
              <a:xfrm>
                <a:off x="5579434" y="2966357"/>
                <a:ext cx="325473" cy="8345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7" name="Picture 46" descr="TT_dekstop.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11565" y="2745984"/>
              <a:ext cx="572628" cy="784380"/>
            </a:xfrm>
            <a:prstGeom prst="rect">
              <a:avLst/>
            </a:prstGeom>
          </p:spPr>
        </p:pic>
        <p:pic>
          <p:nvPicPr>
            <p:cNvPr id="1026" name="Picture 2" descr="http://t3.gstatic.com/images?q=tbn:ANd9GcRg-BV8mAETfRvu0wmJCfnhGcftivChLnGJTidYOgoaTf3dKeZ63w"/>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3139" y="3633312"/>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brandonschmidt.me/wp-content/uploads/2011/11/facebook-ap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65685" y="3596659"/>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encrypted-tbn3.gstatic.com/images?q=tbn:ANd9GcRyF5cWiv7T8rSzqULRhbkfhR27VI_IZ9aYbqxlAF3_zFmQtZwYd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41861" y="3673068"/>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1.gstatic.com/images?q=tbn:ANd9GcQxMXHDx2tZ1XEMNBhuJyfezETze0_dgb3q2mt2UXnFeYSeqy16pQ"/>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55563" y="3633312"/>
              <a:ext cx="555500" cy="5555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600726" y="2519322"/>
            <a:ext cx="2227924" cy="1397024"/>
            <a:chOff x="6117554" y="2810866"/>
            <a:chExt cx="2227924" cy="1397024"/>
          </a:xfrm>
        </p:grpSpPr>
        <p:pic>
          <p:nvPicPr>
            <p:cNvPr id="46" name="Picture 45" descr="TT_android.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00031" y="2845695"/>
              <a:ext cx="493211" cy="741164"/>
            </a:xfrm>
            <a:prstGeom prst="rect">
              <a:avLst/>
            </a:prstGeom>
          </p:spPr>
        </p:pic>
        <p:pic>
          <p:nvPicPr>
            <p:cNvPr id="25" name="Picture 24" descr="minesweeper1.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50913" y="2810866"/>
              <a:ext cx="601249" cy="784379"/>
            </a:xfrm>
            <a:prstGeom prst="rect">
              <a:avLst/>
            </a:prstGeom>
          </p:spPr>
        </p:pic>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131842" y="2825927"/>
              <a:ext cx="706225" cy="741164"/>
            </a:xfrm>
            <a:prstGeom prst="rect">
              <a:avLst/>
            </a:prstGeom>
          </p:spPr>
        </p:pic>
        <p:pic>
          <p:nvPicPr>
            <p:cNvPr id="33" name="Picture 2" descr="http://t3.gstatic.com/images?q=tbn:ANd9GcRg-BV8mAETfRvu0wmJCfnhGcftivChLnGJTidYOgoaTf3dKeZ63w"/>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17554" y="3652390"/>
              <a:ext cx="555500" cy="5555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ttp://brandonschmidt.me/wp-content/uploads/2011/11/facebook-ap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00100" y="3615737"/>
              <a:ext cx="549852" cy="54985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ttps://encrypted-tbn3.gstatic.com/images?q=tbn:ANd9GcRyF5cWiv7T8rSzqULRhbkfhR27VI_IZ9aYbqxlAF3_zFmQtZwYd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76276" y="3692146"/>
              <a:ext cx="450748" cy="45074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t1.gstatic.com/images?q=tbn:ANd9GcQxMXHDx2tZ1XEMNBhuJyfezETze0_dgb3q2mt2UXnFeYSeqy16pQ"/>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89978" y="3652390"/>
              <a:ext cx="555500" cy="5555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Slide Number Placeholder 7"/>
          <p:cNvSpPr>
            <a:spLocks noGrp="1"/>
          </p:cNvSpPr>
          <p:nvPr>
            <p:ph type="sldNum" sz="quarter" idx="12"/>
          </p:nvPr>
        </p:nvSpPr>
        <p:spPr/>
        <p:txBody>
          <a:bodyPr/>
          <a:lstStyle/>
          <a:p>
            <a:fld id="{2066355A-084C-D24E-9AD2-7E4FC41EA627}" type="slidenum">
              <a:rPr lang="en-US" smtClean="0"/>
              <a:t>25</a:t>
            </a:fld>
            <a:endParaRPr lang="en-US"/>
          </a:p>
        </p:txBody>
      </p:sp>
      <p:sp>
        <p:nvSpPr>
          <p:cNvPr id="9" name="Date Placeholder 8"/>
          <p:cNvSpPr>
            <a:spLocks noGrp="1"/>
          </p:cNvSpPr>
          <p:nvPr>
            <p:ph type="dt" sz="half" idx="10"/>
          </p:nvPr>
        </p:nvSpPr>
        <p:spPr/>
        <p:txBody>
          <a:bodyPr/>
          <a:lstStyle/>
          <a:p>
            <a:r>
              <a:rPr lang="en-US" smtClean="0"/>
              <a:t>Amruta Gokhale</a:t>
            </a:r>
            <a:endParaRPr lang="en-US"/>
          </a:p>
        </p:txBody>
      </p:sp>
      <p:sp>
        <p:nvSpPr>
          <p:cNvPr id="41" name="Rectangle 40"/>
          <p:cNvSpPr/>
          <p:nvPr/>
        </p:nvSpPr>
        <p:spPr>
          <a:xfrm>
            <a:off x="921608" y="4586103"/>
            <a:ext cx="2849029" cy="1368780"/>
          </a:xfrm>
          <a:prstGeom prst="rect">
            <a:avLst/>
          </a:prstGeom>
          <a:solidFill>
            <a:schemeClr val="accent3">
              <a:lumMod val="20000"/>
              <a:lumOff val="80000"/>
            </a:schemeClr>
          </a:solidFill>
          <a:ln>
            <a:solidFill>
              <a:schemeClr val="tx1"/>
            </a:solidFill>
            <a:prstDash val="dash"/>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err="1" smtClean="0">
                <a:latin typeface="Courier"/>
                <a:cs typeface="Times"/>
              </a:rPr>
              <a:t>Graphics.setColor</a:t>
            </a:r>
            <a:r>
              <a:rPr lang="en-US" b="1" dirty="0" smtClean="0">
                <a:latin typeface="Courier"/>
                <a:cs typeface="Times"/>
              </a:rPr>
              <a:t>;</a:t>
            </a:r>
          </a:p>
          <a:p>
            <a:pPr algn="ctr"/>
            <a:r>
              <a:rPr lang="en-US" b="1" dirty="0" err="1" smtClean="0">
                <a:latin typeface="Courier"/>
                <a:cs typeface="Times"/>
              </a:rPr>
              <a:t>Graphics.fillRect</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
        <p:nvSpPr>
          <p:cNvPr id="42" name="Rectangle 41"/>
          <p:cNvSpPr/>
          <p:nvPr/>
        </p:nvSpPr>
        <p:spPr>
          <a:xfrm>
            <a:off x="5362222" y="4586103"/>
            <a:ext cx="2674769" cy="1368780"/>
          </a:xfrm>
          <a:prstGeom prst="rect">
            <a:avLst/>
          </a:prstGeom>
          <a:solidFill>
            <a:schemeClr val="accent5">
              <a:lumMod val="20000"/>
              <a:lumOff val="80000"/>
            </a:schemeClr>
          </a:solidFill>
          <a:ln>
            <a:solidFill>
              <a:schemeClr val="tx1"/>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err="1" smtClean="0">
                <a:latin typeface="Courier"/>
                <a:cs typeface="Times"/>
              </a:rPr>
              <a:t>Paint.setStyle</a:t>
            </a:r>
            <a:r>
              <a:rPr lang="en-US" b="1" dirty="0" smtClean="0">
                <a:latin typeface="Courier"/>
                <a:cs typeface="Times"/>
              </a:rPr>
              <a:t>;</a:t>
            </a:r>
          </a:p>
          <a:p>
            <a:pPr algn="ctr"/>
            <a:r>
              <a:rPr lang="en-US" b="1" dirty="0" err="1" smtClean="0">
                <a:latin typeface="Courier"/>
                <a:cs typeface="Times"/>
              </a:rPr>
              <a:t>Color.parseColor</a:t>
            </a:r>
            <a:r>
              <a:rPr lang="en-US" b="1" dirty="0" smtClean="0">
                <a:latin typeface="Courier"/>
                <a:cs typeface="Times"/>
              </a:rPr>
              <a:t>;</a:t>
            </a:r>
          </a:p>
          <a:p>
            <a:pPr algn="ctr"/>
            <a:r>
              <a:rPr lang="en-US" b="1" dirty="0" err="1" smtClean="0">
                <a:latin typeface="Courier"/>
                <a:cs typeface="Times"/>
              </a:rPr>
              <a:t>Canvas.drawLine</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
        <p:nvSpPr>
          <p:cNvPr id="43" name="TextBox 42"/>
          <p:cNvSpPr txBox="1"/>
          <p:nvPr/>
        </p:nvSpPr>
        <p:spPr>
          <a:xfrm>
            <a:off x="202665" y="3966519"/>
            <a:ext cx="8772003" cy="477054"/>
          </a:xfrm>
          <a:prstGeom prst="rect">
            <a:avLst/>
          </a:prstGeom>
          <a:solidFill>
            <a:srgbClr val="FFFB76"/>
          </a:solidFill>
        </p:spPr>
        <p:txBody>
          <a:bodyPr wrap="none" rtlCol="0">
            <a:spAutoFit/>
          </a:bodyPr>
          <a:lstStyle/>
          <a:p>
            <a:r>
              <a:rPr lang="en-US" sz="2500" b="1" dirty="0" smtClean="0"/>
              <a:t>Analyze </a:t>
            </a:r>
            <a:r>
              <a:rPr lang="en-US" sz="2500" b="1" dirty="0"/>
              <a:t>r</a:t>
            </a:r>
            <a:r>
              <a:rPr lang="en-US" sz="2500" b="1" dirty="0" smtClean="0"/>
              <a:t>untime traces produced with similar workloads</a:t>
            </a:r>
            <a:endParaRPr lang="en-US" sz="2500" b="1" dirty="0"/>
          </a:p>
        </p:txBody>
      </p:sp>
      <p:grpSp>
        <p:nvGrpSpPr>
          <p:cNvPr id="44" name="Group 43"/>
          <p:cNvGrpSpPr/>
          <p:nvPr/>
        </p:nvGrpSpPr>
        <p:grpSpPr>
          <a:xfrm>
            <a:off x="3594094" y="4818096"/>
            <a:ext cx="2007362" cy="703863"/>
            <a:chOff x="3594094" y="4592320"/>
            <a:chExt cx="2007362" cy="703863"/>
          </a:xfrm>
        </p:grpSpPr>
        <p:cxnSp>
          <p:nvCxnSpPr>
            <p:cNvPr id="48" name="Straight Arrow Connector 47"/>
            <p:cNvCxnSpPr>
              <a:endCxn id="49" idx="1"/>
            </p:cNvCxnSpPr>
            <p:nvPr/>
          </p:nvCxnSpPr>
          <p:spPr>
            <a:xfrm flipV="1">
              <a:off x="3640667" y="4826283"/>
              <a:ext cx="1503968" cy="13828"/>
            </a:xfrm>
            <a:prstGeom prst="straightConnector1">
              <a:avLst/>
            </a:prstGeom>
            <a:ln w="38100">
              <a:solidFill>
                <a:srgbClr val="FF0000"/>
              </a:solidFill>
              <a:tailEnd type="stealth" w="lg" len="lg"/>
            </a:ln>
            <a:effectLst/>
          </p:spPr>
          <p:style>
            <a:lnRef idx="2">
              <a:schemeClr val="accent2"/>
            </a:lnRef>
            <a:fillRef idx="0">
              <a:schemeClr val="accent2"/>
            </a:fillRef>
            <a:effectRef idx="1">
              <a:schemeClr val="accent2"/>
            </a:effectRef>
            <a:fontRef idx="minor">
              <a:schemeClr val="tx1"/>
            </a:fontRef>
          </p:style>
        </p:cxnSp>
        <p:sp>
          <p:nvSpPr>
            <p:cNvPr id="49" name="Left Brace 48"/>
            <p:cNvSpPr/>
            <p:nvPr/>
          </p:nvSpPr>
          <p:spPr>
            <a:xfrm>
              <a:off x="5144635" y="4592320"/>
              <a:ext cx="304800" cy="467925"/>
            </a:xfrm>
            <a:prstGeom prst="leftBrace">
              <a:avLst/>
            </a:prstGeom>
            <a:ln w="38100">
              <a:solidFill>
                <a:srgbClr val="FF0000"/>
              </a:solidFill>
            </a:ln>
            <a:effectLst/>
          </p:spPr>
          <p:style>
            <a:lnRef idx="2">
              <a:schemeClr val="accent2"/>
            </a:lnRef>
            <a:fillRef idx="0">
              <a:schemeClr val="accent2"/>
            </a:fillRef>
            <a:effectRef idx="1">
              <a:schemeClr val="accent2"/>
            </a:effectRef>
            <a:fontRef idx="minor">
              <a:schemeClr val="tx1"/>
            </a:fontRef>
          </p:style>
          <p:txBody>
            <a:bodyPr/>
            <a:lstStyle/>
            <a:p>
              <a:endParaRPr lang="en-US"/>
            </a:p>
          </p:txBody>
        </p:sp>
        <p:cxnSp>
          <p:nvCxnSpPr>
            <p:cNvPr id="51" name="Straight Arrow Connector 50"/>
            <p:cNvCxnSpPr/>
            <p:nvPr/>
          </p:nvCxnSpPr>
          <p:spPr>
            <a:xfrm>
              <a:off x="3594094" y="5079436"/>
              <a:ext cx="2007362" cy="216747"/>
            </a:xfrm>
            <a:prstGeom prst="straightConnector1">
              <a:avLst/>
            </a:prstGeom>
            <a:ln w="38100">
              <a:solidFill>
                <a:srgbClr val="FF0000"/>
              </a:solidFill>
              <a:tailEnd type="stealth" w="lg" len="lg"/>
            </a:ln>
            <a:effectLst/>
          </p:spPr>
          <p:style>
            <a:lnRef idx="2">
              <a:schemeClr val="accent2"/>
            </a:lnRef>
            <a:fillRef idx="0">
              <a:schemeClr val="accent2"/>
            </a:fillRef>
            <a:effectRef idx="1">
              <a:schemeClr val="accent2"/>
            </a:effectRef>
            <a:fontRef idx="minor">
              <a:schemeClr val="tx1"/>
            </a:fontRef>
          </p:style>
        </p:cxnSp>
      </p:grpSp>
      <p:grpSp>
        <p:nvGrpSpPr>
          <p:cNvPr id="52" name="Group 51"/>
          <p:cNvGrpSpPr/>
          <p:nvPr/>
        </p:nvGrpSpPr>
        <p:grpSpPr>
          <a:xfrm>
            <a:off x="537945" y="4626970"/>
            <a:ext cx="242812" cy="1489679"/>
            <a:chOff x="418123" y="4625859"/>
            <a:chExt cx="242812" cy="1489679"/>
          </a:xfrm>
        </p:grpSpPr>
        <p:sp>
          <p:nvSpPr>
            <p:cNvPr id="53" name="Arc 52"/>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4" name="Arc 53"/>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Arc 54"/>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6" name="Arc 55"/>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7" name="Arc 56"/>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58" name="Straight Arrow Connector 57"/>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59" name="Group 58"/>
          <p:cNvGrpSpPr/>
          <p:nvPr/>
        </p:nvGrpSpPr>
        <p:grpSpPr>
          <a:xfrm>
            <a:off x="8148307" y="4586103"/>
            <a:ext cx="242812" cy="1489679"/>
            <a:chOff x="418123" y="4625859"/>
            <a:chExt cx="242812" cy="1489679"/>
          </a:xfrm>
        </p:grpSpPr>
        <p:sp>
          <p:nvSpPr>
            <p:cNvPr id="60" name="Arc 59"/>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1" name="Arc 60"/>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2" name="Arc 61"/>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3" name="Arc 62"/>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Arc 63"/>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65" name="Straight Arrow Connector 64"/>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66" name="Group 65"/>
          <p:cNvGrpSpPr/>
          <p:nvPr/>
        </p:nvGrpSpPr>
        <p:grpSpPr>
          <a:xfrm>
            <a:off x="4520484" y="1279232"/>
            <a:ext cx="1104416" cy="1146749"/>
            <a:chOff x="3061329" y="1284244"/>
            <a:chExt cx="1104416" cy="1146749"/>
          </a:xfrm>
        </p:grpSpPr>
        <p:pic>
          <p:nvPicPr>
            <p:cNvPr id="67" name="Picture 66" descr="r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5104" y="1284244"/>
              <a:ext cx="650641" cy="630665"/>
            </a:xfrm>
            <a:prstGeom prst="rect">
              <a:avLst/>
            </a:prstGeom>
          </p:spPr>
        </p:pic>
        <p:sp>
          <p:nvSpPr>
            <p:cNvPr id="68" name="TextBox 67"/>
            <p:cNvSpPr txBox="1"/>
            <p:nvPr/>
          </p:nvSpPr>
          <p:spPr>
            <a:xfrm>
              <a:off x="3061329" y="2061661"/>
              <a:ext cx="1069899" cy="369332"/>
            </a:xfrm>
            <a:prstGeom prst="rect">
              <a:avLst/>
            </a:prstGeom>
            <a:solidFill>
              <a:srgbClr val="CCFFCC"/>
            </a:solidFill>
          </p:spPr>
          <p:txBody>
            <a:bodyPr wrap="none" rtlCol="0">
              <a:spAutoFit/>
            </a:bodyPr>
            <a:lstStyle/>
            <a:p>
              <a:r>
                <a:rPr lang="en-US" b="1" dirty="0" smtClean="0"/>
                <a:t>Familiar </a:t>
              </a:r>
            </a:p>
          </p:txBody>
        </p:sp>
      </p:grpSp>
      <p:sp>
        <p:nvSpPr>
          <p:cNvPr id="69" name="Curved Right Arrow 68"/>
          <p:cNvSpPr/>
          <p:nvPr/>
        </p:nvSpPr>
        <p:spPr>
          <a:xfrm rot="16200000" flipH="1">
            <a:off x="4189258" y="-31504"/>
            <a:ext cx="458393" cy="2404141"/>
          </a:xfrm>
          <a:prstGeom prst="curvedRightArrow">
            <a:avLst>
              <a:gd name="adj1" fmla="val 93630"/>
              <a:gd name="adj2" fmla="val 186023"/>
              <a:gd name="adj3" fmla="val 2500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14948946"/>
      </p:ext>
    </p:extLst>
  </p:cSld>
  <p:clrMapOvr>
    <a:masterClrMapping/>
  </p:clrMapOvr>
  <mc:AlternateContent xmlns:mc="http://schemas.openxmlformats.org/markup-compatibility/2006" xmlns:p14="http://schemas.microsoft.com/office/powerpoint/2010/main">
    <mc:Choice Requires="p14">
      <p:transition p14:dur="0" advTm="9629"/>
    </mc:Choice>
    <mc:Fallback xmlns="">
      <p:transition xmlns:p14="http://schemas.microsoft.com/office/powerpoint/2010/main" advTm="9629"/>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555"/>
            <a:ext cx="8229600" cy="1143000"/>
          </a:xfrm>
        </p:spPr>
        <p:txBody>
          <a:bodyPr>
            <a:normAutofit/>
          </a:bodyPr>
          <a:lstStyle/>
          <a:p>
            <a:r>
              <a:rPr lang="en-US" sz="4000" dirty="0" smtClean="0"/>
              <a:t>Workflow of Rosetta</a:t>
            </a:r>
            <a:endParaRPr lang="en-US" sz="4000" dirty="0"/>
          </a:p>
        </p:txBody>
      </p:sp>
      <p:pic>
        <p:nvPicPr>
          <p:cNvPr id="13" name="Picture 12" descr="j2me_pho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10131" y="2161239"/>
            <a:ext cx="1063150" cy="1063150"/>
          </a:xfrm>
          <a:prstGeom prst="rect">
            <a:avLst/>
          </a:prstGeom>
        </p:spPr>
      </p:pic>
      <p:pic>
        <p:nvPicPr>
          <p:cNvPr id="14" name="Picture 13" descr="sphone_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1" y="5709359"/>
            <a:ext cx="992286" cy="696081"/>
          </a:xfrm>
          <a:prstGeom prst="rect">
            <a:avLst/>
          </a:prstGeom>
        </p:spPr>
      </p:pic>
      <p:pic>
        <p:nvPicPr>
          <p:cNvPr id="19" name="Picture 18" descr="pape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9922" y="1266787"/>
            <a:ext cx="624541" cy="698190"/>
          </a:xfrm>
          <a:prstGeom prst="rect">
            <a:avLst/>
          </a:prstGeom>
        </p:spPr>
      </p:pic>
      <p:pic>
        <p:nvPicPr>
          <p:cNvPr id="20" name="Picture 19" descr="pape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5850" y="4853323"/>
            <a:ext cx="624541" cy="698190"/>
          </a:xfrm>
          <a:prstGeom prst="rect">
            <a:avLst/>
          </a:prstGeom>
        </p:spPr>
      </p:pic>
      <p:sp>
        <p:nvSpPr>
          <p:cNvPr id="10" name="TextBox 9"/>
          <p:cNvSpPr txBox="1"/>
          <p:nvPr/>
        </p:nvSpPr>
        <p:spPr>
          <a:xfrm>
            <a:off x="4312821" y="1244600"/>
            <a:ext cx="1903736" cy="646331"/>
          </a:xfrm>
          <a:prstGeom prst="rect">
            <a:avLst/>
          </a:prstGeom>
          <a:noFill/>
        </p:spPr>
        <p:txBody>
          <a:bodyPr wrap="none" rtlCol="0">
            <a:spAutoFit/>
          </a:bodyPr>
          <a:lstStyle/>
          <a:p>
            <a:pPr algn="ctr"/>
            <a:r>
              <a:rPr lang="en-US" b="1" dirty="0" smtClean="0"/>
              <a:t>Execution trace </a:t>
            </a:r>
          </a:p>
          <a:p>
            <a:pPr algn="ctr"/>
            <a:r>
              <a:rPr lang="en-US" b="1" dirty="0" smtClean="0"/>
              <a:t>on workload 1</a:t>
            </a:r>
            <a:endParaRPr lang="en-US" b="1" dirty="0"/>
          </a:p>
        </p:txBody>
      </p:sp>
      <p:sp>
        <p:nvSpPr>
          <p:cNvPr id="31" name="TextBox 30"/>
          <p:cNvSpPr txBox="1"/>
          <p:nvPr/>
        </p:nvSpPr>
        <p:spPr>
          <a:xfrm>
            <a:off x="4431220" y="5190027"/>
            <a:ext cx="1903736" cy="646331"/>
          </a:xfrm>
          <a:prstGeom prst="rect">
            <a:avLst/>
          </a:prstGeom>
          <a:noFill/>
        </p:spPr>
        <p:txBody>
          <a:bodyPr wrap="none" rtlCol="0">
            <a:spAutoFit/>
          </a:bodyPr>
          <a:lstStyle/>
          <a:p>
            <a:pPr algn="ctr"/>
            <a:r>
              <a:rPr lang="en-US" b="1" dirty="0" smtClean="0"/>
              <a:t>Execution trace</a:t>
            </a:r>
          </a:p>
          <a:p>
            <a:pPr algn="ctr"/>
            <a:r>
              <a:rPr lang="en-US" b="1" dirty="0"/>
              <a:t>o</a:t>
            </a:r>
            <a:r>
              <a:rPr lang="en-US" b="1" dirty="0" smtClean="0"/>
              <a:t>n workload 1</a:t>
            </a:r>
            <a:endParaRPr lang="en-US" b="1" dirty="0"/>
          </a:p>
        </p:txBody>
      </p:sp>
      <p:pic>
        <p:nvPicPr>
          <p:cNvPr id="29" name="Picture 28" descr="TT_android.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901" y="4782225"/>
            <a:ext cx="583895" cy="877437"/>
          </a:xfrm>
          <a:prstGeom prst="rect">
            <a:avLst/>
          </a:prstGeom>
        </p:spPr>
      </p:pic>
      <p:pic>
        <p:nvPicPr>
          <p:cNvPr id="33" name="Picture 32" descr="TT_dekstop.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8368" y="1464341"/>
            <a:ext cx="628428" cy="860816"/>
          </a:xfrm>
          <a:prstGeom prst="rect">
            <a:avLst/>
          </a:prstGeom>
        </p:spPr>
      </p:pic>
      <p:sp>
        <p:nvSpPr>
          <p:cNvPr id="35" name="Right Arrow 34"/>
          <p:cNvSpPr/>
          <p:nvPr/>
        </p:nvSpPr>
        <p:spPr>
          <a:xfrm>
            <a:off x="5394743" y="3121656"/>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ight Arrow 39"/>
          <p:cNvSpPr/>
          <p:nvPr/>
        </p:nvSpPr>
        <p:spPr>
          <a:xfrm>
            <a:off x="1042927" y="1426404"/>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ight Arrow 40"/>
          <p:cNvSpPr/>
          <p:nvPr/>
        </p:nvSpPr>
        <p:spPr>
          <a:xfrm>
            <a:off x="1047907" y="5014232"/>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ight Arrow 41"/>
          <p:cNvSpPr/>
          <p:nvPr/>
        </p:nvSpPr>
        <p:spPr>
          <a:xfrm>
            <a:off x="3124200" y="5004280"/>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ight Arrow 42"/>
          <p:cNvSpPr/>
          <p:nvPr/>
        </p:nvSpPr>
        <p:spPr>
          <a:xfrm>
            <a:off x="3124200" y="1353650"/>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rot="3918260">
            <a:off x="3791377" y="2278990"/>
            <a:ext cx="752707" cy="225619"/>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ight Arrow 27"/>
          <p:cNvSpPr/>
          <p:nvPr/>
        </p:nvSpPr>
        <p:spPr>
          <a:xfrm rot="18031326">
            <a:off x="3821004" y="4381739"/>
            <a:ext cx="752707" cy="225619"/>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086072" y="4024493"/>
            <a:ext cx="3040616" cy="584776"/>
          </a:xfrm>
          <a:prstGeom prst="rect">
            <a:avLst/>
          </a:prstGeom>
          <a:noFill/>
        </p:spPr>
        <p:txBody>
          <a:bodyPr wrap="none" rtlCol="0">
            <a:spAutoFit/>
          </a:bodyPr>
          <a:lstStyle/>
          <a:p>
            <a:r>
              <a:rPr lang="en-US" sz="1600" b="1" dirty="0" smtClean="0"/>
              <a:t>PR = Probability or likelihood</a:t>
            </a:r>
          </a:p>
          <a:p>
            <a:r>
              <a:rPr lang="en-US" sz="1600" b="1" dirty="0"/>
              <a:t>	</a:t>
            </a:r>
            <a:r>
              <a:rPr lang="en-US" sz="1600" b="1" dirty="0" smtClean="0"/>
              <a:t> of mapping</a:t>
            </a:r>
            <a:endParaRPr lang="en-US" sz="1600" b="1" dirty="0"/>
          </a:p>
        </p:txBody>
      </p:sp>
      <p:graphicFrame>
        <p:nvGraphicFramePr>
          <p:cNvPr id="26" name="Table 25"/>
          <p:cNvGraphicFramePr>
            <a:graphicFrameLocks noGrp="1"/>
          </p:cNvGraphicFramePr>
          <p:nvPr>
            <p:extLst>
              <p:ext uri="{D42A27DB-BD31-4B8C-83A1-F6EECF244321}">
                <p14:modId xmlns:p14="http://schemas.microsoft.com/office/powerpoint/2010/main" val="2642473492"/>
              </p:ext>
            </p:extLst>
          </p:nvPr>
        </p:nvGraphicFramePr>
        <p:xfrm>
          <a:off x="5949245" y="2683361"/>
          <a:ext cx="3034552" cy="1316803"/>
        </p:xfrm>
        <a:graphic>
          <a:graphicData uri="http://schemas.openxmlformats.org/drawingml/2006/table">
            <a:tbl>
              <a:tblPr firstRow="1" bandRow="1">
                <a:tableStyleId>{2A488322-F2BA-4B5B-9748-0D474271808F}</a:tableStyleId>
              </a:tblPr>
              <a:tblGrid>
                <a:gridCol w="1097834"/>
                <a:gridCol w="1270609"/>
                <a:gridCol w="666109"/>
              </a:tblGrid>
              <a:tr h="638480">
                <a:tc>
                  <a:txBody>
                    <a:bodyPr/>
                    <a:lstStyle/>
                    <a:p>
                      <a:pPr algn="ctr"/>
                      <a:r>
                        <a:rPr lang="en-US" sz="1400" b="1" dirty="0" smtClean="0">
                          <a:solidFill>
                            <a:schemeClr val="tx1"/>
                          </a:solidFill>
                        </a:rPr>
                        <a:t>Source method</a:t>
                      </a:r>
                      <a:endParaRPr lang="en-US" sz="1400" b="1" dirty="0">
                        <a:solidFill>
                          <a:schemeClr val="tx1"/>
                        </a:solidFill>
                      </a:endParaRPr>
                    </a:p>
                  </a:txBody>
                  <a:tcPr/>
                </a:tc>
                <a:tc>
                  <a:txBody>
                    <a:bodyPr/>
                    <a:lstStyle/>
                    <a:p>
                      <a:pPr algn="ctr"/>
                      <a:r>
                        <a:rPr lang="en-US" sz="1400" b="1" dirty="0" smtClean="0">
                          <a:solidFill>
                            <a:schemeClr val="tx1"/>
                          </a:solidFill>
                        </a:rPr>
                        <a:t>Target method</a:t>
                      </a:r>
                      <a:endParaRPr lang="en-US" sz="1400" b="1" dirty="0">
                        <a:solidFill>
                          <a:schemeClr val="tx1"/>
                        </a:solidFill>
                      </a:endParaRPr>
                    </a:p>
                  </a:txBody>
                  <a:tcPr/>
                </a:tc>
                <a:tc>
                  <a:txBody>
                    <a:bodyPr/>
                    <a:lstStyle/>
                    <a:p>
                      <a:pPr algn="ctr"/>
                      <a:r>
                        <a:rPr lang="en-US" sz="1400" b="1" dirty="0" smtClean="0">
                          <a:solidFill>
                            <a:schemeClr val="tx1"/>
                          </a:solidFill>
                        </a:rPr>
                        <a:t>PR</a:t>
                      </a:r>
                      <a:endParaRPr lang="en-US" sz="1400" b="1" dirty="0">
                        <a:solidFill>
                          <a:schemeClr val="tx1"/>
                        </a:solidFill>
                      </a:endParaRPr>
                    </a:p>
                  </a:txBody>
                  <a:tcPr/>
                </a:tc>
              </a:tr>
              <a:tr h="356612">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setStyle</a:t>
                      </a:r>
                      <a:endParaRPr lang="en-US" sz="1400" b="1" dirty="0">
                        <a:latin typeface="Courier"/>
                        <a:cs typeface="Courier"/>
                      </a:endParaRPr>
                    </a:p>
                  </a:txBody>
                  <a:tcPr/>
                </a:tc>
                <a:tc>
                  <a:txBody>
                    <a:bodyPr/>
                    <a:lstStyle/>
                    <a:p>
                      <a:pPr algn="ctr"/>
                      <a:r>
                        <a:rPr lang="en-US" sz="1400" b="1" dirty="0" smtClean="0"/>
                        <a:t>0.60</a:t>
                      </a:r>
                      <a:endParaRPr lang="en-US" sz="1400" b="1" dirty="0"/>
                    </a:p>
                  </a:txBody>
                  <a:tcPr/>
                </a:tc>
              </a:tr>
              <a:tr h="321711">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parseColor</a:t>
                      </a:r>
                      <a:endParaRPr lang="en-US" sz="1400" b="1" dirty="0">
                        <a:latin typeface="Courier"/>
                        <a:cs typeface="Courier"/>
                      </a:endParaRPr>
                    </a:p>
                  </a:txBody>
                  <a:tcPr/>
                </a:tc>
                <a:tc>
                  <a:txBody>
                    <a:bodyPr/>
                    <a:lstStyle/>
                    <a:p>
                      <a:pPr algn="ctr"/>
                      <a:r>
                        <a:rPr lang="en-US" sz="1400" b="1" dirty="0" smtClean="0"/>
                        <a:t>0.45</a:t>
                      </a:r>
                      <a:endParaRPr lang="en-US" sz="1400" b="1" dirty="0"/>
                    </a:p>
                  </a:txBody>
                  <a:tcPr/>
                </a:tc>
              </a:tr>
            </a:tbl>
          </a:graphicData>
        </a:graphic>
      </p:graphicFrame>
      <p:sp>
        <p:nvSpPr>
          <p:cNvPr id="30" name="TextBox 29"/>
          <p:cNvSpPr txBox="1"/>
          <p:nvPr/>
        </p:nvSpPr>
        <p:spPr>
          <a:xfrm>
            <a:off x="-87774" y="795159"/>
            <a:ext cx="1444617" cy="646331"/>
          </a:xfrm>
          <a:prstGeom prst="rect">
            <a:avLst/>
          </a:prstGeom>
          <a:noFill/>
        </p:spPr>
        <p:txBody>
          <a:bodyPr wrap="square" rtlCol="0">
            <a:spAutoFit/>
          </a:bodyPr>
          <a:lstStyle/>
          <a:p>
            <a:pPr algn="ctr"/>
            <a:r>
              <a:rPr lang="en-US" b="1" dirty="0" smtClean="0"/>
              <a:t>App for Source API</a:t>
            </a:r>
            <a:endParaRPr lang="en-US" b="1" dirty="0"/>
          </a:p>
        </p:txBody>
      </p:sp>
      <p:sp>
        <p:nvSpPr>
          <p:cNvPr id="32" name="TextBox 31"/>
          <p:cNvSpPr txBox="1"/>
          <p:nvPr/>
        </p:nvSpPr>
        <p:spPr>
          <a:xfrm>
            <a:off x="59018" y="4024493"/>
            <a:ext cx="1322362" cy="646331"/>
          </a:xfrm>
          <a:prstGeom prst="rect">
            <a:avLst/>
          </a:prstGeom>
          <a:noFill/>
        </p:spPr>
        <p:txBody>
          <a:bodyPr wrap="square" rtlCol="0">
            <a:spAutoFit/>
          </a:bodyPr>
          <a:lstStyle/>
          <a:p>
            <a:pPr algn="ctr"/>
            <a:r>
              <a:rPr lang="en-US" b="1" dirty="0" smtClean="0"/>
              <a:t>App for Target API</a:t>
            </a:r>
            <a:endParaRPr lang="en-US" b="1" dirty="0"/>
          </a:p>
        </p:txBody>
      </p:sp>
      <p:sp>
        <p:nvSpPr>
          <p:cNvPr id="6" name="TextBox 5"/>
          <p:cNvSpPr txBox="1"/>
          <p:nvPr/>
        </p:nvSpPr>
        <p:spPr>
          <a:xfrm>
            <a:off x="210131" y="3364700"/>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1</a:t>
            </a:r>
            <a:endParaRPr lang="en-US" sz="2000" b="1" dirty="0"/>
          </a:p>
        </p:txBody>
      </p:sp>
      <p:grpSp>
        <p:nvGrpSpPr>
          <p:cNvPr id="16" name="Group 15"/>
          <p:cNvGrpSpPr/>
          <p:nvPr/>
        </p:nvGrpSpPr>
        <p:grpSpPr>
          <a:xfrm>
            <a:off x="1692508" y="1266787"/>
            <a:ext cx="1315320" cy="1416573"/>
            <a:chOff x="1692508" y="1266787"/>
            <a:chExt cx="1315320" cy="1416573"/>
          </a:xfrm>
        </p:grpSpPr>
        <p:sp>
          <p:nvSpPr>
            <p:cNvPr id="39" name="Rectangle 38"/>
            <p:cNvSpPr/>
            <p:nvPr/>
          </p:nvSpPr>
          <p:spPr>
            <a:xfrm>
              <a:off x="1692508" y="1266787"/>
              <a:ext cx="1315320" cy="1416573"/>
            </a:xfrm>
            <a:prstGeom prst="rect">
              <a:avLst/>
            </a:prstGeom>
            <a:solidFill>
              <a:schemeClr val="accent3"/>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solidFill>
                  <a:schemeClr val="tx1"/>
                </a:solidFill>
              </a:endParaRPr>
            </a:p>
            <a:p>
              <a:pPr algn="ctr"/>
              <a:endParaRPr lang="en-US" b="1" dirty="0" smtClean="0">
                <a:solidFill>
                  <a:schemeClr val="tx1"/>
                </a:solidFill>
              </a:endParaRPr>
            </a:p>
            <a:p>
              <a:pPr algn="ctr"/>
              <a:r>
                <a:rPr lang="en-US" b="1" dirty="0" smtClean="0">
                  <a:solidFill>
                    <a:schemeClr val="tx1"/>
                  </a:solidFill>
                </a:rPr>
                <a:t>Generate execution trace</a:t>
              </a:r>
              <a:endParaRPr lang="en-US" b="1" dirty="0">
                <a:solidFill>
                  <a:schemeClr val="tx1"/>
                </a:solidFill>
              </a:endParaRPr>
            </a:p>
          </p:txBody>
        </p:sp>
        <p:sp>
          <p:nvSpPr>
            <p:cNvPr id="37" name="TextBox 36"/>
            <p:cNvSpPr txBox="1"/>
            <p:nvPr/>
          </p:nvSpPr>
          <p:spPr>
            <a:xfrm>
              <a:off x="1817015" y="1358481"/>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2</a:t>
              </a:r>
              <a:endParaRPr lang="en-US" sz="2000" b="1" dirty="0"/>
            </a:p>
          </p:txBody>
        </p:sp>
      </p:grpSp>
      <p:grpSp>
        <p:nvGrpSpPr>
          <p:cNvPr id="12" name="Group 11"/>
          <p:cNvGrpSpPr/>
          <p:nvPr/>
        </p:nvGrpSpPr>
        <p:grpSpPr>
          <a:xfrm>
            <a:off x="3752794" y="2773420"/>
            <a:ext cx="1523379" cy="1374574"/>
            <a:chOff x="3752794" y="2773420"/>
            <a:chExt cx="1523379" cy="1374574"/>
          </a:xfrm>
        </p:grpSpPr>
        <p:sp>
          <p:nvSpPr>
            <p:cNvPr id="27" name="Rectangle 26"/>
            <p:cNvSpPr/>
            <p:nvPr/>
          </p:nvSpPr>
          <p:spPr>
            <a:xfrm>
              <a:off x="3752794" y="2773420"/>
              <a:ext cx="1523379" cy="1374574"/>
            </a:xfrm>
            <a:prstGeom prst="rect">
              <a:avLst/>
            </a:prstGeom>
            <a:solidFill>
              <a:srgbClr val="9BBB59"/>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solidFill>
                  <a:schemeClr val="tx1"/>
                </a:solidFill>
              </a:endParaRPr>
            </a:p>
            <a:p>
              <a:pPr algn="ctr"/>
              <a:r>
                <a:rPr lang="en-US" b="1" dirty="0" smtClean="0">
                  <a:solidFill>
                    <a:schemeClr val="tx1"/>
                  </a:solidFill>
                </a:rPr>
                <a:t>Trace analysis</a:t>
              </a:r>
              <a:endParaRPr lang="en-US" b="1" dirty="0">
                <a:solidFill>
                  <a:schemeClr val="tx1"/>
                </a:solidFill>
              </a:endParaRPr>
            </a:p>
          </p:txBody>
        </p:sp>
        <p:sp>
          <p:nvSpPr>
            <p:cNvPr id="38" name="TextBox 37"/>
            <p:cNvSpPr txBox="1"/>
            <p:nvPr/>
          </p:nvSpPr>
          <p:spPr>
            <a:xfrm>
              <a:off x="3980281" y="2857675"/>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grpSp>
      <p:cxnSp>
        <p:nvCxnSpPr>
          <p:cNvPr id="11" name="Straight Connector 10"/>
          <p:cNvCxnSpPr/>
          <p:nvPr/>
        </p:nvCxnSpPr>
        <p:spPr>
          <a:xfrm flipH="1">
            <a:off x="1503635" y="2325157"/>
            <a:ext cx="4980" cy="2345667"/>
          </a:xfrm>
          <a:prstGeom prst="line">
            <a:avLst/>
          </a:prstGeom>
          <a:ln>
            <a:prstDash val="dash"/>
          </a:ln>
          <a:effectLst/>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H="1">
            <a:off x="3335257" y="2325157"/>
            <a:ext cx="4980" cy="2345667"/>
          </a:xfrm>
          <a:prstGeom prst="line">
            <a:avLst/>
          </a:prstGeom>
          <a:ln>
            <a:prstDash val="dash"/>
          </a:ln>
          <a:effectLst/>
        </p:spPr>
        <p:style>
          <a:lnRef idx="2">
            <a:schemeClr val="dk1"/>
          </a:lnRef>
          <a:fillRef idx="0">
            <a:schemeClr val="dk1"/>
          </a:fillRef>
          <a:effectRef idx="1">
            <a:schemeClr val="dk1"/>
          </a:effectRef>
          <a:fontRef idx="minor">
            <a:schemeClr val="tx1"/>
          </a:fontRef>
        </p:style>
      </p:cxnSp>
      <p:grpSp>
        <p:nvGrpSpPr>
          <p:cNvPr id="45" name="Group 44"/>
          <p:cNvGrpSpPr/>
          <p:nvPr/>
        </p:nvGrpSpPr>
        <p:grpSpPr>
          <a:xfrm>
            <a:off x="1692508" y="4593388"/>
            <a:ext cx="1315320" cy="1416573"/>
            <a:chOff x="1692508" y="1266787"/>
            <a:chExt cx="1315320" cy="1416573"/>
          </a:xfrm>
        </p:grpSpPr>
        <p:sp>
          <p:nvSpPr>
            <p:cNvPr id="46" name="Rectangle 45"/>
            <p:cNvSpPr/>
            <p:nvPr/>
          </p:nvSpPr>
          <p:spPr>
            <a:xfrm>
              <a:off x="1692508" y="1266787"/>
              <a:ext cx="1315320" cy="1416573"/>
            </a:xfrm>
            <a:prstGeom prst="rect">
              <a:avLst/>
            </a:prstGeom>
            <a:solidFill>
              <a:srgbClr val="9BBB59"/>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solidFill>
                  <a:schemeClr val="tx1"/>
                </a:solidFill>
              </a:endParaRPr>
            </a:p>
            <a:p>
              <a:pPr algn="ctr"/>
              <a:endParaRPr lang="en-US" b="1" dirty="0" smtClean="0">
                <a:solidFill>
                  <a:schemeClr val="tx1"/>
                </a:solidFill>
              </a:endParaRPr>
            </a:p>
            <a:p>
              <a:pPr algn="ctr"/>
              <a:r>
                <a:rPr lang="en-US" b="1" dirty="0" smtClean="0">
                  <a:solidFill>
                    <a:schemeClr val="tx1"/>
                  </a:solidFill>
                </a:rPr>
                <a:t>Generate execution trace</a:t>
              </a:r>
              <a:endParaRPr lang="en-US" b="1" dirty="0">
                <a:solidFill>
                  <a:schemeClr val="tx1"/>
                </a:solidFill>
              </a:endParaRPr>
            </a:p>
          </p:txBody>
        </p:sp>
        <p:sp>
          <p:nvSpPr>
            <p:cNvPr id="47" name="TextBox 46"/>
            <p:cNvSpPr txBox="1"/>
            <p:nvPr/>
          </p:nvSpPr>
          <p:spPr>
            <a:xfrm>
              <a:off x="1817015" y="1358481"/>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2</a:t>
              </a:r>
              <a:endParaRPr lang="en-US" sz="2000" b="1" dirty="0"/>
            </a:p>
          </p:txBody>
        </p:sp>
      </p:grpSp>
      <p:sp>
        <p:nvSpPr>
          <p:cNvPr id="3" name="Slide Number Placeholder 2"/>
          <p:cNvSpPr>
            <a:spLocks noGrp="1"/>
          </p:cNvSpPr>
          <p:nvPr>
            <p:ph type="sldNum" sz="quarter" idx="12"/>
          </p:nvPr>
        </p:nvSpPr>
        <p:spPr/>
        <p:txBody>
          <a:bodyPr/>
          <a:lstStyle/>
          <a:p>
            <a:fld id="{2066355A-084C-D24E-9AD2-7E4FC41EA627}" type="slidenum">
              <a:rPr lang="en-US" smtClean="0"/>
              <a:t>26</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657997276"/>
      </p:ext>
    </p:extLst>
  </p:cSld>
  <p:clrMapOvr>
    <a:masterClrMapping/>
  </p:clrMapOvr>
  <mc:AlternateContent xmlns:mc="http://schemas.openxmlformats.org/markup-compatibility/2006" xmlns:p14="http://schemas.microsoft.com/office/powerpoint/2010/main">
    <mc:Choice Requires="p14">
      <p:transition p14:dur="0" advTm="37948"/>
    </mc:Choice>
    <mc:Fallback xmlns="">
      <p:transition xmlns:p14="http://schemas.microsoft.com/office/powerpoint/2010/main" advTm="37948"/>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t>Combining results from multiple apps</a:t>
            </a:r>
            <a:endParaRPr lang="en-US" dirty="0"/>
          </a:p>
        </p:txBody>
      </p:sp>
      <p:sp>
        <p:nvSpPr>
          <p:cNvPr id="13" name="TextBox 12"/>
          <p:cNvSpPr txBox="1"/>
          <p:nvPr/>
        </p:nvSpPr>
        <p:spPr>
          <a:xfrm>
            <a:off x="96703" y="2610406"/>
            <a:ext cx="3647265" cy="369332"/>
          </a:xfrm>
          <a:prstGeom prst="rect">
            <a:avLst/>
          </a:prstGeom>
          <a:noFill/>
        </p:spPr>
        <p:txBody>
          <a:bodyPr wrap="none" rtlCol="0">
            <a:spAutoFit/>
          </a:bodyPr>
          <a:lstStyle/>
          <a:p>
            <a:r>
              <a:rPr lang="en-US" b="1" dirty="0" smtClean="0"/>
              <a:t>Mappings from App/Workload 1</a:t>
            </a:r>
            <a:endParaRPr lang="en-US" b="1" dirty="0"/>
          </a:p>
        </p:txBody>
      </p:sp>
      <p:sp>
        <p:nvSpPr>
          <p:cNvPr id="15" name="TextBox 14"/>
          <p:cNvSpPr txBox="1"/>
          <p:nvPr/>
        </p:nvSpPr>
        <p:spPr>
          <a:xfrm>
            <a:off x="137268" y="5717158"/>
            <a:ext cx="3685587" cy="369332"/>
          </a:xfrm>
          <a:prstGeom prst="rect">
            <a:avLst/>
          </a:prstGeom>
          <a:noFill/>
        </p:spPr>
        <p:txBody>
          <a:bodyPr wrap="none" rtlCol="0">
            <a:spAutoFit/>
          </a:bodyPr>
          <a:lstStyle/>
          <a:p>
            <a:r>
              <a:rPr lang="en-US" b="1" dirty="0" smtClean="0"/>
              <a:t>Mappings from App/Workload N</a:t>
            </a:r>
            <a:endParaRPr lang="en-US" b="1" dirty="0"/>
          </a:p>
        </p:txBody>
      </p:sp>
      <p:sp>
        <p:nvSpPr>
          <p:cNvPr id="16" name="TextBox 15"/>
          <p:cNvSpPr txBox="1"/>
          <p:nvPr/>
        </p:nvSpPr>
        <p:spPr>
          <a:xfrm>
            <a:off x="1289480" y="2807584"/>
            <a:ext cx="1834719" cy="1477328"/>
          </a:xfrm>
          <a:prstGeom prst="rect">
            <a:avLst/>
          </a:prstGeom>
          <a:noFill/>
        </p:spPr>
        <p:txBody>
          <a:bodyPr wrap="square" rtlCol="0">
            <a:spAutoFit/>
          </a:bodyPr>
          <a:lstStyle/>
          <a:p>
            <a:r>
              <a:rPr lang="en-US" sz="3000" b="1" dirty="0" smtClean="0"/>
              <a:t>………</a:t>
            </a:r>
          </a:p>
          <a:p>
            <a:r>
              <a:rPr lang="en-US" sz="3000" b="1" dirty="0" smtClean="0"/>
              <a:t>………</a:t>
            </a:r>
          </a:p>
          <a:p>
            <a:r>
              <a:rPr lang="en-US" sz="3000" b="1" dirty="0" smtClean="0"/>
              <a:t>………</a:t>
            </a:r>
            <a:endParaRPr lang="en-US" sz="3000" b="1" dirty="0"/>
          </a:p>
        </p:txBody>
      </p:sp>
      <p:graphicFrame>
        <p:nvGraphicFramePr>
          <p:cNvPr id="24" name="Table 23"/>
          <p:cNvGraphicFramePr>
            <a:graphicFrameLocks noGrp="1"/>
          </p:cNvGraphicFramePr>
          <p:nvPr>
            <p:extLst>
              <p:ext uri="{D42A27DB-BD31-4B8C-83A1-F6EECF244321}">
                <p14:modId xmlns:p14="http://schemas.microsoft.com/office/powerpoint/2010/main" val="3204767187"/>
              </p:ext>
            </p:extLst>
          </p:nvPr>
        </p:nvGraphicFramePr>
        <p:xfrm>
          <a:off x="5789791" y="3026742"/>
          <a:ext cx="3034552" cy="1316803"/>
        </p:xfrm>
        <a:graphic>
          <a:graphicData uri="http://schemas.openxmlformats.org/drawingml/2006/table">
            <a:tbl>
              <a:tblPr firstRow="1" bandRow="1">
                <a:tableStyleId>{2A488322-F2BA-4B5B-9748-0D474271808F}</a:tableStyleId>
              </a:tblPr>
              <a:tblGrid>
                <a:gridCol w="1097834"/>
                <a:gridCol w="1270609"/>
                <a:gridCol w="666109"/>
              </a:tblGrid>
              <a:tr h="638480">
                <a:tc>
                  <a:txBody>
                    <a:bodyPr/>
                    <a:lstStyle/>
                    <a:p>
                      <a:pPr algn="ctr"/>
                      <a:r>
                        <a:rPr lang="en-US" sz="1400" b="1" dirty="0" smtClean="0">
                          <a:solidFill>
                            <a:schemeClr val="tx1"/>
                          </a:solidFill>
                        </a:rPr>
                        <a:t>Source method</a:t>
                      </a:r>
                      <a:endParaRPr lang="en-US" sz="1400" b="1" dirty="0">
                        <a:solidFill>
                          <a:schemeClr val="tx1"/>
                        </a:solidFill>
                      </a:endParaRPr>
                    </a:p>
                  </a:txBody>
                  <a:tcPr/>
                </a:tc>
                <a:tc>
                  <a:txBody>
                    <a:bodyPr/>
                    <a:lstStyle/>
                    <a:p>
                      <a:pPr algn="ctr"/>
                      <a:r>
                        <a:rPr lang="en-US" sz="1400" b="1" dirty="0" smtClean="0">
                          <a:solidFill>
                            <a:schemeClr val="tx1"/>
                          </a:solidFill>
                        </a:rPr>
                        <a:t>Target method</a:t>
                      </a:r>
                      <a:endParaRPr lang="en-US" sz="1400" b="1" dirty="0">
                        <a:solidFill>
                          <a:schemeClr val="tx1"/>
                        </a:solidFill>
                      </a:endParaRPr>
                    </a:p>
                  </a:txBody>
                  <a:tcPr/>
                </a:tc>
                <a:tc>
                  <a:txBody>
                    <a:bodyPr/>
                    <a:lstStyle/>
                    <a:p>
                      <a:pPr algn="ctr"/>
                      <a:r>
                        <a:rPr lang="en-US" sz="1400" b="1" dirty="0" smtClean="0">
                          <a:solidFill>
                            <a:schemeClr val="tx1"/>
                          </a:solidFill>
                        </a:rPr>
                        <a:t>PR</a:t>
                      </a:r>
                      <a:endParaRPr lang="en-US" sz="1400" b="1" dirty="0">
                        <a:solidFill>
                          <a:schemeClr val="tx1"/>
                        </a:solidFill>
                      </a:endParaRPr>
                    </a:p>
                  </a:txBody>
                  <a:tcPr/>
                </a:tc>
              </a:tr>
              <a:tr h="356612">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setStyle</a:t>
                      </a:r>
                      <a:endParaRPr lang="en-US" sz="1400" b="1" dirty="0">
                        <a:latin typeface="Courier"/>
                        <a:cs typeface="Courier"/>
                      </a:endParaRPr>
                    </a:p>
                  </a:txBody>
                  <a:tcPr/>
                </a:tc>
                <a:tc>
                  <a:txBody>
                    <a:bodyPr/>
                    <a:lstStyle/>
                    <a:p>
                      <a:pPr algn="ctr"/>
                      <a:r>
                        <a:rPr lang="en-US" sz="1400" b="1" dirty="0" smtClean="0"/>
                        <a:t>0.85</a:t>
                      </a:r>
                      <a:endParaRPr lang="en-US" sz="1400" b="1" dirty="0"/>
                    </a:p>
                  </a:txBody>
                  <a:tcPr/>
                </a:tc>
              </a:tr>
              <a:tr h="321711">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parseColor</a:t>
                      </a:r>
                      <a:endParaRPr lang="en-US" sz="1400" b="1" dirty="0">
                        <a:latin typeface="Courier"/>
                        <a:cs typeface="Courier"/>
                      </a:endParaRPr>
                    </a:p>
                  </a:txBody>
                  <a:tcPr/>
                </a:tc>
                <a:tc>
                  <a:txBody>
                    <a:bodyPr/>
                    <a:lstStyle/>
                    <a:p>
                      <a:pPr algn="ctr"/>
                      <a:r>
                        <a:rPr lang="en-US" sz="1400" b="1" dirty="0" smtClean="0"/>
                        <a:t>0.42</a:t>
                      </a:r>
                      <a:endParaRPr lang="en-US" sz="1400" b="1" dirty="0"/>
                    </a:p>
                  </a:txBody>
                  <a:tcPr/>
                </a:tc>
              </a:tr>
            </a:tbl>
          </a:graphicData>
        </a:graphic>
      </p:graphicFrame>
      <p:sp>
        <p:nvSpPr>
          <p:cNvPr id="25" name="TextBox 24"/>
          <p:cNvSpPr txBox="1"/>
          <p:nvPr/>
        </p:nvSpPr>
        <p:spPr>
          <a:xfrm>
            <a:off x="6029665" y="4425746"/>
            <a:ext cx="2569972" cy="369332"/>
          </a:xfrm>
          <a:prstGeom prst="rect">
            <a:avLst/>
          </a:prstGeom>
          <a:noFill/>
        </p:spPr>
        <p:txBody>
          <a:bodyPr wrap="none" rtlCol="0">
            <a:spAutoFit/>
          </a:bodyPr>
          <a:lstStyle/>
          <a:p>
            <a:r>
              <a:rPr lang="en-US" b="1" dirty="0" smtClean="0"/>
              <a:t>Final Set of Mappings</a:t>
            </a:r>
            <a:endParaRPr lang="en-US" b="1" dirty="0"/>
          </a:p>
        </p:txBody>
      </p:sp>
      <p:graphicFrame>
        <p:nvGraphicFramePr>
          <p:cNvPr id="17" name="Table 16"/>
          <p:cNvGraphicFramePr>
            <a:graphicFrameLocks noGrp="1"/>
          </p:cNvGraphicFramePr>
          <p:nvPr>
            <p:extLst>
              <p:ext uri="{D42A27DB-BD31-4B8C-83A1-F6EECF244321}">
                <p14:modId xmlns:p14="http://schemas.microsoft.com/office/powerpoint/2010/main" val="776737926"/>
              </p:ext>
            </p:extLst>
          </p:nvPr>
        </p:nvGraphicFramePr>
        <p:xfrm>
          <a:off x="315424" y="1293603"/>
          <a:ext cx="3034552" cy="1316803"/>
        </p:xfrm>
        <a:graphic>
          <a:graphicData uri="http://schemas.openxmlformats.org/drawingml/2006/table">
            <a:tbl>
              <a:tblPr firstRow="1" bandRow="1">
                <a:tableStyleId>{2A488322-F2BA-4B5B-9748-0D474271808F}</a:tableStyleId>
              </a:tblPr>
              <a:tblGrid>
                <a:gridCol w="1097834"/>
                <a:gridCol w="1270609"/>
                <a:gridCol w="666109"/>
              </a:tblGrid>
              <a:tr h="638480">
                <a:tc>
                  <a:txBody>
                    <a:bodyPr/>
                    <a:lstStyle/>
                    <a:p>
                      <a:pPr algn="ctr"/>
                      <a:r>
                        <a:rPr lang="en-US" sz="1400" b="1" dirty="0" smtClean="0">
                          <a:solidFill>
                            <a:schemeClr val="tx1"/>
                          </a:solidFill>
                        </a:rPr>
                        <a:t>Source method</a:t>
                      </a:r>
                      <a:endParaRPr lang="en-US" sz="1400" b="1" dirty="0">
                        <a:solidFill>
                          <a:schemeClr val="tx1"/>
                        </a:solidFill>
                      </a:endParaRPr>
                    </a:p>
                  </a:txBody>
                  <a:tcPr/>
                </a:tc>
                <a:tc>
                  <a:txBody>
                    <a:bodyPr/>
                    <a:lstStyle/>
                    <a:p>
                      <a:pPr algn="ctr"/>
                      <a:r>
                        <a:rPr lang="en-US" sz="1400" b="1" dirty="0" smtClean="0">
                          <a:solidFill>
                            <a:schemeClr val="tx1"/>
                          </a:solidFill>
                        </a:rPr>
                        <a:t>Target method</a:t>
                      </a:r>
                      <a:endParaRPr lang="en-US" sz="1400" b="1" dirty="0">
                        <a:solidFill>
                          <a:schemeClr val="tx1"/>
                        </a:solidFill>
                      </a:endParaRPr>
                    </a:p>
                  </a:txBody>
                  <a:tcPr/>
                </a:tc>
                <a:tc>
                  <a:txBody>
                    <a:bodyPr/>
                    <a:lstStyle/>
                    <a:p>
                      <a:pPr algn="ctr"/>
                      <a:r>
                        <a:rPr lang="en-US" sz="1400" b="1" dirty="0" smtClean="0">
                          <a:solidFill>
                            <a:schemeClr val="tx1"/>
                          </a:solidFill>
                        </a:rPr>
                        <a:t>PR</a:t>
                      </a:r>
                      <a:endParaRPr lang="en-US" sz="1400" b="1" dirty="0">
                        <a:solidFill>
                          <a:schemeClr val="tx1"/>
                        </a:solidFill>
                      </a:endParaRPr>
                    </a:p>
                  </a:txBody>
                  <a:tcPr/>
                </a:tc>
              </a:tr>
              <a:tr h="356612">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setStyle</a:t>
                      </a:r>
                      <a:endParaRPr lang="en-US" sz="1400" b="1" dirty="0">
                        <a:latin typeface="Courier"/>
                        <a:cs typeface="Courier"/>
                      </a:endParaRPr>
                    </a:p>
                  </a:txBody>
                  <a:tcPr/>
                </a:tc>
                <a:tc>
                  <a:txBody>
                    <a:bodyPr/>
                    <a:lstStyle/>
                    <a:p>
                      <a:pPr algn="ctr"/>
                      <a:r>
                        <a:rPr lang="en-US" sz="1400" b="1" dirty="0" smtClean="0"/>
                        <a:t>0.60</a:t>
                      </a:r>
                      <a:endParaRPr lang="en-US" sz="1400" b="1" dirty="0"/>
                    </a:p>
                  </a:txBody>
                  <a:tcPr/>
                </a:tc>
              </a:tr>
              <a:tr h="321711">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parseColor</a:t>
                      </a:r>
                      <a:endParaRPr lang="en-US" sz="1400" b="1" dirty="0">
                        <a:latin typeface="Courier"/>
                        <a:cs typeface="Courier"/>
                      </a:endParaRPr>
                    </a:p>
                  </a:txBody>
                  <a:tcPr/>
                </a:tc>
                <a:tc>
                  <a:txBody>
                    <a:bodyPr/>
                    <a:lstStyle/>
                    <a:p>
                      <a:pPr algn="ctr"/>
                      <a:r>
                        <a:rPr lang="en-US" sz="1400" b="1" dirty="0" smtClean="0"/>
                        <a:t>0.45</a:t>
                      </a:r>
                      <a:endParaRPr lang="en-US" sz="1400" b="1" dirty="0"/>
                    </a:p>
                  </a:txBody>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3291665775"/>
              </p:ext>
            </p:extLst>
          </p:nvPr>
        </p:nvGraphicFramePr>
        <p:xfrm>
          <a:off x="315424" y="4400581"/>
          <a:ext cx="3034552" cy="1316803"/>
        </p:xfrm>
        <a:graphic>
          <a:graphicData uri="http://schemas.openxmlformats.org/drawingml/2006/table">
            <a:tbl>
              <a:tblPr firstRow="1" bandRow="1">
                <a:tableStyleId>{2A488322-F2BA-4B5B-9748-0D474271808F}</a:tableStyleId>
              </a:tblPr>
              <a:tblGrid>
                <a:gridCol w="1097834"/>
                <a:gridCol w="1270609"/>
                <a:gridCol w="666109"/>
              </a:tblGrid>
              <a:tr h="638480">
                <a:tc>
                  <a:txBody>
                    <a:bodyPr/>
                    <a:lstStyle/>
                    <a:p>
                      <a:pPr algn="ctr"/>
                      <a:r>
                        <a:rPr lang="en-US" sz="1400" b="1" dirty="0" smtClean="0">
                          <a:solidFill>
                            <a:schemeClr val="tx1"/>
                          </a:solidFill>
                        </a:rPr>
                        <a:t>Source method</a:t>
                      </a:r>
                      <a:endParaRPr lang="en-US" sz="1400" b="1" dirty="0">
                        <a:solidFill>
                          <a:schemeClr val="tx1"/>
                        </a:solidFill>
                      </a:endParaRPr>
                    </a:p>
                  </a:txBody>
                  <a:tcPr/>
                </a:tc>
                <a:tc>
                  <a:txBody>
                    <a:bodyPr/>
                    <a:lstStyle/>
                    <a:p>
                      <a:pPr algn="ctr"/>
                      <a:r>
                        <a:rPr lang="en-US" sz="1400" b="1" dirty="0" smtClean="0">
                          <a:solidFill>
                            <a:schemeClr val="tx1"/>
                          </a:solidFill>
                        </a:rPr>
                        <a:t>Target method</a:t>
                      </a:r>
                      <a:endParaRPr lang="en-US" sz="1400" b="1" dirty="0">
                        <a:solidFill>
                          <a:schemeClr val="tx1"/>
                        </a:solidFill>
                      </a:endParaRPr>
                    </a:p>
                  </a:txBody>
                  <a:tcPr/>
                </a:tc>
                <a:tc>
                  <a:txBody>
                    <a:bodyPr/>
                    <a:lstStyle/>
                    <a:p>
                      <a:pPr algn="ctr"/>
                      <a:r>
                        <a:rPr lang="en-US" sz="1400" b="1" dirty="0" smtClean="0">
                          <a:solidFill>
                            <a:schemeClr val="tx1"/>
                          </a:solidFill>
                        </a:rPr>
                        <a:t>PR</a:t>
                      </a:r>
                      <a:endParaRPr lang="en-US" sz="1400" b="1" dirty="0">
                        <a:solidFill>
                          <a:schemeClr val="tx1"/>
                        </a:solidFill>
                      </a:endParaRPr>
                    </a:p>
                  </a:txBody>
                  <a:tcPr/>
                </a:tc>
              </a:tr>
              <a:tr h="356612">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setStyle</a:t>
                      </a:r>
                      <a:endParaRPr lang="en-US" sz="1400" b="1" dirty="0">
                        <a:latin typeface="Courier"/>
                        <a:cs typeface="Courier"/>
                      </a:endParaRPr>
                    </a:p>
                  </a:txBody>
                  <a:tcPr/>
                </a:tc>
                <a:tc>
                  <a:txBody>
                    <a:bodyPr/>
                    <a:lstStyle/>
                    <a:p>
                      <a:pPr algn="ctr"/>
                      <a:r>
                        <a:rPr lang="en-US" sz="1400" b="1" dirty="0" smtClean="0"/>
                        <a:t>0.90</a:t>
                      </a:r>
                      <a:endParaRPr lang="en-US" sz="1400" b="1" dirty="0"/>
                    </a:p>
                  </a:txBody>
                  <a:tcPr/>
                </a:tc>
              </a:tr>
              <a:tr h="321711">
                <a:tc>
                  <a:txBody>
                    <a:bodyPr/>
                    <a:lstStyle/>
                    <a:p>
                      <a:pPr algn="ctr"/>
                      <a:r>
                        <a:rPr lang="en-US" sz="1400" b="1" dirty="0" err="1" smtClean="0">
                          <a:latin typeface="Courier"/>
                          <a:cs typeface="Courier"/>
                        </a:rPr>
                        <a:t>setColor</a:t>
                      </a:r>
                      <a:endParaRPr lang="en-US" sz="1400" b="1" dirty="0">
                        <a:latin typeface="Courier"/>
                        <a:cs typeface="Courier"/>
                      </a:endParaRPr>
                    </a:p>
                  </a:txBody>
                  <a:tcPr/>
                </a:tc>
                <a:tc>
                  <a:txBody>
                    <a:bodyPr/>
                    <a:lstStyle/>
                    <a:p>
                      <a:pPr algn="ctr"/>
                      <a:r>
                        <a:rPr lang="en-US" sz="1400" b="1" dirty="0" err="1" smtClean="0">
                          <a:latin typeface="Courier"/>
                          <a:cs typeface="Courier"/>
                        </a:rPr>
                        <a:t>parseColor</a:t>
                      </a:r>
                      <a:endParaRPr lang="en-US" sz="1400" b="1" dirty="0">
                        <a:latin typeface="Courier"/>
                        <a:cs typeface="Courier"/>
                      </a:endParaRPr>
                    </a:p>
                  </a:txBody>
                  <a:tcPr/>
                </a:tc>
                <a:tc>
                  <a:txBody>
                    <a:bodyPr/>
                    <a:lstStyle/>
                    <a:p>
                      <a:pPr algn="ctr"/>
                      <a:r>
                        <a:rPr lang="en-US" sz="1400" b="1" dirty="0" smtClean="0"/>
                        <a:t>0.40</a:t>
                      </a:r>
                      <a:endParaRPr lang="en-US" sz="1400" b="1" dirty="0"/>
                    </a:p>
                  </a:txBody>
                  <a:tcPr/>
                </a:tc>
              </a:tr>
            </a:tbl>
          </a:graphicData>
        </a:graphic>
      </p:graphicFrame>
      <p:sp>
        <p:nvSpPr>
          <p:cNvPr id="22" name="Right Arrow 21"/>
          <p:cNvSpPr/>
          <p:nvPr/>
        </p:nvSpPr>
        <p:spPr>
          <a:xfrm>
            <a:off x="5239839" y="3471845"/>
            <a:ext cx="460708" cy="537281"/>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ight Arrow 25"/>
          <p:cNvSpPr/>
          <p:nvPr/>
        </p:nvSpPr>
        <p:spPr>
          <a:xfrm rot="2149397">
            <a:off x="2830712" y="3225676"/>
            <a:ext cx="752707" cy="225619"/>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ight Arrow 26"/>
          <p:cNvSpPr/>
          <p:nvPr/>
        </p:nvSpPr>
        <p:spPr>
          <a:xfrm rot="19522558">
            <a:off x="2833327" y="3865432"/>
            <a:ext cx="752707" cy="225619"/>
          </a:xfrm>
          <a:prstGeom prst="right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4"/>
          <p:cNvGrpSpPr/>
          <p:nvPr/>
        </p:nvGrpSpPr>
        <p:grpSpPr>
          <a:xfrm>
            <a:off x="3667634" y="3026741"/>
            <a:ext cx="1523379" cy="1373839"/>
            <a:chOff x="3667634" y="3026741"/>
            <a:chExt cx="1523379" cy="1373839"/>
          </a:xfrm>
        </p:grpSpPr>
        <p:sp>
          <p:nvSpPr>
            <p:cNvPr id="12" name="Rectangle 11"/>
            <p:cNvSpPr/>
            <p:nvPr/>
          </p:nvSpPr>
          <p:spPr>
            <a:xfrm>
              <a:off x="3667634" y="3026741"/>
              <a:ext cx="1523379" cy="1373839"/>
            </a:xfrm>
            <a:prstGeom prst="rect">
              <a:avLst/>
            </a:prstGeom>
            <a:solidFill>
              <a:srgbClr val="9BBB59"/>
            </a:solidFill>
            <a:ln w="25400">
              <a:solidFill>
                <a:schemeClr val="tx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solidFill>
                  <a:schemeClr val="tx1"/>
                </a:solidFill>
              </a:endParaRPr>
            </a:p>
            <a:p>
              <a:pPr algn="ctr"/>
              <a:r>
                <a:rPr lang="en-US" b="1" dirty="0" smtClean="0">
                  <a:solidFill>
                    <a:schemeClr val="tx1"/>
                  </a:solidFill>
                </a:rPr>
                <a:t>Combining Mappings</a:t>
              </a:r>
              <a:endParaRPr lang="en-US" b="1" dirty="0">
                <a:solidFill>
                  <a:schemeClr val="tx1"/>
                </a:solidFill>
              </a:endParaRPr>
            </a:p>
          </p:txBody>
        </p:sp>
        <p:sp>
          <p:nvSpPr>
            <p:cNvPr id="28" name="TextBox 27"/>
            <p:cNvSpPr txBox="1"/>
            <p:nvPr/>
          </p:nvSpPr>
          <p:spPr>
            <a:xfrm>
              <a:off x="3909726" y="3128179"/>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4</a:t>
              </a:r>
              <a:endParaRPr lang="en-US" sz="2000" b="1" dirty="0"/>
            </a:p>
          </p:txBody>
        </p:sp>
      </p:grpSp>
      <p:sp>
        <p:nvSpPr>
          <p:cNvPr id="29" name="TextBox 28"/>
          <p:cNvSpPr txBox="1"/>
          <p:nvPr/>
        </p:nvSpPr>
        <p:spPr>
          <a:xfrm>
            <a:off x="7651209" y="2365141"/>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4</a:t>
            </a:r>
            <a:endParaRPr lang="en-US" sz="2000" b="1" dirty="0"/>
          </a:p>
        </p:txBody>
      </p:sp>
      <p:sp>
        <p:nvSpPr>
          <p:cNvPr id="6" name="Slide Number Placeholder 5"/>
          <p:cNvSpPr>
            <a:spLocks noGrp="1"/>
          </p:cNvSpPr>
          <p:nvPr>
            <p:ph type="sldNum" sz="quarter" idx="12"/>
          </p:nvPr>
        </p:nvSpPr>
        <p:spPr/>
        <p:txBody>
          <a:bodyPr/>
          <a:lstStyle/>
          <a:p>
            <a:fld id="{2066355A-084C-D24E-9AD2-7E4FC41EA627}" type="slidenum">
              <a:rPr lang="en-US" smtClean="0"/>
              <a:t>27</a:t>
            </a:fld>
            <a:endParaRPr lang="en-US"/>
          </a:p>
        </p:txBody>
      </p:sp>
      <p:sp>
        <p:nvSpPr>
          <p:cNvPr id="7" name="Date Placeholder 6"/>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2929287989"/>
      </p:ext>
    </p:extLst>
  </p:cSld>
  <p:clrMapOvr>
    <a:masterClrMapping/>
  </p:clrMapOvr>
  <mc:AlternateContent xmlns:mc="http://schemas.openxmlformats.org/markup-compatibility/2006" xmlns:p14="http://schemas.microsoft.com/office/powerpoint/2010/main">
    <mc:Choice Requires="p14">
      <p:transition p14:dur="0" advTm="16642"/>
    </mc:Choice>
    <mc:Fallback xmlns="">
      <p:transition xmlns:p14="http://schemas.microsoft.com/office/powerpoint/2010/main" advTm="16642"/>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a:spLocks noGrp="1"/>
          </p:cNvSpPr>
          <p:nvPr>
            <p:ph idx="1"/>
          </p:nvPr>
        </p:nvSpPr>
        <p:spPr>
          <a:xfrm>
            <a:off x="457200" y="993618"/>
            <a:ext cx="8229600" cy="5362732"/>
          </a:xfrm>
        </p:spPr>
        <p:txBody>
          <a:bodyPr>
            <a:normAutofit/>
          </a:bodyPr>
          <a:lstStyle/>
          <a:p>
            <a:pPr marL="0" lvl="1" indent="0" algn="ctr">
              <a:buNone/>
            </a:pPr>
            <a:endParaRPr lang="en-US" sz="3200" dirty="0" smtClean="0"/>
          </a:p>
          <a:p>
            <a:pPr marL="0" lvl="1" indent="0" algn="ctr">
              <a:buNone/>
            </a:pPr>
            <a:r>
              <a:rPr lang="en-US" sz="3200" dirty="0" smtClean="0"/>
              <a:t>Find </a:t>
            </a:r>
            <a:r>
              <a:rPr lang="en-US" sz="3200" dirty="0"/>
              <a:t>functionally similar (</a:t>
            </a:r>
            <a:r>
              <a:rPr lang="en-US" sz="3200" b="1" dirty="0" err="1">
                <a:solidFill>
                  <a:srgbClr val="FF0000"/>
                </a:solidFill>
              </a:rPr>
              <a:t>App</a:t>
            </a:r>
            <a:r>
              <a:rPr lang="en-US" sz="3200" b="1" baseline="-25000" dirty="0" err="1">
                <a:solidFill>
                  <a:srgbClr val="FF0000"/>
                </a:solidFill>
              </a:rPr>
              <a:t>S</a:t>
            </a:r>
            <a:r>
              <a:rPr lang="en-US" sz="3200" b="1" dirty="0"/>
              <a:t>, </a:t>
            </a:r>
            <a:r>
              <a:rPr lang="en-US" sz="3200" b="1" dirty="0" err="1">
                <a:solidFill>
                  <a:srgbClr val="FF0000"/>
                </a:solidFill>
              </a:rPr>
              <a:t>App</a:t>
            </a:r>
            <a:r>
              <a:rPr lang="en-US" sz="3200" b="1" baseline="-25000" dirty="0" err="1">
                <a:solidFill>
                  <a:srgbClr val="FF0000"/>
                </a:solidFill>
              </a:rPr>
              <a:t>T</a:t>
            </a:r>
            <a:r>
              <a:rPr lang="en-US" sz="3200" dirty="0"/>
              <a:t>)</a:t>
            </a:r>
          </a:p>
          <a:p>
            <a:pPr marL="0" lvl="1" indent="0">
              <a:buNone/>
            </a:pPr>
            <a:endParaRPr lang="en-US" dirty="0"/>
          </a:p>
          <a:p>
            <a:endParaRPr lang="en-US" dirty="0" smtClean="0"/>
          </a:p>
          <a:p>
            <a:endParaRPr lang="en-US" dirty="0"/>
          </a:p>
          <a:p>
            <a:endParaRPr lang="en-US" dirty="0" smtClean="0"/>
          </a:p>
        </p:txBody>
      </p:sp>
      <p:sp>
        <p:nvSpPr>
          <p:cNvPr id="2" name="Title 1"/>
          <p:cNvSpPr>
            <a:spLocks noGrp="1"/>
          </p:cNvSpPr>
          <p:nvPr>
            <p:ph type="title"/>
          </p:nvPr>
        </p:nvSpPr>
        <p:spPr>
          <a:xfrm>
            <a:off x="457200" y="6527"/>
            <a:ext cx="8229600" cy="1143000"/>
          </a:xfrm>
        </p:spPr>
        <p:txBody>
          <a:bodyPr>
            <a:normAutofit/>
          </a:bodyPr>
          <a:lstStyle/>
          <a:p>
            <a:r>
              <a:rPr lang="en-US" sz="4000" dirty="0" smtClean="0"/>
              <a:t>              Collecting app pairs</a:t>
            </a:r>
            <a:endParaRPr lang="en-US" sz="4000" dirty="0"/>
          </a:p>
        </p:txBody>
      </p:sp>
      <p:sp>
        <p:nvSpPr>
          <p:cNvPr id="22" name="TextBox 21"/>
          <p:cNvSpPr txBox="1"/>
          <p:nvPr/>
        </p:nvSpPr>
        <p:spPr>
          <a:xfrm>
            <a:off x="828322" y="224177"/>
            <a:ext cx="2149517" cy="769441"/>
          </a:xfrm>
          <a:prstGeom prst="rect">
            <a:avLst/>
          </a:prstGeom>
          <a:solidFill>
            <a:srgbClr val="9FFF38"/>
          </a:solidFill>
          <a:ln>
            <a:solidFill>
              <a:schemeClr val="tx1"/>
            </a:solidFill>
            <a:prstDash val="dash"/>
          </a:ln>
        </p:spPr>
        <p:txBody>
          <a:bodyPr wrap="square" rtlCol="0">
            <a:spAutoFit/>
          </a:bodyPr>
          <a:lstStyle/>
          <a:p>
            <a:r>
              <a:rPr lang="en-US" sz="4400" b="1" dirty="0" smtClean="0"/>
              <a:t>STEP 1</a:t>
            </a:r>
            <a:endParaRPr lang="en-US" sz="4400" b="1" dirty="0"/>
          </a:p>
        </p:txBody>
      </p:sp>
      <p:graphicFrame>
        <p:nvGraphicFramePr>
          <p:cNvPr id="12" name="Table 11"/>
          <p:cNvGraphicFramePr>
            <a:graphicFrameLocks noGrp="1"/>
          </p:cNvGraphicFramePr>
          <p:nvPr>
            <p:extLst>
              <p:ext uri="{D42A27DB-BD31-4B8C-83A1-F6EECF244321}">
                <p14:modId xmlns:p14="http://schemas.microsoft.com/office/powerpoint/2010/main" val="1436731644"/>
              </p:ext>
            </p:extLst>
          </p:nvPr>
        </p:nvGraphicFramePr>
        <p:xfrm>
          <a:off x="485422" y="2263732"/>
          <a:ext cx="8229600" cy="3884805"/>
        </p:xfrm>
        <a:graphic>
          <a:graphicData uri="http://schemas.openxmlformats.org/drawingml/2006/table">
            <a:tbl>
              <a:tblPr firstRow="1" bandRow="1">
                <a:tableStyleId>{1FECB4D8-DB02-4DC6-A0A2-4F2EBAE1DC90}</a:tableStyleId>
              </a:tblPr>
              <a:tblGrid>
                <a:gridCol w="3324578"/>
                <a:gridCol w="2652889"/>
                <a:gridCol w="2252133"/>
              </a:tblGrid>
              <a:tr h="669257">
                <a:tc>
                  <a:txBody>
                    <a:bodyPr/>
                    <a:lstStyle/>
                    <a:p>
                      <a:pPr algn="ctr"/>
                      <a:r>
                        <a:rPr lang="en-US" b="1" i="0" dirty="0" smtClean="0">
                          <a:solidFill>
                            <a:schemeClr val="tx1"/>
                          </a:solidFill>
                        </a:rPr>
                        <a:t>App pair</a:t>
                      </a:r>
                      <a:endParaRPr lang="en-US" b="1" i="0" dirty="0">
                        <a:solidFill>
                          <a:schemeClr val="tx1"/>
                        </a:solidFill>
                      </a:endParaRPr>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r>
                        <a:rPr lang="en-US" b="1" i="0" dirty="0" smtClean="0">
                          <a:solidFill>
                            <a:schemeClr val="tx1"/>
                          </a:solidFill>
                        </a:rPr>
                        <a:t>Source platform</a:t>
                      </a:r>
                      <a:endParaRPr lang="en-US" b="1" i="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c>
                  <a:txBody>
                    <a:bodyPr/>
                    <a:lstStyle/>
                    <a:p>
                      <a:pPr algn="ctr"/>
                      <a:r>
                        <a:rPr lang="en-US" b="1" i="0" dirty="0" smtClean="0">
                          <a:solidFill>
                            <a:schemeClr val="tx1"/>
                          </a:solidFill>
                        </a:rPr>
                        <a:t>Target platform</a:t>
                      </a:r>
                      <a:endParaRPr lang="en-US" b="1" i="0" dirty="0">
                        <a:solidFill>
                          <a:schemeClr val="tx1"/>
                        </a:solidFill>
                      </a:endParaRPr>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tcPr>
                </a:tc>
              </a:tr>
              <a:tr h="905236">
                <a:tc>
                  <a:txBody>
                    <a:bodyPr/>
                    <a:lstStyle/>
                    <a:p>
                      <a:pPr algn="ctr"/>
                      <a:r>
                        <a:rPr lang="en-US" b="1" i="0" dirty="0" smtClean="0">
                          <a:solidFill>
                            <a:schemeClr val="tx1"/>
                          </a:solidFill>
                        </a:rPr>
                        <a:t>(</a:t>
                      </a:r>
                      <a:r>
                        <a:rPr lang="en-US" b="1" i="0" dirty="0" err="1" smtClean="0">
                          <a:solidFill>
                            <a:srgbClr val="000000"/>
                          </a:solidFill>
                        </a:rPr>
                        <a:t>Chess</a:t>
                      </a:r>
                      <a:r>
                        <a:rPr lang="en-US" b="1" i="0" baseline="-25000" dirty="0" err="1" smtClean="0">
                          <a:solidFill>
                            <a:srgbClr val="000000"/>
                          </a:solidFill>
                        </a:rPr>
                        <a:t>S</a:t>
                      </a:r>
                      <a:r>
                        <a:rPr lang="en-US" b="1" i="0" dirty="0" smtClean="0">
                          <a:solidFill>
                            <a:srgbClr val="000000"/>
                          </a:solidFill>
                        </a:rPr>
                        <a:t>, </a:t>
                      </a:r>
                      <a:r>
                        <a:rPr lang="en-US" b="1" i="0" dirty="0" err="1" smtClean="0">
                          <a:solidFill>
                            <a:srgbClr val="000000"/>
                          </a:solidFill>
                        </a:rPr>
                        <a:t>Chess</a:t>
                      </a:r>
                      <a:r>
                        <a:rPr lang="en-US" b="1" i="0" baseline="-25000" dirty="0" err="1" smtClean="0">
                          <a:solidFill>
                            <a:srgbClr val="000000"/>
                          </a:solidFill>
                        </a:rPr>
                        <a:t>T</a:t>
                      </a:r>
                      <a:r>
                        <a:rPr lang="en-US" b="1" i="0" dirty="0" smtClean="0">
                          <a:solidFill>
                            <a:schemeClr val="tx1"/>
                          </a:solidFill>
                        </a:rPr>
                        <a:t>)</a:t>
                      </a:r>
                      <a:endParaRPr lang="en-US" b="1" i="0" dirty="0">
                        <a:solidFill>
                          <a:schemeClr val="tx1"/>
                        </a:solidFill>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b="1" i="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b="1" i="0" dirty="0">
                        <a:solidFill>
                          <a:schemeClr val="tx1"/>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155156">
                <a:tc>
                  <a:txBody>
                    <a:bodyPr/>
                    <a:lstStyle/>
                    <a:p>
                      <a:pPr algn="ctr"/>
                      <a:endParaRPr lang="en-US" b="1" i="0" dirty="0" smtClean="0">
                        <a:solidFill>
                          <a:schemeClr val="tx1"/>
                        </a:solidFill>
                      </a:endParaRPr>
                    </a:p>
                    <a:p>
                      <a:pPr algn="ctr"/>
                      <a:r>
                        <a:rPr lang="en-US" b="1" i="0" dirty="0" smtClean="0">
                          <a:solidFill>
                            <a:schemeClr val="tx1"/>
                          </a:solidFill>
                        </a:rPr>
                        <a:t>(</a:t>
                      </a:r>
                      <a:r>
                        <a:rPr lang="en-US" b="1" i="0" dirty="0" err="1" smtClean="0">
                          <a:solidFill>
                            <a:schemeClr val="tx1"/>
                          </a:solidFill>
                        </a:rPr>
                        <a:t>TicTacToe</a:t>
                      </a:r>
                      <a:r>
                        <a:rPr lang="en-US" b="1" i="0" baseline="-25000" dirty="0" err="1" smtClean="0">
                          <a:solidFill>
                            <a:schemeClr val="tx1"/>
                          </a:solidFill>
                        </a:rPr>
                        <a:t>S</a:t>
                      </a:r>
                      <a:r>
                        <a:rPr lang="en-US" b="1" i="0" dirty="0" smtClean="0">
                          <a:solidFill>
                            <a:schemeClr val="tx1"/>
                          </a:solidFill>
                        </a:rPr>
                        <a:t>, </a:t>
                      </a:r>
                      <a:r>
                        <a:rPr lang="en-US" b="1" i="0" dirty="0" err="1" smtClean="0">
                          <a:solidFill>
                            <a:schemeClr val="tx1"/>
                          </a:solidFill>
                        </a:rPr>
                        <a:t>TicTacToe</a:t>
                      </a:r>
                      <a:r>
                        <a:rPr lang="en-US" b="1" i="0" baseline="-25000" dirty="0" err="1" smtClean="0">
                          <a:solidFill>
                            <a:schemeClr val="tx1"/>
                          </a:solidFill>
                        </a:rPr>
                        <a:t>T</a:t>
                      </a:r>
                      <a:r>
                        <a:rPr lang="en-US" b="1" i="0" dirty="0" smtClean="0">
                          <a:solidFill>
                            <a:schemeClr val="tx1"/>
                          </a:solidFill>
                        </a:rPr>
                        <a:t>)</a:t>
                      </a:r>
                      <a:endParaRPr lang="en-US" b="1" i="0" dirty="0">
                        <a:solidFill>
                          <a:schemeClr val="tx1"/>
                        </a:solidFill>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b="1" i="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b="1" i="0">
                        <a:solidFill>
                          <a:schemeClr val="tx1"/>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55156">
                <a:tc>
                  <a:txBody>
                    <a:bodyPr/>
                    <a:lstStyle/>
                    <a:p>
                      <a:pPr algn="ctr"/>
                      <a:endParaRPr lang="en-US" b="1" i="0" dirty="0" smtClean="0">
                        <a:solidFill>
                          <a:schemeClr val="tx1"/>
                        </a:solidFill>
                      </a:endParaRPr>
                    </a:p>
                    <a:p>
                      <a:pPr algn="ctr"/>
                      <a:r>
                        <a:rPr lang="en-US" b="1" i="0" dirty="0" smtClean="0">
                          <a:solidFill>
                            <a:schemeClr val="tx1"/>
                          </a:solidFill>
                        </a:rPr>
                        <a:t>(</a:t>
                      </a:r>
                      <a:r>
                        <a:rPr lang="en-US" b="1" i="0" dirty="0" err="1" smtClean="0">
                          <a:solidFill>
                            <a:srgbClr val="000000"/>
                          </a:solidFill>
                        </a:rPr>
                        <a:t>MSweeper</a:t>
                      </a:r>
                      <a:r>
                        <a:rPr lang="en-US" b="1" i="0" baseline="-25000" dirty="0" err="1" smtClean="0">
                          <a:solidFill>
                            <a:srgbClr val="000000"/>
                          </a:solidFill>
                        </a:rPr>
                        <a:t>S</a:t>
                      </a:r>
                      <a:r>
                        <a:rPr lang="en-US" b="1" i="0" dirty="0" smtClean="0">
                          <a:solidFill>
                            <a:srgbClr val="000000"/>
                          </a:solidFill>
                        </a:rPr>
                        <a:t>,</a:t>
                      </a:r>
                      <a:r>
                        <a:rPr lang="en-US" b="1" i="0" baseline="0" dirty="0" smtClean="0">
                          <a:solidFill>
                            <a:srgbClr val="000000"/>
                          </a:solidFill>
                        </a:rPr>
                        <a:t> </a:t>
                      </a:r>
                      <a:r>
                        <a:rPr lang="en-US" b="1" i="0" baseline="0" dirty="0" err="1" smtClean="0">
                          <a:solidFill>
                            <a:srgbClr val="000000"/>
                          </a:solidFill>
                        </a:rPr>
                        <a:t>MSweeper</a:t>
                      </a:r>
                      <a:r>
                        <a:rPr lang="en-US" b="1" i="0" baseline="-25000" dirty="0" err="1" smtClean="0">
                          <a:solidFill>
                            <a:srgbClr val="000000"/>
                          </a:solidFill>
                        </a:rPr>
                        <a:t>T</a:t>
                      </a:r>
                      <a:r>
                        <a:rPr lang="en-US" b="1" i="0" baseline="0" dirty="0" smtClean="0">
                          <a:solidFill>
                            <a:schemeClr val="tx1"/>
                          </a:solidFill>
                        </a:rPr>
                        <a:t>)</a:t>
                      </a:r>
                      <a:endParaRPr lang="en-US" b="1" i="0" dirty="0">
                        <a:solidFill>
                          <a:schemeClr val="tx1"/>
                        </a:solidFill>
                      </a:endParaRP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endParaRPr lang="en-US" b="1" i="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pPr algn="ctr"/>
                      <a:endParaRPr lang="en-US" b="1" i="0" dirty="0">
                        <a:solidFill>
                          <a:schemeClr val="tx1"/>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bl>
          </a:graphicData>
        </a:graphic>
      </p:graphicFrame>
      <p:pic>
        <p:nvPicPr>
          <p:cNvPr id="3" name="Picture 2" descr="TT_andro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2222" y="3902266"/>
            <a:ext cx="699217" cy="1050736"/>
          </a:xfrm>
          <a:prstGeom prst="rect">
            <a:avLst/>
          </a:prstGeom>
        </p:spPr>
      </p:pic>
      <p:pic>
        <p:nvPicPr>
          <p:cNvPr id="13" name="Picture 12" descr="TT_deksto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2691" y="3916377"/>
            <a:ext cx="725871" cy="994292"/>
          </a:xfrm>
          <a:prstGeom prst="rect">
            <a:avLst/>
          </a:prstGeom>
        </p:spPr>
      </p:pic>
      <p:pic>
        <p:nvPicPr>
          <p:cNvPr id="5" name="Picture 4" descr="minesweeper_javam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3999" y="5101709"/>
            <a:ext cx="727439" cy="989983"/>
          </a:xfrm>
          <a:prstGeom prst="rect">
            <a:avLst/>
          </a:prstGeom>
        </p:spPr>
      </p:pic>
      <p:pic>
        <p:nvPicPr>
          <p:cNvPr id="6" name="Picture 5" descr="minesweeper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2691" y="5101708"/>
            <a:ext cx="725871" cy="946959"/>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22337" y="3009573"/>
            <a:ext cx="706225" cy="741164"/>
          </a:xfrm>
          <a:prstGeom prst="rect">
            <a:avLst/>
          </a:prstGeom>
        </p:spPr>
      </p:pic>
      <p:grpSp>
        <p:nvGrpSpPr>
          <p:cNvPr id="8" name="Group 7"/>
          <p:cNvGrpSpPr/>
          <p:nvPr/>
        </p:nvGrpSpPr>
        <p:grpSpPr>
          <a:xfrm>
            <a:off x="4910444" y="2966357"/>
            <a:ext cx="994463" cy="834572"/>
            <a:chOff x="4910444" y="2966357"/>
            <a:chExt cx="994463" cy="834572"/>
          </a:xfrm>
        </p:grpSpPr>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0444" y="3009573"/>
              <a:ext cx="889223" cy="741164"/>
            </a:xfrm>
            <a:prstGeom prst="rect">
              <a:avLst/>
            </a:prstGeom>
          </p:spPr>
        </p:pic>
        <p:sp>
          <p:nvSpPr>
            <p:cNvPr id="7" name="Rectangle 6"/>
            <p:cNvSpPr/>
            <p:nvPr/>
          </p:nvSpPr>
          <p:spPr>
            <a:xfrm>
              <a:off x="5579434" y="2966357"/>
              <a:ext cx="325473" cy="834572"/>
            </a:xfrm>
            <a:prstGeom prst="rect">
              <a:avLst/>
            </a:prstGeom>
            <a:solidFill>
              <a:srgbClr val="EFF3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Slide Number Placeholder 9"/>
          <p:cNvSpPr>
            <a:spLocks noGrp="1"/>
          </p:cNvSpPr>
          <p:nvPr>
            <p:ph type="sldNum" sz="quarter" idx="12"/>
          </p:nvPr>
        </p:nvSpPr>
        <p:spPr/>
        <p:txBody>
          <a:bodyPr/>
          <a:lstStyle/>
          <a:p>
            <a:fld id="{2066355A-084C-D24E-9AD2-7E4FC41EA627}" type="slidenum">
              <a:rPr lang="en-US" smtClean="0"/>
              <a:t>28</a:t>
            </a:fld>
            <a:endParaRPr lang="en-US"/>
          </a:p>
        </p:txBody>
      </p:sp>
      <p:sp>
        <p:nvSpPr>
          <p:cNvPr id="11" name="Date Placeholder 10"/>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187777506"/>
      </p:ext>
    </p:extLst>
  </p:cSld>
  <p:clrMapOvr>
    <a:masterClrMapping/>
  </p:clrMapOvr>
  <mc:AlternateContent xmlns:mc="http://schemas.openxmlformats.org/markup-compatibility/2006" xmlns:p14="http://schemas.microsoft.com/office/powerpoint/2010/main">
    <mc:Choice Requires="p14">
      <p:transition p14:dur="0" advTm="31547"/>
    </mc:Choice>
    <mc:Fallback xmlns="">
      <p:transition xmlns:p14="http://schemas.microsoft.com/office/powerpoint/2010/main" advTm="31547"/>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pps_in_numbers_upper_hal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4071"/>
            <a:ext cx="9144000" cy="3849525"/>
          </a:xfrm>
          <a:prstGeom prst="rect">
            <a:avLst/>
          </a:prstGeom>
        </p:spPr>
      </p:pic>
      <p:sp>
        <p:nvSpPr>
          <p:cNvPr id="4" name="Date Placeholder 3"/>
          <p:cNvSpPr>
            <a:spLocks noGrp="1"/>
          </p:cNvSpPr>
          <p:nvPr>
            <p:ph type="dt" sz="half" idx="10"/>
          </p:nvPr>
        </p:nvSpPr>
        <p:spPr/>
        <p:txBody>
          <a:bodyPr/>
          <a:lstStyle/>
          <a:p>
            <a:r>
              <a:rPr lang="en-US" smtClean="0"/>
              <a:t>Amruta Gokhale</a:t>
            </a:r>
            <a:endParaRPr lang="en-US"/>
          </a:p>
        </p:txBody>
      </p:sp>
      <p:sp>
        <p:nvSpPr>
          <p:cNvPr id="10" name="TextBox 9"/>
          <p:cNvSpPr txBox="1"/>
          <p:nvPr/>
        </p:nvSpPr>
        <p:spPr>
          <a:xfrm>
            <a:off x="3495840" y="4060386"/>
            <a:ext cx="2363094" cy="830997"/>
          </a:xfrm>
          <a:prstGeom prst="rect">
            <a:avLst/>
          </a:prstGeom>
          <a:solidFill>
            <a:srgbClr val="FFAB16"/>
          </a:solidFill>
        </p:spPr>
        <p:txBody>
          <a:bodyPr wrap="square" rtlCol="0">
            <a:spAutoFit/>
          </a:bodyPr>
          <a:lstStyle/>
          <a:p>
            <a:pPr algn="ctr"/>
            <a:r>
              <a:rPr lang="en-US" sz="2400" b="1" dirty="0" smtClean="0"/>
              <a:t>85% time on apps</a:t>
            </a:r>
          </a:p>
        </p:txBody>
      </p:sp>
      <p:sp>
        <p:nvSpPr>
          <p:cNvPr id="11" name="TextBox 10"/>
          <p:cNvSpPr txBox="1"/>
          <p:nvPr/>
        </p:nvSpPr>
        <p:spPr>
          <a:xfrm>
            <a:off x="6375399" y="3825160"/>
            <a:ext cx="2480733" cy="1200328"/>
          </a:xfrm>
          <a:prstGeom prst="rect">
            <a:avLst/>
          </a:prstGeom>
          <a:solidFill>
            <a:srgbClr val="FFAB16"/>
          </a:solidFill>
        </p:spPr>
        <p:txBody>
          <a:bodyPr wrap="square" rtlCol="0">
            <a:spAutoFit/>
          </a:bodyPr>
          <a:lstStyle/>
          <a:p>
            <a:pPr algn="ctr"/>
            <a:r>
              <a:rPr lang="en-US" sz="2400" b="1" dirty="0" smtClean="0"/>
              <a:t>$70B annual revenue by March 2017</a:t>
            </a:r>
          </a:p>
        </p:txBody>
      </p:sp>
      <p:sp>
        <p:nvSpPr>
          <p:cNvPr id="5" name="Slide Number Placeholder 4"/>
          <p:cNvSpPr>
            <a:spLocks noGrp="1"/>
          </p:cNvSpPr>
          <p:nvPr>
            <p:ph type="sldNum" sz="quarter" idx="12"/>
          </p:nvPr>
        </p:nvSpPr>
        <p:spPr/>
        <p:txBody>
          <a:bodyPr/>
          <a:lstStyle/>
          <a:p>
            <a:fld id="{2066355A-084C-D24E-9AD2-7E4FC41EA627}" type="slidenum">
              <a:rPr lang="en-US" smtClean="0"/>
              <a:t>2</a:t>
            </a:fld>
            <a:endParaRPr lang="en-US"/>
          </a:p>
        </p:txBody>
      </p:sp>
      <p:sp>
        <p:nvSpPr>
          <p:cNvPr id="9" name="TextBox 8"/>
          <p:cNvSpPr txBox="1"/>
          <p:nvPr/>
        </p:nvSpPr>
        <p:spPr>
          <a:xfrm>
            <a:off x="1727201" y="2878773"/>
            <a:ext cx="1295400" cy="1846659"/>
          </a:xfrm>
          <a:prstGeom prst="rect">
            <a:avLst/>
          </a:prstGeom>
          <a:solidFill>
            <a:srgbClr val="FFAB16"/>
          </a:solidFill>
        </p:spPr>
        <p:txBody>
          <a:bodyPr wrap="square" rtlCol="0">
            <a:spAutoFit/>
          </a:bodyPr>
          <a:lstStyle/>
          <a:p>
            <a:pPr algn="ctr"/>
            <a:r>
              <a:rPr lang="en-US" sz="2400" b="1" dirty="0" smtClean="0"/>
              <a:t>2.7 hours per day</a:t>
            </a:r>
          </a:p>
          <a:p>
            <a:pPr algn="ctr"/>
            <a:endParaRPr lang="en-US" sz="1400" b="1" dirty="0" smtClean="0"/>
          </a:p>
          <a:p>
            <a:pPr algn="ctr"/>
            <a:endParaRPr lang="en-US" sz="1400" b="1" dirty="0" smtClean="0"/>
          </a:p>
          <a:p>
            <a:pPr algn="ctr"/>
            <a:r>
              <a:rPr lang="en-US" sz="1400" b="1" dirty="0" smtClean="0"/>
              <a:t>(March ‘14)</a:t>
            </a:r>
            <a:endParaRPr lang="en-US" sz="1400" b="1" dirty="0"/>
          </a:p>
        </p:txBody>
      </p:sp>
      <p:sp>
        <p:nvSpPr>
          <p:cNvPr id="3" name="TextBox 2"/>
          <p:cNvSpPr txBox="1"/>
          <p:nvPr/>
        </p:nvSpPr>
        <p:spPr>
          <a:xfrm>
            <a:off x="1981199" y="5858933"/>
            <a:ext cx="5432046" cy="369332"/>
          </a:xfrm>
          <a:prstGeom prst="rect">
            <a:avLst/>
          </a:prstGeom>
          <a:noFill/>
        </p:spPr>
        <p:txBody>
          <a:bodyPr wrap="none" rtlCol="0">
            <a:spAutoFit/>
          </a:bodyPr>
          <a:lstStyle/>
          <a:p>
            <a:r>
              <a:rPr lang="en-US" dirty="0" smtClean="0"/>
              <a:t>Data released by “Flurry”, an app analytics provider</a:t>
            </a:r>
            <a:endParaRPr lang="en-US" dirty="0"/>
          </a:p>
        </p:txBody>
      </p:sp>
    </p:spTree>
    <p:extLst>
      <p:ext uri="{BB962C8B-B14F-4D97-AF65-F5344CB8AC3E}">
        <p14:creationId xmlns:p14="http://schemas.microsoft.com/office/powerpoint/2010/main" val="897757847"/>
      </p:ext>
    </p:extLst>
  </p:cSld>
  <p:clrMapOvr>
    <a:masterClrMapping/>
  </p:clrMapOvr>
  <mc:AlternateContent xmlns:mc="http://schemas.openxmlformats.org/markup-compatibility/2006" xmlns:p14="http://schemas.microsoft.com/office/powerpoint/2010/main">
    <mc:Choice Requires="p14">
      <p:transition p14:dur="0" advTm="44967"/>
    </mc:Choice>
    <mc:Fallback xmlns="">
      <p:transition xmlns:p14="http://schemas.microsoft.com/office/powerpoint/2010/main" advTm="4496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a:spLocks noGrp="1"/>
          </p:cNvSpPr>
          <p:nvPr>
            <p:ph idx="1"/>
          </p:nvPr>
        </p:nvSpPr>
        <p:spPr>
          <a:xfrm>
            <a:off x="457200" y="993618"/>
            <a:ext cx="8229600" cy="5362732"/>
          </a:xfrm>
        </p:spPr>
        <p:txBody>
          <a:bodyPr>
            <a:normAutofit/>
          </a:bodyPr>
          <a:lstStyle/>
          <a:p>
            <a:pPr marL="0" lvl="1" indent="0">
              <a:buNone/>
            </a:pPr>
            <a:endParaRPr lang="en-US" dirty="0" smtClean="0"/>
          </a:p>
          <a:p>
            <a:pPr marL="0" indent="0">
              <a:buNone/>
            </a:pPr>
            <a:r>
              <a:rPr lang="en-US" dirty="0" smtClean="0"/>
              <a:t>Possible to find common app pairs because of vast size of modern app markets</a:t>
            </a:r>
          </a:p>
          <a:p>
            <a:pPr marL="457200" lvl="1" indent="0">
              <a:buNone/>
            </a:pPr>
            <a:r>
              <a:rPr lang="en-US" dirty="0" smtClean="0"/>
              <a:t>- Over 1 million apps on iPhone and android</a:t>
            </a:r>
          </a:p>
          <a:p>
            <a:pPr lvl="1"/>
            <a:endParaRPr lang="en-US" dirty="0"/>
          </a:p>
          <a:p>
            <a:pPr marL="0" indent="0">
              <a:buNone/>
            </a:pPr>
            <a:r>
              <a:rPr lang="en-US" dirty="0" smtClean="0"/>
              <a:t>Note that </a:t>
            </a:r>
            <a:r>
              <a:rPr lang="en-US" b="1" dirty="0" err="1" smtClean="0">
                <a:solidFill>
                  <a:srgbClr val="FF0000"/>
                </a:solidFill>
              </a:rPr>
              <a:t>App</a:t>
            </a:r>
            <a:r>
              <a:rPr lang="en-US" b="1" baseline="-25000" dirty="0" err="1" smtClean="0">
                <a:solidFill>
                  <a:srgbClr val="FF0000"/>
                </a:solidFill>
              </a:rPr>
              <a:t>S</a:t>
            </a:r>
            <a:r>
              <a:rPr lang="en-US" dirty="0" smtClean="0"/>
              <a:t> and </a:t>
            </a:r>
            <a:r>
              <a:rPr lang="en-US" b="1" dirty="0" err="1" smtClean="0">
                <a:solidFill>
                  <a:srgbClr val="FF0000"/>
                </a:solidFill>
              </a:rPr>
              <a:t>App</a:t>
            </a:r>
            <a:r>
              <a:rPr lang="en-US" b="1" baseline="-25000" dirty="0" err="1" smtClean="0">
                <a:solidFill>
                  <a:srgbClr val="FF0000"/>
                </a:solidFill>
              </a:rPr>
              <a:t>T</a:t>
            </a:r>
            <a:r>
              <a:rPr lang="en-US" dirty="0" smtClean="0"/>
              <a:t> may have been written by independent teams of developers</a:t>
            </a:r>
            <a:endParaRPr lang="en-US" dirty="0"/>
          </a:p>
        </p:txBody>
      </p:sp>
      <p:sp>
        <p:nvSpPr>
          <p:cNvPr id="2" name="Title 1"/>
          <p:cNvSpPr>
            <a:spLocks noGrp="1"/>
          </p:cNvSpPr>
          <p:nvPr>
            <p:ph type="title"/>
          </p:nvPr>
        </p:nvSpPr>
        <p:spPr>
          <a:xfrm>
            <a:off x="457200" y="6527"/>
            <a:ext cx="8229600" cy="1143000"/>
          </a:xfrm>
        </p:spPr>
        <p:txBody>
          <a:bodyPr>
            <a:normAutofit/>
          </a:bodyPr>
          <a:lstStyle/>
          <a:p>
            <a:r>
              <a:rPr lang="en-US" sz="4000" dirty="0" smtClean="0"/>
              <a:t>              Collecting app pairs</a:t>
            </a:r>
            <a:endParaRPr lang="en-US" sz="4000" dirty="0"/>
          </a:p>
        </p:txBody>
      </p:sp>
      <p:sp>
        <p:nvSpPr>
          <p:cNvPr id="22" name="TextBox 21"/>
          <p:cNvSpPr txBox="1"/>
          <p:nvPr/>
        </p:nvSpPr>
        <p:spPr>
          <a:xfrm>
            <a:off x="828322" y="224177"/>
            <a:ext cx="2149517" cy="769441"/>
          </a:xfrm>
          <a:prstGeom prst="rect">
            <a:avLst/>
          </a:prstGeom>
          <a:solidFill>
            <a:srgbClr val="9FFF38"/>
          </a:solidFill>
          <a:ln>
            <a:solidFill>
              <a:schemeClr val="tx1"/>
            </a:solidFill>
            <a:prstDash val="dash"/>
          </a:ln>
        </p:spPr>
        <p:txBody>
          <a:bodyPr wrap="square" rtlCol="0">
            <a:spAutoFit/>
          </a:bodyPr>
          <a:lstStyle/>
          <a:p>
            <a:r>
              <a:rPr lang="en-US" sz="4400" b="1" dirty="0" smtClean="0"/>
              <a:t>STEP 1</a:t>
            </a:r>
            <a:endParaRPr lang="en-US" sz="4400" b="1" dirty="0"/>
          </a:p>
        </p:txBody>
      </p:sp>
      <p:sp>
        <p:nvSpPr>
          <p:cNvPr id="3" name="Slide Number Placeholder 2"/>
          <p:cNvSpPr>
            <a:spLocks noGrp="1"/>
          </p:cNvSpPr>
          <p:nvPr>
            <p:ph type="sldNum" sz="quarter" idx="12"/>
          </p:nvPr>
        </p:nvSpPr>
        <p:spPr/>
        <p:txBody>
          <a:bodyPr/>
          <a:lstStyle/>
          <a:p>
            <a:fld id="{2066355A-084C-D24E-9AD2-7E4FC41EA627}" type="slidenum">
              <a:rPr lang="en-US" smtClean="0"/>
              <a:t>29</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1243175208"/>
      </p:ext>
    </p:extLst>
  </p:cSld>
  <p:clrMapOvr>
    <a:masterClrMapping/>
  </p:clrMapOvr>
  <mc:AlternateContent xmlns:mc="http://schemas.openxmlformats.org/markup-compatibility/2006" xmlns:p14="http://schemas.microsoft.com/office/powerpoint/2010/main">
    <mc:Choice Requires="p14">
      <p:transition p14:dur="0" advTm="7848"/>
    </mc:Choice>
    <mc:Fallback xmlns="">
      <p:transition xmlns:p14="http://schemas.microsoft.com/office/powerpoint/2010/main" advTm="7848"/>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91212009"/>
              </p:ext>
            </p:extLst>
          </p:nvPr>
        </p:nvGraphicFramePr>
        <p:xfrm>
          <a:off x="934905" y="2963714"/>
          <a:ext cx="7549809" cy="3333006"/>
        </p:xfrm>
        <a:graphic>
          <a:graphicData uri="http://schemas.openxmlformats.org/drawingml/2006/table">
            <a:tbl>
              <a:tblPr firstRow="1" bandRow="1">
                <a:tableStyleId>{F5AB1C69-6EDB-4FF4-983F-18BD219EF322}</a:tableStyleId>
              </a:tblPr>
              <a:tblGrid>
                <a:gridCol w="2592873"/>
                <a:gridCol w="2440333"/>
                <a:gridCol w="2516603"/>
              </a:tblGrid>
              <a:tr h="526615">
                <a:tc>
                  <a:txBody>
                    <a:bodyPr/>
                    <a:lstStyle/>
                    <a:p>
                      <a:endParaRPr lang="en-US" dirty="0"/>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tcPr>
                </a:tc>
                <a:tc>
                  <a:txBody>
                    <a:bodyPr/>
                    <a:lstStyle/>
                    <a:p>
                      <a:endParaRPr lang="en-US"/>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2806391">
                <a:tc>
                  <a:txBody>
                    <a:bodyPr/>
                    <a:lstStyle/>
                    <a:p>
                      <a:endParaRPr lang="en-US" dirty="0"/>
                    </a:p>
                  </a:txBody>
                  <a:tcPr>
                    <a:lnR w="12700" cap="flat" cmpd="sng" algn="ctr">
                      <a:solidFill>
                        <a:scrgbClr r="0" g="0" b="0"/>
                      </a:solidFill>
                      <a:prstDash val="solid"/>
                      <a:round/>
                      <a:headEnd type="none" w="med" len="med"/>
                      <a:tailEnd type="none" w="med" len="med"/>
                    </a:lnR>
                  </a:tcPr>
                </a:tc>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c>
                  <a:txBody>
                    <a:bodyPr/>
                    <a:lstStyle/>
                    <a:p>
                      <a:endParaRPr lang="en-US" dirty="0"/>
                    </a:p>
                  </a:txBody>
                  <a:tcPr>
                    <a:lnL w="12700" cap="flat" cmpd="sng" algn="ctr">
                      <a:solidFill>
                        <a:scrgbClr r="0" g="0" b="0"/>
                      </a:solidFill>
                      <a:prstDash val="solid"/>
                      <a:round/>
                      <a:headEnd type="none" w="med" len="med"/>
                      <a:tailEnd type="none" w="med" len="med"/>
                    </a:lnL>
                  </a:tcPr>
                </a:tc>
              </a:tr>
            </a:tbl>
          </a:graphicData>
        </a:graphic>
      </p:graphicFrame>
      <p:pic>
        <p:nvPicPr>
          <p:cNvPr id="31" name="Picture 30" descr="TT_deksto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5807" y="3856040"/>
            <a:ext cx="802518" cy="994292"/>
          </a:xfrm>
          <a:prstGeom prst="rect">
            <a:avLst/>
          </a:prstGeom>
        </p:spPr>
      </p:pic>
      <p:pic>
        <p:nvPicPr>
          <p:cNvPr id="30" name="Picture 29" descr="TT_androi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9409" y="3856040"/>
            <a:ext cx="699217" cy="1050736"/>
          </a:xfrm>
          <a:prstGeom prst="rect">
            <a:avLst/>
          </a:prstGeom>
        </p:spPr>
      </p:pic>
      <p:sp>
        <p:nvSpPr>
          <p:cNvPr id="2" name="Title 1"/>
          <p:cNvSpPr>
            <a:spLocks noGrp="1"/>
          </p:cNvSpPr>
          <p:nvPr>
            <p:ph type="title"/>
          </p:nvPr>
        </p:nvSpPr>
        <p:spPr>
          <a:xfrm>
            <a:off x="0" y="6527"/>
            <a:ext cx="9144000" cy="1143000"/>
          </a:xfrm>
        </p:spPr>
        <p:txBody>
          <a:bodyPr>
            <a:normAutofit/>
          </a:bodyPr>
          <a:lstStyle/>
          <a:p>
            <a:r>
              <a:rPr lang="en-US" dirty="0" smtClean="0"/>
              <a:t>               Generate execution traces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239331108"/>
              </p:ext>
            </p:extLst>
          </p:nvPr>
        </p:nvGraphicFramePr>
        <p:xfrm>
          <a:off x="3713921" y="3685597"/>
          <a:ext cx="1563543" cy="1304514"/>
        </p:xfrm>
        <a:graphic>
          <a:graphicData uri="http://schemas.openxmlformats.org/drawingml/2006/table">
            <a:tbl>
              <a:tblPr>
                <a:tableStyleId>{2D5ABB26-0587-4C30-8999-92F81FD0307C}</a:tableStyleId>
              </a:tblPr>
              <a:tblGrid>
                <a:gridCol w="521181"/>
                <a:gridCol w="521181"/>
                <a:gridCol w="521181"/>
              </a:tblGrid>
              <a:tr h="434838">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r>
              <a:tr h="434838">
                <a:tc>
                  <a:txBody>
                    <a:bodyPr/>
                    <a:lstStyle/>
                    <a:p>
                      <a:endParaRPr lang="en-US"/>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r>
              <a:tr h="434838">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c>
                  <a:txBody>
                    <a:bodyPr/>
                    <a:lstStyle/>
                    <a:p>
                      <a:endParaRPr lang="en-US" dirty="0"/>
                    </a:p>
                  </a:txBody>
                  <a:tcPr>
                    <a:lnL w="57150" cap="flat" cmpd="sng" algn="ctr">
                      <a:solidFill>
                        <a:scrgbClr r="0" g="0" b="0"/>
                      </a:solidFill>
                      <a:prstDash val="solid"/>
                      <a:round/>
                      <a:headEnd type="none" w="med" len="med"/>
                      <a:tailEnd type="none" w="med" len="med"/>
                    </a:lnL>
                    <a:lnR w="57150" cap="flat" cmpd="sng" algn="ctr">
                      <a:solidFill>
                        <a:scrgbClr r="0" g="0" b="0"/>
                      </a:solidFill>
                      <a:prstDash val="solid"/>
                      <a:round/>
                      <a:headEnd type="none" w="med" len="med"/>
                      <a:tailEnd type="none" w="med" len="med"/>
                    </a:lnR>
                    <a:lnT w="57150" cap="flat" cmpd="sng" algn="ctr">
                      <a:solidFill>
                        <a:scrgbClr r="0" g="0" b="0"/>
                      </a:solidFill>
                      <a:prstDash val="solid"/>
                      <a:round/>
                      <a:headEnd type="none" w="med" len="med"/>
                      <a:tailEnd type="none" w="med" len="med"/>
                    </a:lnT>
                    <a:lnB w="57150" cap="flat" cmpd="sng" algn="ctr">
                      <a:solidFill>
                        <a:scrgbClr r="0" g="0" b="0"/>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499421997"/>
              </p:ext>
            </p:extLst>
          </p:nvPr>
        </p:nvGraphicFramePr>
        <p:xfrm>
          <a:off x="6254045" y="3685597"/>
          <a:ext cx="1492428" cy="1304514"/>
        </p:xfrm>
        <a:graphic>
          <a:graphicData uri="http://schemas.openxmlformats.org/drawingml/2006/table">
            <a:tbl>
              <a:tblPr>
                <a:tableStyleId>{775DCB02-9BB8-47FD-8907-85C794F793BA}</a:tableStyleId>
              </a:tblPr>
              <a:tblGrid>
                <a:gridCol w="497476"/>
                <a:gridCol w="497476"/>
                <a:gridCol w="497476"/>
              </a:tblGrid>
              <a:tr h="434838">
                <a:tc>
                  <a:txBody>
                    <a:bodyPr/>
                    <a:lstStyle/>
                    <a:p>
                      <a:endParaRPr lang="en-US" dirty="0"/>
                    </a:p>
                  </a:txBody>
                  <a:tcPr/>
                </a:tc>
                <a:tc>
                  <a:txBody>
                    <a:bodyPr/>
                    <a:lstStyle/>
                    <a:p>
                      <a:endParaRPr lang="en-US" dirty="0"/>
                    </a:p>
                  </a:txBody>
                  <a:tcPr/>
                </a:tc>
                <a:tc>
                  <a:txBody>
                    <a:bodyPr/>
                    <a:lstStyle/>
                    <a:p>
                      <a:endParaRPr lang="en-US" dirty="0"/>
                    </a:p>
                  </a:txBody>
                  <a:tcPr/>
                </a:tc>
              </a:tr>
              <a:tr h="434838">
                <a:tc>
                  <a:txBody>
                    <a:bodyPr/>
                    <a:lstStyle/>
                    <a:p>
                      <a:endParaRPr lang="en-US"/>
                    </a:p>
                  </a:txBody>
                  <a:tcPr/>
                </a:tc>
                <a:tc>
                  <a:txBody>
                    <a:bodyPr/>
                    <a:lstStyle/>
                    <a:p>
                      <a:endParaRPr lang="en-US" dirty="0"/>
                    </a:p>
                  </a:txBody>
                  <a:tcPr/>
                </a:tc>
                <a:tc>
                  <a:txBody>
                    <a:bodyPr/>
                    <a:lstStyle/>
                    <a:p>
                      <a:endParaRPr lang="en-US" dirty="0"/>
                    </a:p>
                  </a:txBody>
                  <a:tcPr/>
                </a:tc>
              </a:tr>
              <a:tr h="434838">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15" name="TextBox 14"/>
          <p:cNvSpPr txBox="1"/>
          <p:nvPr/>
        </p:nvSpPr>
        <p:spPr>
          <a:xfrm>
            <a:off x="3676513" y="2938663"/>
            <a:ext cx="1860906" cy="461665"/>
          </a:xfrm>
          <a:prstGeom prst="rect">
            <a:avLst/>
          </a:prstGeom>
          <a:noFill/>
        </p:spPr>
        <p:txBody>
          <a:bodyPr wrap="none" rtlCol="0">
            <a:spAutoFit/>
          </a:bodyPr>
          <a:lstStyle/>
          <a:p>
            <a:r>
              <a:rPr lang="en-US" sz="2400" b="1" dirty="0" err="1" smtClean="0">
                <a:solidFill>
                  <a:srgbClr val="000000"/>
                </a:solidFill>
              </a:rPr>
              <a:t>TicTacToe</a:t>
            </a:r>
            <a:r>
              <a:rPr lang="en-US" sz="2400" b="1" baseline="-25000" dirty="0" err="1" smtClean="0">
                <a:solidFill>
                  <a:srgbClr val="000000"/>
                </a:solidFill>
              </a:rPr>
              <a:t>S</a:t>
            </a:r>
            <a:endParaRPr lang="en-US" sz="2400" b="1" baseline="-25000" dirty="0">
              <a:solidFill>
                <a:srgbClr val="000000"/>
              </a:solidFill>
            </a:endParaRPr>
          </a:p>
        </p:txBody>
      </p:sp>
      <p:sp>
        <p:nvSpPr>
          <p:cNvPr id="16" name="TextBox 15"/>
          <p:cNvSpPr txBox="1"/>
          <p:nvPr/>
        </p:nvSpPr>
        <p:spPr>
          <a:xfrm>
            <a:off x="6226604" y="2964891"/>
            <a:ext cx="1843624" cy="461665"/>
          </a:xfrm>
          <a:prstGeom prst="rect">
            <a:avLst/>
          </a:prstGeom>
          <a:noFill/>
        </p:spPr>
        <p:txBody>
          <a:bodyPr wrap="none" rtlCol="0">
            <a:spAutoFit/>
          </a:bodyPr>
          <a:lstStyle/>
          <a:p>
            <a:r>
              <a:rPr lang="en-US" sz="2400" b="1" dirty="0" err="1" smtClean="0">
                <a:solidFill>
                  <a:srgbClr val="000000"/>
                </a:solidFill>
              </a:rPr>
              <a:t>TicTacToe</a:t>
            </a:r>
            <a:r>
              <a:rPr lang="en-US" sz="2400" b="1" baseline="-25000" dirty="0" err="1" smtClean="0">
                <a:solidFill>
                  <a:srgbClr val="000000"/>
                </a:solidFill>
              </a:rPr>
              <a:t>T</a:t>
            </a:r>
            <a:endParaRPr lang="en-US" sz="2400" b="1" baseline="-25000" dirty="0">
              <a:solidFill>
                <a:srgbClr val="000000"/>
              </a:solidFill>
            </a:endParaRPr>
          </a:p>
        </p:txBody>
      </p:sp>
      <p:sp>
        <p:nvSpPr>
          <p:cNvPr id="21" name="Down Arrow 20"/>
          <p:cNvSpPr/>
          <p:nvPr/>
        </p:nvSpPr>
        <p:spPr>
          <a:xfrm>
            <a:off x="6903565" y="5098905"/>
            <a:ext cx="337371" cy="446450"/>
          </a:xfrm>
          <a:prstGeom prst="down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4403526" y="5628794"/>
            <a:ext cx="1419721" cy="646331"/>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smtClean="0"/>
              <a:t>Source </a:t>
            </a:r>
            <a:r>
              <a:rPr lang="en-US" b="1" dirty="0"/>
              <a:t>t</a:t>
            </a:r>
            <a:r>
              <a:rPr lang="en-US" b="1" dirty="0" smtClean="0"/>
              <a:t>race 1</a:t>
            </a:r>
            <a:endParaRPr lang="en-US" b="1" dirty="0"/>
          </a:p>
        </p:txBody>
      </p:sp>
      <p:sp>
        <p:nvSpPr>
          <p:cNvPr id="23" name="TextBox 22"/>
          <p:cNvSpPr txBox="1"/>
          <p:nvPr/>
        </p:nvSpPr>
        <p:spPr>
          <a:xfrm>
            <a:off x="7148416" y="5628794"/>
            <a:ext cx="1172295" cy="646331"/>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smtClean="0"/>
              <a:t>Target trace 1</a:t>
            </a:r>
            <a:endParaRPr lang="en-US" b="1" dirty="0"/>
          </a:p>
        </p:txBody>
      </p:sp>
      <p:sp>
        <p:nvSpPr>
          <p:cNvPr id="25" name="Content Placeholder 2"/>
          <p:cNvSpPr>
            <a:spLocks noGrp="1"/>
          </p:cNvSpPr>
          <p:nvPr>
            <p:ph idx="1"/>
          </p:nvPr>
        </p:nvSpPr>
        <p:spPr>
          <a:xfrm>
            <a:off x="329052" y="1240720"/>
            <a:ext cx="8685454" cy="1489193"/>
          </a:xfrm>
        </p:spPr>
        <p:txBody>
          <a:bodyPr>
            <a:normAutofit fontScale="92500" lnSpcReduction="10000"/>
          </a:bodyPr>
          <a:lstStyle/>
          <a:p>
            <a:r>
              <a:rPr lang="en-US" dirty="0" smtClean="0"/>
              <a:t>Execute </a:t>
            </a:r>
            <a:r>
              <a:rPr lang="en-US" b="1" dirty="0" err="1" smtClean="0">
                <a:solidFill>
                  <a:srgbClr val="FF0000"/>
                </a:solidFill>
              </a:rPr>
              <a:t>App</a:t>
            </a:r>
            <a:r>
              <a:rPr lang="en-US" b="1" baseline="-25000" dirty="0" err="1" smtClean="0">
                <a:solidFill>
                  <a:srgbClr val="FF0000"/>
                </a:solidFill>
              </a:rPr>
              <a:t>S</a:t>
            </a:r>
            <a:r>
              <a:rPr lang="en-US" b="1" dirty="0" smtClean="0"/>
              <a:t> </a:t>
            </a:r>
            <a:r>
              <a:rPr lang="en-US" dirty="0" smtClean="0"/>
              <a:t>and</a:t>
            </a:r>
            <a:r>
              <a:rPr lang="en-US" b="1" dirty="0" smtClean="0">
                <a:solidFill>
                  <a:srgbClr val="FF0000"/>
                </a:solidFill>
              </a:rPr>
              <a:t> </a:t>
            </a:r>
            <a:r>
              <a:rPr lang="en-US" b="1" dirty="0" err="1" smtClean="0">
                <a:solidFill>
                  <a:srgbClr val="FF0000"/>
                </a:solidFill>
              </a:rPr>
              <a:t>App</a:t>
            </a:r>
            <a:r>
              <a:rPr lang="en-US" b="1" baseline="-25000" dirty="0" err="1" smtClean="0">
                <a:solidFill>
                  <a:srgbClr val="FF0000"/>
                </a:solidFill>
              </a:rPr>
              <a:t>T</a:t>
            </a:r>
            <a:r>
              <a:rPr lang="en-US" b="1" baseline="-25000" dirty="0" smtClean="0">
                <a:solidFill>
                  <a:srgbClr val="FF0000"/>
                </a:solidFill>
              </a:rPr>
              <a:t> </a:t>
            </a:r>
            <a:r>
              <a:rPr lang="en-US" dirty="0"/>
              <a:t> </a:t>
            </a:r>
            <a:r>
              <a:rPr lang="en-US" dirty="0" smtClean="0"/>
              <a:t>with similar </a:t>
            </a:r>
            <a:r>
              <a:rPr lang="en-US" dirty="0"/>
              <a:t>workloads</a:t>
            </a:r>
            <a:r>
              <a:rPr lang="en-US" b="1" baseline="-25000" dirty="0" smtClean="0">
                <a:solidFill>
                  <a:srgbClr val="FF0000"/>
                </a:solidFill>
              </a:rPr>
              <a:t>  </a:t>
            </a:r>
            <a:endParaRPr lang="en-US" dirty="0"/>
          </a:p>
          <a:p>
            <a:r>
              <a:rPr lang="en-US" b="1" dirty="0"/>
              <a:t>Intuition: </a:t>
            </a:r>
            <a:r>
              <a:rPr lang="en-US" dirty="0"/>
              <a:t>Traces under similar workloads will contain API methods that map to each </a:t>
            </a:r>
            <a:r>
              <a:rPr lang="en-US" dirty="0" smtClean="0"/>
              <a:t>other</a:t>
            </a:r>
            <a:endParaRPr lang="en-US" dirty="0"/>
          </a:p>
        </p:txBody>
      </p:sp>
      <p:pic>
        <p:nvPicPr>
          <p:cNvPr id="24" name="Picture 23" descr="pape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82425" y="5598530"/>
            <a:ext cx="624541" cy="698190"/>
          </a:xfrm>
          <a:prstGeom prst="rect">
            <a:avLst/>
          </a:prstGeom>
        </p:spPr>
      </p:pic>
      <p:pic>
        <p:nvPicPr>
          <p:cNvPr id="26" name="Picture 25" descr="paper.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2408" y="5598530"/>
            <a:ext cx="624541" cy="698190"/>
          </a:xfrm>
          <a:prstGeom prst="rect">
            <a:avLst/>
          </a:prstGeom>
        </p:spPr>
      </p:pic>
      <p:sp>
        <p:nvSpPr>
          <p:cNvPr id="27" name="TextBox 26"/>
          <p:cNvSpPr txBox="1"/>
          <p:nvPr/>
        </p:nvSpPr>
        <p:spPr>
          <a:xfrm>
            <a:off x="246878" y="224177"/>
            <a:ext cx="2149517" cy="769441"/>
          </a:xfrm>
          <a:prstGeom prst="rect">
            <a:avLst/>
          </a:prstGeom>
          <a:solidFill>
            <a:srgbClr val="9FFF38"/>
          </a:solidFill>
          <a:ln>
            <a:solidFill>
              <a:schemeClr val="tx1"/>
            </a:solidFill>
            <a:prstDash val="dash"/>
          </a:ln>
        </p:spPr>
        <p:txBody>
          <a:bodyPr wrap="square" rtlCol="0">
            <a:spAutoFit/>
          </a:bodyPr>
          <a:lstStyle/>
          <a:p>
            <a:r>
              <a:rPr lang="en-US" sz="4400" b="1" dirty="0" smtClean="0"/>
              <a:t>STEP 2</a:t>
            </a:r>
            <a:endParaRPr lang="en-US" sz="4400" b="1" dirty="0"/>
          </a:p>
        </p:txBody>
      </p:sp>
      <p:sp>
        <p:nvSpPr>
          <p:cNvPr id="32" name="TextBox 31"/>
          <p:cNvSpPr txBox="1"/>
          <p:nvPr/>
        </p:nvSpPr>
        <p:spPr>
          <a:xfrm>
            <a:off x="1412877" y="2964891"/>
            <a:ext cx="1581232" cy="461665"/>
          </a:xfrm>
          <a:prstGeom prst="rect">
            <a:avLst/>
          </a:prstGeom>
          <a:noFill/>
        </p:spPr>
        <p:txBody>
          <a:bodyPr wrap="none" rtlCol="0">
            <a:spAutoFit/>
          </a:bodyPr>
          <a:lstStyle/>
          <a:p>
            <a:r>
              <a:rPr lang="en-US" sz="2400" b="1" dirty="0" smtClean="0">
                <a:solidFill>
                  <a:srgbClr val="000000"/>
                </a:solidFill>
              </a:rPr>
              <a:t>Workload</a:t>
            </a:r>
            <a:endParaRPr lang="en-US" sz="2400" b="1" baseline="-25000" dirty="0">
              <a:solidFill>
                <a:srgbClr val="000000"/>
              </a:solidFill>
            </a:endParaRPr>
          </a:p>
        </p:txBody>
      </p:sp>
      <p:sp>
        <p:nvSpPr>
          <p:cNvPr id="34" name="TextBox 33"/>
          <p:cNvSpPr txBox="1"/>
          <p:nvPr/>
        </p:nvSpPr>
        <p:spPr>
          <a:xfrm>
            <a:off x="822590" y="3656610"/>
            <a:ext cx="2784236" cy="461665"/>
          </a:xfrm>
          <a:prstGeom prst="rect">
            <a:avLst/>
          </a:prstGeom>
          <a:noFill/>
        </p:spPr>
        <p:txBody>
          <a:bodyPr wrap="none" rtlCol="0">
            <a:spAutoFit/>
          </a:bodyPr>
          <a:lstStyle/>
          <a:p>
            <a:r>
              <a:rPr lang="en-US" sz="2400" b="1" dirty="0" smtClean="0">
                <a:solidFill>
                  <a:srgbClr val="008000"/>
                </a:solidFill>
              </a:rPr>
              <a:t>(1) Start the game</a:t>
            </a:r>
            <a:endParaRPr lang="en-US" sz="2400" b="1" baseline="-25000" dirty="0">
              <a:solidFill>
                <a:srgbClr val="008000"/>
              </a:solidFill>
            </a:endParaRPr>
          </a:p>
        </p:txBody>
      </p:sp>
      <p:sp>
        <p:nvSpPr>
          <p:cNvPr id="35" name="TextBox 34"/>
          <p:cNvSpPr txBox="1"/>
          <p:nvPr/>
        </p:nvSpPr>
        <p:spPr>
          <a:xfrm>
            <a:off x="834208" y="4118275"/>
            <a:ext cx="2664311" cy="461665"/>
          </a:xfrm>
          <a:prstGeom prst="rect">
            <a:avLst/>
          </a:prstGeom>
          <a:noFill/>
        </p:spPr>
        <p:txBody>
          <a:bodyPr wrap="none" rtlCol="0">
            <a:spAutoFit/>
          </a:bodyPr>
          <a:lstStyle/>
          <a:p>
            <a:r>
              <a:rPr lang="en-US" sz="2400" b="1" dirty="0" smtClean="0">
                <a:solidFill>
                  <a:srgbClr val="008000"/>
                </a:solidFill>
              </a:rPr>
              <a:t>(2) End the game</a:t>
            </a:r>
            <a:endParaRPr lang="en-US" sz="2400" b="1" baseline="-25000" dirty="0">
              <a:solidFill>
                <a:srgbClr val="008000"/>
              </a:solidFill>
            </a:endParaRPr>
          </a:p>
        </p:txBody>
      </p:sp>
      <p:sp>
        <p:nvSpPr>
          <p:cNvPr id="28" name="Down Arrow 27"/>
          <p:cNvSpPr/>
          <p:nvPr/>
        </p:nvSpPr>
        <p:spPr>
          <a:xfrm>
            <a:off x="4403526" y="5098905"/>
            <a:ext cx="337371" cy="446450"/>
          </a:xfrm>
          <a:prstGeom prst="downArrow">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30</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custDataLst>
      <p:tags r:id="rId1"/>
    </p:custDataLst>
    <p:extLst>
      <p:ext uri="{BB962C8B-B14F-4D97-AF65-F5344CB8AC3E}">
        <p14:creationId xmlns:p14="http://schemas.microsoft.com/office/powerpoint/2010/main" val="2903047645"/>
      </p:ext>
    </p:extLst>
  </p:cSld>
  <p:clrMapOvr>
    <a:masterClrMapping/>
  </p:clrMapOvr>
  <mc:AlternateContent xmlns:mc="http://schemas.openxmlformats.org/markup-compatibility/2006" xmlns:p14="http://schemas.microsoft.com/office/powerpoint/2010/main">
    <mc:Choice Requires="p14">
      <p:transition p14:dur="0" advTm="37565"/>
    </mc:Choice>
    <mc:Fallback xmlns="">
      <p:transition xmlns:p14="http://schemas.microsoft.com/office/powerpoint/2010/main" advTm="3756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par>
                          <p:cTn id="7" fill="hold">
                            <p:stCondLst>
                              <p:cond delay="0"/>
                            </p:stCondLst>
                            <p:childTnLst>
                              <p:par>
                                <p:cTn id="8" presetID="3" presetClass="entr" presetSubtype="10" fill="hold" nodeType="after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1000"/>
                                        <p:tgtEl>
                                          <p:spTgt spid="7"/>
                                        </p:tgtEl>
                                      </p:cBhvr>
                                    </p:animEffect>
                                  </p:childTnLst>
                                </p:cTn>
                              </p:par>
                            </p:childTnLst>
                          </p:cTn>
                        </p:par>
                        <p:par>
                          <p:cTn id="11" fill="hold">
                            <p:stCondLst>
                              <p:cond delay="1250"/>
                            </p:stCondLst>
                            <p:childTnLst>
                              <p:par>
                                <p:cTn id="12" presetID="3" presetClass="entr" presetSubtype="10" fill="hold" nodeType="afterEffect">
                                  <p:stCondLst>
                                    <p:cond delay="25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par>
                          <p:cTn id="19" fill="hold">
                            <p:stCondLst>
                              <p:cond delay="0"/>
                            </p:stCondLst>
                            <p:childTnLst>
                              <p:par>
                                <p:cTn id="20" presetID="3" presetClass="exit" presetSubtype="10" fill="hold" nodeType="afterEffect">
                                  <p:stCondLst>
                                    <p:cond delay="250"/>
                                  </p:stCondLst>
                                  <p:childTnLst>
                                    <p:animEffect transition="out" filter="blinds(horizontal)">
                                      <p:cBhvr>
                                        <p:cTn id="21" dur="1000"/>
                                        <p:tgtEl>
                                          <p:spTgt spid="7"/>
                                        </p:tgtEl>
                                      </p:cBhvr>
                                    </p:animEffect>
                                    <p:set>
                                      <p:cBhvr>
                                        <p:cTn id="22" dur="1" fill="hold">
                                          <p:stCondLst>
                                            <p:cond delay="999"/>
                                          </p:stCondLst>
                                        </p:cTn>
                                        <p:tgtEl>
                                          <p:spTgt spid="7"/>
                                        </p:tgtEl>
                                        <p:attrNameLst>
                                          <p:attrName>style.visibility</p:attrName>
                                        </p:attrNameLst>
                                      </p:cBhvr>
                                      <p:to>
                                        <p:strVal val="hidden"/>
                                      </p:to>
                                    </p:set>
                                  </p:childTnLst>
                                </p:cTn>
                              </p:par>
                            </p:childTnLst>
                          </p:cTn>
                        </p:par>
                        <p:par>
                          <p:cTn id="23" fill="hold">
                            <p:stCondLst>
                              <p:cond delay="1250"/>
                            </p:stCondLst>
                            <p:childTnLst>
                              <p:par>
                                <p:cTn id="24" presetID="3" presetClass="exit" presetSubtype="10" fill="hold" nodeType="afterEffect">
                                  <p:stCondLst>
                                    <p:cond delay="250"/>
                                  </p:stCondLst>
                                  <p:childTnLst>
                                    <p:animEffect transition="out" filter="blinds(horizontal)">
                                      <p:cBhvr>
                                        <p:cTn id="25" dur="1000"/>
                                        <p:tgtEl>
                                          <p:spTgt spid="12"/>
                                        </p:tgtEl>
                                      </p:cBhvr>
                                    </p:animEffect>
                                    <p:set>
                                      <p:cBhvr>
                                        <p:cTn id="26" dur="1" fill="hold">
                                          <p:stCondLst>
                                            <p:cond delay="999"/>
                                          </p:stCondLst>
                                        </p:cTn>
                                        <p:tgtEl>
                                          <p:spTgt spid="1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4" grpId="0"/>
      <p:bldP spid="35" grpId="0"/>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963" y="0"/>
            <a:ext cx="8889188" cy="1143000"/>
          </a:xfrm>
        </p:spPr>
        <p:txBody>
          <a:bodyPr>
            <a:normAutofit/>
          </a:bodyPr>
          <a:lstStyle/>
          <a:p>
            <a:r>
              <a:rPr lang="en-US" sz="4000" dirty="0" smtClean="0"/>
              <a:t>Multiple traces for </a:t>
            </a:r>
            <a:r>
              <a:rPr lang="en-US" sz="4000" dirty="0" err="1">
                <a:solidFill>
                  <a:srgbClr val="FF0000"/>
                </a:solidFill>
              </a:rPr>
              <a:t>App</a:t>
            </a:r>
            <a:r>
              <a:rPr lang="en-US" sz="4000" baseline="-25000" dirty="0" err="1">
                <a:solidFill>
                  <a:srgbClr val="FF0000"/>
                </a:solidFill>
              </a:rPr>
              <a:t>S</a:t>
            </a:r>
            <a:r>
              <a:rPr lang="en-US" sz="4000" dirty="0"/>
              <a:t>,</a:t>
            </a:r>
            <a:r>
              <a:rPr lang="en-US" sz="4000" dirty="0">
                <a:solidFill>
                  <a:srgbClr val="FF0000"/>
                </a:solidFill>
              </a:rPr>
              <a:t> </a:t>
            </a:r>
            <a:r>
              <a:rPr lang="en-US" sz="4000" dirty="0" err="1" smtClean="0">
                <a:solidFill>
                  <a:srgbClr val="FF0000"/>
                </a:solidFill>
              </a:rPr>
              <a:t>App</a:t>
            </a:r>
            <a:r>
              <a:rPr lang="en-US" sz="4000" baseline="-25000" dirty="0" err="1" smtClean="0">
                <a:solidFill>
                  <a:srgbClr val="FF0000"/>
                </a:solidFill>
              </a:rPr>
              <a:t>T</a:t>
            </a:r>
            <a:endParaRPr lang="en-US" sz="4000" dirty="0"/>
          </a:p>
        </p:txBody>
      </p:sp>
      <p:graphicFrame>
        <p:nvGraphicFramePr>
          <p:cNvPr id="26" name="Table 25"/>
          <p:cNvGraphicFramePr>
            <a:graphicFrameLocks noGrp="1"/>
          </p:cNvGraphicFramePr>
          <p:nvPr>
            <p:extLst>
              <p:ext uri="{D42A27DB-BD31-4B8C-83A1-F6EECF244321}">
                <p14:modId xmlns:p14="http://schemas.microsoft.com/office/powerpoint/2010/main" val="2886886236"/>
              </p:ext>
            </p:extLst>
          </p:nvPr>
        </p:nvGraphicFramePr>
        <p:xfrm>
          <a:off x="1874059" y="2423173"/>
          <a:ext cx="5723359" cy="3811751"/>
        </p:xfrm>
        <a:graphic>
          <a:graphicData uri="http://schemas.openxmlformats.org/drawingml/2006/table">
            <a:tbl>
              <a:tblPr firstRow="1" bandRow="1">
                <a:tableStyleId>{68D230F3-CF80-4859-8CE7-A43EE81993B5}</a:tableStyleId>
              </a:tblPr>
              <a:tblGrid>
                <a:gridCol w="2150425"/>
                <a:gridCol w="3572934"/>
              </a:tblGrid>
              <a:tr h="374213">
                <a:tc>
                  <a:txBody>
                    <a:bodyPr/>
                    <a:lstStyle/>
                    <a:p>
                      <a:pPr algn="ctr"/>
                      <a:r>
                        <a:rPr lang="en-US" dirty="0" smtClean="0"/>
                        <a:t>Workload</a:t>
                      </a:r>
                      <a:r>
                        <a:rPr lang="en-US" baseline="0" dirty="0" smtClean="0"/>
                        <a:t> name</a:t>
                      </a:r>
                      <a:endParaRPr lang="en-US" dirty="0" smtClean="0"/>
                    </a:p>
                  </a:txBody>
                  <a:tcPr/>
                </a:tc>
                <a:tc>
                  <a:txBody>
                    <a:bodyPr/>
                    <a:lstStyle/>
                    <a:p>
                      <a:pPr algn="ctr"/>
                      <a:r>
                        <a:rPr lang="en-US" baseline="0" dirty="0" smtClean="0"/>
                        <a:t>Actions performed</a:t>
                      </a:r>
                      <a:endParaRPr lang="en-US" dirty="0"/>
                    </a:p>
                  </a:txBody>
                  <a:tcPr/>
                </a:tc>
              </a:tr>
              <a:tr h="1013933">
                <a:tc>
                  <a:txBody>
                    <a:bodyPr/>
                    <a:lstStyle/>
                    <a:p>
                      <a:pPr marL="342900" indent="-342900" algn="l">
                        <a:buFont typeface="+mj-lt"/>
                        <a:buAutoNum type="arabicPeriod"/>
                      </a:pPr>
                      <a:r>
                        <a:rPr lang="en-US" b="1" dirty="0" smtClean="0"/>
                        <a:t>Basic</a:t>
                      </a:r>
                      <a:endParaRPr lang="en-US" b="1" dirty="0"/>
                    </a:p>
                  </a:txBody>
                  <a:tcPr/>
                </a:tc>
                <a:tc>
                  <a:txBody>
                    <a:bodyPr/>
                    <a:lstStyle/>
                    <a:p>
                      <a:pPr algn="ctr"/>
                      <a:endParaRPr lang="en-US" dirty="0"/>
                    </a:p>
                  </a:txBody>
                  <a:tcPr/>
                </a:tc>
              </a:tr>
              <a:tr h="1306186">
                <a:tc>
                  <a:txBody>
                    <a:bodyPr/>
                    <a:lstStyle/>
                    <a:p>
                      <a:pPr marL="342900" indent="-342900" algn="l">
                        <a:buFont typeface="+mj-lt"/>
                        <a:buAutoNum type="arabicPeriod" startAt="2"/>
                      </a:pPr>
                      <a:r>
                        <a:rPr lang="en-US" b="1" dirty="0" smtClean="0"/>
                        <a:t>Click</a:t>
                      </a:r>
                      <a:r>
                        <a:rPr lang="en-US" b="1" baseline="0" dirty="0" smtClean="0"/>
                        <a:t> </a:t>
                      </a:r>
                      <a:r>
                        <a:rPr lang="en-US" b="1" dirty="0" smtClean="0"/>
                        <a:t>on</a:t>
                      </a:r>
                      <a:r>
                        <a:rPr lang="en-US" b="1" baseline="0" dirty="0" smtClean="0"/>
                        <a:t> </a:t>
                      </a:r>
                      <a:r>
                        <a:rPr lang="en-US" b="1" dirty="0" smtClean="0"/>
                        <a:t>square</a:t>
                      </a:r>
                      <a:endParaRPr lang="en-US" b="1" dirty="0"/>
                    </a:p>
                  </a:txBody>
                  <a:tcPr/>
                </a:tc>
                <a:tc>
                  <a:txBody>
                    <a:bodyPr/>
                    <a:lstStyle/>
                    <a:p>
                      <a:pPr algn="ctr"/>
                      <a:endParaRPr lang="en-US" dirty="0"/>
                    </a:p>
                  </a:txBody>
                  <a:tcPr/>
                </a:tc>
              </a:tr>
              <a:tr h="1117419">
                <a:tc>
                  <a:txBody>
                    <a:bodyPr/>
                    <a:lstStyle/>
                    <a:p>
                      <a:pPr marL="342900" indent="-342900" algn="l">
                        <a:buFont typeface="+mj-lt"/>
                        <a:buAutoNum type="arabicPeriod" startAt="3"/>
                      </a:pPr>
                      <a:r>
                        <a:rPr lang="en-US" b="1" dirty="0" smtClean="0"/>
                        <a:t>Click</a:t>
                      </a:r>
                      <a:r>
                        <a:rPr lang="en-US" b="1" baseline="0" dirty="0" smtClean="0"/>
                        <a:t> </a:t>
                      </a:r>
                      <a:r>
                        <a:rPr lang="en-US" b="1" dirty="0" smtClean="0"/>
                        <a:t>on</a:t>
                      </a:r>
                      <a:r>
                        <a:rPr lang="en-US" b="1" baseline="0" dirty="0" smtClean="0"/>
                        <a:t> </a:t>
                      </a:r>
                      <a:r>
                        <a:rPr lang="en-US" b="1" dirty="0" smtClean="0"/>
                        <a:t>text</a:t>
                      </a:r>
                      <a:r>
                        <a:rPr lang="en-US" b="1" baseline="0" dirty="0" smtClean="0"/>
                        <a:t> </a:t>
                      </a:r>
                      <a:r>
                        <a:rPr lang="en-US" b="1" dirty="0" smtClean="0"/>
                        <a:t>menu</a:t>
                      </a:r>
                      <a:endParaRPr lang="en-US" b="1" dirty="0"/>
                    </a:p>
                  </a:txBody>
                  <a:tcPr/>
                </a:tc>
                <a:tc>
                  <a:txBody>
                    <a:bodyPr/>
                    <a:lstStyle/>
                    <a:p>
                      <a:pPr algn="ctr"/>
                      <a:endParaRPr lang="en-US" dirty="0"/>
                    </a:p>
                  </a:txBody>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4148157259"/>
              </p:ext>
            </p:extLst>
          </p:nvPr>
        </p:nvGraphicFramePr>
        <p:xfrm>
          <a:off x="4332509" y="2988002"/>
          <a:ext cx="3124480" cy="741680"/>
        </p:xfrm>
        <a:graphic>
          <a:graphicData uri="http://schemas.openxmlformats.org/drawingml/2006/table">
            <a:tbl>
              <a:tblPr firstRow="1" bandRow="1">
                <a:tableStyleId>{0E3FDE45-AF77-4B5C-9715-49D594BDF05E}</a:tableStyleId>
              </a:tblPr>
              <a:tblGrid>
                <a:gridCol w="839729"/>
                <a:gridCol w="2284751"/>
              </a:tblGrid>
              <a:tr h="370840">
                <a:tc>
                  <a:txBody>
                    <a:bodyPr/>
                    <a:lstStyle/>
                    <a:p>
                      <a:r>
                        <a:rPr lang="en-US" sz="1600" b="0" dirty="0" smtClean="0"/>
                        <a:t>Step</a:t>
                      </a:r>
                      <a:r>
                        <a:rPr lang="en-US" sz="1600" b="0" baseline="0" dirty="0" smtClean="0"/>
                        <a:t> 1</a:t>
                      </a:r>
                      <a:endParaRPr lang="en-US" sz="1600" b="0" dirty="0"/>
                    </a:p>
                  </a:txBody>
                  <a:tcPr/>
                </a:tc>
                <a:tc>
                  <a:txBody>
                    <a:bodyPr/>
                    <a:lstStyle/>
                    <a:p>
                      <a:r>
                        <a:rPr lang="en-US" sz="1600" b="0" dirty="0" smtClean="0"/>
                        <a:t>Open</a:t>
                      </a:r>
                      <a:r>
                        <a:rPr lang="en-US" sz="1600" b="0" baseline="0" dirty="0" smtClean="0"/>
                        <a:t> </a:t>
                      </a:r>
                      <a:r>
                        <a:rPr lang="en-US" sz="1600" b="0" baseline="0" dirty="0" err="1" smtClean="0"/>
                        <a:t>TicTacToe</a:t>
                      </a:r>
                      <a:r>
                        <a:rPr lang="en-US" sz="1600" b="0" baseline="0" dirty="0" smtClean="0"/>
                        <a:t> game</a:t>
                      </a:r>
                      <a:endParaRPr lang="en-US" sz="1600" b="0" dirty="0"/>
                    </a:p>
                  </a:txBody>
                  <a:tcPr/>
                </a:tc>
              </a:tr>
              <a:tr h="370840">
                <a:tc>
                  <a:txBody>
                    <a:bodyPr/>
                    <a:lstStyle/>
                    <a:p>
                      <a:r>
                        <a:rPr lang="en-US" sz="1600" dirty="0" smtClean="0"/>
                        <a:t>Step 2</a:t>
                      </a:r>
                      <a:endParaRPr lang="en-US" sz="1600" dirty="0"/>
                    </a:p>
                  </a:txBody>
                  <a:tcPr/>
                </a:tc>
                <a:tc>
                  <a:txBody>
                    <a:bodyPr/>
                    <a:lstStyle/>
                    <a:p>
                      <a:r>
                        <a:rPr lang="en-US" sz="1600" dirty="0" smtClean="0"/>
                        <a:t>Close </a:t>
                      </a:r>
                      <a:r>
                        <a:rPr lang="en-US" sz="1600" dirty="0" err="1" smtClean="0"/>
                        <a:t>TicTacToe</a:t>
                      </a:r>
                      <a:r>
                        <a:rPr lang="en-US" sz="1600" dirty="0" smtClean="0"/>
                        <a:t> game</a:t>
                      </a:r>
                      <a:endParaRPr lang="en-US" sz="1600" dirty="0"/>
                    </a:p>
                  </a:txBody>
                  <a:tcPr/>
                </a:tc>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1395279839"/>
              </p:ext>
            </p:extLst>
          </p:nvPr>
        </p:nvGraphicFramePr>
        <p:xfrm>
          <a:off x="4332509" y="3909805"/>
          <a:ext cx="3124480" cy="1112520"/>
        </p:xfrm>
        <a:graphic>
          <a:graphicData uri="http://schemas.openxmlformats.org/drawingml/2006/table">
            <a:tbl>
              <a:tblPr firstRow="1" bandRow="1">
                <a:tableStyleId>{0E3FDE45-AF77-4B5C-9715-49D594BDF05E}</a:tableStyleId>
              </a:tblPr>
              <a:tblGrid>
                <a:gridCol w="839729"/>
                <a:gridCol w="2284751"/>
              </a:tblGrid>
              <a:tr h="370840">
                <a:tc>
                  <a:txBody>
                    <a:bodyPr/>
                    <a:lstStyle/>
                    <a:p>
                      <a:r>
                        <a:rPr lang="en-US" sz="1600" b="0" dirty="0" smtClean="0"/>
                        <a:t>Step</a:t>
                      </a:r>
                      <a:r>
                        <a:rPr lang="en-US" sz="1600" b="0" baseline="0" dirty="0" smtClean="0"/>
                        <a:t> 1</a:t>
                      </a:r>
                      <a:endParaRPr lang="en-US" sz="1600" b="0" dirty="0"/>
                    </a:p>
                  </a:txBody>
                  <a:tcPr/>
                </a:tc>
                <a:tc>
                  <a:txBody>
                    <a:bodyPr/>
                    <a:lstStyle/>
                    <a:p>
                      <a:r>
                        <a:rPr lang="en-US" sz="1600" b="0" dirty="0" smtClean="0"/>
                        <a:t>Open</a:t>
                      </a:r>
                      <a:r>
                        <a:rPr lang="en-US" sz="1600" b="0" baseline="0" dirty="0" smtClean="0"/>
                        <a:t> </a:t>
                      </a:r>
                      <a:r>
                        <a:rPr lang="en-US" sz="1600" b="0" baseline="0" dirty="0" err="1" smtClean="0"/>
                        <a:t>TicTacToe</a:t>
                      </a:r>
                      <a:r>
                        <a:rPr lang="en-US" sz="1600" b="0" baseline="0" dirty="0" smtClean="0"/>
                        <a:t> game</a:t>
                      </a:r>
                      <a:endParaRPr lang="en-US" sz="1600" b="0" dirty="0"/>
                    </a:p>
                  </a:txBody>
                  <a:tcPr/>
                </a:tc>
              </a:tr>
              <a:tr h="370840">
                <a:tc>
                  <a:txBody>
                    <a:bodyPr/>
                    <a:lstStyle/>
                    <a:p>
                      <a:r>
                        <a:rPr lang="en-US" sz="1600" dirty="0" smtClean="0"/>
                        <a:t>Step 2</a:t>
                      </a:r>
                      <a:endParaRPr lang="en-US" sz="1600" b="0" dirty="0"/>
                    </a:p>
                  </a:txBody>
                  <a:tcPr/>
                </a:tc>
                <a:tc>
                  <a:txBody>
                    <a:bodyPr/>
                    <a:lstStyle/>
                    <a:p>
                      <a:r>
                        <a:rPr lang="en-US" sz="1600" dirty="0" smtClean="0"/>
                        <a:t>Click on a square</a:t>
                      </a:r>
                      <a:endParaRPr lang="en-US" sz="1600" b="0" dirty="0"/>
                    </a:p>
                  </a:txBody>
                  <a:tcPr/>
                </a:tc>
              </a:tr>
              <a:tr h="370840">
                <a:tc>
                  <a:txBody>
                    <a:bodyPr/>
                    <a:lstStyle/>
                    <a:p>
                      <a:r>
                        <a:rPr lang="en-US" sz="1600" dirty="0" smtClean="0"/>
                        <a:t>Step 3</a:t>
                      </a:r>
                      <a:endParaRPr lang="en-US" sz="1600" dirty="0"/>
                    </a:p>
                  </a:txBody>
                  <a:tcPr/>
                </a:tc>
                <a:tc>
                  <a:txBody>
                    <a:bodyPr/>
                    <a:lstStyle/>
                    <a:p>
                      <a:r>
                        <a:rPr lang="en-US" sz="1600" dirty="0" smtClean="0"/>
                        <a:t>Close </a:t>
                      </a:r>
                      <a:r>
                        <a:rPr lang="en-US" sz="1600" dirty="0" err="1" smtClean="0"/>
                        <a:t>TicTacToe</a:t>
                      </a:r>
                      <a:r>
                        <a:rPr lang="en-US" sz="1600" dirty="0" smtClean="0"/>
                        <a:t> game</a:t>
                      </a:r>
                      <a:endParaRPr lang="en-US" sz="1600" dirty="0"/>
                    </a:p>
                  </a:txBody>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608090231"/>
              </p:ext>
            </p:extLst>
          </p:nvPr>
        </p:nvGraphicFramePr>
        <p:xfrm>
          <a:off x="4218489" y="5145745"/>
          <a:ext cx="3238500" cy="1062580"/>
        </p:xfrm>
        <a:graphic>
          <a:graphicData uri="http://schemas.openxmlformats.org/drawingml/2006/table">
            <a:tbl>
              <a:tblPr firstRow="1" bandRow="1">
                <a:tableStyleId>{0E3FDE45-AF77-4B5C-9715-49D594BDF05E}</a:tableStyleId>
              </a:tblPr>
              <a:tblGrid>
                <a:gridCol w="774700"/>
                <a:gridCol w="2463800"/>
              </a:tblGrid>
              <a:tr h="325440">
                <a:tc>
                  <a:txBody>
                    <a:bodyPr/>
                    <a:lstStyle/>
                    <a:p>
                      <a:r>
                        <a:rPr lang="en-US" sz="1600" b="0" dirty="0" smtClean="0"/>
                        <a:t>Step</a:t>
                      </a:r>
                      <a:r>
                        <a:rPr lang="en-US" sz="1600" b="0" baseline="0" dirty="0" smtClean="0"/>
                        <a:t> 1</a:t>
                      </a:r>
                      <a:endParaRPr lang="en-US" sz="1600" b="0" dirty="0"/>
                    </a:p>
                  </a:txBody>
                  <a:tcPr/>
                </a:tc>
                <a:tc>
                  <a:txBody>
                    <a:bodyPr/>
                    <a:lstStyle/>
                    <a:p>
                      <a:r>
                        <a:rPr lang="en-US" sz="1600" b="0" dirty="0" smtClean="0"/>
                        <a:t>Open</a:t>
                      </a:r>
                      <a:r>
                        <a:rPr lang="en-US" sz="1600" b="0" baseline="0" dirty="0" smtClean="0"/>
                        <a:t> </a:t>
                      </a:r>
                      <a:r>
                        <a:rPr lang="en-US" sz="1600" b="0" baseline="0" dirty="0" err="1" smtClean="0"/>
                        <a:t>TicTacToe</a:t>
                      </a:r>
                      <a:r>
                        <a:rPr lang="en-US" sz="1600" b="0" baseline="0" dirty="0" smtClean="0"/>
                        <a:t> game</a:t>
                      </a:r>
                      <a:endParaRPr lang="en-US" sz="1600" b="0" dirty="0"/>
                    </a:p>
                  </a:txBody>
                  <a:tcPr/>
                </a:tc>
              </a:tr>
              <a:tr h="392020">
                <a:tc>
                  <a:txBody>
                    <a:bodyPr/>
                    <a:lstStyle/>
                    <a:p>
                      <a:r>
                        <a:rPr lang="en-US" sz="1600" dirty="0" smtClean="0"/>
                        <a:t>Step 2</a:t>
                      </a:r>
                      <a:endParaRPr lang="en-US" sz="1600" b="0" dirty="0"/>
                    </a:p>
                  </a:txBody>
                  <a:tcPr/>
                </a:tc>
                <a:tc>
                  <a:txBody>
                    <a:bodyPr/>
                    <a:lstStyle/>
                    <a:p>
                      <a:r>
                        <a:rPr lang="en-US" sz="1600" dirty="0" smtClean="0"/>
                        <a:t>Click on text</a:t>
                      </a:r>
                      <a:r>
                        <a:rPr lang="en-US" sz="1600" baseline="0" dirty="0" smtClean="0"/>
                        <a:t> menu option</a:t>
                      </a:r>
                      <a:endParaRPr lang="en-US" sz="1600" b="0" dirty="0"/>
                    </a:p>
                  </a:txBody>
                  <a:tcPr/>
                </a:tc>
              </a:tr>
              <a:tr h="325440">
                <a:tc>
                  <a:txBody>
                    <a:bodyPr/>
                    <a:lstStyle/>
                    <a:p>
                      <a:r>
                        <a:rPr lang="en-US" sz="1600" dirty="0" smtClean="0"/>
                        <a:t>Step 3</a:t>
                      </a:r>
                      <a:endParaRPr lang="en-US" sz="1600" dirty="0"/>
                    </a:p>
                  </a:txBody>
                  <a:tcPr/>
                </a:tc>
                <a:tc>
                  <a:txBody>
                    <a:bodyPr/>
                    <a:lstStyle/>
                    <a:p>
                      <a:r>
                        <a:rPr lang="en-US" sz="1600" dirty="0" smtClean="0"/>
                        <a:t>Close </a:t>
                      </a:r>
                      <a:r>
                        <a:rPr lang="en-US" sz="1600" dirty="0" err="1" smtClean="0"/>
                        <a:t>TicTacToe</a:t>
                      </a:r>
                      <a:r>
                        <a:rPr lang="en-US" sz="1600" dirty="0" smtClean="0"/>
                        <a:t> game</a:t>
                      </a:r>
                      <a:endParaRPr lang="en-US" sz="1600" dirty="0"/>
                    </a:p>
                  </a:txBody>
                  <a:tcPr/>
                </a:tc>
              </a:tr>
            </a:tbl>
          </a:graphicData>
        </a:graphic>
      </p:graphicFrame>
      <p:sp>
        <p:nvSpPr>
          <p:cNvPr id="12" name="Right Arrow 11"/>
          <p:cNvSpPr/>
          <p:nvPr/>
        </p:nvSpPr>
        <p:spPr>
          <a:xfrm>
            <a:off x="2111817" y="1522607"/>
            <a:ext cx="478983" cy="484632"/>
          </a:xfrm>
          <a:prstGeom prst="rightArrow">
            <a:avLst/>
          </a:prstGeom>
          <a:solidFill>
            <a:schemeClr val="tx1">
              <a:lumMod val="85000"/>
              <a:lumOff val="15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3" name="Right Arrow 12"/>
          <p:cNvSpPr/>
          <p:nvPr/>
        </p:nvSpPr>
        <p:spPr>
          <a:xfrm>
            <a:off x="6318605" y="1522607"/>
            <a:ext cx="469189" cy="484632"/>
          </a:xfrm>
          <a:prstGeom prst="rightArrow">
            <a:avLst/>
          </a:prstGeom>
          <a:solidFill>
            <a:schemeClr val="tx1">
              <a:lumMod val="85000"/>
              <a:lumOff val="15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pic>
        <p:nvPicPr>
          <p:cNvPr id="14" name="Picture 13" descr="pap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1659" y="1288965"/>
            <a:ext cx="749784" cy="838203"/>
          </a:xfrm>
          <a:prstGeom prst="rect">
            <a:avLst/>
          </a:prstGeom>
        </p:spPr>
      </p:pic>
      <p:sp>
        <p:nvSpPr>
          <p:cNvPr id="15" name="Rectangle 14"/>
          <p:cNvSpPr/>
          <p:nvPr/>
        </p:nvSpPr>
        <p:spPr>
          <a:xfrm>
            <a:off x="2910310" y="1333745"/>
            <a:ext cx="1374589" cy="866274"/>
          </a:xfrm>
          <a:prstGeom prst="rect">
            <a:avLst/>
          </a:prstGeom>
          <a:solidFill>
            <a:srgbClr val="FF9C0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Execution with similar workload</a:t>
            </a:r>
            <a:endParaRPr lang="en-US" dirty="0">
              <a:solidFill>
                <a:schemeClr val="tx1"/>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716025683"/>
              </p:ext>
            </p:extLst>
          </p:nvPr>
        </p:nvGraphicFramePr>
        <p:xfrm>
          <a:off x="4753803" y="1385488"/>
          <a:ext cx="1265997" cy="741680"/>
        </p:xfrm>
        <a:graphic>
          <a:graphicData uri="http://schemas.openxmlformats.org/drawingml/2006/table">
            <a:tbl>
              <a:tblPr firstRow="1" bandRow="1">
                <a:tableStyleId>{3B4B98B0-60AC-42C2-AFA5-B58CD77FA1E5}</a:tableStyleId>
              </a:tblPr>
              <a:tblGrid>
                <a:gridCol w="784175"/>
                <a:gridCol w="481822"/>
              </a:tblGrid>
              <a:tr h="370840">
                <a:tc>
                  <a:txBody>
                    <a:bodyPr/>
                    <a:lstStyle/>
                    <a:p>
                      <a:r>
                        <a:rPr lang="en-US" sz="1600" b="0" dirty="0" smtClean="0"/>
                        <a:t>Step</a:t>
                      </a:r>
                      <a:r>
                        <a:rPr lang="en-US" sz="1600" b="0" baseline="0" dirty="0" smtClean="0"/>
                        <a:t> 1</a:t>
                      </a:r>
                      <a:endParaRPr lang="en-US" sz="1600" b="0" dirty="0"/>
                    </a:p>
                  </a:txBody>
                  <a:tcPr/>
                </a:tc>
                <a:tc>
                  <a:txBody>
                    <a:bodyPr/>
                    <a:lstStyle/>
                    <a:p>
                      <a:r>
                        <a:rPr lang="en-US" sz="1600" b="0" dirty="0" smtClean="0"/>
                        <a:t>…</a:t>
                      </a:r>
                      <a:endParaRPr lang="en-US" sz="1600" b="0" dirty="0"/>
                    </a:p>
                  </a:txBody>
                  <a:tcPr/>
                </a:tc>
              </a:tr>
              <a:tr h="370840">
                <a:tc>
                  <a:txBody>
                    <a:bodyPr/>
                    <a:lstStyle/>
                    <a:p>
                      <a:r>
                        <a:rPr lang="en-US" sz="1600" dirty="0" smtClean="0"/>
                        <a:t>Step 2</a:t>
                      </a:r>
                      <a:endParaRPr lang="en-US" sz="1600" dirty="0"/>
                    </a:p>
                  </a:txBody>
                  <a:tcPr/>
                </a:tc>
                <a:tc>
                  <a:txBody>
                    <a:bodyPr/>
                    <a:lstStyle/>
                    <a:p>
                      <a:r>
                        <a:rPr lang="en-US" sz="1600" dirty="0" smtClean="0"/>
                        <a:t>…</a:t>
                      </a:r>
                      <a:endParaRPr lang="en-US" sz="1600" dirty="0"/>
                    </a:p>
                  </a:txBody>
                  <a:tcPr/>
                </a:tc>
              </a:tr>
            </a:tbl>
          </a:graphicData>
        </a:graphic>
      </p:graphicFrame>
      <p:sp>
        <p:nvSpPr>
          <p:cNvPr id="18" name="TextBox 17"/>
          <p:cNvSpPr txBox="1"/>
          <p:nvPr/>
        </p:nvSpPr>
        <p:spPr>
          <a:xfrm>
            <a:off x="7771998" y="1373899"/>
            <a:ext cx="1198390" cy="646331"/>
          </a:xfrm>
          <a:prstGeom prst="rect">
            <a:avLst/>
          </a:prstGeom>
          <a:noFill/>
        </p:spPr>
        <p:txBody>
          <a:bodyPr wrap="none" rtlCol="0">
            <a:spAutoFit/>
          </a:bodyPr>
          <a:lstStyle/>
          <a:p>
            <a:r>
              <a:rPr lang="en-US" dirty="0" smtClean="0"/>
              <a:t>Execution </a:t>
            </a:r>
          </a:p>
          <a:p>
            <a:r>
              <a:rPr lang="en-US" dirty="0" smtClean="0"/>
              <a:t>trace</a:t>
            </a:r>
            <a:endParaRPr lang="en-US" dirty="0"/>
          </a:p>
        </p:txBody>
      </p:sp>
      <p:pic>
        <p:nvPicPr>
          <p:cNvPr id="19" name="Picture 18" descr="TT_androi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667" y="1288965"/>
            <a:ext cx="699217" cy="1050736"/>
          </a:xfrm>
          <a:prstGeom prst="rect">
            <a:avLst/>
          </a:prstGeom>
        </p:spPr>
      </p:pic>
      <p:sp>
        <p:nvSpPr>
          <p:cNvPr id="20" name="TextBox 19"/>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2</a:t>
            </a:r>
            <a:endParaRPr lang="en-US" sz="2000" b="1" dirty="0"/>
          </a:p>
        </p:txBody>
      </p:sp>
      <p:sp>
        <p:nvSpPr>
          <p:cNvPr id="5" name="Slide Number Placeholder 4"/>
          <p:cNvSpPr>
            <a:spLocks noGrp="1"/>
          </p:cNvSpPr>
          <p:nvPr>
            <p:ph type="sldNum" sz="quarter" idx="12"/>
          </p:nvPr>
        </p:nvSpPr>
        <p:spPr/>
        <p:txBody>
          <a:bodyPr/>
          <a:lstStyle/>
          <a:p>
            <a:fld id="{2066355A-084C-D24E-9AD2-7E4FC41EA627}" type="slidenum">
              <a:rPr lang="en-US" smtClean="0"/>
              <a:t>31</a:t>
            </a:fld>
            <a:endParaRPr lang="en-US"/>
          </a:p>
        </p:txBody>
      </p:sp>
      <p:sp>
        <p:nvSpPr>
          <p:cNvPr id="6" name="Date Placeholder 5"/>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226923984"/>
      </p:ext>
    </p:extLst>
  </p:cSld>
  <p:clrMapOvr>
    <a:masterClrMapping/>
  </p:clrMapOvr>
  <mc:AlternateContent xmlns:mc="http://schemas.openxmlformats.org/markup-compatibility/2006" xmlns:p14="http://schemas.microsoft.com/office/powerpoint/2010/main">
    <mc:Choice Requires="p14">
      <p:transition p14:dur="0" advTm="21946"/>
    </mc:Choice>
    <mc:Fallback xmlns="">
      <p:transition xmlns:p14="http://schemas.microsoft.com/office/powerpoint/2010/main" advTm="21946"/>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547789" y="1681316"/>
            <a:ext cx="8367750" cy="1200328"/>
            <a:chOff x="536361" y="4144813"/>
            <a:chExt cx="8367750" cy="1200328"/>
          </a:xfrm>
        </p:grpSpPr>
        <p:sp>
          <p:nvSpPr>
            <p:cNvPr id="34" name="Rectangle 33"/>
            <p:cNvSpPr/>
            <p:nvPr/>
          </p:nvSpPr>
          <p:spPr>
            <a:xfrm>
              <a:off x="536361" y="4202485"/>
              <a:ext cx="6016839" cy="976218"/>
            </a:xfrm>
            <a:prstGeom prst="rect">
              <a:avLst/>
            </a:prstGeom>
            <a:solidFill>
              <a:srgbClr val="FFFB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ight Brace 34"/>
            <p:cNvSpPr/>
            <p:nvPr/>
          </p:nvSpPr>
          <p:spPr>
            <a:xfrm>
              <a:off x="6609644" y="4289778"/>
              <a:ext cx="375356" cy="818443"/>
            </a:xfrm>
            <a:prstGeom prst="rightBrace">
              <a:avLst/>
            </a:prstGeom>
            <a:ln w="381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TextBox 35"/>
            <p:cNvSpPr txBox="1"/>
            <p:nvPr/>
          </p:nvSpPr>
          <p:spPr>
            <a:xfrm>
              <a:off x="7124702" y="4144813"/>
              <a:ext cx="1779409" cy="1200328"/>
            </a:xfrm>
            <a:prstGeom prst="rect">
              <a:avLst/>
            </a:prstGeom>
            <a:solidFill>
              <a:srgbClr val="DEFFE4"/>
            </a:solidFill>
            <a:ln w="12700">
              <a:solidFill>
                <a:schemeClr val="tx1"/>
              </a:solidFill>
              <a:prstDash val="dash"/>
            </a:ln>
          </p:spPr>
          <p:txBody>
            <a:bodyPr wrap="square" rtlCol="0">
              <a:spAutoFit/>
            </a:bodyPr>
            <a:lstStyle/>
            <a:p>
              <a:r>
                <a:rPr lang="en-US" sz="2400" dirty="0" smtClean="0"/>
                <a:t>Used in the following example</a:t>
              </a:r>
              <a:endParaRPr lang="en-US" sz="2400" b="1" i="1" dirty="0" smtClean="0">
                <a:solidFill>
                  <a:srgbClr val="FF0000"/>
                </a:solidFill>
              </a:endParaRPr>
            </a:p>
          </p:txBody>
        </p:sp>
      </p:grpSp>
      <p:sp>
        <p:nvSpPr>
          <p:cNvPr id="24" name="Content Placeholder 2"/>
          <p:cNvSpPr>
            <a:spLocks noGrp="1"/>
          </p:cNvSpPr>
          <p:nvPr>
            <p:ph idx="1"/>
          </p:nvPr>
        </p:nvSpPr>
        <p:spPr>
          <a:xfrm>
            <a:off x="116298" y="1153232"/>
            <a:ext cx="8911872" cy="4900435"/>
          </a:xfrm>
        </p:spPr>
        <p:txBody>
          <a:bodyPr>
            <a:normAutofit/>
          </a:bodyPr>
          <a:lstStyle/>
          <a:p>
            <a:r>
              <a:rPr lang="en-US" dirty="0" smtClean="0"/>
              <a:t>Algorithm uses attributes of methods:</a:t>
            </a:r>
          </a:p>
          <a:p>
            <a:pPr marL="971550" lvl="1" indent="-514350">
              <a:buFont typeface="+mj-lt"/>
              <a:buAutoNum type="arabicPeriod"/>
            </a:pPr>
            <a:r>
              <a:rPr lang="en-US" sz="2700" dirty="0" smtClean="0"/>
              <a:t>Relative frequency of method calls</a:t>
            </a:r>
          </a:p>
          <a:p>
            <a:pPr marL="971550" lvl="1" indent="-514350">
              <a:buFont typeface="+mj-lt"/>
              <a:buAutoNum type="arabicPeriod"/>
            </a:pPr>
            <a:r>
              <a:rPr lang="en-US" sz="2700" dirty="0" smtClean="0"/>
              <a:t>Context of invoked methods</a:t>
            </a:r>
          </a:p>
          <a:p>
            <a:pPr marL="971550" lvl="1" indent="-514350">
              <a:buFont typeface="+mj-lt"/>
              <a:buAutoNum type="arabicPeriod"/>
            </a:pPr>
            <a:r>
              <a:rPr lang="en-US" sz="2700" dirty="0" smtClean="0"/>
              <a:t>Relative positions of method calls</a:t>
            </a:r>
          </a:p>
          <a:p>
            <a:pPr marL="971550" lvl="1" indent="-514350">
              <a:buFont typeface="+mj-lt"/>
              <a:buAutoNum type="arabicPeriod"/>
            </a:pPr>
            <a:r>
              <a:rPr lang="en-US" sz="2700" dirty="0" smtClean="0"/>
              <a:t>Method names</a:t>
            </a:r>
          </a:p>
          <a:p>
            <a:r>
              <a:rPr lang="en-US" dirty="0"/>
              <a:t>Uses </a:t>
            </a:r>
            <a:r>
              <a:rPr lang="en-US" i="1" dirty="0" smtClean="0"/>
              <a:t>graphical model </a:t>
            </a:r>
            <a:r>
              <a:rPr lang="en-US" dirty="0" smtClean="0"/>
              <a:t>to </a:t>
            </a:r>
            <a:r>
              <a:rPr lang="en-US" dirty="0"/>
              <a:t>combine </a:t>
            </a:r>
            <a:r>
              <a:rPr lang="en-US" dirty="0" smtClean="0"/>
              <a:t>different attributes</a:t>
            </a:r>
            <a:endParaRPr lang="en-US" dirty="0"/>
          </a:p>
          <a:p>
            <a:endParaRPr lang="en-US" sz="3100" dirty="0"/>
          </a:p>
        </p:txBody>
      </p:sp>
      <p:sp>
        <p:nvSpPr>
          <p:cNvPr id="2" name="Title 1"/>
          <p:cNvSpPr>
            <a:spLocks noGrp="1"/>
          </p:cNvSpPr>
          <p:nvPr>
            <p:ph type="title"/>
          </p:nvPr>
        </p:nvSpPr>
        <p:spPr>
          <a:xfrm>
            <a:off x="457200" y="10232"/>
            <a:ext cx="8229600" cy="1143000"/>
          </a:xfrm>
        </p:spPr>
        <p:txBody>
          <a:bodyPr>
            <a:normAutofit/>
          </a:bodyPr>
          <a:lstStyle/>
          <a:p>
            <a:r>
              <a:rPr lang="en-US" sz="4000" b="1" dirty="0" smtClean="0"/>
              <a:t>             Trace analysis</a:t>
            </a:r>
            <a:endParaRPr lang="en-US" sz="4000" b="1" dirty="0"/>
          </a:p>
        </p:txBody>
      </p:sp>
      <p:sp>
        <p:nvSpPr>
          <p:cNvPr id="14" name="TextBox 13"/>
          <p:cNvSpPr txBox="1"/>
          <p:nvPr/>
        </p:nvSpPr>
        <p:spPr>
          <a:xfrm>
            <a:off x="1459986" y="241079"/>
            <a:ext cx="2149517" cy="769441"/>
          </a:xfrm>
          <a:prstGeom prst="rect">
            <a:avLst/>
          </a:prstGeom>
          <a:solidFill>
            <a:srgbClr val="9FFF38"/>
          </a:solidFill>
          <a:ln>
            <a:solidFill>
              <a:schemeClr val="tx1"/>
            </a:solidFill>
            <a:prstDash val="dash"/>
          </a:ln>
        </p:spPr>
        <p:txBody>
          <a:bodyPr wrap="square" rtlCol="0">
            <a:spAutoFit/>
          </a:bodyPr>
          <a:lstStyle/>
          <a:p>
            <a:r>
              <a:rPr lang="en-US" sz="4400" b="1" dirty="0" smtClean="0"/>
              <a:t>STEP 3</a:t>
            </a:r>
            <a:endParaRPr lang="en-US" sz="4400" b="1" dirty="0"/>
          </a:p>
        </p:txBody>
      </p:sp>
      <p:sp>
        <p:nvSpPr>
          <p:cNvPr id="3" name="Slide Number Placeholder 2"/>
          <p:cNvSpPr>
            <a:spLocks noGrp="1"/>
          </p:cNvSpPr>
          <p:nvPr>
            <p:ph type="sldNum" sz="quarter" idx="12"/>
          </p:nvPr>
        </p:nvSpPr>
        <p:spPr/>
        <p:txBody>
          <a:bodyPr/>
          <a:lstStyle/>
          <a:p>
            <a:fld id="{2066355A-084C-D24E-9AD2-7E4FC41EA627}" type="slidenum">
              <a:rPr lang="en-US" smtClean="0"/>
              <a:t>32</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7429065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766"/>
            <a:ext cx="9144000" cy="1143000"/>
          </a:xfrm>
        </p:spPr>
        <p:txBody>
          <a:bodyPr>
            <a:normAutofit/>
          </a:bodyPr>
          <a:lstStyle/>
          <a:p>
            <a:r>
              <a:rPr lang="en-US" dirty="0" smtClean="0"/>
              <a:t>Attribute #1: Relative frequency</a:t>
            </a:r>
            <a:endParaRPr lang="en-US" dirty="0"/>
          </a:p>
        </p:txBody>
      </p:sp>
      <p:sp>
        <p:nvSpPr>
          <p:cNvPr id="9" name="Rectangle 8"/>
          <p:cNvSpPr/>
          <p:nvPr/>
        </p:nvSpPr>
        <p:spPr>
          <a:xfrm>
            <a:off x="914287" y="969578"/>
            <a:ext cx="3333044" cy="2898021"/>
          </a:xfrm>
          <a:prstGeom prst="rect">
            <a:avLst/>
          </a:prstGeom>
          <a:solidFill>
            <a:schemeClr val="accent3">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021531" y="969578"/>
            <a:ext cx="3093628" cy="2031325"/>
          </a:xfrm>
          <a:prstGeom prst="rect">
            <a:avLst/>
          </a:prstGeom>
          <a:noFill/>
        </p:spPr>
        <p:txBody>
          <a:bodyPr wrap="none" rtlCol="0">
            <a:spAutoFit/>
          </a:bodyPr>
          <a:lstStyle/>
          <a:p>
            <a:r>
              <a:rPr lang="en-US" b="1" dirty="0" smtClean="0">
                <a:latin typeface="Courier"/>
                <a:cs typeface="Courier"/>
              </a:rPr>
              <a:t>1. </a:t>
            </a:r>
            <a:r>
              <a:rPr lang="en-US" b="1" dirty="0" err="1" smtClean="0">
                <a:latin typeface="Courier"/>
                <a:cs typeface="Courier"/>
              </a:rPr>
              <a:t>Graphics.setColor</a:t>
            </a:r>
            <a:r>
              <a:rPr lang="en-US" b="1" dirty="0">
                <a:latin typeface="Courier"/>
                <a:cs typeface="Courier"/>
              </a:rPr>
              <a:t>;</a:t>
            </a:r>
            <a:endParaRPr lang="en-US" b="1" dirty="0" smtClean="0">
              <a:latin typeface="Courier"/>
              <a:cs typeface="Courier"/>
            </a:endParaRPr>
          </a:p>
          <a:p>
            <a:r>
              <a:rPr lang="en-US" b="1" dirty="0" smtClean="0">
                <a:latin typeface="Courier"/>
                <a:cs typeface="Courier"/>
              </a:rPr>
              <a:t>2. </a:t>
            </a:r>
            <a:r>
              <a:rPr lang="en-US" b="1" dirty="0" err="1" smtClean="0">
                <a:latin typeface="Courier"/>
                <a:cs typeface="Courier"/>
              </a:rPr>
              <a:t>Graphics.fillRect</a:t>
            </a:r>
            <a:r>
              <a:rPr lang="en-US" b="1" dirty="0">
                <a:latin typeface="Courier"/>
                <a:cs typeface="Courier"/>
              </a:rPr>
              <a:t>;</a:t>
            </a:r>
            <a:endParaRPr lang="en-US" b="1" dirty="0" smtClean="0">
              <a:latin typeface="Courier"/>
              <a:cs typeface="Courier"/>
            </a:endParaRPr>
          </a:p>
          <a:p>
            <a:r>
              <a:rPr lang="en-US" b="1" dirty="0" smtClean="0">
                <a:latin typeface="Courier"/>
                <a:cs typeface="Courier"/>
              </a:rPr>
              <a:t>3. </a:t>
            </a:r>
            <a:r>
              <a:rPr lang="en-US" b="1" dirty="0" err="1" smtClean="0">
                <a:latin typeface="Courier"/>
                <a:cs typeface="Courier"/>
              </a:rPr>
              <a:t>Graphics.setColor</a:t>
            </a:r>
            <a:r>
              <a:rPr lang="en-US" b="1" dirty="0">
                <a:latin typeface="Courier"/>
                <a:cs typeface="Courier"/>
              </a:rPr>
              <a:t>;</a:t>
            </a:r>
          </a:p>
          <a:p>
            <a:r>
              <a:rPr lang="en-US" b="1" dirty="0" smtClean="0">
                <a:latin typeface="Courier"/>
                <a:cs typeface="Courier"/>
              </a:rPr>
              <a:t>4. </a:t>
            </a:r>
            <a:r>
              <a:rPr lang="en-US" b="1" dirty="0" err="1" smtClean="0">
                <a:latin typeface="Courier"/>
                <a:cs typeface="Courier"/>
              </a:rPr>
              <a:t>Graphics.fillRect</a:t>
            </a:r>
            <a:r>
              <a:rPr lang="en-US" b="1" dirty="0">
                <a:latin typeface="Courier"/>
                <a:cs typeface="Courier"/>
              </a:rPr>
              <a:t>;</a:t>
            </a:r>
            <a:endParaRPr lang="en-US" b="1" dirty="0" smtClean="0">
              <a:latin typeface="Courier"/>
              <a:cs typeface="Courier"/>
            </a:endParaRPr>
          </a:p>
          <a:p>
            <a:r>
              <a:rPr lang="en-US" b="1" dirty="0" smtClean="0">
                <a:latin typeface="Courier"/>
                <a:cs typeface="Courier"/>
              </a:rPr>
              <a:t>5. </a:t>
            </a:r>
            <a:r>
              <a:rPr lang="en-US" b="1" dirty="0" err="1" smtClean="0">
                <a:latin typeface="Courier"/>
                <a:cs typeface="Courier"/>
              </a:rPr>
              <a:t>Graphics.fillRect</a:t>
            </a:r>
            <a:r>
              <a:rPr lang="en-US" b="1" dirty="0" smtClean="0">
                <a:latin typeface="Courier"/>
                <a:cs typeface="Courier"/>
              </a:rPr>
              <a:t>;</a:t>
            </a:r>
          </a:p>
          <a:p>
            <a:r>
              <a:rPr lang="en-US" b="1" dirty="0" smtClean="0">
                <a:latin typeface="Courier"/>
                <a:cs typeface="Courier"/>
              </a:rPr>
              <a:t>6. </a:t>
            </a:r>
            <a:r>
              <a:rPr lang="en-US" b="1" dirty="0" err="1" smtClean="0">
                <a:latin typeface="Courier"/>
                <a:cs typeface="Courier"/>
              </a:rPr>
              <a:t>Graphics.fillRect</a:t>
            </a:r>
            <a:r>
              <a:rPr lang="en-US" b="1" dirty="0" smtClean="0">
                <a:latin typeface="Courier"/>
                <a:cs typeface="Courier"/>
              </a:rPr>
              <a:t>;</a:t>
            </a:r>
            <a:endParaRPr lang="en-US" b="1" dirty="0">
              <a:latin typeface="Courier"/>
              <a:cs typeface="Courier"/>
            </a:endParaRPr>
          </a:p>
          <a:p>
            <a:r>
              <a:rPr lang="en-US" dirty="0" smtClean="0">
                <a:latin typeface="Arial"/>
                <a:cs typeface="Courier"/>
              </a:rPr>
              <a:t>...</a:t>
            </a:r>
            <a:endParaRPr lang="en-US" dirty="0">
              <a:latin typeface="Arial"/>
              <a:cs typeface="Courier"/>
            </a:endParaRPr>
          </a:p>
        </p:txBody>
      </p:sp>
      <p:sp>
        <p:nvSpPr>
          <p:cNvPr id="12" name="Rectangle 11"/>
          <p:cNvSpPr/>
          <p:nvPr/>
        </p:nvSpPr>
        <p:spPr>
          <a:xfrm>
            <a:off x="4755336" y="982276"/>
            <a:ext cx="3241319" cy="2857101"/>
          </a:xfrm>
          <a:prstGeom prst="rect">
            <a:avLst/>
          </a:prstGeom>
          <a:solidFill>
            <a:schemeClr val="accent5">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4903617" y="1038720"/>
            <a:ext cx="2955106" cy="2585323"/>
          </a:xfrm>
          <a:prstGeom prst="rect">
            <a:avLst/>
          </a:prstGeom>
          <a:noFill/>
        </p:spPr>
        <p:txBody>
          <a:bodyPr wrap="none" rtlCol="0">
            <a:spAutoFit/>
          </a:bodyPr>
          <a:lstStyle/>
          <a:p>
            <a:r>
              <a:rPr lang="en-US" b="1" dirty="0" smtClean="0">
                <a:latin typeface="Courier"/>
                <a:cs typeface="Courier"/>
              </a:rPr>
              <a:t>1. </a:t>
            </a:r>
            <a:r>
              <a:rPr lang="en-US" b="1" dirty="0" err="1" smtClean="0">
                <a:latin typeface="Courier"/>
                <a:cs typeface="Courier"/>
              </a:rPr>
              <a:t>Paint.setStyle</a:t>
            </a:r>
            <a:r>
              <a:rPr lang="en-US" b="1" dirty="0">
                <a:latin typeface="Courier"/>
                <a:cs typeface="Courier"/>
              </a:rPr>
              <a:t>;</a:t>
            </a:r>
            <a:endParaRPr lang="en-US" b="1" dirty="0" smtClean="0">
              <a:latin typeface="Courier"/>
              <a:cs typeface="Courier"/>
            </a:endParaRPr>
          </a:p>
          <a:p>
            <a:r>
              <a:rPr lang="en-US" b="1" dirty="0" smtClean="0">
                <a:latin typeface="Courier"/>
                <a:cs typeface="Courier"/>
              </a:rPr>
              <a:t>2. </a:t>
            </a:r>
            <a:r>
              <a:rPr lang="en-US" b="1" dirty="0" err="1" smtClean="0">
                <a:latin typeface="Courier"/>
                <a:cs typeface="Courier"/>
              </a:rPr>
              <a:t>Color.parseColor</a:t>
            </a:r>
            <a:r>
              <a:rPr lang="en-US" b="1" dirty="0" smtClean="0">
                <a:latin typeface="Courier"/>
                <a:cs typeface="Courier"/>
              </a:rPr>
              <a:t>;</a:t>
            </a:r>
          </a:p>
          <a:p>
            <a:r>
              <a:rPr lang="en-US" b="1" dirty="0" smtClean="0">
                <a:latin typeface="Courier"/>
                <a:cs typeface="Courier"/>
              </a:rPr>
              <a:t>3. </a:t>
            </a:r>
            <a:r>
              <a:rPr lang="en-US" b="1" dirty="0" err="1" smtClean="0">
                <a:latin typeface="Courier"/>
                <a:cs typeface="Courier"/>
              </a:rPr>
              <a:t>Canvas.drawLine</a:t>
            </a:r>
            <a:r>
              <a:rPr lang="en-US" b="1" dirty="0" smtClean="0">
                <a:latin typeface="Courier"/>
                <a:cs typeface="Courier"/>
              </a:rPr>
              <a:t>;</a:t>
            </a:r>
          </a:p>
          <a:p>
            <a:r>
              <a:rPr lang="en-US" b="1" dirty="0">
                <a:latin typeface="Courier"/>
                <a:cs typeface="Courier"/>
              </a:rPr>
              <a:t>4</a:t>
            </a:r>
            <a:r>
              <a:rPr lang="en-US" b="1" dirty="0" smtClean="0">
                <a:latin typeface="Courier"/>
                <a:cs typeface="Courier"/>
              </a:rPr>
              <a:t>. </a:t>
            </a:r>
            <a:r>
              <a:rPr lang="en-US" b="1" dirty="0" err="1" smtClean="0">
                <a:latin typeface="Courier"/>
                <a:cs typeface="Courier"/>
              </a:rPr>
              <a:t>Paint.setStyle</a:t>
            </a:r>
            <a:r>
              <a:rPr lang="en-US" b="1" dirty="0" smtClean="0">
                <a:latin typeface="Courier"/>
                <a:cs typeface="Courier"/>
              </a:rPr>
              <a:t>;</a:t>
            </a:r>
          </a:p>
          <a:p>
            <a:r>
              <a:rPr lang="en-US" b="1" dirty="0">
                <a:latin typeface="Courier"/>
                <a:cs typeface="Courier"/>
              </a:rPr>
              <a:t>5</a:t>
            </a:r>
            <a:r>
              <a:rPr lang="en-US" b="1" dirty="0" smtClean="0">
                <a:latin typeface="Courier"/>
                <a:cs typeface="Courier"/>
              </a:rPr>
              <a:t>. </a:t>
            </a:r>
            <a:r>
              <a:rPr lang="en-US" b="1" dirty="0" err="1" smtClean="0">
                <a:latin typeface="Courier"/>
                <a:cs typeface="Courier"/>
              </a:rPr>
              <a:t>Color.parseColor</a:t>
            </a:r>
            <a:r>
              <a:rPr lang="en-US" b="1" dirty="0" smtClean="0">
                <a:latin typeface="Courier"/>
                <a:cs typeface="Courier"/>
              </a:rPr>
              <a:t>;</a:t>
            </a:r>
          </a:p>
          <a:p>
            <a:r>
              <a:rPr lang="en-US" b="1" dirty="0">
                <a:latin typeface="Courier"/>
                <a:cs typeface="Courier"/>
              </a:rPr>
              <a:t>6</a:t>
            </a:r>
            <a:r>
              <a:rPr lang="en-US" b="1" dirty="0" smtClean="0">
                <a:latin typeface="Courier"/>
                <a:cs typeface="Courier"/>
              </a:rPr>
              <a:t>. </a:t>
            </a:r>
            <a:r>
              <a:rPr lang="en-US" b="1" dirty="0" err="1" smtClean="0">
                <a:latin typeface="Courier"/>
                <a:cs typeface="Courier"/>
              </a:rPr>
              <a:t>Canvas.drawLine</a:t>
            </a:r>
            <a:r>
              <a:rPr lang="en-US" b="1" dirty="0" smtClean="0">
                <a:latin typeface="Courier"/>
                <a:cs typeface="Courier"/>
              </a:rPr>
              <a:t>;</a:t>
            </a:r>
          </a:p>
          <a:p>
            <a:r>
              <a:rPr lang="en-US" b="1" dirty="0">
                <a:latin typeface="Courier"/>
                <a:cs typeface="Courier"/>
              </a:rPr>
              <a:t>7</a:t>
            </a:r>
            <a:r>
              <a:rPr lang="en-US" b="1" dirty="0" smtClean="0">
                <a:latin typeface="Courier"/>
                <a:cs typeface="Courier"/>
              </a:rPr>
              <a:t>. </a:t>
            </a:r>
            <a:r>
              <a:rPr lang="en-US" b="1" dirty="0" err="1" smtClean="0">
                <a:latin typeface="Courier"/>
                <a:cs typeface="Courier"/>
              </a:rPr>
              <a:t>Canvas.drawLine</a:t>
            </a:r>
            <a:r>
              <a:rPr lang="en-US" b="1" dirty="0" smtClean="0">
                <a:latin typeface="Courier"/>
                <a:cs typeface="Courier"/>
              </a:rPr>
              <a:t>;</a:t>
            </a:r>
          </a:p>
          <a:p>
            <a:r>
              <a:rPr lang="en-US" b="1" dirty="0">
                <a:latin typeface="Courier"/>
                <a:cs typeface="Courier"/>
              </a:rPr>
              <a:t>8</a:t>
            </a:r>
            <a:r>
              <a:rPr lang="en-US" b="1" dirty="0" smtClean="0">
                <a:latin typeface="Courier"/>
                <a:cs typeface="Courier"/>
              </a:rPr>
              <a:t>. </a:t>
            </a:r>
            <a:r>
              <a:rPr lang="en-US" b="1" dirty="0" err="1" smtClean="0">
                <a:latin typeface="Courier"/>
                <a:cs typeface="Courier"/>
              </a:rPr>
              <a:t>Canvas.drawLine</a:t>
            </a:r>
            <a:r>
              <a:rPr lang="en-US" b="1" dirty="0" smtClean="0">
                <a:latin typeface="Courier"/>
                <a:cs typeface="Courier"/>
              </a:rPr>
              <a:t>;</a:t>
            </a:r>
          </a:p>
          <a:p>
            <a:r>
              <a:rPr lang="en-US" dirty="0" smtClean="0">
                <a:latin typeface="Arial"/>
                <a:cs typeface="Courier"/>
              </a:rPr>
              <a:t>...</a:t>
            </a:r>
            <a:endParaRPr lang="en-US" dirty="0">
              <a:latin typeface="Arial"/>
              <a:cs typeface="Courier"/>
            </a:endParaRPr>
          </a:p>
        </p:txBody>
      </p:sp>
      <p:sp>
        <p:nvSpPr>
          <p:cNvPr id="20" name="TextBox 19"/>
          <p:cNvSpPr txBox="1"/>
          <p:nvPr/>
        </p:nvSpPr>
        <p:spPr>
          <a:xfrm>
            <a:off x="1437780" y="3377712"/>
            <a:ext cx="2306040" cy="461665"/>
          </a:xfrm>
          <a:prstGeom prst="rect">
            <a:avLst/>
          </a:prstGeom>
          <a:noFill/>
        </p:spPr>
        <p:txBody>
          <a:bodyPr wrap="none" rtlCol="0">
            <a:spAutoFit/>
          </a:bodyPr>
          <a:lstStyle/>
          <a:p>
            <a:r>
              <a:rPr lang="en-US" sz="2400" b="1" dirty="0" smtClean="0"/>
              <a:t>Source trace 1</a:t>
            </a:r>
            <a:endParaRPr lang="en-US" sz="2400" b="1" dirty="0"/>
          </a:p>
        </p:txBody>
      </p:sp>
      <p:sp>
        <p:nvSpPr>
          <p:cNvPr id="21" name="TextBox 20"/>
          <p:cNvSpPr txBox="1"/>
          <p:nvPr/>
        </p:nvSpPr>
        <p:spPr>
          <a:xfrm>
            <a:off x="5390034" y="3363601"/>
            <a:ext cx="2180405" cy="461665"/>
          </a:xfrm>
          <a:prstGeom prst="rect">
            <a:avLst/>
          </a:prstGeom>
          <a:noFill/>
        </p:spPr>
        <p:txBody>
          <a:bodyPr wrap="none" rtlCol="0">
            <a:spAutoFit/>
          </a:bodyPr>
          <a:lstStyle/>
          <a:p>
            <a:r>
              <a:rPr lang="en-US" sz="2400" b="1" dirty="0" smtClean="0"/>
              <a:t>Target trace 1</a:t>
            </a:r>
            <a:endParaRPr lang="en-US" sz="2400" b="1" dirty="0"/>
          </a:p>
        </p:txBody>
      </p:sp>
      <p:grpSp>
        <p:nvGrpSpPr>
          <p:cNvPr id="22" name="Group 21"/>
          <p:cNvGrpSpPr/>
          <p:nvPr/>
        </p:nvGrpSpPr>
        <p:grpSpPr>
          <a:xfrm>
            <a:off x="341387" y="847038"/>
            <a:ext cx="350056" cy="3020561"/>
            <a:chOff x="418123" y="4625859"/>
            <a:chExt cx="242812" cy="1489679"/>
          </a:xfrm>
        </p:grpSpPr>
        <p:sp>
          <p:nvSpPr>
            <p:cNvPr id="23" name="Arc 22"/>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Arc 23"/>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Arc 24"/>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Arc 25"/>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Arc 26"/>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28" name="Straight Arrow Connector 27"/>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8139904" y="925270"/>
            <a:ext cx="377563" cy="2942329"/>
            <a:chOff x="418123" y="4625859"/>
            <a:chExt cx="242812" cy="1489679"/>
          </a:xfrm>
        </p:grpSpPr>
        <p:sp>
          <p:nvSpPr>
            <p:cNvPr id="30" name="Arc 29"/>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Arc 30"/>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Arc 31"/>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Arc 32"/>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Arc 33"/>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35" name="Straight Arrow Connector 34"/>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38" name="TextBox 37"/>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sp>
        <p:nvSpPr>
          <p:cNvPr id="3" name="Slide Number Placeholder 2"/>
          <p:cNvSpPr>
            <a:spLocks noGrp="1"/>
          </p:cNvSpPr>
          <p:nvPr>
            <p:ph type="sldNum" sz="quarter" idx="12"/>
          </p:nvPr>
        </p:nvSpPr>
        <p:spPr/>
        <p:txBody>
          <a:bodyPr/>
          <a:lstStyle/>
          <a:p>
            <a:fld id="{2066355A-084C-D24E-9AD2-7E4FC41EA627}" type="slidenum">
              <a:rPr lang="en-US" smtClean="0"/>
              <a:t>33</a:t>
            </a:fld>
            <a:endParaRPr lang="en-US"/>
          </a:p>
        </p:txBody>
      </p:sp>
      <p:sp>
        <p:nvSpPr>
          <p:cNvPr id="5" name="Date Placeholder 4"/>
          <p:cNvSpPr>
            <a:spLocks noGrp="1"/>
          </p:cNvSpPr>
          <p:nvPr>
            <p:ph type="dt" sz="half" idx="10"/>
          </p:nvPr>
        </p:nvSpPr>
        <p:spPr/>
        <p:txBody>
          <a:bodyPr/>
          <a:lstStyle/>
          <a:p>
            <a:r>
              <a:rPr lang="en-US" smtClean="0"/>
              <a:t>Pre-defense talk</a:t>
            </a:r>
            <a:endParaRPr lang="en-US"/>
          </a:p>
        </p:txBody>
      </p:sp>
      <p:graphicFrame>
        <p:nvGraphicFramePr>
          <p:cNvPr id="39" name="Table 38"/>
          <p:cNvGraphicFramePr>
            <a:graphicFrameLocks noGrp="1"/>
          </p:cNvGraphicFramePr>
          <p:nvPr>
            <p:extLst>
              <p:ext uri="{D42A27DB-BD31-4B8C-83A1-F6EECF244321}">
                <p14:modId xmlns:p14="http://schemas.microsoft.com/office/powerpoint/2010/main" val="3003142186"/>
              </p:ext>
            </p:extLst>
          </p:nvPr>
        </p:nvGraphicFramePr>
        <p:xfrm>
          <a:off x="1154652" y="4378386"/>
          <a:ext cx="3092679" cy="1320800"/>
        </p:xfrm>
        <a:graphic>
          <a:graphicData uri="http://schemas.openxmlformats.org/drawingml/2006/table">
            <a:tbl>
              <a:tblPr firstRow="1" bandRow="1">
                <a:tableStyleId>{1FECB4D8-DB02-4DC6-A0A2-4F2EBAE1DC90}</a:tableStyleId>
              </a:tblPr>
              <a:tblGrid>
                <a:gridCol w="1689100"/>
                <a:gridCol w="1403579"/>
              </a:tblGrid>
              <a:tr h="370840">
                <a:tc>
                  <a:txBody>
                    <a:bodyPr/>
                    <a:lstStyle/>
                    <a:p>
                      <a:pPr algn="ctr"/>
                      <a:r>
                        <a:rPr lang="en-US" sz="1600" b="1" dirty="0" smtClean="0">
                          <a:solidFill>
                            <a:schemeClr val="tx1"/>
                          </a:solidFill>
                        </a:rPr>
                        <a:t>Source API method</a:t>
                      </a:r>
                      <a:endParaRPr lang="en-US" sz="1600" b="1" dirty="0">
                        <a:solidFill>
                          <a:schemeClr val="tx1"/>
                        </a:solidFill>
                      </a:endParaRPr>
                    </a:p>
                  </a:txBody>
                  <a:tcPr/>
                </a:tc>
                <a:tc>
                  <a:txBody>
                    <a:bodyPr/>
                    <a:lstStyle/>
                    <a:p>
                      <a:pPr algn="ctr"/>
                      <a:r>
                        <a:rPr lang="en-US" sz="1600" b="1" dirty="0" smtClean="0">
                          <a:solidFill>
                            <a:schemeClr val="tx1"/>
                          </a:solidFill>
                        </a:rPr>
                        <a:t>Relative frequency</a:t>
                      </a:r>
                      <a:endParaRPr lang="en-US" sz="1600" b="1" dirty="0">
                        <a:solidFill>
                          <a:schemeClr val="tx1"/>
                        </a:solidFill>
                      </a:endParaRPr>
                    </a:p>
                  </a:txBody>
                  <a:tcPr/>
                </a:tc>
              </a:tr>
              <a:tr h="370840">
                <a:tc>
                  <a:txBody>
                    <a:bodyPr/>
                    <a:lstStyle/>
                    <a:p>
                      <a:pPr algn="ctr"/>
                      <a:r>
                        <a:rPr lang="en-US" sz="1600" b="1" dirty="0" err="1" smtClean="0">
                          <a:latin typeface="Courier"/>
                        </a:rPr>
                        <a:t>setColor</a:t>
                      </a:r>
                      <a:endParaRPr lang="en-US" sz="1600" b="1" dirty="0">
                        <a:latin typeface="Courier"/>
                        <a:cs typeface="Courier"/>
                      </a:endParaRPr>
                    </a:p>
                  </a:txBody>
                  <a:tcPr/>
                </a:tc>
                <a:tc>
                  <a:txBody>
                    <a:bodyPr/>
                    <a:lstStyle/>
                    <a:p>
                      <a:pPr algn="ctr"/>
                      <a:r>
                        <a:rPr lang="en-US" sz="1600" dirty="0" smtClean="0"/>
                        <a:t>0.33</a:t>
                      </a:r>
                      <a:endParaRPr lang="en-US" sz="1600" dirty="0"/>
                    </a:p>
                  </a:txBody>
                  <a:tcPr/>
                </a:tc>
              </a:tr>
              <a:tr h="370840">
                <a:tc>
                  <a:txBody>
                    <a:bodyPr/>
                    <a:lstStyle/>
                    <a:p>
                      <a:pPr algn="ctr"/>
                      <a:r>
                        <a:rPr lang="en-US" sz="1600" b="1" dirty="0" err="1" smtClean="0">
                          <a:latin typeface="Courier"/>
                        </a:rPr>
                        <a:t>fillRect</a:t>
                      </a:r>
                      <a:endParaRPr lang="en-US" sz="1600" b="1" dirty="0">
                        <a:latin typeface="Courier"/>
                        <a:cs typeface="Courier"/>
                      </a:endParaRPr>
                    </a:p>
                  </a:txBody>
                  <a:tcPr/>
                </a:tc>
                <a:tc>
                  <a:txBody>
                    <a:bodyPr/>
                    <a:lstStyle/>
                    <a:p>
                      <a:pPr algn="ctr"/>
                      <a:r>
                        <a:rPr lang="en-US" sz="1600" dirty="0" smtClean="0"/>
                        <a:t>0.67</a:t>
                      </a:r>
                      <a:endParaRPr lang="en-US" sz="1600" dirty="0"/>
                    </a:p>
                  </a:txBody>
                  <a:tcPr/>
                </a:tc>
              </a:tr>
            </a:tbl>
          </a:graphicData>
        </a:graphic>
      </p:graphicFrame>
      <p:graphicFrame>
        <p:nvGraphicFramePr>
          <p:cNvPr id="40" name="Table 39"/>
          <p:cNvGraphicFramePr>
            <a:graphicFrameLocks noGrp="1"/>
          </p:cNvGraphicFramePr>
          <p:nvPr>
            <p:extLst>
              <p:ext uri="{D42A27DB-BD31-4B8C-83A1-F6EECF244321}">
                <p14:modId xmlns:p14="http://schemas.microsoft.com/office/powerpoint/2010/main" val="2356397815"/>
              </p:ext>
            </p:extLst>
          </p:nvPr>
        </p:nvGraphicFramePr>
        <p:xfrm>
          <a:off x="4929054" y="4378386"/>
          <a:ext cx="3067601" cy="1691640"/>
        </p:xfrm>
        <a:graphic>
          <a:graphicData uri="http://schemas.openxmlformats.org/drawingml/2006/table">
            <a:tbl>
              <a:tblPr firstRow="1" bandRow="1">
                <a:tableStyleId>{FABFCF23-3B69-468F-B69F-88F6DE6A72F2}</a:tableStyleId>
              </a:tblPr>
              <a:tblGrid>
                <a:gridCol w="1710123"/>
                <a:gridCol w="1357478"/>
              </a:tblGrid>
              <a:tr h="370840">
                <a:tc>
                  <a:txBody>
                    <a:bodyPr/>
                    <a:lstStyle/>
                    <a:p>
                      <a:pPr algn="ctr"/>
                      <a:r>
                        <a:rPr lang="en-US" sz="1600" dirty="0" smtClean="0">
                          <a:solidFill>
                            <a:schemeClr val="tx1"/>
                          </a:solidFill>
                        </a:rPr>
                        <a:t>Target API method</a:t>
                      </a:r>
                      <a:endParaRPr lang="en-US" sz="1600" dirty="0">
                        <a:solidFill>
                          <a:schemeClr val="tx1"/>
                        </a:solidFill>
                      </a:endParaRPr>
                    </a:p>
                  </a:txBody>
                  <a:tcPr/>
                </a:tc>
                <a:tc>
                  <a:txBody>
                    <a:bodyPr/>
                    <a:lstStyle/>
                    <a:p>
                      <a:pPr algn="ctr"/>
                      <a:r>
                        <a:rPr lang="en-US" sz="1600" dirty="0" smtClean="0">
                          <a:solidFill>
                            <a:schemeClr val="tx1"/>
                          </a:solidFill>
                        </a:rPr>
                        <a:t>Relative frequency</a:t>
                      </a:r>
                      <a:endParaRPr lang="en-US" sz="1600" dirty="0">
                        <a:solidFill>
                          <a:schemeClr val="tx1"/>
                        </a:solidFill>
                      </a:endParaRPr>
                    </a:p>
                  </a:txBody>
                  <a:tcPr/>
                </a:tc>
              </a:tr>
              <a:tr h="370840">
                <a:tc>
                  <a:txBody>
                    <a:bodyPr/>
                    <a:lstStyle/>
                    <a:p>
                      <a:pPr algn="ctr"/>
                      <a:r>
                        <a:rPr lang="en-US" sz="1600" b="1" dirty="0" err="1" smtClean="0">
                          <a:latin typeface="Courier"/>
                        </a:rPr>
                        <a:t>setStyle</a:t>
                      </a:r>
                      <a:endParaRPr lang="en-US" sz="1600" b="1" dirty="0">
                        <a:latin typeface="Courier"/>
                        <a:cs typeface="Courier"/>
                      </a:endParaRPr>
                    </a:p>
                  </a:txBody>
                  <a:tcPr/>
                </a:tc>
                <a:tc>
                  <a:txBody>
                    <a:bodyPr/>
                    <a:lstStyle/>
                    <a:p>
                      <a:pPr algn="ctr"/>
                      <a:r>
                        <a:rPr lang="en-US" sz="1600" dirty="0" smtClean="0"/>
                        <a:t>0.25</a:t>
                      </a:r>
                      <a:endParaRPr lang="en-US" sz="1600" dirty="0"/>
                    </a:p>
                  </a:txBody>
                  <a:tcPr/>
                </a:tc>
              </a:tr>
              <a:tr h="370840">
                <a:tc>
                  <a:txBody>
                    <a:bodyPr/>
                    <a:lstStyle/>
                    <a:p>
                      <a:pPr algn="ctr"/>
                      <a:r>
                        <a:rPr lang="en-US" sz="1600" b="1" dirty="0" err="1" smtClean="0">
                          <a:latin typeface="Courier"/>
                        </a:rPr>
                        <a:t>parseColor</a:t>
                      </a:r>
                      <a:endParaRPr lang="en-US" sz="1600" b="1" dirty="0">
                        <a:latin typeface="Courier"/>
                        <a:cs typeface="Courier"/>
                      </a:endParaRPr>
                    </a:p>
                  </a:txBody>
                  <a:tcPr/>
                </a:tc>
                <a:tc>
                  <a:txBody>
                    <a:bodyPr/>
                    <a:lstStyle/>
                    <a:p>
                      <a:pPr algn="ctr"/>
                      <a:r>
                        <a:rPr lang="en-US" sz="1600" dirty="0" smtClean="0"/>
                        <a:t>0.25</a:t>
                      </a:r>
                      <a:endParaRPr lang="en-US" sz="1600" dirty="0"/>
                    </a:p>
                  </a:txBody>
                  <a:tcPr/>
                </a:tc>
              </a:tr>
              <a:tr h="370840">
                <a:tc>
                  <a:txBody>
                    <a:bodyPr/>
                    <a:lstStyle/>
                    <a:p>
                      <a:pPr algn="ctr"/>
                      <a:r>
                        <a:rPr lang="en-US" sz="1600" b="1" dirty="0" smtClean="0">
                          <a:latin typeface="Courier"/>
                        </a:rPr>
                        <a:t>drawLine</a:t>
                      </a:r>
                      <a:endParaRPr lang="en-US" sz="1600" b="1" dirty="0">
                        <a:latin typeface="Courier"/>
                        <a:cs typeface="Courier"/>
                      </a:endParaRPr>
                    </a:p>
                  </a:txBody>
                  <a:tcPr/>
                </a:tc>
                <a:tc>
                  <a:txBody>
                    <a:bodyPr/>
                    <a:lstStyle/>
                    <a:p>
                      <a:pPr algn="ctr"/>
                      <a:r>
                        <a:rPr lang="en-US" sz="1600" dirty="0" smtClean="0"/>
                        <a:t>0.50</a:t>
                      </a:r>
                      <a:endParaRPr lang="en-US" sz="1600" dirty="0"/>
                    </a:p>
                  </a:txBody>
                  <a:tcPr/>
                </a:tc>
              </a:tr>
            </a:tbl>
          </a:graphicData>
        </a:graphic>
      </p:graphicFrame>
    </p:spTree>
    <p:extLst>
      <p:ext uri="{BB962C8B-B14F-4D97-AF65-F5344CB8AC3E}">
        <p14:creationId xmlns:p14="http://schemas.microsoft.com/office/powerpoint/2010/main" val="3299219905"/>
      </p:ext>
    </p:extLst>
  </p:cSld>
  <p:clrMapOvr>
    <a:masterClrMapping/>
  </p:clrMapOvr>
  <mc:AlternateContent xmlns:mc="http://schemas.openxmlformats.org/markup-compatibility/2006" xmlns:p14="http://schemas.microsoft.com/office/powerpoint/2010/main">
    <mc:Choice Requires="p14">
      <p:transition p14:dur="0" advTm="40868"/>
    </mc:Choice>
    <mc:Fallback xmlns="">
      <p:transition xmlns:p14="http://schemas.microsoft.com/office/powerpoint/2010/main" advTm="4086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297603" y="3002673"/>
            <a:ext cx="8389197" cy="1"/>
          </a:xfrm>
          <a:prstGeom prst="line">
            <a:avLst/>
          </a:prstGeom>
          <a:ln>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0" y="-21695"/>
            <a:ext cx="9144000" cy="1143000"/>
          </a:xfrm>
        </p:spPr>
        <p:txBody>
          <a:bodyPr>
            <a:normAutofit/>
          </a:bodyPr>
          <a:lstStyle/>
          <a:p>
            <a:r>
              <a:rPr lang="en-US" dirty="0" smtClean="0"/>
              <a:t>Inferences using relative frequency</a:t>
            </a:r>
            <a:endParaRPr lang="en-US" dirty="0"/>
          </a:p>
        </p:txBody>
      </p:sp>
      <p:graphicFrame>
        <p:nvGraphicFramePr>
          <p:cNvPr id="15" name="Table 14"/>
          <p:cNvGraphicFramePr>
            <a:graphicFrameLocks noGrp="1"/>
          </p:cNvGraphicFramePr>
          <p:nvPr>
            <p:extLst>
              <p:ext uri="{D42A27DB-BD31-4B8C-83A1-F6EECF244321}">
                <p14:modId xmlns:p14="http://schemas.microsoft.com/office/powerpoint/2010/main" val="2092527419"/>
              </p:ext>
            </p:extLst>
          </p:nvPr>
        </p:nvGraphicFramePr>
        <p:xfrm>
          <a:off x="1021149" y="3380439"/>
          <a:ext cx="4586394" cy="2941949"/>
        </p:xfrm>
        <a:graphic>
          <a:graphicData uri="http://schemas.openxmlformats.org/drawingml/2006/table">
            <a:tbl>
              <a:tblPr firstRow="1" bandRow="1">
                <a:tableStyleId>{2A488322-F2BA-4B5B-9748-0D474271808F}</a:tableStyleId>
              </a:tblPr>
              <a:tblGrid>
                <a:gridCol w="1434353"/>
                <a:gridCol w="1528786"/>
                <a:gridCol w="1623255"/>
              </a:tblGrid>
              <a:tr h="507423">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 </a:t>
                      </a:r>
                    </a:p>
                    <a:p>
                      <a:pPr algn="ctr"/>
                      <a:r>
                        <a:rPr lang="en-US" sz="1600" dirty="0" smtClean="0">
                          <a:solidFill>
                            <a:schemeClr val="tx1"/>
                          </a:solidFill>
                        </a:rPr>
                        <a:t>of mapping</a:t>
                      </a:r>
                      <a:endParaRPr lang="en-US" sz="1600" dirty="0">
                        <a:solidFill>
                          <a:schemeClr val="tx1"/>
                        </a:solidFill>
                      </a:endParaRPr>
                    </a:p>
                  </a:txBody>
                  <a:tcPr/>
                </a:tc>
              </a:tr>
              <a:tr h="367534">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err="1" smtClean="0">
                          <a:latin typeface="Courier"/>
                          <a:cs typeface="Courier"/>
                        </a:rPr>
                        <a:t>setStyle</a:t>
                      </a:r>
                      <a:endParaRPr lang="en-US" sz="1600" b="1" i="0" dirty="0" smtClean="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err="1" smtClean="0">
                          <a:latin typeface="Courier"/>
                          <a:cs typeface="Courier"/>
                        </a:rPr>
                        <a:t>parseColor</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smtClean="0">
                          <a:latin typeface="Courier"/>
                          <a:cs typeface="Courier"/>
                        </a:rPr>
                        <a:t>drawLine</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err="1" smtClean="0">
                          <a:latin typeface="Courier"/>
                          <a:cs typeface="Courier"/>
                        </a:rPr>
                        <a:t>setStyle</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err="1" smtClean="0">
                          <a:latin typeface="Courier"/>
                          <a:cs typeface="Courier"/>
                        </a:rPr>
                        <a:t>parseColor</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smtClean="0">
                          <a:latin typeface="Courier"/>
                          <a:cs typeface="Courier"/>
                        </a:rPr>
                        <a:t>drawLine</a:t>
                      </a:r>
                      <a:endParaRPr lang="en-US" sz="1600" b="1" i="0" dirty="0">
                        <a:latin typeface="Courier"/>
                        <a:cs typeface="Courier"/>
                      </a:endParaRPr>
                    </a:p>
                  </a:txBody>
                  <a:tcPr/>
                </a:tc>
                <a:tc>
                  <a:txBody>
                    <a:bodyPr/>
                    <a:lstStyle/>
                    <a:p>
                      <a:pPr algn="ctr"/>
                      <a:endParaRPr lang="en-US" sz="1600" b="1" i="0" dirty="0"/>
                    </a:p>
                  </a:txBody>
                  <a:tcP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788670937"/>
              </p:ext>
            </p:extLst>
          </p:nvPr>
        </p:nvGraphicFramePr>
        <p:xfrm>
          <a:off x="253088" y="1199477"/>
          <a:ext cx="3092679" cy="1320800"/>
        </p:xfrm>
        <a:graphic>
          <a:graphicData uri="http://schemas.openxmlformats.org/drawingml/2006/table">
            <a:tbl>
              <a:tblPr firstRow="1" bandRow="1">
                <a:tableStyleId>{1FECB4D8-DB02-4DC6-A0A2-4F2EBAE1DC90}</a:tableStyleId>
              </a:tblPr>
              <a:tblGrid>
                <a:gridCol w="1689100"/>
                <a:gridCol w="1403579"/>
              </a:tblGrid>
              <a:tr h="370840">
                <a:tc>
                  <a:txBody>
                    <a:bodyPr/>
                    <a:lstStyle/>
                    <a:p>
                      <a:pPr algn="ctr"/>
                      <a:r>
                        <a:rPr lang="en-US" sz="1600" b="1" dirty="0" smtClean="0">
                          <a:solidFill>
                            <a:schemeClr val="tx1"/>
                          </a:solidFill>
                        </a:rPr>
                        <a:t>Source API method</a:t>
                      </a:r>
                      <a:endParaRPr lang="en-US" sz="1600" b="1" dirty="0">
                        <a:solidFill>
                          <a:schemeClr val="tx1"/>
                        </a:solidFill>
                      </a:endParaRPr>
                    </a:p>
                  </a:txBody>
                  <a:tcPr/>
                </a:tc>
                <a:tc>
                  <a:txBody>
                    <a:bodyPr/>
                    <a:lstStyle/>
                    <a:p>
                      <a:pPr algn="ctr"/>
                      <a:r>
                        <a:rPr lang="en-US" sz="1600" b="1" dirty="0" smtClean="0">
                          <a:solidFill>
                            <a:schemeClr val="tx1"/>
                          </a:solidFill>
                        </a:rPr>
                        <a:t>Relative frequency</a:t>
                      </a:r>
                      <a:endParaRPr lang="en-US" sz="1600" b="1" dirty="0">
                        <a:solidFill>
                          <a:schemeClr val="tx1"/>
                        </a:solidFill>
                      </a:endParaRPr>
                    </a:p>
                  </a:txBody>
                  <a:tcPr/>
                </a:tc>
              </a:tr>
              <a:tr h="370840">
                <a:tc>
                  <a:txBody>
                    <a:bodyPr/>
                    <a:lstStyle/>
                    <a:p>
                      <a:pPr algn="ctr"/>
                      <a:r>
                        <a:rPr lang="en-US" sz="1600" b="1" dirty="0" err="1" smtClean="0">
                          <a:latin typeface="Courier"/>
                        </a:rPr>
                        <a:t>setColor</a:t>
                      </a:r>
                      <a:endParaRPr lang="en-US" sz="1600" b="1" dirty="0">
                        <a:latin typeface="Courier"/>
                        <a:cs typeface="Courier"/>
                      </a:endParaRPr>
                    </a:p>
                  </a:txBody>
                  <a:tcPr/>
                </a:tc>
                <a:tc>
                  <a:txBody>
                    <a:bodyPr/>
                    <a:lstStyle/>
                    <a:p>
                      <a:pPr algn="ctr"/>
                      <a:r>
                        <a:rPr lang="en-US" sz="1600" dirty="0" smtClean="0"/>
                        <a:t>0.33</a:t>
                      </a:r>
                      <a:endParaRPr lang="en-US" sz="1600" dirty="0"/>
                    </a:p>
                  </a:txBody>
                  <a:tcPr/>
                </a:tc>
              </a:tr>
              <a:tr h="370840">
                <a:tc>
                  <a:txBody>
                    <a:bodyPr/>
                    <a:lstStyle/>
                    <a:p>
                      <a:pPr algn="ctr"/>
                      <a:r>
                        <a:rPr lang="en-US" sz="1600" b="1" dirty="0" err="1" smtClean="0">
                          <a:latin typeface="Courier"/>
                        </a:rPr>
                        <a:t>fillRect</a:t>
                      </a:r>
                      <a:endParaRPr lang="en-US" sz="1600" b="1" dirty="0">
                        <a:latin typeface="Courier"/>
                        <a:cs typeface="Courier"/>
                      </a:endParaRPr>
                    </a:p>
                  </a:txBody>
                  <a:tcPr/>
                </a:tc>
                <a:tc>
                  <a:txBody>
                    <a:bodyPr/>
                    <a:lstStyle/>
                    <a:p>
                      <a:pPr algn="ctr"/>
                      <a:r>
                        <a:rPr lang="en-US" sz="1600" dirty="0" smtClean="0"/>
                        <a:t>0.67</a:t>
                      </a:r>
                      <a:endParaRPr lang="en-US" sz="1600" dirty="0"/>
                    </a:p>
                  </a:txBody>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3492990802"/>
              </p:ext>
            </p:extLst>
          </p:nvPr>
        </p:nvGraphicFramePr>
        <p:xfrm>
          <a:off x="4679721" y="995394"/>
          <a:ext cx="3067601" cy="1691640"/>
        </p:xfrm>
        <a:graphic>
          <a:graphicData uri="http://schemas.openxmlformats.org/drawingml/2006/table">
            <a:tbl>
              <a:tblPr firstRow="1" bandRow="1">
                <a:tableStyleId>{FABFCF23-3B69-468F-B69F-88F6DE6A72F2}</a:tableStyleId>
              </a:tblPr>
              <a:tblGrid>
                <a:gridCol w="1710123"/>
                <a:gridCol w="1357478"/>
              </a:tblGrid>
              <a:tr h="370840">
                <a:tc>
                  <a:txBody>
                    <a:bodyPr/>
                    <a:lstStyle/>
                    <a:p>
                      <a:pPr algn="ctr"/>
                      <a:r>
                        <a:rPr lang="en-US" sz="1600" dirty="0" smtClean="0">
                          <a:solidFill>
                            <a:schemeClr val="tx1"/>
                          </a:solidFill>
                        </a:rPr>
                        <a:t>Target API method</a:t>
                      </a:r>
                      <a:endParaRPr lang="en-US" sz="1600" dirty="0">
                        <a:solidFill>
                          <a:schemeClr val="tx1"/>
                        </a:solidFill>
                      </a:endParaRPr>
                    </a:p>
                  </a:txBody>
                  <a:tcPr/>
                </a:tc>
                <a:tc>
                  <a:txBody>
                    <a:bodyPr/>
                    <a:lstStyle/>
                    <a:p>
                      <a:pPr algn="ctr"/>
                      <a:r>
                        <a:rPr lang="en-US" sz="1600" dirty="0" smtClean="0">
                          <a:solidFill>
                            <a:schemeClr val="tx1"/>
                          </a:solidFill>
                        </a:rPr>
                        <a:t>Relative frequency</a:t>
                      </a:r>
                      <a:endParaRPr lang="en-US" sz="1600" dirty="0">
                        <a:solidFill>
                          <a:schemeClr val="tx1"/>
                        </a:solidFill>
                      </a:endParaRPr>
                    </a:p>
                  </a:txBody>
                  <a:tcPr/>
                </a:tc>
              </a:tr>
              <a:tr h="370840">
                <a:tc>
                  <a:txBody>
                    <a:bodyPr/>
                    <a:lstStyle/>
                    <a:p>
                      <a:pPr algn="ctr"/>
                      <a:r>
                        <a:rPr lang="en-US" sz="1600" b="1" dirty="0" err="1" smtClean="0">
                          <a:latin typeface="Courier"/>
                        </a:rPr>
                        <a:t>setStyle</a:t>
                      </a:r>
                      <a:endParaRPr lang="en-US" sz="1600" b="1" dirty="0">
                        <a:latin typeface="Courier"/>
                        <a:cs typeface="Courier"/>
                      </a:endParaRPr>
                    </a:p>
                  </a:txBody>
                  <a:tcPr/>
                </a:tc>
                <a:tc>
                  <a:txBody>
                    <a:bodyPr/>
                    <a:lstStyle/>
                    <a:p>
                      <a:pPr algn="ctr"/>
                      <a:r>
                        <a:rPr lang="en-US" sz="1600" dirty="0" smtClean="0"/>
                        <a:t>0.25</a:t>
                      </a:r>
                      <a:endParaRPr lang="en-US" sz="1600" dirty="0"/>
                    </a:p>
                  </a:txBody>
                  <a:tcPr/>
                </a:tc>
              </a:tr>
              <a:tr h="370840">
                <a:tc>
                  <a:txBody>
                    <a:bodyPr/>
                    <a:lstStyle/>
                    <a:p>
                      <a:pPr algn="ctr"/>
                      <a:r>
                        <a:rPr lang="en-US" sz="1600" b="1" dirty="0" err="1" smtClean="0">
                          <a:latin typeface="Courier"/>
                        </a:rPr>
                        <a:t>parseColor</a:t>
                      </a:r>
                      <a:endParaRPr lang="en-US" sz="1600" b="1" dirty="0">
                        <a:latin typeface="Courier"/>
                        <a:cs typeface="Courier"/>
                      </a:endParaRPr>
                    </a:p>
                  </a:txBody>
                  <a:tcPr/>
                </a:tc>
                <a:tc>
                  <a:txBody>
                    <a:bodyPr/>
                    <a:lstStyle/>
                    <a:p>
                      <a:pPr algn="ctr"/>
                      <a:r>
                        <a:rPr lang="en-US" sz="1600" dirty="0" smtClean="0"/>
                        <a:t>0.25</a:t>
                      </a:r>
                      <a:endParaRPr lang="en-US" sz="1600" dirty="0"/>
                    </a:p>
                  </a:txBody>
                  <a:tcPr/>
                </a:tc>
              </a:tr>
              <a:tr h="370840">
                <a:tc>
                  <a:txBody>
                    <a:bodyPr/>
                    <a:lstStyle/>
                    <a:p>
                      <a:pPr algn="ctr"/>
                      <a:r>
                        <a:rPr lang="en-US" sz="1600" b="1" dirty="0" smtClean="0">
                          <a:latin typeface="Courier"/>
                        </a:rPr>
                        <a:t>drawLine</a:t>
                      </a:r>
                      <a:endParaRPr lang="en-US" sz="1600" b="1" dirty="0">
                        <a:latin typeface="Courier"/>
                        <a:cs typeface="Courier"/>
                      </a:endParaRPr>
                    </a:p>
                  </a:txBody>
                  <a:tcPr/>
                </a:tc>
                <a:tc>
                  <a:txBody>
                    <a:bodyPr/>
                    <a:lstStyle/>
                    <a:p>
                      <a:pPr algn="ctr"/>
                      <a:r>
                        <a:rPr lang="en-US" sz="1600" dirty="0" smtClean="0"/>
                        <a:t>0.50</a:t>
                      </a:r>
                      <a:endParaRPr lang="en-US" sz="1600" dirty="0"/>
                    </a:p>
                  </a:txBody>
                  <a:tcPr/>
                </a:tc>
              </a:tr>
            </a:tbl>
          </a:graphicData>
        </a:graphic>
      </p:graphicFrame>
      <p:pic>
        <p:nvPicPr>
          <p:cNvPr id="16" name="Picture 15" descr="thumbsu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9721" y="4755603"/>
            <a:ext cx="277064" cy="342901"/>
          </a:xfrm>
          <a:prstGeom prst="rect">
            <a:avLst/>
          </a:prstGeom>
        </p:spPr>
      </p:pic>
      <p:pic>
        <p:nvPicPr>
          <p:cNvPr id="17" name="Picture 16" descr="thumbsu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359" y="5177064"/>
            <a:ext cx="277064" cy="342901"/>
          </a:xfrm>
          <a:prstGeom prst="rect">
            <a:avLst/>
          </a:prstGeom>
        </p:spPr>
      </p:pic>
      <p:pic>
        <p:nvPicPr>
          <p:cNvPr id="20" name="Picture 19" descr="thumbsu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9721" y="5549501"/>
            <a:ext cx="277064" cy="342901"/>
          </a:xfrm>
          <a:prstGeom prst="rect">
            <a:avLst/>
          </a:prstGeom>
        </p:spPr>
      </p:pic>
      <p:sp>
        <p:nvSpPr>
          <p:cNvPr id="29" name="TextBox 28"/>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sp>
        <p:nvSpPr>
          <p:cNvPr id="3" name="TextBox 2"/>
          <p:cNvSpPr txBox="1"/>
          <p:nvPr/>
        </p:nvSpPr>
        <p:spPr>
          <a:xfrm>
            <a:off x="2726668" y="2781889"/>
            <a:ext cx="3501680" cy="461665"/>
          </a:xfrm>
          <a:prstGeom prst="rect">
            <a:avLst/>
          </a:prstGeom>
          <a:solidFill>
            <a:srgbClr val="FFFB76"/>
          </a:solidFill>
        </p:spPr>
        <p:txBody>
          <a:bodyPr wrap="none" rtlCol="0">
            <a:spAutoFit/>
          </a:bodyPr>
          <a:lstStyle/>
          <a:p>
            <a:r>
              <a:rPr lang="en-US" sz="2400" b="1" dirty="0" smtClean="0"/>
              <a:t>Can infer the following</a:t>
            </a:r>
            <a:endParaRPr lang="en-US" sz="2400" b="1" dirty="0"/>
          </a:p>
        </p:txBody>
      </p:sp>
      <p:pic>
        <p:nvPicPr>
          <p:cNvPr id="24" name="Picture 23" descr="thumbsu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9721" y="5933351"/>
            <a:ext cx="277064" cy="342901"/>
          </a:xfrm>
          <a:prstGeom prst="rect">
            <a:avLst/>
          </a:prstGeom>
        </p:spPr>
      </p:pic>
      <p:sp>
        <p:nvSpPr>
          <p:cNvPr id="14" name="TextBox 13"/>
          <p:cNvSpPr txBox="1"/>
          <p:nvPr/>
        </p:nvSpPr>
        <p:spPr>
          <a:xfrm>
            <a:off x="4925286" y="4689589"/>
            <a:ext cx="396168" cy="1754327"/>
          </a:xfrm>
          <a:prstGeom prst="rect">
            <a:avLst/>
          </a:prstGeom>
          <a:noFill/>
        </p:spPr>
        <p:txBody>
          <a:bodyPr wrap="none" rtlCol="0">
            <a:spAutoFit/>
          </a:bodyPr>
          <a:lstStyle/>
          <a:p>
            <a:r>
              <a:rPr lang="en-US" sz="2600" b="1" dirty="0" smtClean="0">
                <a:solidFill>
                  <a:srgbClr val="FF0000"/>
                </a:solidFill>
              </a:rPr>
              <a:t>?</a:t>
            </a:r>
          </a:p>
          <a:p>
            <a:r>
              <a:rPr lang="en-US" sz="2600" b="1" dirty="0" smtClean="0">
                <a:solidFill>
                  <a:srgbClr val="FF0000"/>
                </a:solidFill>
              </a:rPr>
              <a:t>?</a:t>
            </a:r>
          </a:p>
          <a:p>
            <a:r>
              <a:rPr lang="en-US" sz="2600" b="1" dirty="0" smtClean="0">
                <a:solidFill>
                  <a:srgbClr val="FF0000"/>
                </a:solidFill>
              </a:rPr>
              <a:t>?</a:t>
            </a:r>
          </a:p>
          <a:p>
            <a:r>
              <a:rPr lang="en-US" sz="2600" b="1" dirty="0">
                <a:solidFill>
                  <a:srgbClr val="FF0000"/>
                </a:solidFill>
              </a:rPr>
              <a:t>?</a:t>
            </a:r>
          </a:p>
        </p:txBody>
      </p:sp>
      <p:grpSp>
        <p:nvGrpSpPr>
          <p:cNvPr id="36" name="Group 35"/>
          <p:cNvGrpSpPr/>
          <p:nvPr/>
        </p:nvGrpSpPr>
        <p:grpSpPr>
          <a:xfrm>
            <a:off x="5663810" y="4756576"/>
            <a:ext cx="3045017" cy="1565812"/>
            <a:chOff x="5663810" y="4756576"/>
            <a:chExt cx="3045017" cy="1565812"/>
          </a:xfrm>
        </p:grpSpPr>
        <p:sp>
          <p:nvSpPr>
            <p:cNvPr id="31" name="TextBox 30"/>
            <p:cNvSpPr txBox="1"/>
            <p:nvPr/>
          </p:nvSpPr>
          <p:spPr>
            <a:xfrm>
              <a:off x="6228348" y="5220110"/>
              <a:ext cx="2480479" cy="646331"/>
            </a:xfrm>
            <a:prstGeom prst="rect">
              <a:avLst/>
            </a:prstGeom>
            <a:solidFill>
              <a:srgbClr val="CCFFCC"/>
            </a:solidFill>
            <a:ln>
              <a:solidFill>
                <a:schemeClr val="tx1"/>
              </a:solidFill>
              <a:prstDash val="dash"/>
            </a:ln>
          </p:spPr>
          <p:txBody>
            <a:bodyPr wrap="none" rtlCol="0">
              <a:spAutoFit/>
            </a:bodyPr>
            <a:lstStyle/>
            <a:p>
              <a:r>
                <a:rPr lang="en-US" b="1" dirty="0" smtClean="0"/>
                <a:t>Likely mappings, but</a:t>
              </a:r>
            </a:p>
            <a:p>
              <a:r>
                <a:rPr lang="en-US" b="1" dirty="0"/>
                <a:t>n</a:t>
              </a:r>
              <a:r>
                <a:rPr lang="en-US" b="1" dirty="0" smtClean="0"/>
                <a:t>eed more evidence</a:t>
              </a:r>
              <a:endParaRPr lang="en-US" b="1" dirty="0"/>
            </a:p>
          </p:txBody>
        </p:sp>
        <p:sp>
          <p:nvSpPr>
            <p:cNvPr id="33" name="Right Brace 32"/>
            <p:cNvSpPr/>
            <p:nvPr/>
          </p:nvSpPr>
          <p:spPr>
            <a:xfrm>
              <a:off x="5663810" y="4756576"/>
              <a:ext cx="549771" cy="1565812"/>
            </a:xfrm>
            <a:prstGeom prst="rightBrace">
              <a:avLst/>
            </a:prstGeom>
            <a:ln w="381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35" name="Group 34"/>
          <p:cNvGrpSpPr/>
          <p:nvPr/>
        </p:nvGrpSpPr>
        <p:grpSpPr>
          <a:xfrm>
            <a:off x="5678577" y="3975354"/>
            <a:ext cx="2902774" cy="727249"/>
            <a:chOff x="5678577" y="3975354"/>
            <a:chExt cx="2902774" cy="727249"/>
          </a:xfrm>
        </p:grpSpPr>
        <p:sp>
          <p:nvSpPr>
            <p:cNvPr id="30" name="TextBox 29"/>
            <p:cNvSpPr txBox="1"/>
            <p:nvPr/>
          </p:nvSpPr>
          <p:spPr>
            <a:xfrm>
              <a:off x="6228348" y="4011968"/>
              <a:ext cx="2353003" cy="646331"/>
            </a:xfrm>
            <a:prstGeom prst="rect">
              <a:avLst/>
            </a:prstGeom>
            <a:solidFill>
              <a:srgbClr val="CCFFCC"/>
            </a:solidFill>
            <a:ln>
              <a:solidFill>
                <a:schemeClr val="tx1"/>
              </a:solidFill>
              <a:prstDash val="dash"/>
            </a:ln>
          </p:spPr>
          <p:txBody>
            <a:bodyPr wrap="none" rtlCol="0">
              <a:spAutoFit/>
            </a:bodyPr>
            <a:lstStyle/>
            <a:p>
              <a:r>
                <a:rPr lang="en-US" b="1" dirty="0" smtClean="0"/>
                <a:t>Large difference in</a:t>
              </a:r>
            </a:p>
            <a:p>
              <a:r>
                <a:rPr lang="en-US" b="1" dirty="0"/>
                <a:t>r</a:t>
              </a:r>
              <a:r>
                <a:rPr lang="en-US" b="1" dirty="0" smtClean="0"/>
                <a:t>elative frequencies</a:t>
              </a:r>
              <a:endParaRPr lang="en-US" b="1" dirty="0"/>
            </a:p>
          </p:txBody>
        </p:sp>
        <p:sp>
          <p:nvSpPr>
            <p:cNvPr id="34" name="Right Brace 33"/>
            <p:cNvSpPr/>
            <p:nvPr/>
          </p:nvSpPr>
          <p:spPr>
            <a:xfrm>
              <a:off x="5678577" y="3975354"/>
              <a:ext cx="549771" cy="727249"/>
            </a:xfrm>
            <a:prstGeom prst="rightBrac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25" name="Picture 24" descr="red_thumbs_dow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9721" y="3975354"/>
            <a:ext cx="309483" cy="342901"/>
          </a:xfrm>
          <a:prstGeom prst="rect">
            <a:avLst/>
          </a:prstGeom>
        </p:spPr>
      </p:pic>
      <p:pic>
        <p:nvPicPr>
          <p:cNvPr id="28" name="Picture 27" descr="red_thumbs_dow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4821" y="4370464"/>
            <a:ext cx="309483" cy="342901"/>
          </a:xfrm>
          <a:prstGeom prst="rect">
            <a:avLst/>
          </a:prstGeom>
        </p:spPr>
      </p:pic>
      <p:sp>
        <p:nvSpPr>
          <p:cNvPr id="5" name="Slide Number Placeholder 4"/>
          <p:cNvSpPr>
            <a:spLocks noGrp="1"/>
          </p:cNvSpPr>
          <p:nvPr>
            <p:ph type="sldNum" sz="quarter" idx="12"/>
          </p:nvPr>
        </p:nvSpPr>
        <p:spPr/>
        <p:txBody>
          <a:bodyPr/>
          <a:lstStyle/>
          <a:p>
            <a:fld id="{2066355A-084C-D24E-9AD2-7E4FC41EA627}" type="slidenum">
              <a:rPr lang="en-US" smtClean="0"/>
              <a:t>34</a:t>
            </a:fld>
            <a:endParaRPr lang="en-US"/>
          </a:p>
        </p:txBody>
      </p:sp>
      <p:sp>
        <p:nvSpPr>
          <p:cNvPr id="6" name="Date Placeholder 5"/>
          <p:cNvSpPr>
            <a:spLocks noGrp="1"/>
          </p:cNvSpPr>
          <p:nvPr>
            <p:ph type="dt" sz="half" idx="10"/>
          </p:nvPr>
        </p:nvSpPr>
        <p:spPr/>
        <p:txBody>
          <a:bodyPr/>
          <a:lstStyle/>
          <a:p>
            <a:r>
              <a:rPr lang="en-US" smtClean="0"/>
              <a:t>Pre-defense talk</a:t>
            </a:r>
            <a:endParaRPr lang="en-US"/>
          </a:p>
        </p:txBody>
      </p:sp>
    </p:spTree>
    <p:custDataLst>
      <p:tags r:id="rId1"/>
    </p:custDataLst>
    <p:extLst>
      <p:ext uri="{BB962C8B-B14F-4D97-AF65-F5344CB8AC3E}">
        <p14:creationId xmlns:p14="http://schemas.microsoft.com/office/powerpoint/2010/main" val="2303907051"/>
      </p:ext>
    </p:extLst>
  </p:cSld>
  <p:clrMapOvr>
    <a:masterClrMapping/>
  </p:clrMapOvr>
  <mc:AlternateContent xmlns:mc="http://schemas.openxmlformats.org/markup-compatibility/2006" xmlns:p14="http://schemas.microsoft.com/office/powerpoint/2010/main">
    <mc:Choice Requires="p14">
      <p:transition p14:dur="0" advTm="51290"/>
    </mc:Choice>
    <mc:Fallback xmlns="">
      <p:transition xmlns:p14="http://schemas.microsoft.com/office/powerpoint/2010/main" advTm="5129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695"/>
            <a:ext cx="9144000" cy="1143000"/>
          </a:xfrm>
        </p:spPr>
        <p:txBody>
          <a:bodyPr>
            <a:normAutofit/>
          </a:bodyPr>
          <a:lstStyle/>
          <a:p>
            <a:r>
              <a:rPr lang="en-US" sz="4000" dirty="0" smtClean="0"/>
              <a:t>Attribute #2: Context</a:t>
            </a:r>
            <a:endParaRPr lang="en-US" sz="4000" dirty="0"/>
          </a:p>
        </p:txBody>
      </p:sp>
      <p:graphicFrame>
        <p:nvGraphicFramePr>
          <p:cNvPr id="15" name="Table 14"/>
          <p:cNvGraphicFramePr>
            <a:graphicFrameLocks noGrp="1"/>
          </p:cNvGraphicFramePr>
          <p:nvPr>
            <p:extLst>
              <p:ext uri="{D42A27DB-BD31-4B8C-83A1-F6EECF244321}">
                <p14:modId xmlns:p14="http://schemas.microsoft.com/office/powerpoint/2010/main" val="3520840400"/>
              </p:ext>
            </p:extLst>
          </p:nvPr>
        </p:nvGraphicFramePr>
        <p:xfrm>
          <a:off x="1021149" y="3380439"/>
          <a:ext cx="4586394" cy="2941949"/>
        </p:xfrm>
        <a:graphic>
          <a:graphicData uri="http://schemas.openxmlformats.org/drawingml/2006/table">
            <a:tbl>
              <a:tblPr firstRow="1" bandRow="1">
                <a:tableStyleId>{2A488322-F2BA-4B5B-9748-0D474271808F}</a:tableStyleId>
              </a:tblPr>
              <a:tblGrid>
                <a:gridCol w="1434353"/>
                <a:gridCol w="1528786"/>
                <a:gridCol w="1623255"/>
              </a:tblGrid>
              <a:tr h="507423">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 </a:t>
                      </a:r>
                    </a:p>
                    <a:p>
                      <a:pPr algn="ctr"/>
                      <a:r>
                        <a:rPr lang="en-US" sz="1600" dirty="0" smtClean="0">
                          <a:solidFill>
                            <a:schemeClr val="tx1"/>
                          </a:solidFill>
                        </a:rPr>
                        <a:t>of mapping</a:t>
                      </a:r>
                      <a:endParaRPr lang="en-US" sz="1600" dirty="0">
                        <a:solidFill>
                          <a:schemeClr val="tx1"/>
                        </a:solidFill>
                      </a:endParaRPr>
                    </a:p>
                  </a:txBody>
                  <a:tcPr/>
                </a:tc>
              </a:tr>
              <a:tr h="367534">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err="1" smtClean="0">
                          <a:latin typeface="Courier"/>
                          <a:cs typeface="Courier"/>
                        </a:rPr>
                        <a:t>setStyle</a:t>
                      </a:r>
                      <a:endParaRPr lang="en-US" sz="1600" b="1" i="0" dirty="0" smtClean="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err="1" smtClean="0">
                          <a:latin typeface="Courier"/>
                          <a:cs typeface="Courier"/>
                        </a:rPr>
                        <a:t>parseColor</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fillRect</a:t>
                      </a:r>
                      <a:endParaRPr lang="en-US" sz="1600" b="1" i="0" dirty="0">
                        <a:latin typeface="Courier"/>
                        <a:cs typeface="Courier"/>
                      </a:endParaRPr>
                    </a:p>
                  </a:txBody>
                  <a:tcPr/>
                </a:tc>
                <a:tc>
                  <a:txBody>
                    <a:bodyPr/>
                    <a:lstStyle/>
                    <a:p>
                      <a:pPr algn="ctr"/>
                      <a:r>
                        <a:rPr lang="en-US" sz="1600" b="1" i="0" dirty="0" smtClean="0">
                          <a:latin typeface="Courier"/>
                          <a:cs typeface="Courier"/>
                        </a:rPr>
                        <a:t>drawLine</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err="1" smtClean="0">
                          <a:latin typeface="Courier"/>
                          <a:cs typeface="Courier"/>
                        </a:rPr>
                        <a:t>setStyle</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err="1" smtClean="0">
                          <a:latin typeface="Courier"/>
                          <a:cs typeface="Courier"/>
                        </a:rPr>
                        <a:t>parseColor</a:t>
                      </a:r>
                      <a:endParaRPr lang="en-US" sz="16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600" b="1" i="0" dirty="0" err="1" smtClean="0">
                          <a:latin typeface="Courier"/>
                          <a:cs typeface="Courier"/>
                        </a:rPr>
                        <a:t>setColor</a:t>
                      </a:r>
                      <a:endParaRPr lang="en-US" sz="1600" b="1" i="0" dirty="0">
                        <a:latin typeface="Courier"/>
                        <a:cs typeface="Courier"/>
                      </a:endParaRPr>
                    </a:p>
                  </a:txBody>
                  <a:tcPr/>
                </a:tc>
                <a:tc>
                  <a:txBody>
                    <a:bodyPr/>
                    <a:lstStyle/>
                    <a:p>
                      <a:pPr algn="ctr"/>
                      <a:r>
                        <a:rPr lang="en-US" sz="1600" b="1" i="0" dirty="0" smtClean="0">
                          <a:latin typeface="Courier"/>
                          <a:cs typeface="Courier"/>
                        </a:rPr>
                        <a:t>drawLine</a:t>
                      </a:r>
                      <a:endParaRPr lang="en-US" sz="1600" b="1" i="0" dirty="0">
                        <a:latin typeface="Courier"/>
                        <a:cs typeface="Courier"/>
                      </a:endParaRPr>
                    </a:p>
                  </a:txBody>
                  <a:tcPr/>
                </a:tc>
                <a:tc>
                  <a:txBody>
                    <a:bodyPr/>
                    <a:lstStyle/>
                    <a:p>
                      <a:pPr algn="ctr"/>
                      <a:endParaRPr lang="en-US" sz="1600" b="1" i="0" dirty="0"/>
                    </a:p>
                  </a:txBody>
                  <a:tcPr/>
                </a:tc>
              </a:tr>
            </a:tbl>
          </a:graphicData>
        </a:graphic>
      </p:graphicFrame>
      <p:pic>
        <p:nvPicPr>
          <p:cNvPr id="16" name="Picture 15" descr="thumbs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721" y="4755603"/>
            <a:ext cx="277064" cy="342901"/>
          </a:xfrm>
          <a:prstGeom prst="rect">
            <a:avLst/>
          </a:prstGeom>
        </p:spPr>
      </p:pic>
      <p:pic>
        <p:nvPicPr>
          <p:cNvPr id="17" name="Picture 16" descr="thumbs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359" y="5177064"/>
            <a:ext cx="277064" cy="342901"/>
          </a:xfrm>
          <a:prstGeom prst="rect">
            <a:avLst/>
          </a:prstGeom>
        </p:spPr>
      </p:pic>
      <p:pic>
        <p:nvPicPr>
          <p:cNvPr id="20" name="Picture 19" descr="thumbs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721" y="5549501"/>
            <a:ext cx="277064" cy="342901"/>
          </a:xfrm>
          <a:prstGeom prst="rect">
            <a:avLst/>
          </a:prstGeom>
        </p:spPr>
      </p:pic>
      <p:sp>
        <p:nvSpPr>
          <p:cNvPr id="29" name="TextBox 28"/>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pic>
        <p:nvPicPr>
          <p:cNvPr id="24" name="Picture 23" descr="thumbs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721" y="5933351"/>
            <a:ext cx="277064" cy="342901"/>
          </a:xfrm>
          <a:prstGeom prst="rect">
            <a:avLst/>
          </a:prstGeom>
        </p:spPr>
      </p:pic>
      <p:sp>
        <p:nvSpPr>
          <p:cNvPr id="14" name="TextBox 13"/>
          <p:cNvSpPr txBox="1"/>
          <p:nvPr/>
        </p:nvSpPr>
        <p:spPr>
          <a:xfrm>
            <a:off x="4925286" y="4689589"/>
            <a:ext cx="396168" cy="1754327"/>
          </a:xfrm>
          <a:prstGeom prst="rect">
            <a:avLst/>
          </a:prstGeom>
          <a:noFill/>
        </p:spPr>
        <p:txBody>
          <a:bodyPr wrap="none" rtlCol="0">
            <a:spAutoFit/>
          </a:bodyPr>
          <a:lstStyle/>
          <a:p>
            <a:r>
              <a:rPr lang="en-US" sz="2600" b="1" dirty="0" smtClean="0">
                <a:solidFill>
                  <a:srgbClr val="FF0000"/>
                </a:solidFill>
              </a:rPr>
              <a:t>?</a:t>
            </a:r>
          </a:p>
          <a:p>
            <a:r>
              <a:rPr lang="en-US" sz="2600" b="1" dirty="0" smtClean="0">
                <a:solidFill>
                  <a:srgbClr val="FF0000"/>
                </a:solidFill>
              </a:rPr>
              <a:t>?</a:t>
            </a:r>
          </a:p>
          <a:p>
            <a:r>
              <a:rPr lang="en-US" sz="2600" b="1" dirty="0" smtClean="0">
                <a:solidFill>
                  <a:srgbClr val="FF0000"/>
                </a:solidFill>
              </a:rPr>
              <a:t>?</a:t>
            </a:r>
          </a:p>
          <a:p>
            <a:r>
              <a:rPr lang="en-US" sz="2600" b="1" dirty="0">
                <a:solidFill>
                  <a:srgbClr val="FF0000"/>
                </a:solidFill>
              </a:rPr>
              <a:t>?</a:t>
            </a:r>
          </a:p>
        </p:txBody>
      </p:sp>
      <p:sp>
        <p:nvSpPr>
          <p:cNvPr id="31" name="TextBox 30"/>
          <p:cNvSpPr txBox="1"/>
          <p:nvPr/>
        </p:nvSpPr>
        <p:spPr>
          <a:xfrm rot="16200000">
            <a:off x="-667149" y="4668054"/>
            <a:ext cx="2976661" cy="369332"/>
          </a:xfrm>
          <a:prstGeom prst="rect">
            <a:avLst/>
          </a:prstGeom>
          <a:solidFill>
            <a:srgbClr val="FFFB76"/>
          </a:solidFill>
          <a:ln>
            <a:solidFill>
              <a:schemeClr val="tx1"/>
            </a:solidFill>
            <a:prstDash val="dash"/>
          </a:ln>
        </p:spPr>
        <p:txBody>
          <a:bodyPr wrap="square" rtlCol="0">
            <a:spAutoFit/>
          </a:bodyPr>
          <a:lstStyle/>
          <a:p>
            <a:pPr algn="ctr"/>
            <a:r>
              <a:rPr lang="en-US" b="1" dirty="0" smtClean="0"/>
              <a:t>Results from first trace</a:t>
            </a:r>
            <a:endParaRPr lang="en-US" b="1" dirty="0"/>
          </a:p>
        </p:txBody>
      </p:sp>
      <p:sp>
        <p:nvSpPr>
          <p:cNvPr id="58" name="Rectangle 57"/>
          <p:cNvSpPr/>
          <p:nvPr/>
        </p:nvSpPr>
        <p:spPr>
          <a:xfrm>
            <a:off x="914287" y="1122568"/>
            <a:ext cx="3333044" cy="1810311"/>
          </a:xfrm>
          <a:prstGeom prst="rect">
            <a:avLst/>
          </a:prstGeom>
          <a:solidFill>
            <a:schemeClr val="accent3">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TextBox 58"/>
          <p:cNvSpPr txBox="1"/>
          <p:nvPr/>
        </p:nvSpPr>
        <p:spPr>
          <a:xfrm>
            <a:off x="1021531" y="1122568"/>
            <a:ext cx="3093628" cy="923330"/>
          </a:xfrm>
          <a:prstGeom prst="rect">
            <a:avLst/>
          </a:prstGeom>
          <a:noFill/>
        </p:spPr>
        <p:txBody>
          <a:bodyPr wrap="none" rtlCol="0">
            <a:spAutoFit/>
          </a:bodyPr>
          <a:lstStyle/>
          <a:p>
            <a:r>
              <a:rPr lang="en-US" b="1" dirty="0" smtClean="0">
                <a:latin typeface="Courier"/>
                <a:cs typeface="Courier"/>
              </a:rPr>
              <a:t>1. </a:t>
            </a:r>
            <a:r>
              <a:rPr lang="en-US" b="1" dirty="0" err="1" smtClean="0">
                <a:latin typeface="Courier"/>
                <a:cs typeface="Courier"/>
              </a:rPr>
              <a:t>Graphics.setColor</a:t>
            </a:r>
            <a:r>
              <a:rPr lang="en-US" b="1" dirty="0">
                <a:latin typeface="Courier"/>
                <a:cs typeface="Courier"/>
              </a:rPr>
              <a:t>;</a:t>
            </a:r>
            <a:endParaRPr lang="en-US" b="1" dirty="0" smtClean="0">
              <a:latin typeface="Courier"/>
              <a:cs typeface="Courier"/>
            </a:endParaRPr>
          </a:p>
          <a:p>
            <a:r>
              <a:rPr lang="en-US" b="1" dirty="0" smtClean="0">
                <a:latin typeface="Courier"/>
                <a:cs typeface="Courier"/>
              </a:rPr>
              <a:t>2. </a:t>
            </a:r>
            <a:r>
              <a:rPr lang="en-US" b="1" dirty="0" err="1" smtClean="0">
                <a:latin typeface="Courier"/>
                <a:cs typeface="Courier"/>
              </a:rPr>
              <a:t>Graphics.fillRect</a:t>
            </a:r>
            <a:r>
              <a:rPr lang="en-US" b="1" dirty="0">
                <a:latin typeface="Courier"/>
                <a:cs typeface="Courier"/>
              </a:rPr>
              <a:t>;</a:t>
            </a:r>
            <a:endParaRPr lang="en-US" b="1" dirty="0" smtClean="0">
              <a:latin typeface="Courier"/>
              <a:cs typeface="Courier"/>
            </a:endParaRPr>
          </a:p>
          <a:p>
            <a:r>
              <a:rPr lang="en-US" dirty="0" smtClean="0">
                <a:latin typeface="Arial"/>
                <a:cs typeface="Courier"/>
              </a:rPr>
              <a:t>...</a:t>
            </a:r>
            <a:endParaRPr lang="en-US" dirty="0">
              <a:latin typeface="Arial"/>
              <a:cs typeface="Courier"/>
            </a:endParaRPr>
          </a:p>
        </p:txBody>
      </p:sp>
      <p:sp>
        <p:nvSpPr>
          <p:cNvPr id="60" name="Rectangle 59"/>
          <p:cNvSpPr/>
          <p:nvPr/>
        </p:nvSpPr>
        <p:spPr>
          <a:xfrm>
            <a:off x="4755336" y="1135266"/>
            <a:ext cx="3241319" cy="1797613"/>
          </a:xfrm>
          <a:prstGeom prst="rect">
            <a:avLst/>
          </a:prstGeom>
          <a:solidFill>
            <a:schemeClr val="accent5">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TextBox 60"/>
          <p:cNvSpPr txBox="1"/>
          <p:nvPr/>
        </p:nvSpPr>
        <p:spPr>
          <a:xfrm>
            <a:off x="4903617" y="1191710"/>
            <a:ext cx="2955106" cy="1200329"/>
          </a:xfrm>
          <a:prstGeom prst="rect">
            <a:avLst/>
          </a:prstGeom>
          <a:noFill/>
        </p:spPr>
        <p:txBody>
          <a:bodyPr wrap="none" rtlCol="0">
            <a:spAutoFit/>
          </a:bodyPr>
          <a:lstStyle/>
          <a:p>
            <a:pPr marL="342900" indent="-342900">
              <a:buAutoNum type="arabicPeriod"/>
            </a:pPr>
            <a:r>
              <a:rPr lang="en-US" b="1" dirty="0" smtClean="0">
                <a:latin typeface="Courier"/>
                <a:cs typeface="Courier"/>
              </a:rPr>
              <a:t> </a:t>
            </a:r>
            <a:r>
              <a:rPr lang="en-US" b="1" dirty="0" err="1" smtClean="0">
                <a:latin typeface="Courier"/>
                <a:cs typeface="Courier"/>
              </a:rPr>
              <a:t>Canvas.drawLine</a:t>
            </a:r>
            <a:r>
              <a:rPr lang="en-US" b="1" dirty="0" smtClean="0">
                <a:latin typeface="Courier"/>
                <a:cs typeface="Courier"/>
              </a:rPr>
              <a:t>;</a:t>
            </a:r>
          </a:p>
          <a:p>
            <a:pPr marL="342900" indent="-342900">
              <a:buAutoNum type="arabicPeriod"/>
            </a:pPr>
            <a:r>
              <a:rPr lang="en-US" b="1" dirty="0" smtClean="0">
                <a:latin typeface="Courier"/>
                <a:cs typeface="Courier"/>
              </a:rPr>
              <a:t> </a:t>
            </a:r>
            <a:r>
              <a:rPr lang="en-US" b="1" dirty="0" err="1" smtClean="0">
                <a:latin typeface="Courier"/>
                <a:cs typeface="Courier"/>
              </a:rPr>
              <a:t>Paint.setStyle</a:t>
            </a:r>
            <a:r>
              <a:rPr lang="en-US" b="1" dirty="0" smtClean="0">
                <a:latin typeface="Courier"/>
                <a:cs typeface="Courier"/>
              </a:rPr>
              <a:t>;</a:t>
            </a:r>
          </a:p>
          <a:p>
            <a:r>
              <a:rPr lang="en-US" b="1" dirty="0" smtClean="0">
                <a:latin typeface="Courier"/>
                <a:cs typeface="Courier"/>
              </a:rPr>
              <a:t>3. </a:t>
            </a:r>
            <a:r>
              <a:rPr lang="en-US" b="1" dirty="0" err="1" smtClean="0">
                <a:latin typeface="Courier"/>
                <a:cs typeface="Courier"/>
              </a:rPr>
              <a:t>Color.parseColor</a:t>
            </a:r>
            <a:r>
              <a:rPr lang="en-US" b="1" dirty="0" smtClean="0">
                <a:latin typeface="Courier"/>
                <a:cs typeface="Courier"/>
              </a:rPr>
              <a:t>;</a:t>
            </a:r>
          </a:p>
          <a:p>
            <a:r>
              <a:rPr lang="en-US" dirty="0" smtClean="0">
                <a:latin typeface="Arial"/>
                <a:cs typeface="Courier"/>
              </a:rPr>
              <a:t>...</a:t>
            </a:r>
            <a:endParaRPr lang="en-US" dirty="0">
              <a:latin typeface="Arial"/>
              <a:cs typeface="Courier"/>
            </a:endParaRPr>
          </a:p>
        </p:txBody>
      </p:sp>
      <p:sp>
        <p:nvSpPr>
          <p:cNvPr id="62" name="TextBox 61"/>
          <p:cNvSpPr txBox="1"/>
          <p:nvPr/>
        </p:nvSpPr>
        <p:spPr>
          <a:xfrm>
            <a:off x="1437780" y="2336955"/>
            <a:ext cx="2306040" cy="461665"/>
          </a:xfrm>
          <a:prstGeom prst="rect">
            <a:avLst/>
          </a:prstGeom>
          <a:noFill/>
        </p:spPr>
        <p:txBody>
          <a:bodyPr wrap="none" rtlCol="0">
            <a:spAutoFit/>
          </a:bodyPr>
          <a:lstStyle/>
          <a:p>
            <a:r>
              <a:rPr lang="en-US" sz="2400" b="1" dirty="0" smtClean="0"/>
              <a:t>Source trace 2</a:t>
            </a:r>
            <a:endParaRPr lang="en-US" sz="2400" b="1" dirty="0"/>
          </a:p>
        </p:txBody>
      </p:sp>
      <p:sp>
        <p:nvSpPr>
          <p:cNvPr id="63" name="TextBox 62"/>
          <p:cNvSpPr txBox="1"/>
          <p:nvPr/>
        </p:nvSpPr>
        <p:spPr>
          <a:xfrm>
            <a:off x="5220701" y="2332517"/>
            <a:ext cx="2180405" cy="461665"/>
          </a:xfrm>
          <a:prstGeom prst="rect">
            <a:avLst/>
          </a:prstGeom>
          <a:noFill/>
        </p:spPr>
        <p:txBody>
          <a:bodyPr wrap="none" rtlCol="0">
            <a:spAutoFit/>
          </a:bodyPr>
          <a:lstStyle/>
          <a:p>
            <a:r>
              <a:rPr lang="en-US" sz="2400" b="1" dirty="0" smtClean="0"/>
              <a:t>Target trace 2</a:t>
            </a:r>
            <a:endParaRPr lang="en-US" sz="2400" b="1" dirty="0"/>
          </a:p>
        </p:txBody>
      </p:sp>
      <p:grpSp>
        <p:nvGrpSpPr>
          <p:cNvPr id="64" name="Group 63"/>
          <p:cNvGrpSpPr/>
          <p:nvPr/>
        </p:nvGrpSpPr>
        <p:grpSpPr>
          <a:xfrm>
            <a:off x="341387" y="1000028"/>
            <a:ext cx="350056" cy="1932851"/>
            <a:chOff x="418123" y="4625859"/>
            <a:chExt cx="242812" cy="1489679"/>
          </a:xfrm>
        </p:grpSpPr>
        <p:sp>
          <p:nvSpPr>
            <p:cNvPr id="65" name="Arc 64"/>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6" name="Arc 65"/>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7" name="Arc 66"/>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8" name="Arc 67"/>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9" name="Arc 68"/>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70" name="Straight Arrow Connector 69"/>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71" name="Group 70"/>
          <p:cNvGrpSpPr/>
          <p:nvPr/>
        </p:nvGrpSpPr>
        <p:grpSpPr>
          <a:xfrm>
            <a:off x="8139904" y="1078260"/>
            <a:ext cx="377563" cy="1854619"/>
            <a:chOff x="418123" y="4625859"/>
            <a:chExt cx="242812" cy="1489679"/>
          </a:xfrm>
        </p:grpSpPr>
        <p:sp>
          <p:nvSpPr>
            <p:cNvPr id="72" name="Arc 71"/>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Arc 72"/>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4" name="Arc 73"/>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5" name="Arc 74"/>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6" name="Arc 75"/>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77" name="Straight Arrow Connector 76"/>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81" name="Straight Arrow Connector 80"/>
          <p:cNvCxnSpPr/>
          <p:nvPr/>
        </p:nvCxnSpPr>
        <p:spPr>
          <a:xfrm flipV="1">
            <a:off x="4159962" y="1366289"/>
            <a:ext cx="802461" cy="247446"/>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grpSp>
        <p:nvGrpSpPr>
          <p:cNvPr id="94" name="Group 93"/>
          <p:cNvGrpSpPr/>
          <p:nvPr/>
        </p:nvGrpSpPr>
        <p:grpSpPr>
          <a:xfrm>
            <a:off x="5309260" y="3555274"/>
            <a:ext cx="3421539" cy="2785378"/>
            <a:chOff x="5309260" y="3555274"/>
            <a:chExt cx="3421539" cy="2785378"/>
          </a:xfrm>
        </p:grpSpPr>
        <p:sp>
          <p:nvSpPr>
            <p:cNvPr id="87" name="TextBox 86"/>
            <p:cNvSpPr txBox="1"/>
            <p:nvPr/>
          </p:nvSpPr>
          <p:spPr>
            <a:xfrm>
              <a:off x="6019800" y="3555274"/>
              <a:ext cx="2710999" cy="2785378"/>
            </a:xfrm>
            <a:prstGeom prst="rect">
              <a:avLst/>
            </a:prstGeom>
            <a:solidFill>
              <a:srgbClr val="CCFFCC"/>
            </a:solidFill>
            <a:ln>
              <a:solidFill>
                <a:schemeClr val="tx1"/>
              </a:solidFill>
              <a:prstDash val="dash"/>
            </a:ln>
          </p:spPr>
          <p:txBody>
            <a:bodyPr wrap="none" rtlCol="0">
              <a:spAutoFit/>
            </a:bodyPr>
            <a:lstStyle/>
            <a:p>
              <a:r>
                <a:rPr lang="en-US" sz="2500" b="1" dirty="0" smtClean="0"/>
                <a:t>Using context of </a:t>
              </a:r>
            </a:p>
            <a:p>
              <a:r>
                <a:rPr lang="en-US" sz="2500" b="1" dirty="0"/>
                <a:t>m</a:t>
              </a:r>
              <a:r>
                <a:rPr lang="en-US" sz="2500" b="1" dirty="0" smtClean="0"/>
                <a:t>ethod calls:</a:t>
              </a:r>
            </a:p>
            <a:p>
              <a:endParaRPr lang="en-US" sz="2500" b="1" dirty="0"/>
            </a:p>
            <a:p>
              <a:endParaRPr lang="en-US" sz="2500" b="1" dirty="0"/>
            </a:p>
            <a:p>
              <a:r>
                <a:rPr lang="en-US" sz="2500" b="1" dirty="0" smtClean="0"/>
                <a:t>     implies</a:t>
              </a:r>
              <a:endParaRPr lang="en-US" sz="2500" b="1" dirty="0"/>
            </a:p>
            <a:p>
              <a:endParaRPr lang="en-US" sz="2500" b="1" dirty="0" smtClean="0"/>
            </a:p>
            <a:p>
              <a:endParaRPr lang="en-US" sz="2500" b="1" dirty="0"/>
            </a:p>
          </p:txBody>
        </p:sp>
        <p:cxnSp>
          <p:nvCxnSpPr>
            <p:cNvPr id="90" name="Straight Arrow Connector 89"/>
            <p:cNvCxnSpPr/>
            <p:nvPr/>
          </p:nvCxnSpPr>
          <p:spPr>
            <a:xfrm flipH="1">
              <a:off x="5309260" y="4755603"/>
              <a:ext cx="1531171" cy="199414"/>
            </a:xfrm>
            <a:prstGeom prst="straightConnector1">
              <a:avLst/>
            </a:prstGeom>
            <a:ln w="50800">
              <a:solidFill>
                <a:schemeClr val="tx1"/>
              </a:solidFill>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p:nvPr/>
          </p:nvCxnSpPr>
          <p:spPr>
            <a:xfrm flipH="1" flipV="1">
              <a:off x="5742265" y="5528778"/>
              <a:ext cx="1172984" cy="363625"/>
            </a:xfrm>
            <a:prstGeom prst="straightConnector1">
              <a:avLst/>
            </a:prstGeom>
            <a:ln w="50800">
              <a:solidFill>
                <a:schemeClr val="tx1"/>
              </a:solidFill>
              <a:tailEnd type="arrow" w="med" len="med"/>
            </a:ln>
            <a:effectLst/>
          </p:spPr>
          <p:style>
            <a:lnRef idx="2">
              <a:schemeClr val="accent1"/>
            </a:lnRef>
            <a:fillRef idx="0">
              <a:schemeClr val="accent1"/>
            </a:fillRef>
            <a:effectRef idx="1">
              <a:schemeClr val="accent1"/>
            </a:effectRef>
            <a:fontRef idx="minor">
              <a:schemeClr val="tx1"/>
            </a:fontRef>
          </p:style>
        </p:cxnSp>
        <p:sp>
          <p:nvSpPr>
            <p:cNvPr id="92" name="Right Brace 91"/>
            <p:cNvSpPr/>
            <p:nvPr/>
          </p:nvSpPr>
          <p:spPr>
            <a:xfrm>
              <a:off x="5328132" y="5165153"/>
              <a:ext cx="429434" cy="727249"/>
            </a:xfrm>
            <a:prstGeom prst="rightBrace">
              <a:avLst/>
            </a:prstGeom>
            <a:ln w="50800">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47" name="Picture 46"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5132" y="3974312"/>
            <a:ext cx="309483" cy="342901"/>
          </a:xfrm>
          <a:prstGeom prst="rect">
            <a:avLst/>
          </a:prstGeom>
        </p:spPr>
      </p:pic>
      <p:pic>
        <p:nvPicPr>
          <p:cNvPr id="48" name="Picture 47"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0232" y="4369422"/>
            <a:ext cx="309483" cy="342901"/>
          </a:xfrm>
          <a:prstGeom prst="rect">
            <a:avLst/>
          </a:prstGeom>
        </p:spPr>
      </p:pic>
      <p:pic>
        <p:nvPicPr>
          <p:cNvPr id="49" name="Picture 48" descr="green_thmbs_up.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8785" y="4420329"/>
            <a:ext cx="451158" cy="583987"/>
          </a:xfrm>
          <a:prstGeom prst="rect">
            <a:avLst/>
          </a:prstGeom>
        </p:spPr>
      </p:pic>
      <p:pic>
        <p:nvPicPr>
          <p:cNvPr id="50" name="Picture 49"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3356" y="5582970"/>
            <a:ext cx="436751" cy="483912"/>
          </a:xfrm>
          <a:prstGeom prst="rect">
            <a:avLst/>
          </a:prstGeom>
        </p:spPr>
      </p:pic>
      <p:sp>
        <p:nvSpPr>
          <p:cNvPr id="3" name="Slide Number Placeholder 2"/>
          <p:cNvSpPr>
            <a:spLocks noGrp="1"/>
          </p:cNvSpPr>
          <p:nvPr>
            <p:ph type="sldNum" sz="quarter" idx="12"/>
          </p:nvPr>
        </p:nvSpPr>
        <p:spPr/>
        <p:txBody>
          <a:bodyPr/>
          <a:lstStyle/>
          <a:p>
            <a:fld id="{2066355A-084C-D24E-9AD2-7E4FC41EA627}" type="slidenum">
              <a:rPr lang="en-US" smtClean="0"/>
              <a:t>35</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
        <p:nvSpPr>
          <p:cNvPr id="4" name="Rectangle 3"/>
          <p:cNvSpPr/>
          <p:nvPr/>
        </p:nvSpPr>
        <p:spPr>
          <a:xfrm>
            <a:off x="1437780" y="1448495"/>
            <a:ext cx="2659713" cy="346438"/>
          </a:xfrm>
          <a:prstGeom prst="rect">
            <a:avLst/>
          </a:prstGeom>
          <a:noFill/>
          <a:ln w="317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p:cNvSpPr/>
          <p:nvPr/>
        </p:nvSpPr>
        <p:spPr>
          <a:xfrm>
            <a:off x="5223343" y="1211653"/>
            <a:ext cx="2659713" cy="346438"/>
          </a:xfrm>
          <a:prstGeom prst="rect">
            <a:avLst/>
          </a:prstGeom>
          <a:noFill/>
          <a:ln w="317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2" name="Straight Arrow Connector 51"/>
          <p:cNvCxnSpPr/>
          <p:nvPr/>
        </p:nvCxnSpPr>
        <p:spPr>
          <a:xfrm>
            <a:off x="4133938" y="1320037"/>
            <a:ext cx="840677" cy="465966"/>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4116930" y="1320037"/>
            <a:ext cx="786687" cy="725861"/>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sp>
        <p:nvSpPr>
          <p:cNvPr id="54" name="Rectangle 53"/>
          <p:cNvSpPr/>
          <p:nvPr/>
        </p:nvSpPr>
        <p:spPr>
          <a:xfrm>
            <a:off x="1084107" y="4712323"/>
            <a:ext cx="4244025" cy="452830"/>
          </a:xfrm>
          <a:prstGeom prst="rect">
            <a:avLst/>
          </a:prstGeom>
          <a:noFill/>
          <a:ln w="317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p:cNvSpPr/>
          <p:nvPr/>
        </p:nvSpPr>
        <p:spPr>
          <a:xfrm>
            <a:off x="1065235" y="5177063"/>
            <a:ext cx="4244025" cy="756287"/>
          </a:xfrm>
          <a:prstGeom prst="rect">
            <a:avLst/>
          </a:prstGeom>
          <a:noFill/>
          <a:ln w="317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942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99"/>
            <a:ext cx="9144000" cy="1143000"/>
          </a:xfrm>
        </p:spPr>
        <p:txBody>
          <a:bodyPr>
            <a:noAutofit/>
          </a:bodyPr>
          <a:lstStyle/>
          <a:p>
            <a:r>
              <a:rPr lang="en-US" sz="4000" dirty="0"/>
              <a:t>Attribute #2: </a:t>
            </a:r>
            <a:r>
              <a:rPr lang="en-US" sz="4000" dirty="0" smtClean="0"/>
              <a:t>Context</a:t>
            </a:r>
            <a:endParaRPr lang="en-US" sz="4000" dirty="0"/>
          </a:p>
        </p:txBody>
      </p:sp>
      <p:sp>
        <p:nvSpPr>
          <p:cNvPr id="16" name="Rectangle 15"/>
          <p:cNvSpPr/>
          <p:nvPr/>
        </p:nvSpPr>
        <p:spPr>
          <a:xfrm>
            <a:off x="914287" y="1122568"/>
            <a:ext cx="3333044" cy="1810311"/>
          </a:xfrm>
          <a:prstGeom prst="rect">
            <a:avLst/>
          </a:prstGeom>
          <a:solidFill>
            <a:schemeClr val="accent3">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p:cNvSpPr txBox="1"/>
          <p:nvPr/>
        </p:nvSpPr>
        <p:spPr>
          <a:xfrm>
            <a:off x="1021531" y="1122568"/>
            <a:ext cx="3093628" cy="923330"/>
          </a:xfrm>
          <a:prstGeom prst="rect">
            <a:avLst/>
          </a:prstGeom>
          <a:noFill/>
        </p:spPr>
        <p:txBody>
          <a:bodyPr wrap="none" rtlCol="0">
            <a:spAutoFit/>
          </a:bodyPr>
          <a:lstStyle/>
          <a:p>
            <a:r>
              <a:rPr lang="en-US" b="1" dirty="0" smtClean="0">
                <a:latin typeface="Courier"/>
                <a:cs typeface="Courier"/>
              </a:rPr>
              <a:t>1. </a:t>
            </a:r>
            <a:r>
              <a:rPr lang="en-US" b="1" dirty="0" err="1" smtClean="0">
                <a:latin typeface="Courier"/>
                <a:cs typeface="Courier"/>
              </a:rPr>
              <a:t>Graphics.setColor</a:t>
            </a:r>
            <a:r>
              <a:rPr lang="en-US" b="1" dirty="0">
                <a:latin typeface="Courier"/>
                <a:cs typeface="Courier"/>
              </a:rPr>
              <a:t>;</a:t>
            </a:r>
            <a:endParaRPr lang="en-US" b="1" dirty="0" smtClean="0">
              <a:latin typeface="Courier"/>
              <a:cs typeface="Courier"/>
            </a:endParaRPr>
          </a:p>
          <a:p>
            <a:r>
              <a:rPr lang="en-US" b="1" dirty="0" smtClean="0">
                <a:latin typeface="Courier"/>
                <a:cs typeface="Courier"/>
              </a:rPr>
              <a:t>2. </a:t>
            </a:r>
            <a:r>
              <a:rPr lang="en-US" b="1" dirty="0" err="1" smtClean="0">
                <a:latin typeface="Courier"/>
                <a:cs typeface="Courier"/>
              </a:rPr>
              <a:t>Graphics.fillRect</a:t>
            </a:r>
            <a:r>
              <a:rPr lang="en-US" b="1" dirty="0">
                <a:latin typeface="Courier"/>
                <a:cs typeface="Courier"/>
              </a:rPr>
              <a:t>;</a:t>
            </a:r>
            <a:endParaRPr lang="en-US" b="1" dirty="0" smtClean="0">
              <a:latin typeface="Courier"/>
              <a:cs typeface="Courier"/>
            </a:endParaRPr>
          </a:p>
          <a:p>
            <a:r>
              <a:rPr lang="en-US" dirty="0" smtClean="0">
                <a:latin typeface="Arial"/>
                <a:cs typeface="Courier"/>
              </a:rPr>
              <a:t>...</a:t>
            </a:r>
            <a:endParaRPr lang="en-US" dirty="0">
              <a:latin typeface="Arial"/>
              <a:cs typeface="Courier"/>
            </a:endParaRPr>
          </a:p>
        </p:txBody>
      </p:sp>
      <p:sp>
        <p:nvSpPr>
          <p:cNvPr id="19" name="Rectangle 18"/>
          <p:cNvSpPr/>
          <p:nvPr/>
        </p:nvSpPr>
        <p:spPr>
          <a:xfrm>
            <a:off x="4755336" y="1135266"/>
            <a:ext cx="3241319" cy="1797613"/>
          </a:xfrm>
          <a:prstGeom prst="rect">
            <a:avLst/>
          </a:prstGeom>
          <a:solidFill>
            <a:schemeClr val="accent5">
              <a:lumMod val="20000"/>
              <a:lumOff val="80000"/>
            </a:schemeClr>
          </a:solid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p:cNvSpPr txBox="1"/>
          <p:nvPr/>
        </p:nvSpPr>
        <p:spPr>
          <a:xfrm>
            <a:off x="4903617" y="1191710"/>
            <a:ext cx="2955106" cy="1200329"/>
          </a:xfrm>
          <a:prstGeom prst="rect">
            <a:avLst/>
          </a:prstGeom>
          <a:noFill/>
        </p:spPr>
        <p:txBody>
          <a:bodyPr wrap="none" rtlCol="0">
            <a:spAutoFit/>
          </a:bodyPr>
          <a:lstStyle/>
          <a:p>
            <a:pPr marL="342900" indent="-342900">
              <a:buAutoNum type="arabicPeriod"/>
            </a:pPr>
            <a:r>
              <a:rPr lang="en-US" b="1" dirty="0" smtClean="0">
                <a:latin typeface="Courier"/>
                <a:cs typeface="Courier"/>
              </a:rPr>
              <a:t> </a:t>
            </a:r>
            <a:r>
              <a:rPr lang="en-US" b="1" dirty="0" err="1" smtClean="0">
                <a:latin typeface="Courier"/>
                <a:cs typeface="Courier"/>
              </a:rPr>
              <a:t>Canvas.drawLine</a:t>
            </a:r>
            <a:r>
              <a:rPr lang="en-US" b="1" dirty="0" smtClean="0">
                <a:latin typeface="Courier"/>
                <a:cs typeface="Courier"/>
              </a:rPr>
              <a:t>;</a:t>
            </a:r>
          </a:p>
          <a:p>
            <a:pPr marL="342900" indent="-342900">
              <a:buAutoNum type="arabicPeriod"/>
            </a:pPr>
            <a:r>
              <a:rPr lang="en-US" b="1" dirty="0" smtClean="0">
                <a:latin typeface="Courier"/>
                <a:cs typeface="Courier"/>
              </a:rPr>
              <a:t> </a:t>
            </a:r>
            <a:r>
              <a:rPr lang="en-US" b="1" dirty="0" err="1" smtClean="0">
                <a:latin typeface="Courier"/>
                <a:cs typeface="Courier"/>
              </a:rPr>
              <a:t>Paint.setStyle</a:t>
            </a:r>
            <a:r>
              <a:rPr lang="en-US" b="1" dirty="0" smtClean="0">
                <a:latin typeface="Courier"/>
                <a:cs typeface="Courier"/>
              </a:rPr>
              <a:t>;</a:t>
            </a:r>
          </a:p>
          <a:p>
            <a:r>
              <a:rPr lang="en-US" b="1" dirty="0" smtClean="0">
                <a:latin typeface="Courier"/>
                <a:cs typeface="Courier"/>
              </a:rPr>
              <a:t>3. </a:t>
            </a:r>
            <a:r>
              <a:rPr lang="en-US" b="1" dirty="0" err="1" smtClean="0">
                <a:latin typeface="Courier"/>
                <a:cs typeface="Courier"/>
              </a:rPr>
              <a:t>Color.parseColor</a:t>
            </a:r>
            <a:r>
              <a:rPr lang="en-US" b="1" dirty="0" smtClean="0">
                <a:latin typeface="Courier"/>
                <a:cs typeface="Courier"/>
              </a:rPr>
              <a:t>;</a:t>
            </a:r>
          </a:p>
          <a:p>
            <a:r>
              <a:rPr lang="en-US" dirty="0" smtClean="0">
                <a:latin typeface="Arial"/>
                <a:cs typeface="Courier"/>
              </a:rPr>
              <a:t>...</a:t>
            </a:r>
            <a:endParaRPr lang="en-US" dirty="0">
              <a:latin typeface="Arial"/>
              <a:cs typeface="Courier"/>
            </a:endParaRPr>
          </a:p>
        </p:txBody>
      </p:sp>
      <p:sp>
        <p:nvSpPr>
          <p:cNvPr id="23" name="TextBox 22"/>
          <p:cNvSpPr txBox="1"/>
          <p:nvPr/>
        </p:nvSpPr>
        <p:spPr>
          <a:xfrm>
            <a:off x="1437780" y="2336955"/>
            <a:ext cx="2306040" cy="461665"/>
          </a:xfrm>
          <a:prstGeom prst="rect">
            <a:avLst/>
          </a:prstGeom>
          <a:noFill/>
        </p:spPr>
        <p:txBody>
          <a:bodyPr wrap="none" rtlCol="0">
            <a:spAutoFit/>
          </a:bodyPr>
          <a:lstStyle/>
          <a:p>
            <a:r>
              <a:rPr lang="en-US" sz="2400" b="1" dirty="0" smtClean="0"/>
              <a:t>Source trace 2</a:t>
            </a:r>
            <a:endParaRPr lang="en-US" sz="2400" b="1" dirty="0"/>
          </a:p>
        </p:txBody>
      </p:sp>
      <p:sp>
        <p:nvSpPr>
          <p:cNvPr id="24" name="TextBox 23"/>
          <p:cNvSpPr txBox="1"/>
          <p:nvPr/>
        </p:nvSpPr>
        <p:spPr>
          <a:xfrm>
            <a:off x="5220701" y="2332517"/>
            <a:ext cx="2180405" cy="461665"/>
          </a:xfrm>
          <a:prstGeom prst="rect">
            <a:avLst/>
          </a:prstGeom>
          <a:noFill/>
        </p:spPr>
        <p:txBody>
          <a:bodyPr wrap="none" rtlCol="0">
            <a:spAutoFit/>
          </a:bodyPr>
          <a:lstStyle/>
          <a:p>
            <a:r>
              <a:rPr lang="en-US" sz="2400" b="1" dirty="0" smtClean="0"/>
              <a:t>Target trace 2</a:t>
            </a:r>
            <a:endParaRPr lang="en-US" sz="2400" b="1" dirty="0"/>
          </a:p>
        </p:txBody>
      </p:sp>
      <p:grpSp>
        <p:nvGrpSpPr>
          <p:cNvPr id="25" name="Group 24"/>
          <p:cNvGrpSpPr/>
          <p:nvPr/>
        </p:nvGrpSpPr>
        <p:grpSpPr>
          <a:xfrm>
            <a:off x="341387" y="1000028"/>
            <a:ext cx="350056" cy="1932851"/>
            <a:chOff x="418123" y="4625859"/>
            <a:chExt cx="242812" cy="1489679"/>
          </a:xfrm>
        </p:grpSpPr>
        <p:sp>
          <p:nvSpPr>
            <p:cNvPr id="26" name="Arc 25"/>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Arc 26"/>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Arc 27"/>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Arc 28"/>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Arc 29"/>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31" name="Straight Arrow Connector 30"/>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32" name="Group 31"/>
          <p:cNvGrpSpPr/>
          <p:nvPr/>
        </p:nvGrpSpPr>
        <p:grpSpPr>
          <a:xfrm>
            <a:off x="8139904" y="1078260"/>
            <a:ext cx="377563" cy="1854619"/>
            <a:chOff x="418123" y="4625859"/>
            <a:chExt cx="242812" cy="1489679"/>
          </a:xfrm>
        </p:grpSpPr>
        <p:sp>
          <p:nvSpPr>
            <p:cNvPr id="33" name="Arc 32"/>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Arc 33"/>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 name="Arc 34"/>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Arc 35"/>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Arc 36"/>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38" name="Straight Arrow Connector 37"/>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39" name="Content Placeholder 2"/>
          <p:cNvSpPr>
            <a:spLocks noGrp="1"/>
          </p:cNvSpPr>
          <p:nvPr>
            <p:ph idx="1"/>
          </p:nvPr>
        </p:nvSpPr>
        <p:spPr>
          <a:xfrm>
            <a:off x="457200" y="3396489"/>
            <a:ext cx="8458092" cy="2586621"/>
          </a:xfrm>
        </p:spPr>
        <p:txBody>
          <a:bodyPr>
            <a:normAutofit/>
          </a:bodyPr>
          <a:lstStyle/>
          <a:p>
            <a:pPr marL="0" indent="0">
              <a:buNone/>
            </a:pPr>
            <a:r>
              <a:rPr lang="en-US" sz="3000" dirty="0" smtClean="0"/>
              <a:t>In fact, we can deduce that </a:t>
            </a:r>
            <a:r>
              <a:rPr lang="en-US" sz="3000" b="1" dirty="0" smtClean="0"/>
              <a:t>one</a:t>
            </a:r>
            <a:r>
              <a:rPr lang="en-US" sz="3000" dirty="0" smtClean="0"/>
              <a:t> of these holds:</a:t>
            </a:r>
          </a:p>
        </p:txBody>
      </p:sp>
      <p:grpSp>
        <p:nvGrpSpPr>
          <p:cNvPr id="55" name="Group 54"/>
          <p:cNvGrpSpPr/>
          <p:nvPr/>
        </p:nvGrpSpPr>
        <p:grpSpPr>
          <a:xfrm>
            <a:off x="4115159" y="1427212"/>
            <a:ext cx="802461" cy="503778"/>
            <a:chOff x="4115159" y="1274222"/>
            <a:chExt cx="802461" cy="503778"/>
          </a:xfrm>
          <a:effectLst/>
        </p:grpSpPr>
        <p:cxnSp>
          <p:nvCxnSpPr>
            <p:cNvPr id="7" name="Straight Arrow Connector 6"/>
            <p:cNvCxnSpPr/>
            <p:nvPr/>
          </p:nvCxnSpPr>
          <p:spPr>
            <a:xfrm>
              <a:off x="4115159" y="1274222"/>
              <a:ext cx="802461" cy="247446"/>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a:off x="4129162" y="1311839"/>
              <a:ext cx="788458" cy="466161"/>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V="1">
              <a:off x="4115159" y="1274222"/>
              <a:ext cx="802461" cy="247446"/>
            </a:xfrm>
            <a:prstGeom prst="straightConnector1">
              <a:avLst/>
            </a:prstGeom>
            <a:ln w="38100">
              <a:solidFill>
                <a:srgbClr val="800000"/>
              </a:solidFill>
              <a:tailEnd type="arrow" w="med" len="med"/>
            </a:ln>
            <a:effectLst/>
          </p:spPr>
          <p:style>
            <a:lnRef idx="2">
              <a:schemeClr val="accent1"/>
            </a:lnRef>
            <a:fillRef idx="0">
              <a:schemeClr val="accent1"/>
            </a:fillRef>
            <a:effectRef idx="1">
              <a:schemeClr val="accent1"/>
            </a:effectRef>
            <a:fontRef idx="minor">
              <a:schemeClr val="tx1"/>
            </a:fontRef>
          </p:style>
        </p:cxnSp>
      </p:grpSp>
      <p:graphicFrame>
        <p:nvGraphicFramePr>
          <p:cNvPr id="40" name="Table 39"/>
          <p:cNvGraphicFramePr>
            <a:graphicFrameLocks noGrp="1"/>
          </p:cNvGraphicFramePr>
          <p:nvPr>
            <p:extLst>
              <p:ext uri="{D42A27DB-BD31-4B8C-83A1-F6EECF244321}">
                <p14:modId xmlns:p14="http://schemas.microsoft.com/office/powerpoint/2010/main" val="4251663211"/>
              </p:ext>
            </p:extLst>
          </p:nvPr>
        </p:nvGraphicFramePr>
        <p:xfrm>
          <a:off x="457200" y="4095985"/>
          <a:ext cx="4298136" cy="1849823"/>
        </p:xfrm>
        <a:graphic>
          <a:graphicData uri="http://schemas.openxmlformats.org/drawingml/2006/table">
            <a:tbl>
              <a:tblPr firstRow="1" bandRow="1">
                <a:tableStyleId>{2A488322-F2BA-4B5B-9748-0D474271808F}</a:tableStyleId>
              </a:tblPr>
              <a:tblGrid>
                <a:gridCol w="1344203"/>
                <a:gridCol w="1432701"/>
                <a:gridCol w="1521232"/>
              </a:tblGrid>
              <a:tr h="600950">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 </a:t>
                      </a:r>
                    </a:p>
                    <a:p>
                      <a:pPr algn="ctr"/>
                      <a:r>
                        <a:rPr lang="en-US" sz="1600" dirty="0" smtClean="0">
                          <a:solidFill>
                            <a:schemeClr val="tx1"/>
                          </a:solidFill>
                        </a:rPr>
                        <a:t>of</a:t>
                      </a:r>
                      <a:r>
                        <a:rPr lang="en-US" sz="1600" baseline="0" dirty="0" smtClean="0">
                          <a:solidFill>
                            <a:schemeClr val="tx1"/>
                          </a:solidFill>
                        </a:rPr>
                        <a:t> </a:t>
                      </a:r>
                      <a:r>
                        <a:rPr lang="en-US" sz="1600" dirty="0" smtClean="0">
                          <a:solidFill>
                            <a:schemeClr val="tx1"/>
                          </a:solidFill>
                        </a:rPr>
                        <a:t>mapping</a:t>
                      </a:r>
                      <a:endParaRPr lang="en-US" sz="1600" dirty="0">
                        <a:solidFill>
                          <a:schemeClr val="tx1"/>
                        </a:solidFill>
                      </a:endParaRPr>
                    </a:p>
                  </a:txBody>
                  <a:tcPr/>
                </a:tc>
              </a:tr>
              <a:tr h="450755">
                <a:tc>
                  <a:txBody>
                    <a:bodyPr/>
                    <a:lstStyle/>
                    <a:p>
                      <a:pPr algn="ctr"/>
                      <a:r>
                        <a:rPr lang="en-US" sz="1500" b="1" i="0" dirty="0" smtClean="0">
                          <a:latin typeface="Courier"/>
                          <a:cs typeface="Courier"/>
                        </a:rPr>
                        <a:t> </a:t>
                      </a:r>
                      <a:r>
                        <a:rPr lang="en-US" sz="1500" b="1" i="0" dirty="0" err="1" smtClean="0">
                          <a:latin typeface="Courier"/>
                          <a:cs typeface="Courier"/>
                        </a:rPr>
                        <a:t>fillRect</a:t>
                      </a:r>
                      <a:endParaRPr lang="en-US" sz="1500" b="1" i="0" dirty="0">
                        <a:latin typeface="Courier"/>
                        <a:cs typeface="Courier"/>
                      </a:endParaRPr>
                    </a:p>
                  </a:txBody>
                  <a:tcPr/>
                </a:tc>
                <a:tc>
                  <a:txBody>
                    <a:bodyPr/>
                    <a:lstStyle/>
                    <a:p>
                      <a:pPr algn="ctr"/>
                      <a:r>
                        <a:rPr lang="en-US" sz="1500" b="1" i="0" dirty="0" smtClean="0">
                          <a:latin typeface="Courier"/>
                          <a:cs typeface="Courier"/>
                        </a:rPr>
                        <a:t>drawLine</a:t>
                      </a: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setStyle</a:t>
                      </a:r>
                      <a:endParaRPr lang="en-US" sz="15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parseColor</a:t>
                      </a:r>
                      <a:endParaRPr lang="en-US" sz="1500" b="1" i="0" dirty="0">
                        <a:latin typeface="Courier"/>
                        <a:cs typeface="Courier"/>
                      </a:endParaRPr>
                    </a:p>
                  </a:txBody>
                  <a:tcPr/>
                </a:tc>
                <a:tc>
                  <a:txBody>
                    <a:bodyPr/>
                    <a:lstStyle/>
                    <a:p>
                      <a:pPr algn="ctr"/>
                      <a:endParaRPr lang="en-US" sz="1600" b="1" i="0" dirty="0"/>
                    </a:p>
                  </a:txBody>
                  <a:tcPr/>
                </a:tc>
              </a:tr>
            </a:tbl>
          </a:graphicData>
        </a:graphic>
      </p:graphicFrame>
      <p:graphicFrame>
        <p:nvGraphicFramePr>
          <p:cNvPr id="46" name="Table 45"/>
          <p:cNvGraphicFramePr>
            <a:graphicFrameLocks noGrp="1"/>
          </p:cNvGraphicFramePr>
          <p:nvPr>
            <p:extLst>
              <p:ext uri="{D42A27DB-BD31-4B8C-83A1-F6EECF244321}">
                <p14:modId xmlns:p14="http://schemas.microsoft.com/office/powerpoint/2010/main" val="886540754"/>
              </p:ext>
            </p:extLst>
          </p:nvPr>
        </p:nvGraphicFramePr>
        <p:xfrm>
          <a:off x="4917620" y="4095985"/>
          <a:ext cx="3997672" cy="1849823"/>
        </p:xfrm>
        <a:graphic>
          <a:graphicData uri="http://schemas.openxmlformats.org/drawingml/2006/table">
            <a:tbl>
              <a:tblPr firstRow="1" bandRow="1">
                <a:tableStyleId>{2A488322-F2BA-4B5B-9748-0D474271808F}</a:tableStyleId>
              </a:tblPr>
              <a:tblGrid>
                <a:gridCol w="1250236"/>
                <a:gridCol w="1339255"/>
                <a:gridCol w="1408181"/>
              </a:tblGrid>
              <a:tr h="600950">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a:t>
                      </a:r>
                      <a:r>
                        <a:rPr lang="en-US" sz="1600" baseline="0" dirty="0" smtClean="0">
                          <a:solidFill>
                            <a:schemeClr val="tx1"/>
                          </a:solidFill>
                        </a:rPr>
                        <a:t> </a:t>
                      </a:r>
                      <a:r>
                        <a:rPr lang="en-US" sz="1600" dirty="0" smtClean="0">
                          <a:solidFill>
                            <a:schemeClr val="tx1"/>
                          </a:solidFill>
                        </a:rPr>
                        <a:t>of</a:t>
                      </a:r>
                      <a:r>
                        <a:rPr lang="en-US" sz="1600" baseline="0" dirty="0" smtClean="0">
                          <a:solidFill>
                            <a:schemeClr val="tx1"/>
                          </a:solidFill>
                        </a:rPr>
                        <a:t> </a:t>
                      </a:r>
                      <a:r>
                        <a:rPr lang="en-US" sz="1600" dirty="0" smtClean="0">
                          <a:solidFill>
                            <a:schemeClr val="tx1"/>
                          </a:solidFill>
                        </a:rPr>
                        <a:t>mapping</a:t>
                      </a:r>
                      <a:endParaRPr lang="en-US" sz="1600" dirty="0">
                        <a:solidFill>
                          <a:schemeClr val="tx1"/>
                        </a:solidFill>
                      </a:endParaRPr>
                    </a:p>
                  </a:txBody>
                  <a:tcPr/>
                </a:tc>
              </a:tr>
              <a:tr h="450755">
                <a:tc>
                  <a:txBody>
                    <a:bodyPr/>
                    <a:lstStyle/>
                    <a:p>
                      <a:pPr algn="ctr"/>
                      <a:r>
                        <a:rPr lang="en-US" sz="1500" b="1" i="0" dirty="0" smtClean="0">
                          <a:latin typeface="Courier"/>
                          <a:cs typeface="Courier"/>
                        </a:rPr>
                        <a:t> </a:t>
                      </a:r>
                      <a:r>
                        <a:rPr lang="en-US" sz="1500" b="1" i="0" dirty="0" err="1" smtClean="0">
                          <a:latin typeface="Courier"/>
                          <a:cs typeface="Courier"/>
                        </a:rPr>
                        <a:t>fillRect</a:t>
                      </a:r>
                      <a:endParaRPr lang="en-US" sz="1500" b="1" i="0" dirty="0">
                        <a:latin typeface="Courier"/>
                        <a:cs typeface="Courier"/>
                      </a:endParaRPr>
                    </a:p>
                  </a:txBody>
                  <a:tcPr/>
                </a:tc>
                <a:tc>
                  <a:txBody>
                    <a:bodyPr/>
                    <a:lstStyle/>
                    <a:p>
                      <a:pPr algn="ctr"/>
                      <a:r>
                        <a:rPr lang="en-US" sz="1500" b="1" i="0" dirty="0" smtClean="0">
                          <a:latin typeface="Courier"/>
                          <a:cs typeface="Courier"/>
                        </a:rPr>
                        <a:t>drawLine</a:t>
                      </a: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setStyle</a:t>
                      </a:r>
                      <a:endParaRPr lang="en-US" sz="15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parseColor</a:t>
                      </a:r>
                      <a:endParaRPr lang="en-US" sz="1500" b="1" i="0" dirty="0">
                        <a:latin typeface="Courier"/>
                        <a:cs typeface="Courier"/>
                      </a:endParaRPr>
                    </a:p>
                  </a:txBody>
                  <a:tcPr/>
                </a:tc>
                <a:tc>
                  <a:txBody>
                    <a:bodyPr/>
                    <a:lstStyle/>
                    <a:p>
                      <a:pPr algn="ctr"/>
                      <a:endParaRPr lang="en-US" sz="1600" b="1" i="0" dirty="0"/>
                    </a:p>
                  </a:txBody>
                  <a:tcPr/>
                </a:tc>
              </a:tr>
            </a:tbl>
          </a:graphicData>
        </a:graphic>
      </p:graphicFrame>
      <p:sp>
        <p:nvSpPr>
          <p:cNvPr id="56" name="TextBox 55"/>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pic>
        <p:nvPicPr>
          <p:cNvPr id="6" name="Picture 5"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9695" y="5118178"/>
            <a:ext cx="319692" cy="413815"/>
          </a:xfrm>
          <a:prstGeom prst="rect">
            <a:avLst/>
          </a:prstGeom>
        </p:spPr>
      </p:pic>
      <p:pic>
        <p:nvPicPr>
          <p:cNvPr id="9" name="Picture 8"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2249" y="4724635"/>
            <a:ext cx="309483" cy="342901"/>
          </a:xfrm>
          <a:prstGeom prst="rect">
            <a:avLst/>
          </a:prstGeom>
        </p:spPr>
      </p:pic>
      <p:pic>
        <p:nvPicPr>
          <p:cNvPr id="44" name="Picture 43"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904" y="5524313"/>
            <a:ext cx="319692" cy="413815"/>
          </a:xfrm>
          <a:prstGeom prst="rect">
            <a:avLst/>
          </a:prstGeom>
        </p:spPr>
      </p:pic>
      <p:pic>
        <p:nvPicPr>
          <p:cNvPr id="45" name="Picture 44"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7639" y="4724635"/>
            <a:ext cx="319692" cy="413815"/>
          </a:xfrm>
          <a:prstGeom prst="rect">
            <a:avLst/>
          </a:prstGeom>
        </p:spPr>
      </p:pic>
      <p:pic>
        <p:nvPicPr>
          <p:cNvPr id="57" name="Picture 56"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7848" y="5189092"/>
            <a:ext cx="309483" cy="342901"/>
          </a:xfrm>
          <a:prstGeom prst="rect">
            <a:avLst/>
          </a:prstGeom>
        </p:spPr>
      </p:pic>
      <p:pic>
        <p:nvPicPr>
          <p:cNvPr id="58" name="Picture 57"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2948" y="5584202"/>
            <a:ext cx="309483" cy="342901"/>
          </a:xfrm>
          <a:prstGeom prst="rect">
            <a:avLst/>
          </a:prstGeom>
        </p:spPr>
      </p:pic>
      <p:sp>
        <p:nvSpPr>
          <p:cNvPr id="3" name="Slide Number Placeholder 2"/>
          <p:cNvSpPr>
            <a:spLocks noGrp="1"/>
          </p:cNvSpPr>
          <p:nvPr>
            <p:ph type="sldNum" sz="quarter" idx="12"/>
          </p:nvPr>
        </p:nvSpPr>
        <p:spPr/>
        <p:txBody>
          <a:bodyPr/>
          <a:lstStyle/>
          <a:p>
            <a:fld id="{2066355A-084C-D24E-9AD2-7E4FC41EA627}" type="slidenum">
              <a:rPr lang="en-US" smtClean="0"/>
              <a:t>36</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14972639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99"/>
            <a:ext cx="9144000" cy="1143000"/>
          </a:xfrm>
        </p:spPr>
        <p:txBody>
          <a:bodyPr>
            <a:noAutofit/>
          </a:bodyPr>
          <a:lstStyle/>
          <a:p>
            <a:r>
              <a:rPr lang="en-US" sz="4000" dirty="0"/>
              <a:t>Using belief propagation</a:t>
            </a:r>
          </a:p>
        </p:txBody>
      </p:sp>
      <p:sp>
        <p:nvSpPr>
          <p:cNvPr id="39" name="Content Placeholder 2"/>
          <p:cNvSpPr>
            <a:spLocks noGrp="1"/>
          </p:cNvSpPr>
          <p:nvPr>
            <p:ph idx="1"/>
          </p:nvPr>
        </p:nvSpPr>
        <p:spPr>
          <a:xfrm>
            <a:off x="0" y="1127701"/>
            <a:ext cx="9124244" cy="4855409"/>
          </a:xfrm>
        </p:spPr>
        <p:txBody>
          <a:bodyPr>
            <a:normAutofit/>
          </a:bodyPr>
          <a:lstStyle/>
          <a:p>
            <a:r>
              <a:rPr lang="en-US" dirty="0" smtClean="0"/>
              <a:t>This </a:t>
            </a:r>
            <a:r>
              <a:rPr lang="en-US" dirty="0"/>
              <a:t>is an example of </a:t>
            </a:r>
            <a:r>
              <a:rPr lang="en-US" b="1" dirty="0"/>
              <a:t>belief propagation</a:t>
            </a:r>
          </a:p>
          <a:p>
            <a:pPr lvl="1"/>
            <a:r>
              <a:rPr lang="en-US" i="1" dirty="0"/>
              <a:t>If</a:t>
            </a:r>
            <a:r>
              <a:rPr lang="en-US" dirty="0"/>
              <a:t> </a:t>
            </a:r>
            <a:r>
              <a:rPr lang="en-US" b="1" dirty="0" err="1">
                <a:latin typeface="Courier"/>
              </a:rPr>
              <a:t>setColor</a:t>
            </a:r>
            <a:r>
              <a:rPr lang="en-US" dirty="0">
                <a:sym typeface="Wingdings"/>
              </a:rPr>
              <a:t> likely maps to </a:t>
            </a:r>
            <a:r>
              <a:rPr lang="en-US" b="1" dirty="0" err="1">
                <a:latin typeface="Courier"/>
                <a:sym typeface="Wingdings"/>
              </a:rPr>
              <a:t>setStyle</a:t>
            </a:r>
            <a:r>
              <a:rPr lang="en-US" b="1" dirty="0">
                <a:latin typeface="Courier"/>
                <a:sym typeface="Wingdings"/>
              </a:rPr>
              <a:t>,</a:t>
            </a:r>
            <a:r>
              <a:rPr lang="en-US" dirty="0">
                <a:sym typeface="Wingdings"/>
              </a:rPr>
              <a:t> </a:t>
            </a:r>
            <a:r>
              <a:rPr lang="en-US" i="1" dirty="0">
                <a:sym typeface="Wingdings"/>
              </a:rPr>
              <a:t>then</a:t>
            </a:r>
            <a:r>
              <a:rPr lang="en-US" dirty="0">
                <a:sym typeface="Wingdings"/>
              </a:rPr>
              <a:t> </a:t>
            </a:r>
            <a:r>
              <a:rPr lang="en-US" b="1" dirty="0" err="1">
                <a:latin typeface="Courier"/>
                <a:sym typeface="Wingdings"/>
              </a:rPr>
              <a:t>fillRect</a:t>
            </a:r>
            <a:r>
              <a:rPr lang="en-US" dirty="0">
                <a:sym typeface="Wingdings"/>
              </a:rPr>
              <a:t> likely does </a:t>
            </a:r>
            <a:r>
              <a:rPr lang="en-US" b="1" dirty="0">
                <a:solidFill>
                  <a:srgbClr val="FF0000"/>
                </a:solidFill>
                <a:sym typeface="Wingdings"/>
              </a:rPr>
              <a:t>not</a:t>
            </a:r>
            <a:r>
              <a:rPr lang="en-US" dirty="0">
                <a:sym typeface="Wingdings"/>
              </a:rPr>
              <a:t> map to </a:t>
            </a:r>
            <a:r>
              <a:rPr lang="en-US" b="1" dirty="0" err="1">
                <a:latin typeface="Courier"/>
                <a:sym typeface="Wingdings"/>
              </a:rPr>
              <a:t>drawLine</a:t>
            </a:r>
            <a:r>
              <a:rPr lang="en-US" dirty="0">
                <a:sym typeface="Wingdings"/>
              </a:rPr>
              <a:t> </a:t>
            </a:r>
          </a:p>
          <a:p>
            <a:pPr lvl="1"/>
            <a:r>
              <a:rPr lang="en-US" dirty="0">
                <a:sym typeface="Wingdings"/>
              </a:rPr>
              <a:t>More traces will lead to more such deductions</a:t>
            </a:r>
          </a:p>
          <a:p>
            <a:r>
              <a:rPr lang="en-US" dirty="0">
                <a:sym typeface="Wingdings"/>
              </a:rPr>
              <a:t>We use </a:t>
            </a:r>
            <a:r>
              <a:rPr lang="en-US" i="1" dirty="0">
                <a:sym typeface="Wingdings"/>
              </a:rPr>
              <a:t>factor graphs </a:t>
            </a:r>
            <a:r>
              <a:rPr lang="en-US" dirty="0">
                <a:sym typeface="Wingdings"/>
              </a:rPr>
              <a:t>for belief </a:t>
            </a:r>
            <a:r>
              <a:rPr lang="en-US" dirty="0" smtClean="0">
                <a:sym typeface="Wingdings"/>
              </a:rPr>
              <a:t>propagation</a:t>
            </a:r>
            <a:endParaRPr lang="en-US" sz="3400" dirty="0">
              <a:sym typeface="Wingdings"/>
            </a:endParaRPr>
          </a:p>
        </p:txBody>
      </p:sp>
      <p:graphicFrame>
        <p:nvGraphicFramePr>
          <p:cNvPr id="40" name="Table 39"/>
          <p:cNvGraphicFramePr>
            <a:graphicFrameLocks noGrp="1"/>
          </p:cNvGraphicFramePr>
          <p:nvPr>
            <p:extLst>
              <p:ext uri="{D42A27DB-BD31-4B8C-83A1-F6EECF244321}">
                <p14:modId xmlns:p14="http://schemas.microsoft.com/office/powerpoint/2010/main" val="2598438537"/>
              </p:ext>
            </p:extLst>
          </p:nvPr>
        </p:nvGraphicFramePr>
        <p:xfrm>
          <a:off x="457200" y="4095985"/>
          <a:ext cx="4298136" cy="1849823"/>
        </p:xfrm>
        <a:graphic>
          <a:graphicData uri="http://schemas.openxmlformats.org/drawingml/2006/table">
            <a:tbl>
              <a:tblPr firstRow="1" bandRow="1">
                <a:tableStyleId>{2A488322-F2BA-4B5B-9748-0D474271808F}</a:tableStyleId>
              </a:tblPr>
              <a:tblGrid>
                <a:gridCol w="1344203"/>
                <a:gridCol w="1432701"/>
                <a:gridCol w="1521232"/>
              </a:tblGrid>
              <a:tr h="600950">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 </a:t>
                      </a:r>
                    </a:p>
                    <a:p>
                      <a:pPr algn="ctr"/>
                      <a:r>
                        <a:rPr lang="en-US" sz="1600" dirty="0" smtClean="0">
                          <a:solidFill>
                            <a:schemeClr val="tx1"/>
                          </a:solidFill>
                        </a:rPr>
                        <a:t>of</a:t>
                      </a:r>
                      <a:r>
                        <a:rPr lang="en-US" sz="1600" baseline="0" dirty="0" smtClean="0">
                          <a:solidFill>
                            <a:schemeClr val="tx1"/>
                          </a:solidFill>
                        </a:rPr>
                        <a:t> </a:t>
                      </a:r>
                      <a:r>
                        <a:rPr lang="en-US" sz="1600" dirty="0" smtClean="0">
                          <a:solidFill>
                            <a:schemeClr val="tx1"/>
                          </a:solidFill>
                        </a:rPr>
                        <a:t>mapping</a:t>
                      </a:r>
                      <a:endParaRPr lang="en-US" sz="1600" dirty="0">
                        <a:solidFill>
                          <a:schemeClr val="tx1"/>
                        </a:solidFill>
                      </a:endParaRPr>
                    </a:p>
                  </a:txBody>
                  <a:tcPr/>
                </a:tc>
              </a:tr>
              <a:tr h="450755">
                <a:tc>
                  <a:txBody>
                    <a:bodyPr/>
                    <a:lstStyle/>
                    <a:p>
                      <a:pPr algn="ctr"/>
                      <a:r>
                        <a:rPr lang="en-US" sz="1500" b="1" i="0" dirty="0" smtClean="0">
                          <a:latin typeface="Courier"/>
                          <a:cs typeface="Courier"/>
                        </a:rPr>
                        <a:t> </a:t>
                      </a:r>
                      <a:r>
                        <a:rPr lang="en-US" sz="1500" b="1" i="0" dirty="0" err="1" smtClean="0">
                          <a:latin typeface="Courier"/>
                          <a:cs typeface="Courier"/>
                        </a:rPr>
                        <a:t>fillRect</a:t>
                      </a:r>
                      <a:endParaRPr lang="en-US" sz="1500" b="1" i="0" dirty="0">
                        <a:latin typeface="Courier"/>
                        <a:cs typeface="Courier"/>
                      </a:endParaRPr>
                    </a:p>
                  </a:txBody>
                  <a:tcPr/>
                </a:tc>
                <a:tc>
                  <a:txBody>
                    <a:bodyPr/>
                    <a:lstStyle/>
                    <a:p>
                      <a:pPr algn="ctr"/>
                      <a:r>
                        <a:rPr lang="en-US" sz="1500" b="1" i="0" dirty="0" smtClean="0">
                          <a:latin typeface="Courier"/>
                          <a:cs typeface="Courier"/>
                        </a:rPr>
                        <a:t>drawLine</a:t>
                      </a: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setStyle</a:t>
                      </a:r>
                      <a:endParaRPr lang="en-US" sz="15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parseColor</a:t>
                      </a:r>
                      <a:endParaRPr lang="en-US" sz="1500" b="1" i="0" dirty="0">
                        <a:latin typeface="Courier"/>
                        <a:cs typeface="Courier"/>
                      </a:endParaRPr>
                    </a:p>
                  </a:txBody>
                  <a:tcPr/>
                </a:tc>
                <a:tc>
                  <a:txBody>
                    <a:bodyPr/>
                    <a:lstStyle/>
                    <a:p>
                      <a:pPr algn="ctr"/>
                      <a:endParaRPr lang="en-US" sz="1600" b="1" i="0" dirty="0"/>
                    </a:p>
                  </a:txBody>
                  <a:tcPr/>
                </a:tc>
              </a:tr>
            </a:tbl>
          </a:graphicData>
        </a:graphic>
      </p:graphicFrame>
      <p:graphicFrame>
        <p:nvGraphicFramePr>
          <p:cNvPr id="46" name="Table 45"/>
          <p:cNvGraphicFramePr>
            <a:graphicFrameLocks noGrp="1"/>
          </p:cNvGraphicFramePr>
          <p:nvPr>
            <p:extLst>
              <p:ext uri="{D42A27DB-BD31-4B8C-83A1-F6EECF244321}">
                <p14:modId xmlns:p14="http://schemas.microsoft.com/office/powerpoint/2010/main" val="3768533401"/>
              </p:ext>
            </p:extLst>
          </p:nvPr>
        </p:nvGraphicFramePr>
        <p:xfrm>
          <a:off x="4917620" y="4095985"/>
          <a:ext cx="3997672" cy="1849823"/>
        </p:xfrm>
        <a:graphic>
          <a:graphicData uri="http://schemas.openxmlformats.org/drawingml/2006/table">
            <a:tbl>
              <a:tblPr firstRow="1" bandRow="1">
                <a:tableStyleId>{2A488322-F2BA-4B5B-9748-0D474271808F}</a:tableStyleId>
              </a:tblPr>
              <a:tblGrid>
                <a:gridCol w="1250236"/>
                <a:gridCol w="1339255"/>
                <a:gridCol w="1408181"/>
              </a:tblGrid>
              <a:tr h="600950">
                <a:tc>
                  <a:txBody>
                    <a:bodyPr/>
                    <a:lstStyle/>
                    <a:p>
                      <a:pPr algn="ctr"/>
                      <a:r>
                        <a:rPr lang="en-US" sz="1600" dirty="0" smtClean="0">
                          <a:solidFill>
                            <a:schemeClr val="tx1"/>
                          </a:solidFill>
                        </a:rPr>
                        <a:t>Source</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Target</a:t>
                      </a:r>
                      <a:r>
                        <a:rPr lang="en-US" sz="1600" baseline="0" dirty="0" smtClean="0">
                          <a:solidFill>
                            <a:schemeClr val="tx1"/>
                          </a:solidFill>
                        </a:rPr>
                        <a:t> method</a:t>
                      </a:r>
                      <a:endParaRPr lang="en-US" sz="1600" dirty="0">
                        <a:solidFill>
                          <a:schemeClr val="tx1"/>
                        </a:solidFill>
                      </a:endParaRPr>
                    </a:p>
                  </a:txBody>
                  <a:tcPr/>
                </a:tc>
                <a:tc>
                  <a:txBody>
                    <a:bodyPr/>
                    <a:lstStyle/>
                    <a:p>
                      <a:pPr algn="ctr"/>
                      <a:r>
                        <a:rPr lang="en-US" sz="1600" dirty="0" smtClean="0">
                          <a:solidFill>
                            <a:schemeClr val="tx1"/>
                          </a:solidFill>
                        </a:rPr>
                        <a:t>Probability</a:t>
                      </a:r>
                      <a:r>
                        <a:rPr lang="en-US" sz="1600" baseline="0" dirty="0" smtClean="0">
                          <a:solidFill>
                            <a:schemeClr val="tx1"/>
                          </a:solidFill>
                        </a:rPr>
                        <a:t> </a:t>
                      </a:r>
                      <a:r>
                        <a:rPr lang="en-US" sz="1600" dirty="0" smtClean="0">
                          <a:solidFill>
                            <a:schemeClr val="tx1"/>
                          </a:solidFill>
                        </a:rPr>
                        <a:t>of</a:t>
                      </a:r>
                      <a:r>
                        <a:rPr lang="en-US" sz="1600" baseline="0" dirty="0" smtClean="0">
                          <a:solidFill>
                            <a:schemeClr val="tx1"/>
                          </a:solidFill>
                        </a:rPr>
                        <a:t> </a:t>
                      </a:r>
                      <a:r>
                        <a:rPr lang="en-US" sz="1600" dirty="0" smtClean="0">
                          <a:solidFill>
                            <a:schemeClr val="tx1"/>
                          </a:solidFill>
                        </a:rPr>
                        <a:t>mapping</a:t>
                      </a:r>
                      <a:endParaRPr lang="en-US" sz="1600" dirty="0">
                        <a:solidFill>
                          <a:schemeClr val="tx1"/>
                        </a:solidFill>
                      </a:endParaRPr>
                    </a:p>
                  </a:txBody>
                  <a:tcPr/>
                </a:tc>
              </a:tr>
              <a:tr h="450755">
                <a:tc>
                  <a:txBody>
                    <a:bodyPr/>
                    <a:lstStyle/>
                    <a:p>
                      <a:pPr algn="ctr"/>
                      <a:r>
                        <a:rPr lang="en-US" sz="1500" b="1" i="0" dirty="0" smtClean="0">
                          <a:latin typeface="Courier"/>
                          <a:cs typeface="Courier"/>
                        </a:rPr>
                        <a:t> </a:t>
                      </a:r>
                      <a:r>
                        <a:rPr lang="en-US" sz="1500" b="1" i="0" dirty="0" err="1" smtClean="0">
                          <a:latin typeface="Courier"/>
                          <a:cs typeface="Courier"/>
                        </a:rPr>
                        <a:t>fillRect</a:t>
                      </a:r>
                      <a:endParaRPr lang="en-US" sz="1500" b="1" i="0" dirty="0">
                        <a:latin typeface="Courier"/>
                        <a:cs typeface="Courier"/>
                      </a:endParaRPr>
                    </a:p>
                  </a:txBody>
                  <a:tcPr/>
                </a:tc>
                <a:tc>
                  <a:txBody>
                    <a:bodyPr/>
                    <a:lstStyle/>
                    <a:p>
                      <a:pPr algn="ctr"/>
                      <a:r>
                        <a:rPr lang="en-US" sz="1500" b="1" i="0" dirty="0" smtClean="0">
                          <a:latin typeface="Courier"/>
                          <a:cs typeface="Courier"/>
                        </a:rPr>
                        <a:t>drawLine</a:t>
                      </a: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setStyle</a:t>
                      </a:r>
                      <a:endParaRPr lang="en-US" sz="1500" b="1" i="0" dirty="0">
                        <a:latin typeface="Courier"/>
                        <a:cs typeface="Courier"/>
                      </a:endParaRPr>
                    </a:p>
                  </a:txBody>
                  <a:tcPr/>
                </a:tc>
                <a:tc>
                  <a:txBody>
                    <a:bodyPr/>
                    <a:lstStyle/>
                    <a:p>
                      <a:pPr algn="ctr"/>
                      <a:endParaRPr lang="en-US" sz="1600" b="1" i="0" dirty="0"/>
                    </a:p>
                  </a:txBody>
                  <a:tcPr/>
                </a:tc>
              </a:tr>
              <a:tr h="399059">
                <a:tc>
                  <a:txBody>
                    <a:bodyPr/>
                    <a:lstStyle/>
                    <a:p>
                      <a:pPr algn="ctr"/>
                      <a:r>
                        <a:rPr lang="en-US" sz="1500" b="1" i="0" dirty="0" err="1" smtClean="0">
                          <a:latin typeface="Courier"/>
                          <a:cs typeface="Courier"/>
                        </a:rPr>
                        <a:t>setColor</a:t>
                      </a:r>
                      <a:endParaRPr lang="en-US" sz="1500" b="1" i="0" dirty="0">
                        <a:latin typeface="Courier"/>
                        <a:cs typeface="Courier"/>
                      </a:endParaRPr>
                    </a:p>
                  </a:txBody>
                  <a:tcPr/>
                </a:tc>
                <a:tc>
                  <a:txBody>
                    <a:bodyPr/>
                    <a:lstStyle/>
                    <a:p>
                      <a:pPr algn="ctr"/>
                      <a:r>
                        <a:rPr lang="en-US" sz="1500" b="1" i="0" dirty="0" err="1" smtClean="0">
                          <a:latin typeface="Courier"/>
                          <a:cs typeface="Courier"/>
                        </a:rPr>
                        <a:t>parseColor</a:t>
                      </a:r>
                      <a:endParaRPr lang="en-US" sz="1500" b="1" i="0" dirty="0">
                        <a:latin typeface="Courier"/>
                        <a:cs typeface="Courier"/>
                      </a:endParaRPr>
                    </a:p>
                  </a:txBody>
                  <a:tcPr/>
                </a:tc>
                <a:tc>
                  <a:txBody>
                    <a:bodyPr/>
                    <a:lstStyle/>
                    <a:p>
                      <a:pPr algn="ctr"/>
                      <a:endParaRPr lang="en-US" sz="1600" b="1" i="0" dirty="0"/>
                    </a:p>
                  </a:txBody>
                  <a:tcPr/>
                </a:tc>
              </a:tr>
            </a:tbl>
          </a:graphicData>
        </a:graphic>
      </p:graphicFrame>
      <p:sp>
        <p:nvSpPr>
          <p:cNvPr id="56" name="TextBox 55"/>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pic>
        <p:nvPicPr>
          <p:cNvPr id="6" name="Picture 5"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9695" y="5118178"/>
            <a:ext cx="319692" cy="413815"/>
          </a:xfrm>
          <a:prstGeom prst="rect">
            <a:avLst/>
          </a:prstGeom>
        </p:spPr>
      </p:pic>
      <p:pic>
        <p:nvPicPr>
          <p:cNvPr id="9" name="Picture 8"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2249" y="4724635"/>
            <a:ext cx="309483" cy="342901"/>
          </a:xfrm>
          <a:prstGeom prst="rect">
            <a:avLst/>
          </a:prstGeom>
        </p:spPr>
      </p:pic>
      <p:pic>
        <p:nvPicPr>
          <p:cNvPr id="44" name="Picture 43"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904" y="5524313"/>
            <a:ext cx="319692" cy="413815"/>
          </a:xfrm>
          <a:prstGeom prst="rect">
            <a:avLst/>
          </a:prstGeom>
        </p:spPr>
      </p:pic>
      <p:pic>
        <p:nvPicPr>
          <p:cNvPr id="45" name="Picture 44" descr="green_thmbs_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7639" y="4724635"/>
            <a:ext cx="319692" cy="413815"/>
          </a:xfrm>
          <a:prstGeom prst="rect">
            <a:avLst/>
          </a:prstGeom>
        </p:spPr>
      </p:pic>
      <p:pic>
        <p:nvPicPr>
          <p:cNvPr id="57" name="Picture 56"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7848" y="5189092"/>
            <a:ext cx="309483" cy="342901"/>
          </a:xfrm>
          <a:prstGeom prst="rect">
            <a:avLst/>
          </a:prstGeom>
        </p:spPr>
      </p:pic>
      <p:pic>
        <p:nvPicPr>
          <p:cNvPr id="58" name="Picture 57" descr="red_thumbs_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2948" y="5584202"/>
            <a:ext cx="309483" cy="342901"/>
          </a:xfrm>
          <a:prstGeom prst="rect">
            <a:avLst/>
          </a:prstGeom>
        </p:spPr>
      </p:pic>
      <p:sp>
        <p:nvSpPr>
          <p:cNvPr id="3" name="Slide Number Placeholder 2"/>
          <p:cNvSpPr>
            <a:spLocks noGrp="1"/>
          </p:cNvSpPr>
          <p:nvPr>
            <p:ph type="sldNum" sz="quarter" idx="12"/>
          </p:nvPr>
        </p:nvSpPr>
        <p:spPr/>
        <p:txBody>
          <a:bodyPr/>
          <a:lstStyle/>
          <a:p>
            <a:fld id="{2066355A-084C-D24E-9AD2-7E4FC41EA627}" type="slidenum">
              <a:rPr lang="en-US" smtClean="0"/>
              <a:t>37</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25593956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Content Placeholder 2"/>
          <p:cNvSpPr>
            <a:spLocks noGrp="1"/>
          </p:cNvSpPr>
          <p:nvPr>
            <p:ph idx="1"/>
          </p:nvPr>
        </p:nvSpPr>
        <p:spPr>
          <a:xfrm>
            <a:off x="147662" y="1213555"/>
            <a:ext cx="8768653" cy="4769556"/>
          </a:xfrm>
        </p:spPr>
        <p:txBody>
          <a:bodyPr>
            <a:normAutofit/>
          </a:bodyPr>
          <a:lstStyle/>
          <a:p>
            <a:r>
              <a:rPr lang="en-US" dirty="0" smtClean="0"/>
              <a:t>Combines multiple trace attributes using factor graphs to infer likely mappings</a:t>
            </a:r>
          </a:p>
          <a:p>
            <a:endParaRPr lang="en-US" dirty="0" smtClean="0"/>
          </a:p>
          <a:p>
            <a:r>
              <a:rPr lang="en-US" dirty="0" smtClean="0"/>
              <a:t>Infers likely mappings between API method sequences as well</a:t>
            </a:r>
          </a:p>
          <a:p>
            <a:pPr lvl="1"/>
            <a:r>
              <a:rPr lang="en-US" sz="2500" dirty="0" smtClean="0"/>
              <a:t>Does </a:t>
            </a:r>
            <a:r>
              <a:rPr lang="en-US" sz="2500" b="1" dirty="0" err="1" smtClean="0">
                <a:latin typeface="Courier"/>
              </a:rPr>
              <a:t>setColor</a:t>
            </a:r>
            <a:r>
              <a:rPr lang="en-US" sz="2500" dirty="0" smtClean="0"/>
              <a:t> </a:t>
            </a:r>
            <a:r>
              <a:rPr lang="en-US" sz="2500" dirty="0" smtClean="0">
                <a:sym typeface="Wingdings"/>
              </a:rPr>
              <a:t>map to </a:t>
            </a:r>
            <a:r>
              <a:rPr lang="en-US" sz="2500" b="1" dirty="0" smtClean="0">
                <a:sym typeface="Wingdings"/>
              </a:rPr>
              <a:t>{</a:t>
            </a:r>
            <a:r>
              <a:rPr lang="en-US" sz="2500" b="1" dirty="0" err="1" smtClean="0">
                <a:latin typeface="Courier"/>
                <a:sym typeface="Wingdings"/>
              </a:rPr>
              <a:t>setStyle</a:t>
            </a:r>
            <a:r>
              <a:rPr lang="en-US" sz="2500" b="1" dirty="0" smtClean="0">
                <a:latin typeface="Courier"/>
                <a:sym typeface="Wingdings"/>
              </a:rPr>
              <a:t>; </a:t>
            </a:r>
            <a:r>
              <a:rPr lang="en-US" sz="2500" b="1" dirty="0" err="1" smtClean="0">
                <a:latin typeface="Courier"/>
                <a:sym typeface="Wingdings"/>
              </a:rPr>
              <a:t>parseColor</a:t>
            </a:r>
            <a:r>
              <a:rPr lang="en-US" sz="2500" b="1" dirty="0" smtClean="0">
                <a:latin typeface="Courier"/>
                <a:sym typeface="Wingdings"/>
              </a:rPr>
              <a:t>}</a:t>
            </a:r>
            <a:r>
              <a:rPr lang="en-US" sz="2500" dirty="0" smtClean="0">
                <a:sym typeface="Wingdings"/>
              </a:rPr>
              <a:t>?</a:t>
            </a:r>
            <a:endParaRPr lang="en-US" sz="2500" dirty="0"/>
          </a:p>
        </p:txBody>
      </p:sp>
      <p:sp>
        <p:nvSpPr>
          <p:cNvPr id="2" name="Title 1"/>
          <p:cNvSpPr>
            <a:spLocks noGrp="1"/>
          </p:cNvSpPr>
          <p:nvPr>
            <p:ph type="title"/>
          </p:nvPr>
        </p:nvSpPr>
        <p:spPr>
          <a:xfrm>
            <a:off x="0" y="70555"/>
            <a:ext cx="9144000" cy="1143000"/>
          </a:xfrm>
        </p:spPr>
        <p:txBody>
          <a:bodyPr>
            <a:noAutofit/>
          </a:bodyPr>
          <a:lstStyle/>
          <a:p>
            <a:r>
              <a:rPr lang="en-US" sz="4000" dirty="0" smtClean="0"/>
              <a:t>Trace analysis algorithm</a:t>
            </a:r>
            <a:endParaRPr lang="en-US" sz="4000" dirty="0"/>
          </a:p>
        </p:txBody>
      </p:sp>
      <p:sp>
        <p:nvSpPr>
          <p:cNvPr id="41" name="TextBox 40"/>
          <p:cNvSpPr txBox="1"/>
          <p:nvPr/>
        </p:nvSpPr>
        <p:spPr>
          <a:xfrm>
            <a:off x="8060431" y="32036"/>
            <a:ext cx="1063813" cy="400110"/>
          </a:xfrm>
          <a:prstGeom prst="rect">
            <a:avLst/>
          </a:prstGeom>
          <a:solidFill>
            <a:srgbClr val="9FFF38"/>
          </a:solidFill>
          <a:ln>
            <a:solidFill>
              <a:schemeClr val="tx1"/>
            </a:solidFill>
            <a:prstDash val="dash"/>
          </a:ln>
        </p:spPr>
        <p:txBody>
          <a:bodyPr wrap="none" rtlCol="0">
            <a:spAutoFit/>
          </a:bodyPr>
          <a:lstStyle/>
          <a:p>
            <a:r>
              <a:rPr lang="en-US" sz="2000" b="1" dirty="0" smtClean="0"/>
              <a:t>STEP 3</a:t>
            </a:r>
            <a:endParaRPr lang="en-US" sz="2000" b="1" dirty="0"/>
          </a:p>
        </p:txBody>
      </p:sp>
      <p:sp>
        <p:nvSpPr>
          <p:cNvPr id="3" name="Slide Number Placeholder 2"/>
          <p:cNvSpPr>
            <a:spLocks noGrp="1"/>
          </p:cNvSpPr>
          <p:nvPr>
            <p:ph type="sldNum" sz="quarter" idx="12"/>
          </p:nvPr>
        </p:nvSpPr>
        <p:spPr/>
        <p:txBody>
          <a:bodyPr/>
          <a:lstStyle/>
          <a:p>
            <a:fld id="{2066355A-084C-D24E-9AD2-7E4FC41EA627}" type="slidenum">
              <a:rPr lang="en-US" smtClean="0"/>
              <a:t>38</a:t>
            </a:fld>
            <a:endParaRPr lang="en-US"/>
          </a:p>
        </p:txBody>
      </p:sp>
      <p:sp>
        <p:nvSpPr>
          <p:cNvPr id="5" name="Date Placeholder 4"/>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529758063"/>
      </p:ext>
    </p:extLst>
  </p:cSld>
  <p:clrMapOvr>
    <a:masterClrMapping/>
  </p:clrMapOvr>
  <mc:AlternateContent xmlns:mc="http://schemas.openxmlformats.org/markup-compatibility/2006" xmlns:p14="http://schemas.microsoft.com/office/powerpoint/2010/main">
    <mc:Choice Requires="p14">
      <p:transition p14:dur="0" advTm="34078"/>
    </mc:Choice>
    <mc:Fallback xmlns="">
      <p:transition xmlns:p14="http://schemas.microsoft.com/office/powerpoint/2010/main" advTm="34078"/>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3</a:t>
            </a:fld>
            <a:endParaRPr lang="en-US" dirty="0"/>
          </a:p>
        </p:txBody>
      </p:sp>
      <p:pic>
        <p:nvPicPr>
          <p:cNvPr id="6" name="Picture 5" descr="active_dev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145" y="221411"/>
            <a:ext cx="7423655" cy="6186378"/>
          </a:xfrm>
          <a:prstGeom prst="rect">
            <a:avLst/>
          </a:prstGeom>
        </p:spPr>
      </p:pic>
      <p:sp>
        <p:nvSpPr>
          <p:cNvPr id="3" name="TextBox 2"/>
          <p:cNvSpPr txBox="1"/>
          <p:nvPr/>
        </p:nvSpPr>
        <p:spPr>
          <a:xfrm>
            <a:off x="4972975" y="2032541"/>
            <a:ext cx="1562447" cy="461665"/>
          </a:xfrm>
          <a:prstGeom prst="rect">
            <a:avLst/>
          </a:prstGeom>
          <a:noFill/>
        </p:spPr>
        <p:txBody>
          <a:bodyPr wrap="none" rtlCol="0">
            <a:spAutoFit/>
          </a:bodyPr>
          <a:lstStyle/>
          <a:p>
            <a:r>
              <a:rPr lang="en-US" sz="2400" b="1" dirty="0" smtClean="0"/>
              <a:t>~ 380,000</a:t>
            </a:r>
            <a:endParaRPr lang="en-US" sz="2400" b="1" dirty="0"/>
          </a:p>
        </p:txBody>
      </p:sp>
      <p:sp>
        <p:nvSpPr>
          <p:cNvPr id="11" name="TextBox 10"/>
          <p:cNvSpPr txBox="1"/>
          <p:nvPr/>
        </p:nvSpPr>
        <p:spPr>
          <a:xfrm>
            <a:off x="4820566" y="2987315"/>
            <a:ext cx="1562447" cy="461665"/>
          </a:xfrm>
          <a:prstGeom prst="rect">
            <a:avLst/>
          </a:prstGeom>
          <a:noFill/>
        </p:spPr>
        <p:txBody>
          <a:bodyPr wrap="none" rtlCol="0">
            <a:spAutoFit/>
          </a:bodyPr>
          <a:lstStyle/>
          <a:p>
            <a:r>
              <a:rPr lang="en-US" sz="2400" b="1" dirty="0" smtClean="0"/>
              <a:t>~ 275,000</a:t>
            </a:r>
            <a:endParaRPr lang="en-US" sz="2400" b="1" dirty="0"/>
          </a:p>
        </p:txBody>
      </p:sp>
      <p:sp>
        <p:nvSpPr>
          <p:cNvPr id="13" name="TextBox 12"/>
          <p:cNvSpPr txBox="1"/>
          <p:nvPr/>
        </p:nvSpPr>
        <p:spPr>
          <a:xfrm>
            <a:off x="203200" y="0"/>
            <a:ext cx="8805334" cy="1446550"/>
          </a:xfrm>
          <a:prstGeom prst="rect">
            <a:avLst/>
          </a:prstGeom>
          <a:solidFill>
            <a:schemeClr val="bg1"/>
          </a:solidFill>
        </p:spPr>
        <p:txBody>
          <a:bodyPr wrap="square" rtlCol="0">
            <a:spAutoFit/>
          </a:bodyPr>
          <a:lstStyle/>
          <a:p>
            <a:pPr algn="ctr"/>
            <a:r>
              <a:rPr lang="en-US" sz="4400" dirty="0" smtClean="0">
                <a:solidFill>
                  <a:srgbClr val="000090"/>
                </a:solidFill>
                <a:latin typeface="+mj-lt"/>
              </a:rPr>
              <a:t>Number of developers by app stores</a:t>
            </a:r>
            <a:endParaRPr lang="en-US" sz="4400" dirty="0">
              <a:solidFill>
                <a:srgbClr val="000090"/>
              </a:solidFill>
              <a:latin typeface="+mj-lt"/>
            </a:endParaRPr>
          </a:p>
        </p:txBody>
      </p:sp>
      <p:sp>
        <p:nvSpPr>
          <p:cNvPr id="20" name="TextBox 19"/>
          <p:cNvSpPr txBox="1"/>
          <p:nvPr/>
        </p:nvSpPr>
        <p:spPr>
          <a:xfrm>
            <a:off x="2590800" y="1608667"/>
            <a:ext cx="5750292" cy="369332"/>
          </a:xfrm>
          <a:prstGeom prst="rect">
            <a:avLst/>
          </a:prstGeom>
          <a:noFill/>
        </p:spPr>
        <p:txBody>
          <a:bodyPr wrap="none" rtlCol="0">
            <a:spAutoFit/>
          </a:bodyPr>
          <a:lstStyle/>
          <a:p>
            <a:r>
              <a:rPr lang="en-US" b="1" dirty="0" err="1" smtClean="0"/>
              <a:t>iOS</a:t>
            </a:r>
            <a:r>
              <a:rPr lang="en-US" b="1" dirty="0" smtClean="0"/>
              <a:t> Store          Google Play         Amazon </a:t>
            </a:r>
            <a:r>
              <a:rPr lang="en-US" b="1" dirty="0" err="1" smtClean="0"/>
              <a:t>Appstore</a:t>
            </a:r>
            <a:endParaRPr lang="en-US" b="1" dirty="0"/>
          </a:p>
        </p:txBody>
      </p:sp>
      <p:sp>
        <p:nvSpPr>
          <p:cNvPr id="21" name="Rectangle 20"/>
          <p:cNvSpPr/>
          <p:nvPr/>
        </p:nvSpPr>
        <p:spPr>
          <a:xfrm>
            <a:off x="2218268" y="1608667"/>
            <a:ext cx="372532" cy="369332"/>
          </a:xfrm>
          <a:prstGeom prst="rect">
            <a:avLst/>
          </a:prstGeom>
          <a:solidFill>
            <a:srgbClr val="008B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3911599" y="1608667"/>
            <a:ext cx="372532" cy="369332"/>
          </a:xfrm>
          <a:prstGeom prst="rect">
            <a:avLst/>
          </a:prstGeom>
          <a:solidFill>
            <a:srgbClr val="25C64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5791197" y="1622399"/>
            <a:ext cx="372532" cy="369332"/>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7671434" y="5107339"/>
            <a:ext cx="1391276" cy="461665"/>
          </a:xfrm>
          <a:prstGeom prst="rect">
            <a:avLst/>
          </a:prstGeom>
          <a:noFill/>
        </p:spPr>
        <p:txBody>
          <a:bodyPr wrap="none" rtlCol="0">
            <a:spAutoFit/>
          </a:bodyPr>
          <a:lstStyle/>
          <a:p>
            <a:r>
              <a:rPr lang="en-US" sz="2400" b="1" dirty="0" smtClean="0"/>
              <a:t>~ 50,000</a:t>
            </a:r>
            <a:endParaRPr lang="en-US" sz="2400" b="1" dirty="0"/>
          </a:p>
        </p:txBody>
      </p:sp>
      <p:sp>
        <p:nvSpPr>
          <p:cNvPr id="2" name="Oval 1"/>
          <p:cNvSpPr/>
          <p:nvPr/>
        </p:nvSpPr>
        <p:spPr>
          <a:xfrm>
            <a:off x="6587703" y="2151072"/>
            <a:ext cx="965200" cy="321197"/>
          </a:xfrm>
          <a:prstGeom prst="ellipse">
            <a:avLst/>
          </a:prstGeom>
          <a:solidFill>
            <a:schemeClr val="lt1">
              <a:alpha val="0"/>
            </a:schemeClr>
          </a:solidFill>
          <a:ln w="508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7" name="Oval 16"/>
          <p:cNvSpPr/>
          <p:nvPr/>
        </p:nvSpPr>
        <p:spPr>
          <a:xfrm>
            <a:off x="6384504" y="3093917"/>
            <a:ext cx="965200" cy="321197"/>
          </a:xfrm>
          <a:prstGeom prst="ellipse">
            <a:avLst/>
          </a:prstGeom>
          <a:solidFill>
            <a:schemeClr val="lt1">
              <a:alpha val="0"/>
            </a:schemeClr>
          </a:solidFill>
          <a:ln w="508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8" name="Oval 17"/>
          <p:cNvSpPr/>
          <p:nvPr/>
        </p:nvSpPr>
        <p:spPr>
          <a:xfrm>
            <a:off x="6790902" y="5208937"/>
            <a:ext cx="965200" cy="321197"/>
          </a:xfrm>
          <a:prstGeom prst="ellipse">
            <a:avLst/>
          </a:prstGeom>
          <a:solidFill>
            <a:schemeClr val="lt1">
              <a:alpha val="0"/>
            </a:schemeClr>
          </a:solidFill>
          <a:ln w="508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9" name="TextBox 18"/>
          <p:cNvSpPr txBox="1"/>
          <p:nvPr/>
        </p:nvSpPr>
        <p:spPr>
          <a:xfrm>
            <a:off x="2144837" y="6094398"/>
            <a:ext cx="5433824" cy="307777"/>
          </a:xfrm>
          <a:prstGeom prst="rect">
            <a:avLst/>
          </a:prstGeom>
          <a:noFill/>
        </p:spPr>
        <p:txBody>
          <a:bodyPr wrap="none" rtlCol="0">
            <a:spAutoFit/>
          </a:bodyPr>
          <a:lstStyle/>
          <a:p>
            <a:r>
              <a:rPr lang="en-US" sz="1400" dirty="0"/>
              <a:t>http://</a:t>
            </a:r>
            <a:r>
              <a:rPr lang="en-US" sz="1400" dirty="0" err="1"/>
              <a:t>blog.appfigures.com</a:t>
            </a:r>
            <a:r>
              <a:rPr lang="en-US" sz="1400" dirty="0"/>
              <a:t>/app-stores-growth-accelerates-in-2014/</a:t>
            </a:r>
          </a:p>
        </p:txBody>
      </p:sp>
      <p:sp>
        <p:nvSpPr>
          <p:cNvPr id="7" name="TextBox 6"/>
          <p:cNvSpPr txBox="1"/>
          <p:nvPr/>
        </p:nvSpPr>
        <p:spPr>
          <a:xfrm>
            <a:off x="2370667" y="5792800"/>
            <a:ext cx="5048265" cy="369332"/>
          </a:xfrm>
          <a:prstGeom prst="rect">
            <a:avLst/>
          </a:prstGeom>
          <a:solidFill>
            <a:schemeClr val="bg1"/>
          </a:solidFill>
        </p:spPr>
        <p:txBody>
          <a:bodyPr wrap="none" rtlCol="0">
            <a:spAutoFit/>
          </a:bodyPr>
          <a:lstStyle/>
          <a:p>
            <a:r>
              <a:rPr lang="en-US" b="1" dirty="0" smtClean="0"/>
              <a:t>2010          2011         2012        2013         2014             </a:t>
            </a:r>
            <a:endParaRPr lang="en-US" b="1" dirty="0"/>
          </a:p>
        </p:txBody>
      </p:sp>
      <p:sp>
        <p:nvSpPr>
          <p:cNvPr id="9" name="TextBox 8"/>
          <p:cNvSpPr txBox="1"/>
          <p:nvPr/>
        </p:nvSpPr>
        <p:spPr>
          <a:xfrm>
            <a:off x="1417787" y="1504741"/>
            <a:ext cx="674127" cy="4478149"/>
          </a:xfrm>
          <a:prstGeom prst="rect">
            <a:avLst/>
          </a:prstGeom>
          <a:solidFill>
            <a:srgbClr val="FFFFFF"/>
          </a:solidFill>
        </p:spPr>
        <p:txBody>
          <a:bodyPr wrap="none" rtlCol="0">
            <a:spAutoFit/>
          </a:bodyPr>
          <a:lstStyle/>
          <a:p>
            <a:pPr algn="r"/>
            <a:r>
              <a:rPr lang="en-US" sz="1500" b="1" dirty="0" smtClean="0"/>
              <a:t>450k</a:t>
            </a:r>
          </a:p>
          <a:p>
            <a:pPr algn="r"/>
            <a:endParaRPr lang="en-US" sz="1500" b="1" dirty="0"/>
          </a:p>
          <a:p>
            <a:pPr algn="r"/>
            <a:r>
              <a:rPr lang="en-US" sz="1500" b="1" dirty="0" smtClean="0"/>
              <a:t>400k</a:t>
            </a:r>
            <a:endParaRPr lang="en-US" sz="1500" b="1" dirty="0"/>
          </a:p>
          <a:p>
            <a:pPr algn="r"/>
            <a:endParaRPr lang="en-US" sz="1500" b="1" dirty="0" smtClean="0"/>
          </a:p>
          <a:p>
            <a:pPr algn="r"/>
            <a:r>
              <a:rPr lang="en-US" sz="1500" b="1" dirty="0" smtClean="0"/>
              <a:t>350k</a:t>
            </a:r>
          </a:p>
          <a:p>
            <a:pPr algn="r"/>
            <a:endParaRPr lang="en-US" sz="1500" b="1" dirty="0"/>
          </a:p>
          <a:p>
            <a:pPr algn="r"/>
            <a:r>
              <a:rPr lang="en-US" sz="1500" b="1" dirty="0" smtClean="0"/>
              <a:t>300k</a:t>
            </a:r>
          </a:p>
          <a:p>
            <a:pPr algn="r"/>
            <a:endParaRPr lang="en-US" sz="1500" b="1" dirty="0"/>
          </a:p>
          <a:p>
            <a:pPr algn="r"/>
            <a:r>
              <a:rPr lang="en-US" sz="1500" b="1" dirty="0" smtClean="0"/>
              <a:t>250k</a:t>
            </a:r>
          </a:p>
          <a:p>
            <a:pPr algn="r"/>
            <a:endParaRPr lang="en-US" sz="1500" b="1" dirty="0"/>
          </a:p>
          <a:p>
            <a:pPr algn="r"/>
            <a:r>
              <a:rPr lang="en-US" sz="1500" b="1" dirty="0" smtClean="0"/>
              <a:t>200k</a:t>
            </a:r>
          </a:p>
          <a:p>
            <a:pPr algn="r"/>
            <a:endParaRPr lang="en-US" sz="1500" b="1" dirty="0"/>
          </a:p>
          <a:p>
            <a:pPr algn="r"/>
            <a:r>
              <a:rPr lang="en-US" sz="1500" b="1" dirty="0" smtClean="0"/>
              <a:t>150k</a:t>
            </a:r>
          </a:p>
          <a:p>
            <a:pPr algn="r"/>
            <a:endParaRPr lang="en-US" sz="1500" b="1" dirty="0"/>
          </a:p>
          <a:p>
            <a:pPr algn="r"/>
            <a:r>
              <a:rPr lang="en-US" sz="1500" b="1" dirty="0" smtClean="0"/>
              <a:t>100k</a:t>
            </a:r>
          </a:p>
          <a:p>
            <a:pPr algn="r"/>
            <a:endParaRPr lang="en-US" sz="1500" b="1" dirty="0"/>
          </a:p>
          <a:p>
            <a:pPr algn="r"/>
            <a:r>
              <a:rPr lang="en-US" sz="1500" b="1" dirty="0" smtClean="0"/>
              <a:t>50k</a:t>
            </a:r>
          </a:p>
          <a:p>
            <a:pPr algn="r"/>
            <a:endParaRPr lang="en-US" sz="1500" b="1" dirty="0"/>
          </a:p>
          <a:p>
            <a:pPr algn="r"/>
            <a:r>
              <a:rPr lang="en-US" sz="1500" b="1" dirty="0" smtClean="0"/>
              <a:t>0k</a:t>
            </a:r>
            <a:endParaRPr lang="en-US" sz="1500" dirty="0"/>
          </a:p>
        </p:txBody>
      </p:sp>
    </p:spTree>
    <p:extLst>
      <p:ext uri="{BB962C8B-B14F-4D97-AF65-F5344CB8AC3E}">
        <p14:creationId xmlns:p14="http://schemas.microsoft.com/office/powerpoint/2010/main" val="4159551266"/>
      </p:ext>
    </p:extLst>
  </p:cSld>
  <p:clrMapOvr>
    <a:masterClrMapping/>
  </p:clrMapOvr>
  <mc:AlternateContent xmlns:mc="http://schemas.openxmlformats.org/markup-compatibility/2006" xmlns:p14="http://schemas.microsoft.com/office/powerpoint/2010/main">
    <mc:Choice Requires="p14">
      <p:transition p14:dur="0" advTm="37378"/>
    </mc:Choice>
    <mc:Fallback xmlns="">
      <p:transition xmlns:p14="http://schemas.microsoft.com/office/powerpoint/2010/main" advTm="37378"/>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7"/>
            <a:ext cx="8229600" cy="1143000"/>
          </a:xfrm>
        </p:spPr>
        <p:txBody>
          <a:bodyPr>
            <a:normAutofit/>
          </a:bodyPr>
          <a:lstStyle/>
          <a:p>
            <a:r>
              <a:rPr lang="en-US" sz="4000" i="1" u="sng" dirty="0"/>
              <a:t>L</a:t>
            </a:r>
            <a:r>
              <a:rPr lang="en-US" sz="4000" i="1" u="sng" dirty="0" smtClean="0"/>
              <a:t>ikely</a:t>
            </a:r>
            <a:r>
              <a:rPr lang="en-US" sz="4000" u="sng" dirty="0" smtClean="0"/>
              <a:t> </a:t>
            </a:r>
            <a:r>
              <a:rPr lang="en-US" sz="4000" dirty="0" smtClean="0"/>
              <a:t>API mappings</a:t>
            </a:r>
            <a:endParaRPr lang="en-US" sz="4000" dirty="0"/>
          </a:p>
        </p:txBody>
      </p:sp>
      <p:sp>
        <p:nvSpPr>
          <p:cNvPr id="3" name="Content Placeholder 2"/>
          <p:cNvSpPr>
            <a:spLocks noGrp="1"/>
          </p:cNvSpPr>
          <p:nvPr>
            <p:ph idx="1"/>
          </p:nvPr>
        </p:nvSpPr>
        <p:spPr>
          <a:xfrm>
            <a:off x="457200" y="1149528"/>
            <a:ext cx="8229600" cy="4976636"/>
          </a:xfrm>
        </p:spPr>
        <p:txBody>
          <a:bodyPr>
            <a:normAutofit fontScale="92500" lnSpcReduction="10000"/>
          </a:bodyPr>
          <a:lstStyle/>
          <a:p>
            <a:r>
              <a:rPr lang="en-US" dirty="0" smtClean="0"/>
              <a:t>Analyze runtime traces of similar apps</a:t>
            </a:r>
            <a:endParaRPr lang="en-US" dirty="0"/>
          </a:p>
          <a:p>
            <a:endParaRPr lang="en-US" dirty="0" smtClean="0"/>
          </a:p>
          <a:p>
            <a:r>
              <a:rPr lang="en-US" dirty="0" smtClean="0"/>
              <a:t>Trace analysis is heuristic</a:t>
            </a:r>
          </a:p>
          <a:p>
            <a:pPr lvl="1"/>
            <a:r>
              <a:rPr lang="en-US" dirty="0" smtClean="0"/>
              <a:t>Considers various artifacts of trace structure</a:t>
            </a:r>
          </a:p>
          <a:p>
            <a:endParaRPr lang="en-US" dirty="0" smtClean="0"/>
          </a:p>
          <a:p>
            <a:r>
              <a:rPr lang="en-US" dirty="0" smtClean="0"/>
              <a:t>Not provably semantically equivalent mappings</a:t>
            </a:r>
          </a:p>
          <a:p>
            <a:endParaRPr lang="en-US" dirty="0" smtClean="0"/>
          </a:p>
          <a:p>
            <a:r>
              <a:rPr lang="en-US" dirty="0" smtClean="0"/>
              <a:t>Each mapping associated with a </a:t>
            </a:r>
            <a:r>
              <a:rPr lang="en-US" b="1" i="1" dirty="0" smtClean="0">
                <a:solidFill>
                  <a:srgbClr val="FF0000"/>
                </a:solidFill>
              </a:rPr>
              <a:t>probability</a:t>
            </a:r>
            <a:endParaRPr lang="en-US" dirty="0" smtClean="0"/>
          </a:p>
          <a:p>
            <a:pPr lvl="1"/>
            <a:r>
              <a:rPr lang="en-US" dirty="0" smtClean="0"/>
              <a:t>Signifies likelihood of mapping being true</a:t>
            </a:r>
          </a:p>
          <a:p>
            <a:endParaRPr lang="en-US" dirty="0" smtClean="0"/>
          </a:p>
          <a:p>
            <a:endParaRPr lang="en-US" dirty="0" smtClean="0"/>
          </a:p>
          <a:p>
            <a:endParaRPr lang="en-US" dirty="0" smtClean="0"/>
          </a:p>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t>39</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1729932741"/>
      </p:ext>
    </p:extLst>
  </p:cSld>
  <p:clrMapOvr>
    <a:masterClrMapping/>
  </p:clrMapOvr>
  <mc:AlternateContent xmlns:mc="http://schemas.openxmlformats.org/markup-compatibility/2006" xmlns:p14="http://schemas.microsoft.com/office/powerpoint/2010/main">
    <mc:Choice Requires="p14">
      <p:transition p14:dur="0" advTm="38316"/>
    </mc:Choice>
    <mc:Fallback xmlns="">
      <p:transition xmlns:p14="http://schemas.microsoft.com/office/powerpoint/2010/main" advTm="38316"/>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5460741"/>
            <a:ext cx="2279681" cy="855853"/>
          </a:xfrm>
          <a:prstGeom prst="rect">
            <a:avLst/>
          </a:prstGeom>
        </p:spPr>
      </p:pic>
      <p:sp>
        <p:nvSpPr>
          <p:cNvPr id="2" name="Title 1"/>
          <p:cNvSpPr>
            <a:spLocks noGrp="1"/>
          </p:cNvSpPr>
          <p:nvPr>
            <p:ph type="title"/>
          </p:nvPr>
        </p:nvSpPr>
        <p:spPr>
          <a:xfrm>
            <a:off x="478615" y="34749"/>
            <a:ext cx="8229600" cy="1143000"/>
          </a:xfrm>
        </p:spPr>
        <p:txBody>
          <a:bodyPr>
            <a:normAutofit/>
          </a:bodyPr>
          <a:lstStyle/>
          <a:p>
            <a:r>
              <a:rPr lang="en-US" sz="4000" dirty="0" smtClean="0"/>
              <a:t>Output of Rosetta</a:t>
            </a:r>
            <a:endParaRPr lang="en-US" sz="4000" dirty="0"/>
          </a:p>
        </p:txBody>
      </p:sp>
      <p:graphicFrame>
        <p:nvGraphicFramePr>
          <p:cNvPr id="8" name="Table 7"/>
          <p:cNvGraphicFramePr>
            <a:graphicFrameLocks noGrp="1"/>
          </p:cNvGraphicFramePr>
          <p:nvPr>
            <p:extLst>
              <p:ext uri="{D42A27DB-BD31-4B8C-83A1-F6EECF244321}">
                <p14:modId xmlns:p14="http://schemas.microsoft.com/office/powerpoint/2010/main" val="2525634087"/>
              </p:ext>
            </p:extLst>
          </p:nvPr>
        </p:nvGraphicFramePr>
        <p:xfrm>
          <a:off x="478616" y="1093364"/>
          <a:ext cx="8229599" cy="2755049"/>
        </p:xfrm>
        <a:graphic>
          <a:graphicData uri="http://schemas.openxmlformats.org/drawingml/2006/table">
            <a:tbl>
              <a:tblPr firstRow="1" bandRow="1">
                <a:tableStyleId>{2A488322-F2BA-4B5B-9748-0D474271808F}</a:tableStyleId>
              </a:tblPr>
              <a:tblGrid>
                <a:gridCol w="2806158"/>
                <a:gridCol w="2680241"/>
                <a:gridCol w="2743200"/>
              </a:tblGrid>
              <a:tr h="393982">
                <a:tc>
                  <a:txBody>
                    <a:bodyPr/>
                    <a:lstStyle/>
                    <a:p>
                      <a:pPr algn="ctr"/>
                      <a:r>
                        <a:rPr lang="en-US" dirty="0" smtClean="0">
                          <a:solidFill>
                            <a:schemeClr val="tx1"/>
                          </a:solidFill>
                        </a:rPr>
                        <a:t>Source API method</a:t>
                      </a:r>
                      <a:endParaRPr lang="en-US" dirty="0">
                        <a:solidFill>
                          <a:schemeClr val="tx1"/>
                        </a:solidFill>
                      </a:endParaRPr>
                    </a:p>
                  </a:txBody>
                  <a:tcPr/>
                </a:tc>
                <a:tc>
                  <a:txBody>
                    <a:bodyPr/>
                    <a:lstStyle/>
                    <a:p>
                      <a:pPr algn="ctr"/>
                      <a:r>
                        <a:rPr lang="en-US" dirty="0" smtClean="0">
                          <a:solidFill>
                            <a:schemeClr val="tx1"/>
                          </a:solidFill>
                        </a:rPr>
                        <a:t>Target </a:t>
                      </a:r>
                      <a:r>
                        <a:rPr lang="en-US" baseline="0" dirty="0" smtClean="0">
                          <a:solidFill>
                            <a:schemeClr val="tx1"/>
                          </a:solidFill>
                        </a:rPr>
                        <a:t>API method</a:t>
                      </a:r>
                      <a:endParaRPr lang="en-US" dirty="0">
                        <a:solidFill>
                          <a:schemeClr val="tx1"/>
                        </a:solidFill>
                      </a:endParaRPr>
                    </a:p>
                  </a:txBody>
                  <a:tcPr/>
                </a:tc>
                <a:tc>
                  <a:txBody>
                    <a:bodyPr/>
                    <a:lstStyle/>
                    <a:p>
                      <a:pPr algn="ctr"/>
                      <a:r>
                        <a:rPr lang="en-US" dirty="0" smtClean="0">
                          <a:solidFill>
                            <a:schemeClr val="tx1"/>
                          </a:solidFill>
                        </a:rPr>
                        <a:t>Probability</a:t>
                      </a:r>
                      <a:endParaRPr lang="en-US" dirty="0">
                        <a:solidFill>
                          <a:schemeClr val="tx1"/>
                        </a:solidFill>
                      </a:endParaRPr>
                    </a:p>
                  </a:txBody>
                  <a:tcPr/>
                </a:tc>
              </a:tr>
              <a:tr h="39341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Graphics.setColor</a:t>
                      </a:r>
                      <a:endParaRPr lang="en-US" b="1"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Color.parseColor</a:t>
                      </a:r>
                      <a:endParaRPr lang="en-US" b="1" dirty="0" smtClean="0">
                        <a:latin typeface="Courier"/>
                        <a:cs typeface="Courier"/>
                      </a:endParaRPr>
                    </a:p>
                  </a:txBody>
                  <a:tcPr/>
                </a:tc>
                <a:tc>
                  <a:txBody>
                    <a:bodyPr/>
                    <a:lstStyle/>
                    <a:p>
                      <a:r>
                        <a:rPr lang="en-US" dirty="0" smtClean="0"/>
                        <a:t>0.8</a:t>
                      </a:r>
                      <a:endParaRPr lang="en-US" dirty="0"/>
                    </a:p>
                  </a:txBody>
                  <a:tcPr/>
                </a:tc>
              </a:tr>
              <a:tr h="393417">
                <a:tc>
                  <a:txBody>
                    <a:bodyPr/>
                    <a:lstStyle/>
                    <a:p>
                      <a:r>
                        <a:rPr lang="en-US" b="1" dirty="0" err="1" smtClean="0">
                          <a:latin typeface="Courier"/>
                          <a:cs typeface="Courier"/>
                        </a:rPr>
                        <a:t>Graphics.setColor</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Paint.setStyle</a:t>
                      </a:r>
                      <a:endParaRPr lang="en-US" b="1" dirty="0" smtClean="0">
                        <a:latin typeface="Courier"/>
                        <a:cs typeface="Courier"/>
                      </a:endParaRPr>
                    </a:p>
                  </a:txBody>
                  <a:tcPr/>
                </a:tc>
                <a:tc>
                  <a:txBody>
                    <a:bodyPr/>
                    <a:lstStyle/>
                    <a:p>
                      <a:r>
                        <a:rPr lang="en-US" dirty="0" smtClean="0"/>
                        <a:t>0.75</a:t>
                      </a:r>
                      <a:endParaRPr lang="en-US" dirty="0"/>
                    </a:p>
                  </a:txBody>
                  <a:tcPr/>
                </a:tc>
              </a:tr>
              <a:tr h="39341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Graphics.setColor</a:t>
                      </a:r>
                      <a:endParaRPr lang="en-US" b="1"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Canvas.drawLine</a:t>
                      </a:r>
                      <a:endParaRPr lang="en-US" b="1" dirty="0" smtClean="0">
                        <a:latin typeface="Courier"/>
                        <a:cs typeface="Courier"/>
                      </a:endParaRPr>
                    </a:p>
                  </a:txBody>
                  <a:tcPr/>
                </a:tc>
                <a:tc>
                  <a:txBody>
                    <a:bodyPr/>
                    <a:lstStyle/>
                    <a:p>
                      <a:r>
                        <a:rPr lang="en-US" dirty="0" smtClean="0"/>
                        <a:t>0.43</a:t>
                      </a:r>
                      <a:endParaRPr lang="en-US" dirty="0"/>
                    </a:p>
                  </a:txBody>
                  <a:tcPr/>
                </a:tc>
              </a:tr>
              <a:tr h="39341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Graphics.fillRect</a:t>
                      </a:r>
                      <a:endParaRPr lang="en-US" b="1" dirty="0" smtClean="0">
                        <a:latin typeface="Courier"/>
                        <a:cs typeface="Courier"/>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Canvas.drawLine</a:t>
                      </a:r>
                      <a:endParaRPr lang="en-US" b="1" dirty="0" smtClean="0">
                        <a:latin typeface="Courier"/>
                        <a:cs typeface="Courier"/>
                      </a:endParaRPr>
                    </a:p>
                  </a:txBody>
                  <a:tcPr/>
                </a:tc>
                <a:tc>
                  <a:txBody>
                    <a:bodyPr/>
                    <a:lstStyle/>
                    <a:p>
                      <a:r>
                        <a:rPr lang="en-US" dirty="0" smtClean="0"/>
                        <a:t>0.87</a:t>
                      </a:r>
                      <a:endParaRPr lang="en-US" dirty="0"/>
                    </a:p>
                  </a:txBody>
                  <a:tcPr/>
                </a:tc>
              </a:tr>
              <a:tr h="39341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Graphics.fillRect</a:t>
                      </a:r>
                      <a:endParaRPr lang="en-US" b="1" dirty="0" smtClean="0">
                        <a:latin typeface="Courier"/>
                        <a:cs typeface="Courier"/>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Color.parseColor</a:t>
                      </a:r>
                      <a:endParaRPr lang="en-US" b="1" dirty="0" smtClean="0">
                        <a:latin typeface="Courier"/>
                        <a:cs typeface="Courier"/>
                      </a:endParaRPr>
                    </a:p>
                  </a:txBody>
                  <a:tcPr/>
                </a:tc>
                <a:tc>
                  <a:txBody>
                    <a:bodyPr/>
                    <a:lstStyle/>
                    <a:p>
                      <a:r>
                        <a:rPr lang="en-US" dirty="0" smtClean="0"/>
                        <a:t>0.62</a:t>
                      </a:r>
                      <a:endParaRPr lang="en-US" dirty="0"/>
                    </a:p>
                  </a:txBody>
                  <a:tcPr/>
                </a:tc>
              </a:tr>
              <a:tr h="3939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Graphics.fillRect</a:t>
                      </a:r>
                      <a:endParaRPr lang="en-US" b="1" dirty="0" smtClean="0">
                        <a:latin typeface="Courier"/>
                        <a:cs typeface="Courier"/>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latin typeface="Courier"/>
                          <a:cs typeface="Courier"/>
                        </a:rPr>
                        <a:t>Paint.setStyle</a:t>
                      </a:r>
                      <a:endParaRPr lang="en-US" b="1" dirty="0" smtClean="0">
                        <a:latin typeface="Courier"/>
                        <a:cs typeface="Courier"/>
                      </a:endParaRPr>
                    </a:p>
                  </a:txBody>
                  <a:tcPr/>
                </a:tc>
                <a:tc>
                  <a:txBody>
                    <a:bodyPr/>
                    <a:lstStyle/>
                    <a:p>
                      <a:r>
                        <a:rPr lang="en-US" dirty="0" smtClean="0"/>
                        <a:t>0.45</a:t>
                      </a:r>
                      <a:endParaRPr lang="en-US" dirty="0"/>
                    </a:p>
                  </a:txBody>
                  <a:tcPr/>
                </a:tc>
              </a:tr>
            </a:tbl>
          </a:graphicData>
        </a:graphic>
      </p:graphicFrame>
      <p:sp>
        <p:nvSpPr>
          <p:cNvPr id="10" name="Rectangle 9"/>
          <p:cNvSpPr/>
          <p:nvPr/>
        </p:nvSpPr>
        <p:spPr>
          <a:xfrm>
            <a:off x="478616" y="1542657"/>
            <a:ext cx="6375400" cy="1079500"/>
          </a:xfrm>
          <a:prstGeom prst="rect">
            <a:avLst/>
          </a:prstGeom>
          <a:noFill/>
          <a:ln w="38100" cmpd="sng">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Rectangle 10"/>
          <p:cNvSpPr/>
          <p:nvPr/>
        </p:nvSpPr>
        <p:spPr>
          <a:xfrm>
            <a:off x="500031" y="2726580"/>
            <a:ext cx="6375400" cy="1079500"/>
          </a:xfrm>
          <a:prstGeom prst="rect">
            <a:avLst/>
          </a:prstGeom>
          <a:noFill/>
          <a:ln w="38100" cmpd="sng">
            <a:solidFill>
              <a:srgbClr val="660066"/>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Down Arrow 6"/>
          <p:cNvSpPr/>
          <p:nvPr/>
        </p:nvSpPr>
        <p:spPr>
          <a:xfrm>
            <a:off x="7222316" y="1542657"/>
            <a:ext cx="266700" cy="1079500"/>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Down Arrow 11"/>
          <p:cNvSpPr/>
          <p:nvPr/>
        </p:nvSpPr>
        <p:spPr>
          <a:xfrm>
            <a:off x="7222316" y="2768913"/>
            <a:ext cx="266700" cy="1079500"/>
          </a:xfrm>
          <a:prstGeom prst="downArrow">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ontent Placeholder 2"/>
          <p:cNvSpPr>
            <a:spLocks noGrp="1"/>
          </p:cNvSpPr>
          <p:nvPr>
            <p:ph idx="1"/>
          </p:nvPr>
        </p:nvSpPr>
        <p:spPr>
          <a:xfrm>
            <a:off x="282221" y="3965222"/>
            <a:ext cx="8551335" cy="2088444"/>
          </a:xfrm>
        </p:spPr>
        <p:txBody>
          <a:bodyPr>
            <a:normAutofit/>
          </a:bodyPr>
          <a:lstStyle/>
          <a:p>
            <a:r>
              <a:rPr lang="en-US" sz="3100" dirty="0" smtClean="0"/>
              <a:t>For each source API method, a ranked list of target API methods that are likely mappings</a:t>
            </a:r>
          </a:p>
          <a:p>
            <a:r>
              <a:rPr lang="en-US" sz="3100" dirty="0" smtClean="0"/>
              <a:t>Akin to a search engine for API mappings</a:t>
            </a:r>
            <a:endParaRPr lang="en-US" sz="3100" dirty="0"/>
          </a:p>
        </p:txBody>
      </p:sp>
      <p:sp>
        <p:nvSpPr>
          <p:cNvPr id="3" name="AutoShape 2" descr="http://neswork.com/logo-generator/font/google/rnd/Rosetta.g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40</a:t>
            </a:fld>
            <a:endParaRPr lang="en-US"/>
          </a:p>
        </p:txBody>
      </p:sp>
      <p:sp>
        <p:nvSpPr>
          <p:cNvPr id="13" name="Date Placeholder 12"/>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4252951331"/>
      </p:ext>
    </p:extLst>
  </p:cSld>
  <p:clrMapOvr>
    <a:masterClrMapping/>
  </p:clrMapOvr>
  <mc:AlternateContent xmlns:mc="http://schemas.openxmlformats.org/markup-compatibility/2006" xmlns:p14="http://schemas.microsoft.com/office/powerpoint/2010/main">
    <mc:Choice Requires="p14">
      <p:transition p14:dur="0" advTm="31280"/>
    </mc:Choice>
    <mc:Fallback xmlns="">
      <p:transition xmlns:p14="http://schemas.microsoft.com/office/powerpoint/2010/main" advTm="31280"/>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55"/>
            <a:ext cx="8229600" cy="1143000"/>
          </a:xfrm>
        </p:spPr>
        <p:txBody>
          <a:bodyPr>
            <a:normAutofit/>
          </a:bodyPr>
          <a:lstStyle/>
          <a:p>
            <a:r>
              <a:rPr lang="en-US" sz="4000" dirty="0" smtClean="0"/>
              <a:t>The Rosetta prototype</a:t>
            </a:r>
            <a:endParaRPr lang="en-US" sz="4000" dirty="0"/>
          </a:p>
        </p:txBody>
      </p:sp>
      <p:sp>
        <p:nvSpPr>
          <p:cNvPr id="3" name="Content Placeholder 2"/>
          <p:cNvSpPr>
            <a:spLocks noGrp="1"/>
          </p:cNvSpPr>
          <p:nvPr>
            <p:ph idx="1"/>
          </p:nvPr>
        </p:nvSpPr>
        <p:spPr>
          <a:xfrm>
            <a:off x="457200" y="1162755"/>
            <a:ext cx="8376356" cy="5193595"/>
          </a:xfrm>
        </p:spPr>
        <p:txBody>
          <a:bodyPr>
            <a:normAutofit fontScale="92500" lnSpcReduction="10000"/>
          </a:bodyPr>
          <a:lstStyle/>
          <a:p>
            <a:endParaRPr lang="en-US" dirty="0" smtClean="0"/>
          </a:p>
          <a:p>
            <a:endParaRPr lang="en-US" dirty="0"/>
          </a:p>
          <a:p>
            <a:endParaRPr lang="en-US" dirty="0" smtClean="0"/>
          </a:p>
          <a:p>
            <a:r>
              <a:rPr lang="en-US" dirty="0" smtClean="0"/>
              <a:t>Why </a:t>
            </a:r>
            <a:r>
              <a:rPr lang="en-US" dirty="0" err="1" smtClean="0"/>
              <a:t>JavaME</a:t>
            </a:r>
            <a:r>
              <a:rPr lang="en-US" dirty="0" smtClean="0"/>
              <a:t> and Android?</a:t>
            </a:r>
          </a:p>
          <a:p>
            <a:pPr lvl="1"/>
            <a:r>
              <a:rPr lang="en-US" dirty="0" smtClean="0"/>
              <a:t>Both platforms use the same source language for app development</a:t>
            </a:r>
          </a:p>
          <a:p>
            <a:pPr lvl="1"/>
            <a:r>
              <a:rPr lang="en-US" dirty="0" smtClean="0"/>
              <a:t>Eased development of initial prototype</a:t>
            </a:r>
          </a:p>
          <a:p>
            <a:pPr lvl="1"/>
            <a:r>
              <a:rPr lang="en-US" dirty="0" smtClean="0"/>
              <a:t>But having the same source language is not a fundamental requirement for Rosetta</a:t>
            </a:r>
          </a:p>
          <a:p>
            <a:r>
              <a:rPr lang="en-US" dirty="0" smtClean="0"/>
              <a:t>Uses instrumentation to enable API tracing</a:t>
            </a:r>
          </a:p>
          <a:p>
            <a:r>
              <a:rPr lang="en-US" dirty="0" smtClean="0"/>
              <a:t>Uses Bayes Net Toolbox for factor graphs</a:t>
            </a:r>
          </a:p>
          <a:p>
            <a:pPr marL="457200" lvl="1" indent="0">
              <a:buNone/>
            </a:pP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2900605142"/>
              </p:ext>
            </p:extLst>
          </p:nvPr>
        </p:nvGraphicFramePr>
        <p:xfrm>
          <a:off x="733285" y="982818"/>
          <a:ext cx="7549324" cy="1547632"/>
        </p:xfrm>
        <a:graphic>
          <a:graphicData uri="http://schemas.openxmlformats.org/drawingml/2006/table">
            <a:tbl>
              <a:tblPr firstRow="1" bandRow="1">
                <a:tableStyleId>{1E171933-4619-4E11-9A3F-F7608DF75F80}</a:tableStyleId>
              </a:tblPr>
              <a:tblGrid>
                <a:gridCol w="3774662"/>
                <a:gridCol w="3774662"/>
              </a:tblGrid>
              <a:tr h="421915">
                <a:tc>
                  <a:txBody>
                    <a:bodyPr/>
                    <a:lstStyle/>
                    <a:p>
                      <a:pPr algn="ctr"/>
                      <a:r>
                        <a:rPr lang="en-US" sz="2200" dirty="0" smtClean="0">
                          <a:solidFill>
                            <a:schemeClr val="tx1"/>
                          </a:solidFill>
                        </a:rPr>
                        <a:t>Source platform</a:t>
                      </a:r>
                      <a:endParaRPr lang="en-US" sz="2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60000"/>
                        <a:lumOff val="40000"/>
                      </a:schemeClr>
                    </a:solidFill>
                  </a:tcPr>
                </a:tc>
                <a:tc>
                  <a:txBody>
                    <a:bodyPr/>
                    <a:lstStyle/>
                    <a:p>
                      <a:pPr algn="ctr"/>
                      <a:r>
                        <a:rPr lang="en-US" sz="2200" dirty="0" smtClean="0">
                          <a:solidFill>
                            <a:schemeClr val="tx1"/>
                          </a:solidFill>
                        </a:rPr>
                        <a:t>Target platform</a:t>
                      </a:r>
                      <a:endParaRPr lang="en-US" sz="2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4">
                        <a:lumMod val="60000"/>
                        <a:lumOff val="40000"/>
                      </a:schemeClr>
                    </a:solidFill>
                  </a:tcPr>
                </a:tc>
              </a:tr>
              <a:tr h="631300">
                <a:tc>
                  <a:txBody>
                    <a:bodyPr/>
                    <a:lstStyle/>
                    <a:p>
                      <a:pPr algn="ctr"/>
                      <a:r>
                        <a:rPr lang="en-US" sz="2200" b="0" dirty="0" err="1" smtClean="0"/>
                        <a:t>JavaME</a:t>
                      </a:r>
                      <a:r>
                        <a:rPr lang="en-US" sz="2200" b="0" dirty="0" smtClean="0"/>
                        <a:t> Graphics API</a:t>
                      </a:r>
                      <a:endParaRPr lang="en-US" sz="22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r>
                        <a:rPr lang="en-US" sz="2200" b="0" dirty="0" smtClean="0"/>
                        <a:t>Android Graphics API</a:t>
                      </a:r>
                      <a:endParaRPr lang="en-US" sz="2200" b="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489612">
                <a:tc>
                  <a:txBody>
                    <a:bodyPr/>
                    <a:lstStyle/>
                    <a:p>
                      <a:pPr algn="ctr"/>
                      <a:r>
                        <a:rPr lang="en-US" sz="2200" b="1" dirty="0" smtClean="0"/>
                        <a:t>80</a:t>
                      </a:r>
                      <a:r>
                        <a:rPr lang="en-US" sz="2200" dirty="0" smtClean="0"/>
                        <a:t> methods in traces</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FF3EA"/>
                    </a:solidFill>
                  </a:tcPr>
                </a:tc>
                <a:tc>
                  <a:txBody>
                    <a:bodyPr/>
                    <a:lstStyle/>
                    <a:p>
                      <a:pPr algn="ctr"/>
                      <a:r>
                        <a:rPr lang="en-US" sz="2200" b="1" dirty="0" smtClean="0"/>
                        <a:t>1290</a:t>
                      </a:r>
                      <a:r>
                        <a:rPr lang="en-US" sz="2200" dirty="0" smtClean="0"/>
                        <a:t> methods in traces</a:t>
                      </a:r>
                      <a:endParaRPr lang="en-US" sz="2200"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FF3EA"/>
                    </a:solidFill>
                  </a:tcPr>
                </a:tc>
              </a:tr>
            </a:tbl>
          </a:graphicData>
        </a:graphic>
      </p:graphicFrame>
      <p:grpSp>
        <p:nvGrpSpPr>
          <p:cNvPr id="6" name="Group 5"/>
          <p:cNvGrpSpPr/>
          <p:nvPr/>
        </p:nvGrpSpPr>
        <p:grpSpPr>
          <a:xfrm>
            <a:off x="749921" y="1429827"/>
            <a:ext cx="4246149" cy="582421"/>
            <a:chOff x="749921" y="1429827"/>
            <a:chExt cx="4246149" cy="582421"/>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21" y="1429827"/>
              <a:ext cx="489646" cy="58125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6495" y="1430990"/>
              <a:ext cx="459575" cy="581258"/>
            </a:xfrm>
            <a:prstGeom prst="rect">
              <a:avLst/>
            </a:prstGeom>
          </p:spPr>
        </p:pic>
      </p:grpSp>
      <p:sp>
        <p:nvSpPr>
          <p:cNvPr id="5" name="Slide Number Placeholder 4"/>
          <p:cNvSpPr>
            <a:spLocks noGrp="1"/>
          </p:cNvSpPr>
          <p:nvPr>
            <p:ph type="sldNum" sz="quarter" idx="12"/>
          </p:nvPr>
        </p:nvSpPr>
        <p:spPr/>
        <p:txBody>
          <a:bodyPr/>
          <a:lstStyle/>
          <a:p>
            <a:fld id="{2066355A-084C-D24E-9AD2-7E4FC41EA627}" type="slidenum">
              <a:rPr lang="en-US" smtClean="0"/>
              <a:t>41</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2008319872"/>
      </p:ext>
    </p:extLst>
  </p:cSld>
  <p:clrMapOvr>
    <a:masterClrMapping/>
  </p:clrMapOvr>
  <mc:AlternateContent xmlns:mc="http://schemas.openxmlformats.org/markup-compatibility/2006" xmlns:p14="http://schemas.microsoft.com/office/powerpoint/2010/main">
    <mc:Choice Requires="p14">
      <p:transition p14:dur="0" advTm="52897"/>
    </mc:Choice>
    <mc:Fallback xmlns="">
      <p:transition xmlns:p14="http://schemas.microsoft.com/office/powerpoint/2010/main" advTm="52897"/>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Evaluation</a:t>
            </a:r>
            <a:endParaRPr lang="en-US" sz="4000" dirty="0"/>
          </a:p>
        </p:txBody>
      </p:sp>
      <p:sp>
        <p:nvSpPr>
          <p:cNvPr id="3" name="Content Placeholder 2"/>
          <p:cNvSpPr>
            <a:spLocks noGrp="1"/>
          </p:cNvSpPr>
          <p:nvPr>
            <p:ph idx="1"/>
          </p:nvPr>
        </p:nvSpPr>
        <p:spPr>
          <a:xfrm>
            <a:off x="282223" y="1143000"/>
            <a:ext cx="8607778" cy="4983163"/>
          </a:xfrm>
        </p:spPr>
        <p:txBody>
          <a:bodyPr>
            <a:normAutofit/>
          </a:bodyPr>
          <a:lstStyle/>
          <a:p>
            <a:r>
              <a:rPr lang="en-US" dirty="0" smtClean="0"/>
              <a:t>Dataset consists of 21 app pairs for </a:t>
            </a:r>
            <a:r>
              <a:rPr lang="en-US" dirty="0" err="1" smtClean="0"/>
              <a:t>JavaME</a:t>
            </a:r>
            <a:r>
              <a:rPr lang="en-US" dirty="0" smtClean="0"/>
              <a:t> and Android, mostly board games</a:t>
            </a:r>
          </a:p>
          <a:p>
            <a:endParaRPr lang="en-US" dirty="0" smtClean="0"/>
          </a:p>
          <a:p>
            <a:r>
              <a:rPr lang="en-US" dirty="0" smtClean="0"/>
              <a:t>Traced apps manually in similar ways, and analyzed traces to infer API mappings</a:t>
            </a:r>
          </a:p>
          <a:p>
            <a:endParaRPr lang="en-US" dirty="0" smtClean="0"/>
          </a:p>
          <a:p>
            <a:r>
              <a:rPr lang="en-US" dirty="0" smtClean="0"/>
              <a:t>Evaluated validity of resulting API mappings by consulting API documentation</a:t>
            </a:r>
          </a:p>
          <a:p>
            <a:endParaRPr lang="en-US" dirty="0" smtClean="0"/>
          </a:p>
        </p:txBody>
      </p:sp>
      <p:sp>
        <p:nvSpPr>
          <p:cNvPr id="5" name="Slide Number Placeholder 4"/>
          <p:cNvSpPr>
            <a:spLocks noGrp="1"/>
          </p:cNvSpPr>
          <p:nvPr>
            <p:ph type="sldNum" sz="quarter" idx="12"/>
          </p:nvPr>
        </p:nvSpPr>
        <p:spPr/>
        <p:txBody>
          <a:bodyPr/>
          <a:lstStyle/>
          <a:p>
            <a:fld id="{2066355A-084C-D24E-9AD2-7E4FC41EA627}" type="slidenum">
              <a:rPr lang="en-US" smtClean="0"/>
              <a:t>42</a:t>
            </a:fld>
            <a:endParaRPr lang="en-US"/>
          </a:p>
        </p:txBody>
      </p:sp>
      <p:sp>
        <p:nvSpPr>
          <p:cNvPr id="6" name="Date Placeholder 5"/>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564104510"/>
      </p:ext>
    </p:extLst>
  </p:cSld>
  <p:clrMapOvr>
    <a:masterClrMapping/>
  </p:clrMapOvr>
  <mc:AlternateContent xmlns:mc="http://schemas.openxmlformats.org/markup-compatibility/2006" xmlns:p14="http://schemas.microsoft.com/office/powerpoint/2010/main">
    <mc:Choice Requires="p14">
      <p:transition p14:dur="0" advTm="32595"/>
    </mc:Choice>
    <mc:Fallback xmlns="">
      <p:transition xmlns:p14="http://schemas.microsoft.com/office/powerpoint/2010/main" advTm="32595"/>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Examples of inferred API mappings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60060409"/>
              </p:ext>
            </p:extLst>
          </p:nvPr>
        </p:nvGraphicFramePr>
        <p:xfrm>
          <a:off x="885975" y="1417638"/>
          <a:ext cx="7235462" cy="1168200"/>
        </p:xfrm>
        <a:graphic>
          <a:graphicData uri="http://schemas.openxmlformats.org/drawingml/2006/table">
            <a:tbl>
              <a:tblPr firstRow="1" bandRow="1">
                <a:tableStyleId>{2A488322-F2BA-4B5B-9748-0D474271808F}</a:tableStyleId>
              </a:tblPr>
              <a:tblGrid>
                <a:gridCol w="2947476"/>
                <a:gridCol w="2813189"/>
                <a:gridCol w="1474797"/>
              </a:tblGrid>
              <a:tr h="472696">
                <a:tc>
                  <a:txBody>
                    <a:bodyPr/>
                    <a:lstStyle/>
                    <a:p>
                      <a:pPr algn="ctr"/>
                      <a:r>
                        <a:rPr lang="en-US" sz="1800" b="1" dirty="0" err="1" smtClean="0">
                          <a:solidFill>
                            <a:schemeClr val="tx1"/>
                          </a:solidFill>
                        </a:rPr>
                        <a:t>JavaME</a:t>
                      </a:r>
                      <a:r>
                        <a:rPr lang="en-US" sz="1800" b="1" dirty="0" smtClean="0">
                          <a:solidFill>
                            <a:schemeClr val="tx1"/>
                          </a:solidFill>
                        </a:rPr>
                        <a:t> graphics</a:t>
                      </a:r>
                      <a:r>
                        <a:rPr lang="en-US" sz="1800" b="1" baseline="0" dirty="0" smtClean="0">
                          <a:solidFill>
                            <a:schemeClr val="tx1"/>
                          </a:solidFill>
                        </a:rPr>
                        <a:t> API</a:t>
                      </a:r>
                      <a:r>
                        <a:rPr lang="en-US" sz="1800" b="1" dirty="0" smtClean="0">
                          <a:solidFill>
                            <a:schemeClr val="tx1"/>
                          </a:solidFill>
                        </a:rPr>
                        <a:t> method</a:t>
                      </a:r>
                      <a:endParaRPr lang="en-US" sz="1800" b="1" dirty="0">
                        <a:solidFill>
                          <a:schemeClr val="tx1"/>
                        </a:solidFill>
                      </a:endParaRPr>
                    </a:p>
                  </a:txBody>
                  <a:tcPr/>
                </a:tc>
                <a:tc>
                  <a:txBody>
                    <a:bodyPr/>
                    <a:lstStyle/>
                    <a:p>
                      <a:pPr algn="ctr"/>
                      <a:r>
                        <a:rPr lang="en-US" sz="1800" b="1" dirty="0" smtClean="0">
                          <a:solidFill>
                            <a:schemeClr val="tx1"/>
                          </a:solidFill>
                        </a:rPr>
                        <a:t>Android graphics API method</a:t>
                      </a:r>
                      <a:endParaRPr lang="en-US" sz="1800" b="1" dirty="0">
                        <a:solidFill>
                          <a:schemeClr val="tx1"/>
                        </a:solidFill>
                      </a:endParaRPr>
                    </a:p>
                  </a:txBody>
                  <a:tcPr/>
                </a:tc>
                <a:tc>
                  <a:txBody>
                    <a:bodyPr/>
                    <a:lstStyle/>
                    <a:p>
                      <a:pPr algn="ctr"/>
                      <a:r>
                        <a:rPr lang="en-US" sz="1800" b="1" dirty="0" smtClean="0">
                          <a:solidFill>
                            <a:schemeClr val="tx1"/>
                          </a:solidFill>
                        </a:rPr>
                        <a:t>Rank</a:t>
                      </a:r>
                      <a:endParaRPr lang="en-US" sz="1800" b="1" dirty="0">
                        <a:solidFill>
                          <a:schemeClr val="tx1"/>
                        </a:solidFill>
                      </a:endParaRPr>
                    </a:p>
                  </a:txBody>
                  <a:tcPr/>
                </a:tc>
              </a:tr>
              <a:tr h="528120">
                <a:tc>
                  <a:txBody>
                    <a:bodyPr/>
                    <a:lstStyle/>
                    <a:p>
                      <a:pPr algn="ctr"/>
                      <a:r>
                        <a:rPr lang="en-US" sz="1800" b="1" dirty="0" err="1" smtClean="0">
                          <a:latin typeface="Courier"/>
                          <a:cs typeface="Courier"/>
                        </a:rPr>
                        <a:t>Graphics.clipRect</a:t>
                      </a:r>
                      <a:endParaRPr lang="en-US" sz="1800" b="1" dirty="0">
                        <a:latin typeface="Courier"/>
                        <a:cs typeface="Courier"/>
                      </a:endParaRPr>
                    </a:p>
                  </a:txBody>
                  <a:tcPr/>
                </a:tc>
                <a:tc>
                  <a:txBody>
                    <a:bodyPr/>
                    <a:lstStyle/>
                    <a:p>
                      <a:pPr algn="ctr"/>
                      <a:r>
                        <a:rPr lang="en-US" sz="1800" b="1" dirty="0" err="1" smtClean="0">
                          <a:latin typeface="Courier"/>
                          <a:cs typeface="Courier"/>
                        </a:rPr>
                        <a:t>Canvas.clipRect</a:t>
                      </a:r>
                      <a:endParaRPr lang="en-US" sz="1800" b="1" dirty="0">
                        <a:latin typeface="Courier"/>
                        <a:cs typeface="Courier"/>
                      </a:endParaRPr>
                    </a:p>
                  </a:txBody>
                  <a:tcPr/>
                </a:tc>
                <a:tc>
                  <a:txBody>
                    <a:bodyPr/>
                    <a:lstStyle/>
                    <a:p>
                      <a:pPr algn="ctr"/>
                      <a:r>
                        <a:rPr lang="en-US" sz="1800" b="1" dirty="0" smtClean="0"/>
                        <a:t>1</a:t>
                      </a:r>
                      <a:endParaRPr lang="en-US" sz="1800" b="1" dirty="0"/>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174442023"/>
              </p:ext>
            </p:extLst>
          </p:nvPr>
        </p:nvGraphicFramePr>
        <p:xfrm>
          <a:off x="885975" y="4225153"/>
          <a:ext cx="7235462" cy="640080"/>
        </p:xfrm>
        <a:graphic>
          <a:graphicData uri="http://schemas.openxmlformats.org/drawingml/2006/table">
            <a:tbl>
              <a:tblPr bandRow="1">
                <a:tableStyleId>{2A488322-F2BA-4B5B-9748-0D474271808F}</a:tableStyleId>
              </a:tblPr>
              <a:tblGrid>
                <a:gridCol w="2947476"/>
                <a:gridCol w="2813189"/>
                <a:gridCol w="1474797"/>
              </a:tblGrid>
              <a:tr h="492779">
                <a:tc>
                  <a:txBody>
                    <a:bodyPr/>
                    <a:lstStyle/>
                    <a:p>
                      <a:pPr algn="ctr"/>
                      <a:r>
                        <a:rPr lang="en-US" sz="1800" b="1" dirty="0" err="1" smtClean="0">
                          <a:latin typeface="Courier"/>
                          <a:cs typeface="Courier"/>
                        </a:rPr>
                        <a:t>Graphics.drawChar</a:t>
                      </a:r>
                      <a:endParaRPr lang="en-US" sz="1800" b="1" dirty="0">
                        <a:latin typeface="Courier"/>
                        <a:cs typeface="Courier"/>
                      </a:endParaRPr>
                    </a:p>
                  </a:txBody>
                  <a:tcPr/>
                </a:tc>
                <a:tc>
                  <a:txBody>
                    <a:bodyPr/>
                    <a:lstStyle/>
                    <a:p>
                      <a:pPr algn="ctr"/>
                      <a:r>
                        <a:rPr lang="en-US" sz="1800" b="1" dirty="0" err="1" smtClean="0">
                          <a:latin typeface="Courier"/>
                          <a:cs typeface="Courier"/>
                        </a:rPr>
                        <a:t>Paint.setColor</a:t>
                      </a:r>
                      <a:r>
                        <a:rPr lang="en-US" sz="1800" b="1" dirty="0" smtClean="0">
                          <a:latin typeface="Courier"/>
                          <a:cs typeface="Courier"/>
                        </a:rPr>
                        <a:t>;</a:t>
                      </a:r>
                    </a:p>
                    <a:p>
                      <a:pPr algn="ctr"/>
                      <a:r>
                        <a:rPr lang="en-US" sz="1800" b="1" dirty="0" err="1" smtClean="0">
                          <a:latin typeface="Courier"/>
                          <a:cs typeface="Courier"/>
                        </a:rPr>
                        <a:t>Canvas.drawText</a:t>
                      </a:r>
                      <a:endParaRPr lang="en-US" sz="1800" b="1" dirty="0">
                        <a:latin typeface="Courier"/>
                        <a:cs typeface="Courier"/>
                      </a:endParaRPr>
                    </a:p>
                  </a:txBody>
                  <a:tcPr/>
                </a:tc>
                <a:tc>
                  <a:txBody>
                    <a:bodyPr/>
                    <a:lstStyle/>
                    <a:p>
                      <a:pPr algn="ctr"/>
                      <a:r>
                        <a:rPr lang="en-US" sz="1800" b="1" dirty="0" smtClean="0">
                          <a:latin typeface="+mn-lt"/>
                          <a:cs typeface="Courier"/>
                        </a:rPr>
                        <a:t>2</a:t>
                      </a:r>
                      <a:endParaRPr lang="en-US" sz="1800" b="1" dirty="0">
                        <a:latin typeface="+mn-lt"/>
                        <a:cs typeface="Courier"/>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988457513"/>
              </p:ext>
            </p:extLst>
          </p:nvPr>
        </p:nvGraphicFramePr>
        <p:xfrm>
          <a:off x="885975" y="5236014"/>
          <a:ext cx="7235462" cy="492779"/>
        </p:xfrm>
        <a:graphic>
          <a:graphicData uri="http://schemas.openxmlformats.org/drawingml/2006/table">
            <a:tbl>
              <a:tblPr bandRow="1">
                <a:tableStyleId>{2A488322-F2BA-4B5B-9748-0D474271808F}</a:tableStyleId>
              </a:tblPr>
              <a:tblGrid>
                <a:gridCol w="2947476"/>
                <a:gridCol w="2813189"/>
                <a:gridCol w="1474797"/>
              </a:tblGrid>
              <a:tr h="492779">
                <a:tc>
                  <a:txBody>
                    <a:bodyPr/>
                    <a:lstStyle/>
                    <a:p>
                      <a:pPr algn="ctr"/>
                      <a:r>
                        <a:rPr lang="en-US" sz="1800" b="1" dirty="0" err="1" smtClean="0">
                          <a:latin typeface="Courier"/>
                          <a:cs typeface="Courier"/>
                        </a:rPr>
                        <a:t>Alert.setString</a:t>
                      </a:r>
                      <a:endParaRPr lang="en-US" sz="1800" b="1" dirty="0">
                        <a:latin typeface="Courier"/>
                        <a:cs typeface="Courier"/>
                      </a:endParaRPr>
                    </a:p>
                  </a:txBody>
                  <a:tcPr/>
                </a:tc>
                <a:tc>
                  <a:txBody>
                    <a:bodyPr/>
                    <a:lstStyle/>
                    <a:p>
                      <a:pPr algn="ctr"/>
                      <a:r>
                        <a:rPr lang="en-US" sz="1800" b="1" dirty="0" err="1" smtClean="0">
                          <a:latin typeface="Courier"/>
                          <a:cs typeface="Courier"/>
                        </a:rPr>
                        <a:t>TextView.setText</a:t>
                      </a:r>
                      <a:endParaRPr lang="en-US" sz="1800" b="1" dirty="0">
                        <a:latin typeface="Courier"/>
                        <a:cs typeface="Courier"/>
                      </a:endParaRPr>
                    </a:p>
                  </a:txBody>
                  <a:tcPr/>
                </a:tc>
                <a:tc>
                  <a:txBody>
                    <a:bodyPr/>
                    <a:lstStyle/>
                    <a:p>
                      <a:pPr algn="ctr"/>
                      <a:r>
                        <a:rPr lang="en-US" sz="1800" b="1" dirty="0" smtClean="0">
                          <a:latin typeface="+mn-lt"/>
                          <a:cs typeface="Courier"/>
                        </a:rPr>
                        <a:t>4</a:t>
                      </a:r>
                      <a:endParaRPr lang="en-US" sz="1800" b="1" dirty="0">
                        <a:latin typeface="+mn-lt"/>
                        <a:cs typeface="Courier"/>
                      </a:endParaRP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620826740"/>
              </p:ext>
            </p:extLst>
          </p:nvPr>
        </p:nvGraphicFramePr>
        <p:xfrm>
          <a:off x="885975" y="2930315"/>
          <a:ext cx="7235462" cy="985558"/>
        </p:xfrm>
        <a:graphic>
          <a:graphicData uri="http://schemas.openxmlformats.org/drawingml/2006/table">
            <a:tbl>
              <a:tblPr bandRow="1">
                <a:tableStyleId>{2A488322-F2BA-4B5B-9748-0D474271808F}</a:tableStyleId>
              </a:tblPr>
              <a:tblGrid>
                <a:gridCol w="2947476"/>
                <a:gridCol w="2813189"/>
                <a:gridCol w="1474797"/>
              </a:tblGrid>
              <a:tr h="492779">
                <a:tc>
                  <a:txBody>
                    <a:bodyPr/>
                    <a:lstStyle/>
                    <a:p>
                      <a:pPr algn="ctr"/>
                      <a:r>
                        <a:rPr lang="en-US" sz="1800" b="1" dirty="0" err="1" smtClean="0">
                          <a:latin typeface="Courier"/>
                          <a:cs typeface="Courier"/>
                        </a:rPr>
                        <a:t>Graphics.drawRect</a:t>
                      </a:r>
                      <a:endParaRPr lang="en-US" sz="1800" b="1" dirty="0">
                        <a:latin typeface="Courier"/>
                        <a:cs typeface="Courier"/>
                      </a:endParaRPr>
                    </a:p>
                  </a:txBody>
                  <a:tcPr/>
                </a:tc>
                <a:tc>
                  <a:txBody>
                    <a:bodyPr/>
                    <a:lstStyle/>
                    <a:p>
                      <a:pPr algn="ctr"/>
                      <a:r>
                        <a:rPr lang="en-US" sz="1800" b="1" dirty="0" err="1" smtClean="0">
                          <a:latin typeface="Courier"/>
                          <a:cs typeface="Courier"/>
                        </a:rPr>
                        <a:t>Canvas.drawRect</a:t>
                      </a:r>
                      <a:endParaRPr lang="en-US" sz="1800" b="1" dirty="0">
                        <a:latin typeface="Courier"/>
                        <a:cs typeface="Courier"/>
                      </a:endParaRPr>
                    </a:p>
                  </a:txBody>
                  <a:tcPr/>
                </a:tc>
                <a:tc>
                  <a:txBody>
                    <a:bodyPr/>
                    <a:lstStyle/>
                    <a:p>
                      <a:pPr algn="ctr"/>
                      <a:r>
                        <a:rPr lang="en-US" sz="1800" b="1" dirty="0" smtClean="0">
                          <a:latin typeface="+mn-lt"/>
                          <a:cs typeface="Courier"/>
                        </a:rPr>
                        <a:t>1</a:t>
                      </a:r>
                      <a:endParaRPr lang="en-US" sz="1800" b="1" dirty="0">
                        <a:latin typeface="+mn-lt"/>
                        <a:cs typeface="Courier"/>
                      </a:endParaRPr>
                    </a:p>
                  </a:txBody>
                  <a:tcPr/>
                </a:tc>
              </a:tr>
              <a:tr h="492779">
                <a:tc>
                  <a:txBody>
                    <a:bodyPr/>
                    <a:lstStyle/>
                    <a:p>
                      <a:pPr algn="ctr"/>
                      <a:r>
                        <a:rPr lang="en-US" sz="1800" b="1" dirty="0" err="1" smtClean="0">
                          <a:latin typeface="Courier"/>
                          <a:cs typeface="Courier"/>
                        </a:rPr>
                        <a:t>Graphics.drawRect</a:t>
                      </a:r>
                      <a:endParaRPr lang="en-US" sz="1800" b="1" dirty="0">
                        <a:latin typeface="Courier"/>
                        <a:cs typeface="Courier"/>
                      </a:endParaRPr>
                    </a:p>
                  </a:txBody>
                  <a:tcPr/>
                </a:tc>
                <a:tc>
                  <a:txBody>
                    <a:bodyPr/>
                    <a:lstStyle/>
                    <a:p>
                      <a:pPr algn="ctr"/>
                      <a:r>
                        <a:rPr lang="en-US" sz="1800" b="1" dirty="0" err="1" smtClean="0">
                          <a:latin typeface="Courier"/>
                          <a:cs typeface="Courier"/>
                        </a:rPr>
                        <a:t>Canvas.drawLines</a:t>
                      </a:r>
                      <a:endParaRPr lang="en-US" sz="1800" b="1" dirty="0">
                        <a:latin typeface="Courier"/>
                        <a:cs typeface="Courier"/>
                      </a:endParaRPr>
                    </a:p>
                  </a:txBody>
                  <a:tcPr/>
                </a:tc>
                <a:tc>
                  <a:txBody>
                    <a:bodyPr/>
                    <a:lstStyle/>
                    <a:p>
                      <a:pPr algn="ctr"/>
                      <a:r>
                        <a:rPr lang="en-US" sz="1800" b="1" dirty="0" smtClean="0">
                          <a:latin typeface="+mn-lt"/>
                          <a:cs typeface="Courier"/>
                        </a:rPr>
                        <a:t>7</a:t>
                      </a:r>
                      <a:endParaRPr lang="en-US" sz="1800" b="1" dirty="0">
                        <a:latin typeface="+mn-lt"/>
                        <a:cs typeface="Courier"/>
                      </a:endParaRPr>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t>43</a:t>
            </a:fld>
            <a:endParaRPr lang="en-US"/>
          </a:p>
        </p:txBody>
      </p:sp>
      <p:sp>
        <p:nvSpPr>
          <p:cNvPr id="11" name="Date Placeholder 10"/>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237868535"/>
      </p:ext>
    </p:extLst>
  </p:cSld>
  <p:clrMapOvr>
    <a:masterClrMapping/>
  </p:clrMapOvr>
  <mc:AlternateContent xmlns:mc="http://schemas.openxmlformats.org/markup-compatibility/2006" xmlns:p14="http://schemas.microsoft.com/office/powerpoint/2010/main">
    <mc:Choice Requires="p14">
      <p:transition p14:dur="0" advTm="34952"/>
    </mc:Choice>
    <mc:Fallback xmlns="">
      <p:transition xmlns:p14="http://schemas.microsoft.com/office/powerpoint/2010/main" advTm="34952"/>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Highlights of results</a:t>
            </a:r>
            <a:endParaRPr lang="en-US" sz="4000" dirty="0"/>
          </a:p>
        </p:txBody>
      </p:sp>
      <p:sp>
        <p:nvSpPr>
          <p:cNvPr id="3" name="Content Placeholder 2"/>
          <p:cNvSpPr>
            <a:spLocks noGrp="1"/>
          </p:cNvSpPr>
          <p:nvPr>
            <p:ph idx="1"/>
          </p:nvPr>
        </p:nvSpPr>
        <p:spPr>
          <a:xfrm>
            <a:off x="457200" y="4388556"/>
            <a:ext cx="8229600" cy="1737607"/>
          </a:xfrm>
        </p:spPr>
        <p:txBody>
          <a:bodyPr>
            <a:normAutofit/>
          </a:bodyPr>
          <a:lstStyle/>
          <a:p>
            <a:pPr marL="457200" lvl="1" indent="0">
              <a:buNone/>
            </a:pPr>
            <a:endParaRPr lang="en-US" dirty="0" smtClean="0"/>
          </a:p>
          <a:p>
            <a:pPr lvl="1"/>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221377066"/>
              </p:ext>
            </p:extLst>
          </p:nvPr>
        </p:nvGraphicFramePr>
        <p:xfrm>
          <a:off x="457200" y="1298221"/>
          <a:ext cx="8229600" cy="4236719"/>
        </p:xfrm>
        <a:graphic>
          <a:graphicData uri="http://schemas.openxmlformats.org/drawingml/2006/table">
            <a:tbl>
              <a:tblPr firstRow="1" bandRow="1">
                <a:tableStyleId>{3B4B98B0-60AC-42C2-AFA5-B58CD77FA1E5}</a:tableStyleId>
              </a:tblPr>
              <a:tblGrid>
                <a:gridCol w="6915149"/>
                <a:gridCol w="1314451"/>
              </a:tblGrid>
              <a:tr h="532186">
                <a:tc>
                  <a:txBody>
                    <a:bodyPr/>
                    <a:lstStyle/>
                    <a:p>
                      <a:pPr algn="ctr"/>
                      <a:r>
                        <a:rPr lang="en-US" sz="3000" u="sng" dirty="0" smtClean="0"/>
                        <a:t>Metric</a:t>
                      </a:r>
                      <a:endParaRPr lang="en-US" sz="3000" u="sng" dirty="0">
                        <a:solidFill>
                          <a:schemeClr val="tx1"/>
                        </a:solidFill>
                      </a:endParaRPr>
                    </a:p>
                  </a:txBody>
                  <a:tcPr/>
                </a:tc>
                <a:tc>
                  <a:txBody>
                    <a:bodyPr/>
                    <a:lstStyle/>
                    <a:p>
                      <a:pPr algn="ctr"/>
                      <a:r>
                        <a:rPr lang="en-US" sz="3000" u="sng" dirty="0" smtClean="0"/>
                        <a:t>Count</a:t>
                      </a:r>
                      <a:endParaRPr lang="en-US" sz="3000" u="sng" dirty="0">
                        <a:solidFill>
                          <a:schemeClr val="tx1"/>
                        </a:solidFill>
                      </a:endParaRPr>
                    </a:p>
                  </a:txBody>
                  <a:tcPr/>
                </a:tc>
              </a:tr>
              <a:tr h="918568">
                <a:tc>
                  <a:txBody>
                    <a:bodyPr/>
                    <a:lstStyle/>
                    <a:p>
                      <a:pPr marL="514350" indent="-514350" algn="l">
                        <a:buFont typeface="+mj-lt"/>
                        <a:buAutoNum type="arabicPeriod"/>
                      </a:pPr>
                      <a:r>
                        <a:rPr lang="en-US" sz="2800" dirty="0" smtClean="0">
                          <a:latin typeface="Arial"/>
                        </a:rPr>
                        <a:t>Distinct number of </a:t>
                      </a:r>
                      <a:r>
                        <a:rPr lang="en-US" sz="2800" dirty="0" err="1" smtClean="0">
                          <a:latin typeface="Arial"/>
                        </a:rPr>
                        <a:t>JavaME</a:t>
                      </a:r>
                      <a:r>
                        <a:rPr lang="en-US" sz="2800" dirty="0" smtClean="0">
                          <a:latin typeface="Arial"/>
                        </a:rPr>
                        <a:t> methods observed in traces </a:t>
                      </a:r>
                      <a:endParaRPr lang="en-US" sz="2800" dirty="0">
                        <a:solidFill>
                          <a:schemeClr val="tx1"/>
                        </a:solidFill>
                        <a:latin typeface="Arial"/>
                      </a:endParaRPr>
                    </a:p>
                  </a:txBody>
                  <a:tcPr/>
                </a:tc>
                <a:tc>
                  <a:txBody>
                    <a:bodyPr/>
                    <a:lstStyle/>
                    <a:p>
                      <a:pPr algn="ctr"/>
                      <a:r>
                        <a:rPr lang="en-US" sz="2800" b="1" dirty="0" smtClean="0"/>
                        <a:t>80</a:t>
                      </a:r>
                      <a:endParaRPr lang="en-US" sz="2800" b="1" dirty="0">
                        <a:solidFill>
                          <a:schemeClr val="tx1"/>
                        </a:solidFill>
                      </a:endParaRPr>
                    </a:p>
                  </a:txBody>
                  <a:tcPr/>
                </a:tc>
              </a:tr>
              <a:tr h="918568">
                <a:tc>
                  <a:txBody>
                    <a:bodyPr/>
                    <a:lstStyle/>
                    <a:p>
                      <a:pPr marL="514350" indent="-514350" algn="l">
                        <a:buFont typeface="+mj-lt"/>
                        <a:buAutoNum type="arabicPeriod" startAt="2"/>
                      </a:pPr>
                      <a:r>
                        <a:rPr lang="en-US" sz="2800" dirty="0" smtClean="0">
                          <a:latin typeface="Arial"/>
                        </a:rPr>
                        <a:t>Total number of </a:t>
                      </a:r>
                      <a:r>
                        <a:rPr lang="en-US" sz="2800" dirty="0" err="1" smtClean="0">
                          <a:latin typeface="Arial"/>
                        </a:rPr>
                        <a:t>JavaME</a:t>
                      </a:r>
                      <a:r>
                        <a:rPr lang="en-US" sz="2800" dirty="0" smtClean="0">
                          <a:latin typeface="Arial"/>
                        </a:rPr>
                        <a:t> methods for which valid</a:t>
                      </a:r>
                      <a:r>
                        <a:rPr lang="en-US" sz="2800" baseline="0" dirty="0" smtClean="0">
                          <a:latin typeface="Arial"/>
                        </a:rPr>
                        <a:t> Android API mapping was found with rank ≤10</a:t>
                      </a:r>
                      <a:endParaRPr lang="en-US" sz="2800" dirty="0">
                        <a:solidFill>
                          <a:schemeClr val="tx1"/>
                        </a:solidFill>
                        <a:latin typeface="Arial"/>
                      </a:endParaRPr>
                    </a:p>
                  </a:txBody>
                  <a:tcPr/>
                </a:tc>
                <a:tc>
                  <a:txBody>
                    <a:bodyPr/>
                    <a:lstStyle/>
                    <a:p>
                      <a:pPr algn="ctr"/>
                      <a:r>
                        <a:rPr lang="en-US" sz="2800" b="1" dirty="0" smtClean="0"/>
                        <a:t>56 (</a:t>
                      </a:r>
                      <a:r>
                        <a:rPr lang="en-US" sz="2800" b="1" dirty="0" smtClean="0">
                          <a:solidFill>
                            <a:srgbClr val="FF0000"/>
                          </a:solidFill>
                        </a:rPr>
                        <a:t>70%</a:t>
                      </a:r>
                      <a:r>
                        <a:rPr lang="en-US" sz="2800" b="1" dirty="0" smtClean="0"/>
                        <a:t>)</a:t>
                      </a:r>
                      <a:endParaRPr lang="en-US" sz="2800" b="1" dirty="0">
                        <a:solidFill>
                          <a:schemeClr val="tx1"/>
                        </a:solidFill>
                      </a:endParaRPr>
                    </a:p>
                  </a:txBody>
                  <a:tcPr/>
                </a:tc>
              </a:tr>
              <a:tr h="918568">
                <a:tc>
                  <a:txBody>
                    <a:bodyPr/>
                    <a:lstStyle/>
                    <a:p>
                      <a:pPr marL="514350" indent="-514350" algn="l">
                        <a:buFont typeface="+mj-lt"/>
                        <a:buAutoNum type="arabicPeriod" startAt="3"/>
                      </a:pPr>
                      <a:r>
                        <a:rPr lang="en-US" sz="2800" dirty="0" smtClean="0">
                          <a:latin typeface="Arial"/>
                        </a:rPr>
                        <a:t>Total number of </a:t>
                      </a:r>
                      <a:r>
                        <a:rPr lang="en-US" sz="2800" dirty="0" err="1" smtClean="0">
                          <a:latin typeface="Arial"/>
                        </a:rPr>
                        <a:t>JavaME</a:t>
                      </a:r>
                      <a:r>
                        <a:rPr lang="en-US" sz="2800" dirty="0" smtClean="0">
                          <a:latin typeface="Arial"/>
                        </a:rPr>
                        <a:t> methods for which valid Android API mapping</a:t>
                      </a:r>
                      <a:r>
                        <a:rPr lang="en-US" sz="2800" baseline="0" dirty="0" smtClean="0">
                          <a:latin typeface="Arial"/>
                        </a:rPr>
                        <a:t> was found with rank = 1</a:t>
                      </a:r>
                      <a:endParaRPr lang="en-US" sz="2800" dirty="0">
                        <a:solidFill>
                          <a:schemeClr val="tx1"/>
                        </a:solidFill>
                        <a:latin typeface="Arial"/>
                      </a:endParaRPr>
                    </a:p>
                  </a:txBody>
                  <a:tcPr/>
                </a:tc>
                <a:tc>
                  <a:txBody>
                    <a:bodyPr/>
                    <a:lstStyle/>
                    <a:p>
                      <a:pPr algn="ctr"/>
                      <a:r>
                        <a:rPr lang="en-US" sz="2800" b="1" dirty="0" smtClean="0"/>
                        <a:t>32 (</a:t>
                      </a:r>
                      <a:r>
                        <a:rPr lang="en-US" sz="2800" b="1" dirty="0" smtClean="0">
                          <a:solidFill>
                            <a:srgbClr val="FF0000"/>
                          </a:solidFill>
                        </a:rPr>
                        <a:t>40%</a:t>
                      </a:r>
                      <a:r>
                        <a:rPr lang="en-US" sz="2800" b="1" dirty="0" smtClean="0"/>
                        <a:t>)</a:t>
                      </a:r>
                      <a:endParaRPr lang="en-US" sz="2800" b="1" dirty="0">
                        <a:solidFill>
                          <a:schemeClr val="tx1"/>
                        </a:solidFill>
                      </a:endParaRPr>
                    </a:p>
                  </a:txBody>
                  <a:tcPr/>
                </a:tc>
              </a:tr>
            </a:tbl>
          </a:graphicData>
        </a:graphic>
      </p:graphicFrame>
      <p:sp>
        <p:nvSpPr>
          <p:cNvPr id="8" name="Slide Number Placeholder 7"/>
          <p:cNvSpPr>
            <a:spLocks noGrp="1"/>
          </p:cNvSpPr>
          <p:nvPr>
            <p:ph type="sldNum" sz="quarter" idx="12"/>
          </p:nvPr>
        </p:nvSpPr>
        <p:spPr/>
        <p:txBody>
          <a:bodyPr/>
          <a:lstStyle/>
          <a:p>
            <a:fld id="{2066355A-084C-D24E-9AD2-7E4FC41EA627}" type="slidenum">
              <a:rPr lang="en-US" smtClean="0"/>
              <a:t>44</a:t>
            </a:fld>
            <a:endParaRPr lang="en-US"/>
          </a:p>
        </p:txBody>
      </p:sp>
      <p:sp>
        <p:nvSpPr>
          <p:cNvPr id="9" name="Date Placeholder 8"/>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048558520"/>
      </p:ext>
    </p:extLst>
  </p:cSld>
  <p:clrMapOvr>
    <a:masterClrMapping/>
  </p:clrMapOvr>
  <mc:AlternateContent xmlns:mc="http://schemas.openxmlformats.org/markup-compatibility/2006" xmlns:p14="http://schemas.microsoft.com/office/powerpoint/2010/main">
    <mc:Choice Requires="p14">
      <p:transition p14:dur="0" advTm="23892"/>
    </mc:Choice>
    <mc:Fallback xmlns="">
      <p:transition xmlns:p14="http://schemas.microsoft.com/office/powerpoint/2010/main" advTm="23892"/>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13"/>
            <a:ext cx="9144000" cy="1143000"/>
          </a:xfrm>
        </p:spPr>
        <p:txBody>
          <a:bodyPr>
            <a:normAutofit/>
          </a:bodyPr>
          <a:lstStyle/>
          <a:p>
            <a:r>
              <a:rPr lang="en-US" sz="4000" dirty="0" smtClean="0"/>
              <a:t>Rank distribution of first valid mapping</a:t>
            </a:r>
            <a:endParaRPr lang="en-US" sz="4000" dirty="0"/>
          </a:p>
        </p:txBody>
      </p:sp>
      <p:pic>
        <p:nvPicPr>
          <p:cNvPr id="6" name="Picture 5" descr="Slide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20790"/>
            <a:ext cx="6299200" cy="4724400"/>
          </a:xfrm>
          <a:prstGeom prst="rect">
            <a:avLst/>
          </a:prstGeom>
        </p:spPr>
      </p:pic>
      <p:sp>
        <p:nvSpPr>
          <p:cNvPr id="13" name="TextBox 12"/>
          <p:cNvSpPr txBox="1"/>
          <p:nvPr/>
        </p:nvSpPr>
        <p:spPr>
          <a:xfrm>
            <a:off x="2455334" y="5836503"/>
            <a:ext cx="4097866" cy="461665"/>
          </a:xfrm>
          <a:prstGeom prst="rect">
            <a:avLst/>
          </a:prstGeom>
          <a:noFill/>
        </p:spPr>
        <p:txBody>
          <a:bodyPr wrap="square" rtlCol="0">
            <a:spAutoFit/>
          </a:bodyPr>
          <a:lstStyle/>
          <a:p>
            <a:r>
              <a:rPr lang="en-US" sz="2400" b="1" dirty="0" smtClean="0"/>
              <a:t>Rank of first valid mapping</a:t>
            </a:r>
            <a:endParaRPr lang="en-US" sz="2400" b="1" dirty="0"/>
          </a:p>
        </p:txBody>
      </p:sp>
      <p:sp>
        <p:nvSpPr>
          <p:cNvPr id="15" name="TextBox 14"/>
          <p:cNvSpPr txBox="1"/>
          <p:nvPr/>
        </p:nvSpPr>
        <p:spPr>
          <a:xfrm>
            <a:off x="53009" y="2944724"/>
            <a:ext cx="1828800" cy="1200328"/>
          </a:xfrm>
          <a:prstGeom prst="rect">
            <a:avLst/>
          </a:prstGeom>
          <a:noFill/>
        </p:spPr>
        <p:txBody>
          <a:bodyPr wrap="square" rtlCol="0">
            <a:spAutoFit/>
          </a:bodyPr>
          <a:lstStyle/>
          <a:p>
            <a:pPr algn="ctr"/>
            <a:r>
              <a:rPr lang="en-US" sz="2400" b="1" dirty="0" smtClean="0"/>
              <a:t>Number of </a:t>
            </a:r>
            <a:r>
              <a:rPr lang="en-US" sz="2400" b="1" dirty="0" err="1" smtClean="0"/>
              <a:t>JavaME</a:t>
            </a:r>
            <a:r>
              <a:rPr lang="en-US" sz="2400" b="1" dirty="0" smtClean="0"/>
              <a:t> methods</a:t>
            </a:r>
            <a:endParaRPr lang="en-US" sz="2400" b="1" dirty="0"/>
          </a:p>
        </p:txBody>
      </p:sp>
      <p:sp>
        <p:nvSpPr>
          <p:cNvPr id="3" name="TextBox 2"/>
          <p:cNvSpPr txBox="1"/>
          <p:nvPr/>
        </p:nvSpPr>
        <p:spPr>
          <a:xfrm>
            <a:off x="3846688" y="1136124"/>
            <a:ext cx="5099755" cy="2246769"/>
          </a:xfrm>
          <a:prstGeom prst="rect">
            <a:avLst/>
          </a:prstGeom>
          <a:noFill/>
        </p:spPr>
        <p:txBody>
          <a:bodyPr wrap="square" rtlCol="0">
            <a:spAutoFit/>
          </a:bodyPr>
          <a:lstStyle/>
          <a:p>
            <a:r>
              <a:rPr lang="en-US" sz="2800" b="1" dirty="0" smtClean="0"/>
              <a:t>56</a:t>
            </a:r>
            <a:r>
              <a:rPr lang="en-US" sz="2800" dirty="0" smtClean="0"/>
              <a:t> </a:t>
            </a:r>
            <a:r>
              <a:rPr lang="en-US" sz="2800" dirty="0" err="1" smtClean="0"/>
              <a:t>JavaME</a:t>
            </a:r>
            <a:r>
              <a:rPr lang="en-US" sz="2800" dirty="0" smtClean="0"/>
              <a:t> methods with valid mappings in top ten</a:t>
            </a:r>
          </a:p>
          <a:p>
            <a:r>
              <a:rPr lang="en-US" sz="2800" dirty="0" smtClean="0"/>
              <a:t> </a:t>
            </a:r>
            <a:endParaRPr lang="en-US" sz="1500" dirty="0" smtClean="0"/>
          </a:p>
          <a:p>
            <a:r>
              <a:rPr lang="en-US" sz="2800" b="1" dirty="0" smtClean="0"/>
              <a:t>32</a:t>
            </a:r>
            <a:r>
              <a:rPr lang="en-US" sz="2800" dirty="0" smtClean="0"/>
              <a:t> </a:t>
            </a:r>
            <a:r>
              <a:rPr lang="en-US" sz="2800" dirty="0" err="1" smtClean="0"/>
              <a:t>JavaME</a:t>
            </a:r>
            <a:r>
              <a:rPr lang="en-US" sz="2800" dirty="0" smtClean="0"/>
              <a:t> methods with valid top-ranked mapping</a:t>
            </a:r>
            <a:endParaRPr lang="en-US" sz="2800" dirty="0"/>
          </a:p>
        </p:txBody>
      </p:sp>
      <p:cxnSp>
        <p:nvCxnSpPr>
          <p:cNvPr id="7" name="Straight Arrow Connector 6"/>
          <p:cNvCxnSpPr/>
          <p:nvPr/>
        </p:nvCxnSpPr>
        <p:spPr>
          <a:xfrm flipH="1" flipV="1">
            <a:off x="2836337" y="1763891"/>
            <a:ext cx="1058330" cy="816284"/>
          </a:xfrm>
          <a:prstGeom prst="straightConnector1">
            <a:avLst/>
          </a:prstGeom>
          <a:ln w="50800">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sp>
        <p:nvSpPr>
          <p:cNvPr id="5" name="Slide Number Placeholder 4"/>
          <p:cNvSpPr>
            <a:spLocks noGrp="1"/>
          </p:cNvSpPr>
          <p:nvPr>
            <p:ph type="sldNum" sz="quarter" idx="12"/>
          </p:nvPr>
        </p:nvSpPr>
        <p:spPr/>
        <p:txBody>
          <a:bodyPr/>
          <a:lstStyle/>
          <a:p>
            <a:fld id="{2066355A-084C-D24E-9AD2-7E4FC41EA627}" type="slidenum">
              <a:rPr lang="en-US" smtClean="0"/>
              <a:t>45</a:t>
            </a:fld>
            <a:endParaRPr lang="en-US"/>
          </a:p>
        </p:txBody>
      </p:sp>
      <p:sp>
        <p:nvSpPr>
          <p:cNvPr id="8" name="Date Placeholder 7"/>
          <p:cNvSpPr>
            <a:spLocks noGrp="1"/>
          </p:cNvSpPr>
          <p:nvPr>
            <p:ph type="dt" sz="half" idx="10"/>
          </p:nvPr>
        </p:nvSpPr>
        <p:spPr/>
        <p:txBody>
          <a:bodyPr/>
          <a:lstStyle/>
          <a:p>
            <a:r>
              <a:rPr lang="en-US" smtClean="0"/>
              <a:t>Amruta Gokhale</a:t>
            </a:r>
            <a:endParaRPr lang="en-US"/>
          </a:p>
        </p:txBody>
      </p:sp>
    </p:spTree>
    <p:extLst>
      <p:ext uri="{BB962C8B-B14F-4D97-AF65-F5344CB8AC3E}">
        <p14:creationId xmlns:p14="http://schemas.microsoft.com/office/powerpoint/2010/main" val="3045932487"/>
      </p:ext>
    </p:extLst>
  </p:cSld>
  <p:clrMapOvr>
    <a:masterClrMapping/>
  </p:clrMapOvr>
  <mc:AlternateContent xmlns:mc="http://schemas.openxmlformats.org/markup-compatibility/2006" xmlns:p14="http://schemas.microsoft.com/office/powerpoint/2010/main">
    <mc:Choice Requires="p14">
      <p:transition p14:dur="0" advTm="34715"/>
    </mc:Choice>
    <mc:Fallback xmlns="">
      <p:transition xmlns:p14="http://schemas.microsoft.com/office/powerpoint/2010/main" advTm="34715"/>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Work</a:t>
            </a:r>
            <a:endParaRPr lang="en-US" dirty="0"/>
          </a:p>
        </p:txBody>
      </p:sp>
      <p:sp>
        <p:nvSpPr>
          <p:cNvPr id="3" name="Content Placeholder 2"/>
          <p:cNvSpPr>
            <a:spLocks noGrp="1"/>
          </p:cNvSpPr>
          <p:nvPr>
            <p:ph idx="1"/>
          </p:nvPr>
        </p:nvSpPr>
        <p:spPr/>
        <p:txBody>
          <a:bodyPr/>
          <a:lstStyle/>
          <a:p>
            <a:r>
              <a:rPr lang="en-US" sz="2400" dirty="0" smtClean="0"/>
              <a:t>H</a:t>
            </a:r>
            <a:r>
              <a:rPr lang="en-US" sz="2400" dirty="0"/>
              <a:t>. </a:t>
            </a:r>
            <a:r>
              <a:rPr lang="en-US" sz="2400" dirty="0" err="1"/>
              <a:t>Zhong</a:t>
            </a:r>
            <a:r>
              <a:rPr lang="en-US" sz="2400" dirty="0"/>
              <a:t>, S. </a:t>
            </a:r>
            <a:r>
              <a:rPr lang="en-US" sz="2400" dirty="0" err="1"/>
              <a:t>Thummalapenta</a:t>
            </a:r>
            <a:r>
              <a:rPr lang="en-US" sz="2400" dirty="0"/>
              <a:t>, T. </a:t>
            </a:r>
            <a:r>
              <a:rPr lang="en-US" sz="2400" dirty="0" err="1"/>
              <a:t>Xie</a:t>
            </a:r>
            <a:r>
              <a:rPr lang="en-US" sz="2400" dirty="0"/>
              <a:t>, L. Zhang, and Q. Wang. </a:t>
            </a:r>
            <a:r>
              <a:rPr lang="en-US" sz="2400" i="1" dirty="0" smtClean="0"/>
              <a:t>Mining API mapping for language migration</a:t>
            </a:r>
            <a:r>
              <a:rPr lang="en-US" sz="2400" dirty="0" smtClean="0"/>
              <a:t>. </a:t>
            </a:r>
            <a:r>
              <a:rPr lang="en-US" sz="2400" dirty="0"/>
              <a:t>In ICSE, 2010</a:t>
            </a:r>
            <a:r>
              <a:rPr lang="en-US" sz="2400" dirty="0" smtClean="0"/>
              <a:t>.</a:t>
            </a:r>
          </a:p>
          <a:p>
            <a:r>
              <a:rPr lang="en-US" sz="2400" dirty="0" smtClean="0"/>
              <a:t>D. </a:t>
            </a:r>
            <a:r>
              <a:rPr lang="en-US" sz="2400" dirty="0" err="1" smtClean="0"/>
              <a:t>Mandelin</a:t>
            </a:r>
            <a:r>
              <a:rPr lang="en-US" sz="2400" dirty="0" smtClean="0"/>
              <a:t>, L. </a:t>
            </a:r>
            <a:r>
              <a:rPr lang="en-US" sz="2400" dirty="0" err="1" smtClean="0"/>
              <a:t>Xu</a:t>
            </a:r>
            <a:r>
              <a:rPr lang="en-US" sz="2400" dirty="0" smtClean="0"/>
              <a:t>, R. </a:t>
            </a:r>
            <a:r>
              <a:rPr lang="en-US" sz="2400" dirty="0" err="1" smtClean="0"/>
              <a:t>Bodik</a:t>
            </a:r>
            <a:r>
              <a:rPr lang="en-US" sz="2400" dirty="0" smtClean="0"/>
              <a:t>, and D. </a:t>
            </a:r>
            <a:r>
              <a:rPr lang="en-US" sz="2400" dirty="0" err="1" smtClean="0"/>
              <a:t>Kimelman</a:t>
            </a:r>
            <a:r>
              <a:rPr lang="en-US" sz="2400" dirty="0" smtClean="0"/>
              <a:t>. </a:t>
            </a:r>
            <a:r>
              <a:rPr lang="en-US" sz="2400" dirty="0" err="1" smtClean="0"/>
              <a:t>Jungloid</a:t>
            </a:r>
            <a:r>
              <a:rPr lang="en-US" sz="2400" dirty="0" smtClean="0"/>
              <a:t> mining: Helping to navigate the API jungle. PLDI, 2005</a:t>
            </a:r>
          </a:p>
          <a:p>
            <a:r>
              <a:rPr lang="en-US" sz="2400" dirty="0" smtClean="0"/>
              <a:t>R. </a:t>
            </a:r>
            <a:r>
              <a:rPr lang="en-US" sz="2400" dirty="0" err="1" smtClean="0"/>
              <a:t>Buse</a:t>
            </a:r>
            <a:r>
              <a:rPr lang="en-US" sz="2400" dirty="0" smtClean="0"/>
              <a:t> and W. </a:t>
            </a:r>
            <a:r>
              <a:rPr lang="en-US" sz="2400" dirty="0" err="1" smtClean="0"/>
              <a:t>Wimer</a:t>
            </a:r>
            <a:r>
              <a:rPr lang="en-US" sz="2400" dirty="0" smtClean="0"/>
              <a:t>. Synthesizing API usage examples. ICSE 2012</a:t>
            </a:r>
          </a:p>
          <a:p>
            <a:r>
              <a:rPr lang="en-US" sz="2400" dirty="0" err="1" smtClean="0"/>
              <a:t>Anh</a:t>
            </a:r>
            <a:r>
              <a:rPr lang="en-US" sz="2400" dirty="0" smtClean="0"/>
              <a:t> </a:t>
            </a:r>
            <a:r>
              <a:rPr lang="en-US" sz="2400" dirty="0"/>
              <a:t>Tuan Nguyen, </a:t>
            </a:r>
            <a:r>
              <a:rPr lang="en-US" sz="2400" dirty="0" err="1" smtClean="0"/>
              <a:t>Hoan</a:t>
            </a:r>
            <a:r>
              <a:rPr lang="en-US" sz="2400" dirty="0" smtClean="0"/>
              <a:t> </a:t>
            </a:r>
            <a:r>
              <a:rPr lang="en-US" sz="2400" dirty="0" err="1"/>
              <a:t>Anh</a:t>
            </a:r>
            <a:r>
              <a:rPr lang="en-US" sz="2400" dirty="0"/>
              <a:t> Nguyen, </a:t>
            </a:r>
            <a:r>
              <a:rPr lang="en-US" sz="2400" dirty="0" smtClean="0"/>
              <a:t>Tung </a:t>
            </a:r>
            <a:r>
              <a:rPr lang="en-US" sz="2400" dirty="0" err="1" smtClean="0"/>
              <a:t>Thanh</a:t>
            </a:r>
            <a:r>
              <a:rPr lang="en-US" sz="2400" dirty="0" smtClean="0"/>
              <a:t> Nguyen </a:t>
            </a:r>
            <a:r>
              <a:rPr lang="en-US" sz="2400" dirty="0"/>
              <a:t>and </a:t>
            </a:r>
            <a:r>
              <a:rPr lang="en-US" sz="2400" dirty="0" err="1" smtClean="0"/>
              <a:t>Tien</a:t>
            </a:r>
            <a:r>
              <a:rPr lang="en-US" sz="2400" dirty="0" smtClean="0"/>
              <a:t> </a:t>
            </a:r>
            <a:r>
              <a:rPr lang="en-US" sz="2400" dirty="0"/>
              <a:t>N</a:t>
            </a:r>
            <a:r>
              <a:rPr lang="en-US" sz="2400" dirty="0" smtClean="0"/>
              <a:t>.</a:t>
            </a:r>
            <a:r>
              <a:rPr lang="en-US" sz="2400" dirty="0"/>
              <a:t> </a:t>
            </a:r>
            <a:r>
              <a:rPr lang="en-US" sz="2400" dirty="0" smtClean="0"/>
              <a:t>Nguyen, </a:t>
            </a:r>
            <a:r>
              <a:rPr lang="en-US" sz="2400" i="1" dirty="0" smtClean="0"/>
              <a:t>Statistical </a:t>
            </a:r>
            <a:r>
              <a:rPr lang="en-US" sz="2400" i="1" dirty="0"/>
              <a:t>Learning of API Mappings for Language </a:t>
            </a:r>
            <a:r>
              <a:rPr lang="en-US" sz="2400" i="1" dirty="0" smtClean="0"/>
              <a:t>Migration</a:t>
            </a:r>
            <a:r>
              <a:rPr lang="en-US" sz="2400" dirty="0" smtClean="0"/>
              <a:t>, ICSE </a:t>
            </a:r>
            <a:r>
              <a:rPr lang="fr-FR" sz="2400" dirty="0" smtClean="0"/>
              <a:t>’</a:t>
            </a:r>
            <a:r>
              <a:rPr lang="en-US" sz="2400" dirty="0" smtClean="0"/>
              <a:t>14.</a:t>
            </a:r>
          </a:p>
          <a:p>
            <a:endParaRPr lang="en-US" sz="2400" dirty="0"/>
          </a:p>
          <a:p>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r>
              <a:rPr lang="en-US" dirty="0" smtClean="0"/>
              <a:t>Amruta Gokhale</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t>46</a:t>
            </a:fld>
            <a:endParaRPr lang="en-US"/>
          </a:p>
        </p:txBody>
      </p:sp>
    </p:spTree>
    <p:extLst>
      <p:ext uri="{BB962C8B-B14F-4D97-AF65-F5344CB8AC3E}">
        <p14:creationId xmlns:p14="http://schemas.microsoft.com/office/powerpoint/2010/main" val="1816695219"/>
      </p:ext>
    </p:extLst>
  </p:cSld>
  <p:clrMapOvr>
    <a:masterClrMapping/>
  </p:clrMapOvr>
  <mc:AlternateContent xmlns:mc="http://schemas.openxmlformats.org/markup-compatibility/2006" xmlns:p14="http://schemas.microsoft.com/office/powerpoint/2010/main">
    <mc:Choice Requires="p14">
      <p:transition p14:dur="0" advTm="49024"/>
    </mc:Choice>
    <mc:Fallback xmlns="">
      <p:transition xmlns:p14="http://schemas.microsoft.com/office/powerpoint/2010/main" advTm="49024"/>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47</a:t>
            </a:fld>
            <a:endParaRPr lang="en-US"/>
          </a:p>
        </p:txBody>
      </p:sp>
      <p:sp>
        <p:nvSpPr>
          <p:cNvPr id="6" name="Title 1"/>
          <p:cNvSpPr>
            <a:spLocks noGrp="1"/>
          </p:cNvSpPr>
          <p:nvPr>
            <p:ph type="title"/>
          </p:nvPr>
        </p:nvSpPr>
        <p:spPr>
          <a:xfrm>
            <a:off x="457200" y="2543705"/>
            <a:ext cx="8229600" cy="1143000"/>
          </a:xfrm>
        </p:spPr>
        <p:txBody>
          <a:bodyPr>
            <a:normAutofit fontScale="90000"/>
          </a:bodyPr>
          <a:lstStyle/>
          <a:p>
            <a:r>
              <a:rPr lang="en-US" b="1" dirty="0" smtClean="0"/>
              <a:t>Detecting similarity in mobile apps</a:t>
            </a:r>
            <a:endParaRPr lang="en-US" b="1" dirty="0"/>
          </a:p>
        </p:txBody>
      </p:sp>
    </p:spTree>
    <p:extLst>
      <p:ext uri="{BB962C8B-B14F-4D97-AF65-F5344CB8AC3E}">
        <p14:creationId xmlns:p14="http://schemas.microsoft.com/office/powerpoint/2010/main" val="3580708327"/>
      </p:ext>
    </p:extLst>
  </p:cSld>
  <p:clrMapOvr>
    <a:masterClrMapping/>
  </p:clrMapOvr>
  <mc:AlternateContent xmlns:mc="http://schemas.openxmlformats.org/markup-compatibility/2006" xmlns:p14="http://schemas.microsoft.com/office/powerpoint/2010/main">
    <mc:Choice Requires="p14">
      <p:transition p14:dur="0" advTm="13145"/>
    </mc:Choice>
    <mc:Fallback xmlns="">
      <p:transition xmlns:p14="http://schemas.microsoft.com/office/powerpoint/2010/main" advTm="13145"/>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48</a:t>
            </a:fld>
            <a:endParaRPr lang="en-US"/>
          </a:p>
        </p:txBody>
      </p:sp>
      <p:sp>
        <p:nvSpPr>
          <p:cNvPr id="6" name="Shape 59"/>
          <p:cNvSpPr>
            <a:spLocks noGrp="1"/>
          </p:cNvSpPr>
          <p:nvPr>
            <p:ph type="title"/>
          </p:nvPr>
        </p:nvSpPr>
        <p:spPr>
          <a:xfrm>
            <a:off x="457200" y="274638"/>
            <a:ext cx="8229600" cy="1143000"/>
          </a:xfrm>
          <a:prstGeom prst="rect">
            <a:avLst/>
          </a:prstGeom>
        </p:spPr>
        <p:txBody>
          <a:bodyPr>
            <a:normAutofit/>
          </a:bodyPr>
          <a:lstStyle/>
          <a:p>
            <a:pPr lvl="0">
              <a:defRPr sz="1800" b="0"/>
            </a:pPr>
            <a:r>
              <a:rPr sz="4000" dirty="0" smtClean="0"/>
              <a:t>App </a:t>
            </a:r>
            <a:r>
              <a:rPr lang="en-US" sz="4000" dirty="0" smtClean="0"/>
              <a:t>m</a:t>
            </a:r>
            <a:r>
              <a:rPr sz="4000" dirty="0" smtClean="0"/>
              <a:t>arkets</a:t>
            </a:r>
            <a:r>
              <a:rPr lang="en-US" sz="4000" dirty="0" smtClean="0"/>
              <a:t> for a single platform</a:t>
            </a:r>
            <a:endParaRPr sz="4000" dirty="0"/>
          </a:p>
        </p:txBody>
      </p:sp>
      <p:pic>
        <p:nvPicPr>
          <p:cNvPr id="7" name="pasted-image.tif"/>
          <p:cNvPicPr/>
          <p:nvPr/>
        </p:nvPicPr>
        <p:blipFill>
          <a:blip r:embed="rId3">
            <a:extLst/>
          </a:blip>
          <a:stretch>
            <a:fillRect/>
          </a:stretch>
        </p:blipFill>
        <p:spPr>
          <a:xfrm>
            <a:off x="5243656" y="1730243"/>
            <a:ext cx="3366493" cy="2821781"/>
          </a:xfrm>
          <a:prstGeom prst="rect">
            <a:avLst/>
          </a:prstGeom>
          <a:ln w="12700">
            <a:miter lim="400000"/>
          </a:ln>
        </p:spPr>
      </p:pic>
      <p:pic>
        <p:nvPicPr>
          <p:cNvPr id="8" name="pasted-image.png"/>
          <p:cNvPicPr/>
          <p:nvPr/>
        </p:nvPicPr>
        <p:blipFill>
          <a:blip r:embed="rId4">
            <a:extLst/>
          </a:blip>
          <a:stretch>
            <a:fillRect/>
          </a:stretch>
        </p:blipFill>
        <p:spPr>
          <a:xfrm>
            <a:off x="2881502" y="1730243"/>
            <a:ext cx="1991036" cy="1808823"/>
          </a:xfrm>
          <a:prstGeom prst="rect">
            <a:avLst/>
          </a:prstGeom>
          <a:ln w="12700">
            <a:miter lim="400000"/>
          </a:ln>
        </p:spPr>
      </p:pic>
      <p:pic>
        <p:nvPicPr>
          <p:cNvPr id="10" name="Picture 9"/>
          <p:cNvPicPr>
            <a:picLocks noChangeAspect="1"/>
          </p:cNvPicPr>
          <p:nvPr/>
        </p:nvPicPr>
        <p:blipFill>
          <a:blip r:embed="rId5"/>
          <a:stretch>
            <a:fillRect/>
          </a:stretch>
        </p:blipFill>
        <p:spPr>
          <a:xfrm>
            <a:off x="213031" y="1885485"/>
            <a:ext cx="2072969" cy="2086882"/>
          </a:xfrm>
          <a:prstGeom prst="rect">
            <a:avLst/>
          </a:prstGeom>
        </p:spPr>
      </p:pic>
      <p:pic>
        <p:nvPicPr>
          <p:cNvPr id="11" name="Picture 10" descr="chinese_app_stroe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4404" y="4552024"/>
            <a:ext cx="6675997" cy="1492972"/>
          </a:xfrm>
          <a:prstGeom prst="rect">
            <a:avLst/>
          </a:prstGeom>
        </p:spPr>
      </p:pic>
    </p:spTree>
    <p:extLst>
      <p:ext uri="{BB962C8B-B14F-4D97-AF65-F5344CB8AC3E}">
        <p14:creationId xmlns:p14="http://schemas.microsoft.com/office/powerpoint/2010/main" val="3930583506"/>
      </p:ext>
    </p:extLst>
  </p:cSld>
  <p:clrMapOvr>
    <a:masterClrMapping/>
  </p:clrMapOvr>
  <mc:AlternateContent xmlns:mc="http://schemas.openxmlformats.org/markup-compatibility/2006" xmlns:p14="http://schemas.microsoft.com/office/powerpoint/2010/main">
    <mc:Choice Requires="p14">
      <p:transition p14:dur="0" advTm="27983"/>
    </mc:Choice>
    <mc:Fallback xmlns="">
      <p:transition xmlns:p14="http://schemas.microsoft.com/office/powerpoint/2010/main" advTm="27983"/>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windows_store_app_ico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2167" y="4556515"/>
            <a:ext cx="1617418" cy="1099217"/>
          </a:xfrm>
          <a:prstGeom prst="rect">
            <a:avLst/>
          </a:prstGeom>
        </p:spPr>
      </p:pic>
      <p:pic>
        <p:nvPicPr>
          <p:cNvPr id="29" name="Picture 28" descr="app_stor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5002" y="4556515"/>
            <a:ext cx="2203532" cy="1144142"/>
          </a:xfrm>
          <a:prstGeom prst="rect">
            <a:avLst/>
          </a:prstGeom>
        </p:spPr>
      </p:pic>
      <p:sp>
        <p:nvSpPr>
          <p:cNvPr id="6" name="TextBox 5"/>
          <p:cNvSpPr txBox="1"/>
          <p:nvPr/>
        </p:nvSpPr>
        <p:spPr>
          <a:xfrm>
            <a:off x="321734" y="1256763"/>
            <a:ext cx="2192227" cy="1077218"/>
          </a:xfrm>
          <a:prstGeom prst="rect">
            <a:avLst/>
          </a:prstGeom>
          <a:noFill/>
        </p:spPr>
        <p:txBody>
          <a:bodyPr wrap="none" rtlCol="0">
            <a:spAutoFit/>
          </a:bodyPr>
          <a:lstStyle/>
          <a:p>
            <a:pPr algn="ctr"/>
            <a:r>
              <a:rPr lang="en-US" sz="3200" dirty="0" smtClean="0"/>
              <a:t>App </a:t>
            </a:r>
          </a:p>
          <a:p>
            <a:pPr algn="ctr"/>
            <a:r>
              <a:rPr lang="en-US" sz="3200" dirty="0" smtClean="0"/>
              <a:t>developers</a:t>
            </a:r>
            <a:endParaRPr lang="en-US" sz="3200" dirty="0"/>
          </a:p>
        </p:txBody>
      </p:sp>
      <p:sp>
        <p:nvSpPr>
          <p:cNvPr id="7" name="TextBox 6"/>
          <p:cNvSpPr txBox="1"/>
          <p:nvPr/>
        </p:nvSpPr>
        <p:spPr>
          <a:xfrm>
            <a:off x="6671734" y="1256763"/>
            <a:ext cx="1712528" cy="1077218"/>
          </a:xfrm>
          <a:prstGeom prst="rect">
            <a:avLst/>
          </a:prstGeom>
          <a:noFill/>
        </p:spPr>
        <p:txBody>
          <a:bodyPr wrap="none" rtlCol="0">
            <a:spAutoFit/>
          </a:bodyPr>
          <a:lstStyle/>
          <a:p>
            <a:r>
              <a:rPr lang="en-US" sz="3200" dirty="0" smtClean="0"/>
              <a:t>Platform </a:t>
            </a:r>
          </a:p>
          <a:p>
            <a:r>
              <a:rPr lang="en-US" sz="3200" dirty="0" smtClean="0"/>
              <a:t>vendors</a:t>
            </a:r>
            <a:endParaRPr lang="en-US" sz="3200" dirty="0"/>
          </a:p>
        </p:txBody>
      </p:sp>
      <p:pic>
        <p:nvPicPr>
          <p:cNvPr id="15" name="Picture 14" descr="m-os.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55732" y="2211814"/>
            <a:ext cx="3488267" cy="1771818"/>
          </a:xfrm>
          <a:prstGeom prst="rect">
            <a:avLst/>
          </a:prstGeom>
        </p:spPr>
      </p:pic>
      <p:sp>
        <p:nvSpPr>
          <p:cNvPr id="22" name="Rectangle 21"/>
          <p:cNvSpPr/>
          <p:nvPr/>
        </p:nvSpPr>
        <p:spPr>
          <a:xfrm>
            <a:off x="375538" y="4278470"/>
            <a:ext cx="2433052" cy="17896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6" name="Picture 15" descr="application-icon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4868" y="4415367"/>
            <a:ext cx="2099733" cy="1574800"/>
          </a:xfrm>
          <a:prstGeom prst="rect">
            <a:avLst/>
          </a:prstGeom>
        </p:spPr>
      </p:pic>
      <p:sp>
        <p:nvSpPr>
          <p:cNvPr id="2" name="Title 1"/>
          <p:cNvSpPr>
            <a:spLocks noGrp="1"/>
          </p:cNvSpPr>
          <p:nvPr>
            <p:ph type="title"/>
          </p:nvPr>
        </p:nvSpPr>
        <p:spPr/>
        <p:txBody>
          <a:bodyPr>
            <a:normAutofit/>
          </a:bodyPr>
          <a:lstStyle/>
          <a:p>
            <a:r>
              <a:rPr lang="en-US" dirty="0" smtClean="0"/>
              <a:t>App ecosystem</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4</a:t>
            </a:fld>
            <a:endParaRPr lang="en-US"/>
          </a:p>
        </p:txBody>
      </p:sp>
      <p:pic>
        <p:nvPicPr>
          <p:cNvPr id="12" name="Picture 11" descr="u3.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6307" y="2232383"/>
            <a:ext cx="1238134" cy="1083367"/>
          </a:xfrm>
          <a:prstGeom prst="rect">
            <a:avLst/>
          </a:prstGeom>
        </p:spPr>
      </p:pic>
      <p:pic>
        <p:nvPicPr>
          <p:cNvPr id="13" name="Picture 12" descr="u11.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47507" y="2909790"/>
            <a:ext cx="997094" cy="811920"/>
          </a:xfrm>
          <a:prstGeom prst="rect">
            <a:avLst/>
          </a:prstGeom>
        </p:spPr>
      </p:pic>
      <p:pic>
        <p:nvPicPr>
          <p:cNvPr id="14" name="Picture 13" descr="u5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6528" y="2913983"/>
            <a:ext cx="1010979" cy="899824"/>
          </a:xfrm>
          <a:prstGeom prst="rect">
            <a:avLst/>
          </a:prstGeom>
        </p:spPr>
      </p:pic>
      <p:pic>
        <p:nvPicPr>
          <p:cNvPr id="10" name="Picture 9" descr="challenges.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63328" y="3379251"/>
            <a:ext cx="2611118" cy="1087966"/>
          </a:xfrm>
          <a:prstGeom prst="rect">
            <a:avLst/>
          </a:prstGeom>
        </p:spPr>
      </p:pic>
    </p:spTree>
    <p:custDataLst>
      <p:tags r:id="rId1"/>
    </p:custDataLst>
    <p:extLst>
      <p:ext uri="{BB962C8B-B14F-4D97-AF65-F5344CB8AC3E}">
        <p14:creationId xmlns:p14="http://schemas.microsoft.com/office/powerpoint/2010/main" val="3536306139"/>
      </p:ext>
    </p:extLst>
  </p:cSld>
  <p:clrMapOvr>
    <a:masterClrMapping/>
  </p:clrMapOvr>
  <mc:AlternateContent xmlns:mc="http://schemas.openxmlformats.org/markup-compatibility/2006" xmlns:p14="http://schemas.microsoft.com/office/powerpoint/2010/main">
    <mc:Choice Requires="p14">
      <p:transition p14:dur="0" advTm="45916"/>
    </mc:Choice>
    <mc:Fallback xmlns="">
      <p:transition xmlns:p14="http://schemas.microsoft.com/office/powerpoint/2010/main" advTm="4591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49</a:t>
            </a:fld>
            <a:endParaRPr lang="en-US"/>
          </a:p>
        </p:txBody>
      </p:sp>
      <p:sp>
        <p:nvSpPr>
          <p:cNvPr id="6" name="Title 1"/>
          <p:cNvSpPr>
            <a:spLocks noGrp="1"/>
          </p:cNvSpPr>
          <p:nvPr>
            <p:ph type="title"/>
          </p:nvPr>
        </p:nvSpPr>
        <p:spPr>
          <a:xfrm>
            <a:off x="457200" y="274638"/>
            <a:ext cx="8229600" cy="1143000"/>
          </a:xfrm>
        </p:spPr>
        <p:txBody>
          <a:bodyPr/>
          <a:lstStyle/>
          <a:p>
            <a:r>
              <a:rPr lang="en-US" dirty="0"/>
              <a:t>Real </a:t>
            </a:r>
            <a:r>
              <a:rPr lang="en-US" dirty="0" smtClean="0"/>
              <a:t>world plagiarized app</a:t>
            </a:r>
            <a:endParaRPr lang="en-US" dirty="0"/>
          </a:p>
        </p:txBody>
      </p:sp>
      <p:pic>
        <p:nvPicPr>
          <p:cNvPr id="7" name="Picture 6" descr="Screen Shot 2015-03-14 at 11.49.17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133" y="1417638"/>
            <a:ext cx="7593753" cy="4746095"/>
          </a:xfrm>
          <a:prstGeom prst="rect">
            <a:avLst/>
          </a:prstGeom>
        </p:spPr>
      </p:pic>
      <p:sp>
        <p:nvSpPr>
          <p:cNvPr id="8" name="TextBox 7"/>
          <p:cNvSpPr txBox="1"/>
          <p:nvPr/>
        </p:nvSpPr>
        <p:spPr>
          <a:xfrm>
            <a:off x="1023619" y="2732782"/>
            <a:ext cx="7298267" cy="1077218"/>
          </a:xfrm>
          <a:prstGeom prst="rect">
            <a:avLst/>
          </a:prstGeom>
          <a:solidFill>
            <a:srgbClr val="FFFF00"/>
          </a:solidFill>
        </p:spPr>
        <p:txBody>
          <a:bodyPr wrap="square" rtlCol="0">
            <a:spAutoFit/>
          </a:bodyPr>
          <a:lstStyle/>
          <a:p>
            <a:pPr algn="ctr"/>
            <a:r>
              <a:rPr lang="en-US" sz="3200" dirty="0" smtClean="0"/>
              <a:t>Nearly 80 Percent of Flappy Bird Clones Contained Malware </a:t>
            </a:r>
            <a:endParaRPr lang="en-US" sz="3200" dirty="0"/>
          </a:p>
        </p:txBody>
      </p:sp>
    </p:spTree>
    <p:custDataLst>
      <p:tags r:id="rId1"/>
    </p:custDataLst>
    <p:extLst>
      <p:ext uri="{BB962C8B-B14F-4D97-AF65-F5344CB8AC3E}">
        <p14:creationId xmlns:p14="http://schemas.microsoft.com/office/powerpoint/2010/main" val="949879643"/>
      </p:ext>
    </p:extLst>
  </p:cSld>
  <p:clrMapOvr>
    <a:masterClrMapping/>
  </p:clrMapOvr>
  <mc:AlternateContent xmlns:mc="http://schemas.openxmlformats.org/markup-compatibility/2006" xmlns:p14="http://schemas.microsoft.com/office/powerpoint/2010/main">
    <mc:Choice Requires="p14">
      <p:transition p14:dur="0" advTm="47620"/>
    </mc:Choice>
    <mc:Fallback xmlns="">
      <p:transition xmlns:p14="http://schemas.microsoft.com/office/powerpoint/2010/main" advTm="4762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50</a:t>
            </a:fld>
            <a:endParaRPr lang="en-US"/>
          </a:p>
        </p:txBody>
      </p:sp>
      <p:pic>
        <p:nvPicPr>
          <p:cNvPr id="6" name="Picture 5"/>
          <p:cNvPicPr>
            <a:picLocks noChangeAspect="1"/>
          </p:cNvPicPr>
          <p:nvPr/>
        </p:nvPicPr>
        <p:blipFill>
          <a:blip r:embed="rId4"/>
          <a:stretch>
            <a:fillRect/>
          </a:stretch>
        </p:blipFill>
        <p:spPr>
          <a:xfrm>
            <a:off x="1679649" y="4631086"/>
            <a:ext cx="1861696" cy="1874191"/>
          </a:xfrm>
          <a:prstGeom prst="rect">
            <a:avLst/>
          </a:prstGeom>
        </p:spPr>
      </p:pic>
      <p:pic>
        <p:nvPicPr>
          <p:cNvPr id="7" name="pasted-image.tif"/>
          <p:cNvPicPr/>
          <p:nvPr/>
        </p:nvPicPr>
        <p:blipFill>
          <a:blip r:embed="rId5">
            <a:extLst/>
          </a:blip>
          <a:stretch>
            <a:fillRect/>
          </a:stretch>
        </p:blipFill>
        <p:spPr>
          <a:xfrm>
            <a:off x="5490871" y="4448100"/>
            <a:ext cx="2897463" cy="2057177"/>
          </a:xfrm>
          <a:prstGeom prst="rect">
            <a:avLst/>
          </a:prstGeom>
          <a:ln w="12700">
            <a:miter lim="400000"/>
          </a:ln>
        </p:spPr>
      </p:pic>
      <p:sp>
        <p:nvSpPr>
          <p:cNvPr id="8" name="Shape 75"/>
          <p:cNvSpPr>
            <a:spLocks noGrp="1"/>
          </p:cNvSpPr>
          <p:nvPr>
            <p:ph type="title"/>
          </p:nvPr>
        </p:nvSpPr>
        <p:spPr>
          <a:xfrm>
            <a:off x="457200" y="274638"/>
            <a:ext cx="8229600" cy="1143000"/>
          </a:xfrm>
          <a:prstGeom prst="rect">
            <a:avLst/>
          </a:prstGeom>
        </p:spPr>
        <p:txBody>
          <a:bodyPr>
            <a:normAutofit/>
          </a:bodyPr>
          <a:lstStyle/>
          <a:p>
            <a:pPr lvl="0">
              <a:defRPr sz="1800" b="0"/>
            </a:pPr>
            <a:r>
              <a:rPr lang="en-US" sz="4000" dirty="0"/>
              <a:t>Real world </a:t>
            </a:r>
            <a:r>
              <a:rPr lang="en-US" sz="4000" dirty="0" smtClean="0"/>
              <a:t>plagiarized app</a:t>
            </a:r>
            <a:endParaRPr sz="4000" b="1" dirty="0"/>
          </a:p>
        </p:txBody>
      </p:sp>
      <p:pic>
        <p:nvPicPr>
          <p:cNvPr id="9" name="pasted-image.png"/>
          <p:cNvPicPr/>
          <p:nvPr/>
        </p:nvPicPr>
        <p:blipFill>
          <a:blip r:embed="rId6">
            <a:extLst/>
          </a:blip>
          <a:stretch>
            <a:fillRect/>
          </a:stretch>
        </p:blipFill>
        <p:spPr>
          <a:xfrm>
            <a:off x="1679649" y="2039288"/>
            <a:ext cx="2128185" cy="2503741"/>
          </a:xfrm>
          <a:prstGeom prst="rect">
            <a:avLst/>
          </a:prstGeom>
          <a:ln w="12700">
            <a:miter lim="400000"/>
          </a:ln>
        </p:spPr>
      </p:pic>
      <p:pic>
        <p:nvPicPr>
          <p:cNvPr id="10" name="pasted-image.tif"/>
          <p:cNvPicPr/>
          <p:nvPr/>
        </p:nvPicPr>
        <p:blipFill>
          <a:blip r:embed="rId7">
            <a:extLst/>
          </a:blip>
          <a:stretch>
            <a:fillRect/>
          </a:stretch>
        </p:blipFill>
        <p:spPr>
          <a:xfrm>
            <a:off x="4315532" y="2622420"/>
            <a:ext cx="941839" cy="941839"/>
          </a:xfrm>
          <a:prstGeom prst="rect">
            <a:avLst/>
          </a:prstGeom>
          <a:ln w="12700">
            <a:miter lim="400000"/>
          </a:ln>
        </p:spPr>
      </p:pic>
      <p:pic>
        <p:nvPicPr>
          <p:cNvPr id="11" name="pasted-image.png"/>
          <p:cNvPicPr/>
          <p:nvPr/>
        </p:nvPicPr>
        <p:blipFill>
          <a:blip r:embed="rId8">
            <a:extLst/>
          </a:blip>
          <a:stretch>
            <a:fillRect/>
          </a:stretch>
        </p:blipFill>
        <p:spPr>
          <a:xfrm>
            <a:off x="5770828" y="2039288"/>
            <a:ext cx="2339579" cy="2437841"/>
          </a:xfrm>
          <a:prstGeom prst="rect">
            <a:avLst/>
          </a:prstGeom>
          <a:ln w="12700">
            <a:miter lim="400000"/>
          </a:ln>
        </p:spPr>
      </p:pic>
      <p:sp>
        <p:nvSpPr>
          <p:cNvPr id="12" name="TextBox 11"/>
          <p:cNvSpPr txBox="1"/>
          <p:nvPr/>
        </p:nvSpPr>
        <p:spPr>
          <a:xfrm>
            <a:off x="1306145" y="1392433"/>
            <a:ext cx="2739252" cy="584776"/>
          </a:xfrm>
          <a:prstGeom prst="rect">
            <a:avLst/>
          </a:prstGeom>
          <a:noFill/>
        </p:spPr>
        <p:txBody>
          <a:bodyPr wrap="none" rtlCol="0">
            <a:spAutoFit/>
          </a:bodyPr>
          <a:lstStyle/>
          <a:p>
            <a:r>
              <a:rPr lang="en-US" sz="3200" dirty="0" smtClean="0"/>
              <a:t>Original game</a:t>
            </a:r>
            <a:endParaRPr lang="en-US" sz="3200" dirty="0"/>
          </a:p>
        </p:txBody>
      </p:sp>
      <p:sp>
        <p:nvSpPr>
          <p:cNvPr id="13" name="TextBox 12"/>
          <p:cNvSpPr txBox="1"/>
          <p:nvPr/>
        </p:nvSpPr>
        <p:spPr>
          <a:xfrm>
            <a:off x="5229134" y="1392433"/>
            <a:ext cx="3355406" cy="584776"/>
          </a:xfrm>
          <a:prstGeom prst="rect">
            <a:avLst/>
          </a:prstGeom>
          <a:noFill/>
        </p:spPr>
        <p:txBody>
          <a:bodyPr wrap="none" rtlCol="0">
            <a:spAutoFit/>
          </a:bodyPr>
          <a:lstStyle/>
          <a:p>
            <a:r>
              <a:rPr lang="en-US" sz="3200" dirty="0" smtClean="0"/>
              <a:t>Plagiarized game</a:t>
            </a:r>
            <a:endParaRPr lang="en-US" sz="3200" dirty="0"/>
          </a:p>
        </p:txBody>
      </p:sp>
    </p:spTree>
    <p:custDataLst>
      <p:tags r:id="rId1"/>
    </p:custDataLst>
    <p:extLst>
      <p:ext uri="{BB962C8B-B14F-4D97-AF65-F5344CB8AC3E}">
        <p14:creationId xmlns:p14="http://schemas.microsoft.com/office/powerpoint/2010/main" val="576645890"/>
      </p:ext>
    </p:extLst>
  </p:cSld>
  <p:clrMapOvr>
    <a:masterClrMapping/>
  </p:clrMapOvr>
  <mc:AlternateContent xmlns:mc="http://schemas.openxmlformats.org/markup-compatibility/2006" xmlns:p14="http://schemas.microsoft.com/office/powerpoint/2010/main">
    <mc:Choice Requires="p14">
      <p:transition p14:dur="0" advTm="19287"/>
    </mc:Choice>
    <mc:Fallback xmlns="">
      <p:transition xmlns:p14="http://schemas.microsoft.com/office/powerpoint/2010/main" advTm="1928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9"/>
                                        </p:tgtEl>
                                        <p:attrNameLst>
                                          <p:attrName>style.visibility</p:attrName>
                                        </p:attrNameLst>
                                      </p:cBhvr>
                                      <p:to>
                                        <p:strVal val="visible"/>
                                      </p:to>
                                    </p:set>
                                  </p:childTnLst>
                                </p:cTn>
                              </p:par>
                              <p:par>
                                <p:cTn id="9" presetID="1" presetClass="entr" presetSubtype="0" fill="hold" grpId="0" nodeType="withEffect">
                                  <p:stCondLst>
                                    <p:cond delay="0"/>
                                  </p:stCondLst>
                                  <p:iterate>
                                    <p:tmAbs val="0"/>
                                  </p:iterate>
                                  <p:childTnLst>
                                    <p:set>
                                      <p:cBhvr>
                                        <p:cTn id="10" fill="hold"/>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P spid="9" grpId="0" animBg="1" advAuto="0"/>
      <p:bldP spid="10" grpId="0" animBg="1" advAuto="0"/>
      <p:bldP spid="11" grpId="0" animBg="1" advAuto="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51</a:t>
            </a:fld>
            <a:endParaRPr lang="en-US"/>
          </a:p>
        </p:txBody>
      </p:sp>
      <p:sp>
        <p:nvSpPr>
          <p:cNvPr id="6" name="Shape 68"/>
          <p:cNvSpPr>
            <a:spLocks noGrp="1"/>
          </p:cNvSpPr>
          <p:nvPr>
            <p:ph type="title"/>
          </p:nvPr>
        </p:nvSpPr>
        <p:spPr>
          <a:xfrm>
            <a:off x="457200" y="274638"/>
            <a:ext cx="8229600" cy="1143000"/>
          </a:xfrm>
          <a:prstGeom prst="rect">
            <a:avLst/>
          </a:prstGeom>
        </p:spPr>
        <p:txBody>
          <a:bodyPr>
            <a:normAutofit/>
          </a:bodyPr>
          <a:lstStyle/>
          <a:p>
            <a:pPr lvl="0">
              <a:defRPr sz="1800" b="0"/>
            </a:pPr>
            <a:r>
              <a:rPr lang="en-US" sz="4000" dirty="0" smtClean="0"/>
              <a:t>Plagiarized apps</a:t>
            </a:r>
            <a:endParaRPr sz="4000" dirty="0"/>
          </a:p>
        </p:txBody>
      </p:sp>
      <p:sp>
        <p:nvSpPr>
          <p:cNvPr id="7" name="Shape 69"/>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69468" indent="-269468" defTabSz="398428">
              <a:spcBef>
                <a:spcPts val="2812"/>
              </a:spcBef>
              <a:defRPr sz="1800"/>
            </a:pPr>
            <a:r>
              <a:rPr lang="en-US" sz="3100" smtClean="0"/>
              <a:t>Malicious Functionalities</a:t>
            </a:r>
          </a:p>
          <a:p>
            <a:pPr marL="568410" lvl="1" indent="-265258" defTabSz="398428">
              <a:spcBef>
                <a:spcPts val="2180"/>
              </a:spcBef>
              <a:defRPr sz="1800"/>
            </a:pPr>
            <a:r>
              <a:rPr lang="en-US" sz="2400" smtClean="0"/>
              <a:t>Displaying unwanted advertisement</a:t>
            </a:r>
          </a:p>
          <a:p>
            <a:pPr marL="568410" lvl="1" indent="-265258" defTabSz="398428">
              <a:spcBef>
                <a:spcPts val="2180"/>
              </a:spcBef>
              <a:defRPr sz="1800"/>
            </a:pPr>
            <a:r>
              <a:rPr lang="en-US" sz="2400" smtClean="0"/>
              <a:t>Stealing sensitive data</a:t>
            </a:r>
          </a:p>
          <a:p>
            <a:pPr marL="568410" lvl="1" indent="-265258" defTabSz="398428">
              <a:spcBef>
                <a:spcPts val="2180"/>
              </a:spcBef>
              <a:defRPr sz="1800"/>
            </a:pPr>
            <a:r>
              <a:rPr lang="en-US" sz="2400" smtClean="0"/>
              <a:t>Making unauthorized payments</a:t>
            </a:r>
            <a:endParaRPr lang="en-US" sz="2400" dirty="0"/>
          </a:p>
        </p:txBody>
      </p:sp>
    </p:spTree>
    <p:extLst>
      <p:ext uri="{BB962C8B-B14F-4D97-AF65-F5344CB8AC3E}">
        <p14:creationId xmlns:p14="http://schemas.microsoft.com/office/powerpoint/2010/main" val="3839358976"/>
      </p:ext>
    </p:extLst>
  </p:cSld>
  <p:clrMapOvr>
    <a:masterClrMapping/>
  </p:clrMapOvr>
  <mc:AlternateContent xmlns:mc="http://schemas.openxmlformats.org/markup-compatibility/2006" xmlns:p14="http://schemas.microsoft.com/office/powerpoint/2010/main">
    <mc:Choice Requires="p14">
      <p:transition p14:dur="0" advTm="13553"/>
    </mc:Choice>
    <mc:Fallback xmlns="">
      <p:transition xmlns:p14="http://schemas.microsoft.com/office/powerpoint/2010/main" advTm="13553"/>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52</a:t>
            </a:fld>
            <a:endParaRPr lang="en-US"/>
          </a:p>
        </p:txBody>
      </p:sp>
      <p:sp>
        <p:nvSpPr>
          <p:cNvPr id="6" name="Shape 96"/>
          <p:cNvSpPr>
            <a:spLocks noGrp="1"/>
          </p:cNvSpPr>
          <p:nvPr>
            <p:ph type="title"/>
          </p:nvPr>
        </p:nvSpPr>
        <p:spPr>
          <a:xfrm>
            <a:off x="457200" y="274638"/>
            <a:ext cx="8229600" cy="1143000"/>
          </a:xfrm>
          <a:prstGeom prst="rect">
            <a:avLst/>
          </a:prstGeom>
        </p:spPr>
        <p:txBody>
          <a:bodyPr>
            <a:normAutofit fontScale="90000"/>
          </a:bodyPr>
          <a:lstStyle/>
          <a:p>
            <a:pPr lvl="0">
              <a:defRPr sz="1800" b="0"/>
            </a:pPr>
            <a:r>
              <a:rPr lang="en-US" sz="4000" dirty="0" smtClean="0"/>
              <a:t>Previous approaches to detect</a:t>
            </a:r>
            <a:br>
              <a:rPr lang="en-US" sz="4000" dirty="0" smtClean="0"/>
            </a:br>
            <a:r>
              <a:rPr lang="en-US" sz="4000" dirty="0" smtClean="0"/>
              <a:t> app plagiarism</a:t>
            </a:r>
            <a:endParaRPr sz="4000" dirty="0"/>
          </a:p>
        </p:txBody>
      </p:sp>
      <p:sp>
        <p:nvSpPr>
          <p:cNvPr id="7" name="Shape 97"/>
          <p:cNvSpPr txBox="1">
            <a:spLocks/>
          </p:cNvSpPr>
          <p:nvPr/>
        </p:nvSpPr>
        <p:spPr>
          <a:xfrm>
            <a:off x="669727" y="1835051"/>
            <a:ext cx="7804547" cy="317721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sz="1800"/>
            </a:pPr>
            <a:r>
              <a:rPr lang="en-US" sz="2800" smtClean="0"/>
              <a:t>Comparing static features of two apps</a:t>
            </a:r>
          </a:p>
          <a:p>
            <a:pPr lvl="1">
              <a:defRPr sz="1800"/>
            </a:pPr>
            <a:r>
              <a:rPr lang="en-US" sz="2400" smtClean="0"/>
              <a:t>Piecewise rolling hash of code sequence [Zhou </a:t>
            </a:r>
            <a:r>
              <a:rPr lang="en-US" sz="2400" i="1" smtClean="0"/>
              <a:t>et.al. </a:t>
            </a:r>
            <a:r>
              <a:rPr lang="en-US" sz="2400" smtClean="0"/>
              <a:t>CODASPY’12]</a:t>
            </a:r>
          </a:p>
          <a:p>
            <a:pPr lvl="1">
              <a:defRPr sz="1800"/>
            </a:pPr>
            <a:r>
              <a:rPr lang="en-US" sz="2400" smtClean="0"/>
              <a:t>Vectors of code features (requested permissions, API methods) [Zhou </a:t>
            </a:r>
            <a:r>
              <a:rPr lang="en-US" sz="2400" i="1" smtClean="0"/>
              <a:t>et.al.</a:t>
            </a:r>
            <a:r>
              <a:rPr lang="en-US" sz="2400" smtClean="0"/>
              <a:t> CODASPY’13]</a:t>
            </a:r>
          </a:p>
          <a:p>
            <a:pPr lvl="1">
              <a:defRPr sz="1800"/>
            </a:pPr>
            <a:r>
              <a:rPr lang="en-US" sz="2400" smtClean="0"/>
              <a:t>Program dependency graphs [Crussell </a:t>
            </a:r>
            <a:r>
              <a:rPr lang="en-US" sz="2400" i="1" smtClean="0"/>
              <a:t>et.al. </a:t>
            </a:r>
            <a:r>
              <a:rPr lang="en-US" sz="2400" smtClean="0"/>
              <a:t>ESORICS’12]</a:t>
            </a:r>
          </a:p>
          <a:p>
            <a:pPr lvl="1">
              <a:defRPr sz="1800"/>
            </a:pPr>
            <a:endParaRPr lang="en-US" dirty="0"/>
          </a:p>
        </p:txBody>
      </p:sp>
      <p:sp>
        <p:nvSpPr>
          <p:cNvPr id="8" name="TextBox 7"/>
          <p:cNvSpPr txBox="1"/>
          <p:nvPr/>
        </p:nvSpPr>
        <p:spPr>
          <a:xfrm>
            <a:off x="833533" y="5012267"/>
            <a:ext cx="7298267" cy="1077218"/>
          </a:xfrm>
          <a:prstGeom prst="rect">
            <a:avLst/>
          </a:prstGeom>
          <a:solidFill>
            <a:srgbClr val="FFFB76"/>
          </a:solidFill>
        </p:spPr>
        <p:txBody>
          <a:bodyPr wrap="square" rtlCol="0">
            <a:spAutoFit/>
          </a:bodyPr>
          <a:lstStyle/>
          <a:p>
            <a:pPr lvl="0" algn="ctr">
              <a:defRPr sz="1800"/>
            </a:pPr>
            <a:r>
              <a:rPr lang="en-US" sz="3200" dirty="0" smtClean="0"/>
              <a:t>Static techniques can </a:t>
            </a:r>
            <a:r>
              <a:rPr lang="en-US" sz="3200" dirty="0"/>
              <a:t>be defeated using code </a:t>
            </a:r>
            <a:r>
              <a:rPr lang="en-US" sz="3200" dirty="0" smtClean="0"/>
              <a:t>transformation</a:t>
            </a:r>
            <a:endParaRPr lang="en-US" sz="3200" dirty="0"/>
          </a:p>
        </p:txBody>
      </p:sp>
    </p:spTree>
    <p:custDataLst>
      <p:tags r:id="rId1"/>
    </p:custDataLst>
    <p:extLst>
      <p:ext uri="{BB962C8B-B14F-4D97-AF65-F5344CB8AC3E}">
        <p14:creationId xmlns:p14="http://schemas.microsoft.com/office/powerpoint/2010/main" val="2225593965"/>
      </p:ext>
    </p:extLst>
  </p:cSld>
  <p:clrMapOvr>
    <a:masterClrMapping/>
  </p:clrMapOvr>
  <mc:AlternateContent xmlns:mc="http://schemas.openxmlformats.org/markup-compatibility/2006" xmlns:p14="http://schemas.microsoft.com/office/powerpoint/2010/main">
    <mc:Choice Requires="p14">
      <p:transition p14:dur="0" advTm="77192"/>
    </mc:Choice>
    <mc:Fallback xmlns="">
      <p:transition xmlns:p14="http://schemas.microsoft.com/office/powerpoint/2010/main" advTm="7719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53</a:t>
            </a:fld>
            <a:endParaRPr lang="en-US"/>
          </a:p>
        </p:txBody>
      </p:sp>
      <p:sp>
        <p:nvSpPr>
          <p:cNvPr id="6" name="Shape 119"/>
          <p:cNvSpPr>
            <a:spLocks noGrp="1"/>
          </p:cNvSpPr>
          <p:nvPr>
            <p:ph type="title"/>
          </p:nvPr>
        </p:nvSpPr>
        <p:spPr>
          <a:xfrm>
            <a:off x="457200" y="274638"/>
            <a:ext cx="8229600" cy="1143000"/>
          </a:xfrm>
          <a:prstGeom prst="rect">
            <a:avLst/>
          </a:prstGeom>
        </p:spPr>
        <p:txBody>
          <a:bodyPr>
            <a:normAutofit/>
          </a:bodyPr>
          <a:lstStyle/>
          <a:p>
            <a:pPr lvl="0">
              <a:defRPr sz="1800" b="0"/>
            </a:pPr>
            <a:r>
              <a:rPr sz="4000" dirty="0" smtClean="0"/>
              <a:t>Androcrypt</a:t>
            </a:r>
            <a:r>
              <a:rPr lang="en-US" sz="4000" dirty="0" smtClean="0"/>
              <a:t>: a strong obfuscator</a:t>
            </a:r>
            <a:endParaRPr sz="4000" dirty="0"/>
          </a:p>
        </p:txBody>
      </p:sp>
      <p:sp>
        <p:nvSpPr>
          <p:cNvPr id="7" name="Shape 120"/>
          <p:cNvSpPr/>
          <p:nvPr/>
        </p:nvSpPr>
        <p:spPr>
          <a:xfrm>
            <a:off x="5966223" y="2605241"/>
            <a:ext cx="2699267" cy="2260009"/>
          </a:xfrm>
          <a:prstGeom prst="rect">
            <a:avLst/>
          </a:prstGeom>
          <a:gradFill>
            <a:gsLst>
              <a:gs pos="0">
                <a:srgbClr val="51A7F9"/>
              </a:gs>
              <a:gs pos="100000">
                <a:srgbClr val="0365C0"/>
              </a:gs>
            </a:gsLst>
            <a:lin ang="5400000"/>
          </a:gra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p>
            <a:pPr lvl="0">
              <a:defRPr sz="1800"/>
            </a:pPr>
            <a:endParaRPr sz="1700" dirty="0">
              <a:solidFill>
                <a:srgbClr val="FFFFFF"/>
              </a:solidFill>
              <a:sym typeface="Helvetica Light"/>
            </a:endParaRPr>
          </a:p>
          <a:p>
            <a:pPr lvl="0">
              <a:defRPr sz="1800"/>
            </a:pPr>
            <a:endParaRPr sz="1700" dirty="0">
              <a:solidFill>
                <a:srgbClr val="FFFFFF"/>
              </a:solidFill>
              <a:sym typeface="Helvetica Light"/>
            </a:endParaRPr>
          </a:p>
          <a:p>
            <a:pPr lvl="0">
              <a:defRPr sz="1800"/>
            </a:pPr>
            <a:endParaRPr sz="1700" dirty="0">
              <a:solidFill>
                <a:srgbClr val="FFFFFF"/>
              </a:solidFill>
              <a:sym typeface="Helvetica Light"/>
            </a:endParaRPr>
          </a:p>
          <a:p>
            <a:pPr lvl="0">
              <a:defRPr sz="1800"/>
            </a:pPr>
            <a:endParaRPr sz="1700" dirty="0">
              <a:solidFill>
                <a:srgbClr val="FFFFFF"/>
              </a:solidFill>
              <a:sym typeface="Helvetica Light"/>
            </a:endParaRPr>
          </a:p>
          <a:p>
            <a:pPr lvl="0">
              <a:defRPr sz="1800"/>
            </a:pPr>
            <a:endParaRPr sz="1700" dirty="0">
              <a:solidFill>
                <a:srgbClr val="FFFFFF"/>
              </a:solidFill>
              <a:sym typeface="Helvetica Light"/>
            </a:endParaRPr>
          </a:p>
          <a:p>
            <a:pPr lvl="0">
              <a:defRPr sz="1800"/>
            </a:pPr>
            <a:endParaRPr sz="1700" dirty="0">
              <a:solidFill>
                <a:srgbClr val="FFFFFF"/>
              </a:solidFill>
              <a:sym typeface="Helvetica Light"/>
            </a:endParaRPr>
          </a:p>
          <a:p>
            <a:pPr lvl="0" algn="ctr">
              <a:defRPr sz="1800"/>
            </a:pPr>
            <a:r>
              <a:rPr sz="1700" b="1" dirty="0">
                <a:solidFill>
                  <a:srgbClr val="FFFFFF"/>
                </a:solidFill>
                <a:sym typeface="Helvetica Light"/>
              </a:rPr>
              <a:t>Obfuscated APK</a:t>
            </a:r>
          </a:p>
        </p:txBody>
      </p:sp>
      <p:sp>
        <p:nvSpPr>
          <p:cNvPr id="8" name="Shape 121"/>
          <p:cNvSpPr/>
          <p:nvPr/>
        </p:nvSpPr>
        <p:spPr>
          <a:xfrm>
            <a:off x="478511" y="2605241"/>
            <a:ext cx="2451391" cy="2260009"/>
          </a:xfrm>
          <a:prstGeom prst="rect">
            <a:avLst/>
          </a:prstGeom>
          <a:gradFill>
            <a:gsLst>
              <a:gs pos="0">
                <a:srgbClr val="51A7F9"/>
              </a:gs>
              <a:gs pos="100000">
                <a:srgbClr val="0365C0"/>
              </a:gs>
            </a:gsLst>
            <a:lin ang="5400000"/>
          </a:gra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lvl1pPr>
              <a:defRPr sz="2400">
                <a:solidFill>
                  <a:srgbClr val="FFFFFF"/>
                </a:solidFill>
                <a:latin typeface="+mn-lt"/>
                <a:ea typeface="+mn-ea"/>
                <a:cs typeface="+mn-cs"/>
                <a:sym typeface="Helvetica Light"/>
              </a:defRPr>
            </a:lvl1pPr>
          </a:lstStyle>
          <a:p>
            <a:pPr lvl="0" algn="ctr">
              <a:defRPr sz="1800">
                <a:solidFill>
                  <a:srgbClr val="000000"/>
                </a:solidFill>
              </a:defRPr>
            </a:pPr>
            <a:r>
              <a:rPr b="1" dirty="0" smtClean="0">
                <a:solidFill>
                  <a:schemeClr val="bg1"/>
                </a:solidFill>
              </a:rPr>
              <a:t>Original </a:t>
            </a:r>
            <a:r>
              <a:rPr lang="en-US" b="1" dirty="0" smtClean="0">
                <a:solidFill>
                  <a:schemeClr val="bg1"/>
                </a:solidFill>
              </a:rPr>
              <a:t>Android app APK (Application Package) file </a:t>
            </a:r>
            <a:endParaRPr b="1" dirty="0">
              <a:solidFill>
                <a:schemeClr val="bg1"/>
              </a:solidFill>
            </a:endParaRPr>
          </a:p>
        </p:txBody>
      </p:sp>
      <p:sp>
        <p:nvSpPr>
          <p:cNvPr id="9" name="Shape 122"/>
          <p:cNvSpPr/>
          <p:nvPr/>
        </p:nvSpPr>
        <p:spPr>
          <a:xfrm>
            <a:off x="3222367" y="3682601"/>
            <a:ext cx="2480491" cy="317633"/>
          </a:xfrm>
          <a:prstGeom prst="rightArrow">
            <a:avLst>
              <a:gd name="adj1" fmla="val 44475"/>
              <a:gd name="adj2" fmla="val 163258"/>
            </a:avLst>
          </a:prstGeom>
          <a:gradFill>
            <a:gsLst>
              <a:gs pos="0">
                <a:srgbClr val="FB4912"/>
              </a:gs>
              <a:gs pos="100000">
                <a:srgbClr val="C82506"/>
              </a:gs>
            </a:gsLst>
            <a:lin ang="5400000"/>
          </a:gradFill>
          <a:ln w="12700">
            <a:miter lim="400000"/>
          </a:ln>
          <a:effectLst>
            <a:outerShdw blurRad="38100" dist="25400" dir="5400000" rotWithShape="0">
              <a:srgbClr val="000000">
                <a:alpha val="50000"/>
              </a:srgbClr>
            </a:outerShdw>
          </a:effectLst>
        </p:spPr>
        <p:txBody>
          <a:bodyPr lIns="0" tIns="0" rIns="0" bIns="0" anchor="ctr"/>
          <a:lstStyle/>
          <a:p>
            <a:pPr lvl="0">
              <a:defRPr sz="2400">
                <a:solidFill>
                  <a:srgbClr val="FFFFFF"/>
                </a:solidFill>
                <a:latin typeface="+mn-lt"/>
                <a:ea typeface="+mn-ea"/>
                <a:cs typeface="+mn-cs"/>
                <a:sym typeface="Helvetica Light"/>
              </a:defRPr>
            </a:pPr>
            <a:endParaRPr/>
          </a:p>
        </p:txBody>
      </p:sp>
      <p:sp>
        <p:nvSpPr>
          <p:cNvPr id="10" name="Shape 123"/>
          <p:cNvSpPr/>
          <p:nvPr/>
        </p:nvSpPr>
        <p:spPr>
          <a:xfrm>
            <a:off x="6247502" y="2796509"/>
            <a:ext cx="2136708" cy="821602"/>
          </a:xfrm>
          <a:prstGeom prst="rect">
            <a:avLst/>
          </a:prstGeom>
          <a:gradFill>
            <a:gsLst>
              <a:gs pos="0">
                <a:srgbClr val="885CB2"/>
              </a:gs>
              <a:gs pos="100000">
                <a:srgbClr val="773F9B"/>
              </a:gs>
            </a:gsLst>
            <a:lin ang="5400000"/>
          </a:gra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p>
            <a:pPr lvl="0">
              <a:defRPr sz="1800"/>
            </a:pPr>
            <a:r>
              <a:rPr sz="1700">
                <a:solidFill>
                  <a:srgbClr val="FFFFFF"/>
                </a:solidFill>
                <a:sym typeface="Helvetica Light"/>
              </a:rPr>
              <a:t>Encrypted</a:t>
            </a:r>
          </a:p>
          <a:p>
            <a:pPr lvl="0">
              <a:defRPr sz="1800"/>
            </a:pPr>
            <a:r>
              <a:rPr sz="1700">
                <a:solidFill>
                  <a:srgbClr val="FFFFFF"/>
                </a:solidFill>
                <a:sym typeface="Helvetica Light"/>
              </a:rPr>
              <a:t>Original APK</a:t>
            </a:r>
          </a:p>
        </p:txBody>
      </p:sp>
      <p:sp>
        <p:nvSpPr>
          <p:cNvPr id="11" name="Shape 124"/>
          <p:cNvSpPr/>
          <p:nvPr/>
        </p:nvSpPr>
        <p:spPr>
          <a:xfrm>
            <a:off x="3193266" y="3234194"/>
            <a:ext cx="2245300" cy="38472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3600" b="1"/>
            </a:lvl1pPr>
          </a:lstStyle>
          <a:p>
            <a:pPr lvl="0">
              <a:defRPr sz="1800" b="0"/>
            </a:pPr>
            <a:r>
              <a:rPr sz="2500"/>
              <a:t>AES Encryption</a:t>
            </a:r>
          </a:p>
        </p:txBody>
      </p:sp>
      <p:sp>
        <p:nvSpPr>
          <p:cNvPr id="12" name="Shape 125"/>
          <p:cNvSpPr/>
          <p:nvPr/>
        </p:nvSpPr>
        <p:spPr>
          <a:xfrm>
            <a:off x="6244703" y="3640033"/>
            <a:ext cx="2142306" cy="317633"/>
          </a:xfrm>
          <a:prstGeom prst="rect">
            <a:avLst/>
          </a:prstGeom>
          <a:gradFill>
            <a:gsLst>
              <a:gs pos="0">
                <a:srgbClr val="EF951A"/>
              </a:gs>
              <a:gs pos="100000">
                <a:srgbClr val="DE6A10"/>
              </a:gs>
            </a:gsLst>
            <a:lin ang="5400000"/>
          </a:gra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lvl1pPr>
              <a:defRPr sz="2400">
                <a:solidFill>
                  <a:srgbClr val="FFFFFF"/>
                </a:solidFill>
                <a:latin typeface="+mn-lt"/>
                <a:ea typeface="+mn-ea"/>
                <a:cs typeface="+mn-cs"/>
                <a:sym typeface="Helvetica Light"/>
              </a:defRPr>
            </a:lvl1pPr>
          </a:lstStyle>
          <a:p>
            <a:pPr lvl="0">
              <a:defRPr sz="1800">
                <a:solidFill>
                  <a:srgbClr val="000000"/>
                </a:solidFill>
              </a:defRPr>
            </a:pPr>
            <a:r>
              <a:rPr sz="1700"/>
              <a:t>Stub</a:t>
            </a:r>
          </a:p>
        </p:txBody>
      </p:sp>
      <p:sp>
        <p:nvSpPr>
          <p:cNvPr id="13" name="Shape 126"/>
          <p:cNvSpPr/>
          <p:nvPr/>
        </p:nvSpPr>
        <p:spPr>
          <a:xfrm>
            <a:off x="6244703" y="3988518"/>
            <a:ext cx="2142306" cy="317633"/>
          </a:xfrm>
          <a:prstGeom prst="rect">
            <a:avLst/>
          </a:prstGeom>
          <a:gradFill>
            <a:gsLst>
              <a:gs pos="0">
                <a:srgbClr val="FB4912"/>
              </a:gs>
              <a:gs pos="100000">
                <a:srgbClr val="C82506"/>
              </a:gs>
            </a:gsLst>
            <a:lin ang="5400000"/>
          </a:gra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lvl1pPr>
              <a:defRPr sz="2400">
                <a:solidFill>
                  <a:srgbClr val="FFFFFF"/>
                </a:solidFill>
                <a:latin typeface="+mn-lt"/>
                <a:ea typeface="+mn-ea"/>
                <a:cs typeface="+mn-cs"/>
                <a:sym typeface="Helvetica Light"/>
              </a:defRPr>
            </a:lvl1pPr>
          </a:lstStyle>
          <a:p>
            <a:pPr lvl="0">
              <a:defRPr sz="1800">
                <a:solidFill>
                  <a:srgbClr val="000000"/>
                </a:solidFill>
              </a:defRPr>
            </a:pPr>
            <a:r>
              <a:rPr sz="1700"/>
              <a:t>Resources</a:t>
            </a:r>
          </a:p>
        </p:txBody>
      </p:sp>
      <p:sp>
        <p:nvSpPr>
          <p:cNvPr id="14" name="Shape 127"/>
          <p:cNvSpPr/>
          <p:nvPr/>
        </p:nvSpPr>
        <p:spPr>
          <a:xfrm>
            <a:off x="1553323" y="5033482"/>
            <a:ext cx="5778822" cy="456852"/>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p>
            <a:pPr lvl="0">
              <a:defRPr sz="1800"/>
            </a:pPr>
            <a:r>
              <a:rPr sz="2500" dirty="0" smtClean="0"/>
              <a:t>Obfuscation </a:t>
            </a:r>
            <a:r>
              <a:rPr sz="2500" dirty="0"/>
              <a:t>of </a:t>
            </a:r>
            <a:r>
              <a:rPr lang="en-US" sz="2500" dirty="0" smtClean="0"/>
              <a:t>apps done by </a:t>
            </a:r>
            <a:r>
              <a:rPr sz="2500" dirty="0" smtClean="0"/>
              <a:t>Androcrypt</a:t>
            </a:r>
            <a:endParaRPr sz="2500" dirty="0"/>
          </a:p>
        </p:txBody>
      </p:sp>
    </p:spTree>
    <p:extLst>
      <p:ext uri="{BB962C8B-B14F-4D97-AF65-F5344CB8AC3E}">
        <p14:creationId xmlns:p14="http://schemas.microsoft.com/office/powerpoint/2010/main" val="2092591988"/>
      </p:ext>
    </p:extLst>
  </p:cSld>
  <p:clrMapOvr>
    <a:masterClrMapping/>
  </p:clrMapOvr>
  <mc:AlternateContent xmlns:mc="http://schemas.openxmlformats.org/markup-compatibility/2006" xmlns:p14="http://schemas.microsoft.com/office/powerpoint/2010/main">
    <mc:Choice Requires="p14">
      <p:transition p14:dur="0" advTm="70038"/>
    </mc:Choice>
    <mc:Fallback xmlns="">
      <p:transition xmlns:p14="http://schemas.microsoft.com/office/powerpoint/2010/main" advTm="70038"/>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54</a:t>
            </a:fld>
            <a:endParaRPr lang="en-US"/>
          </a:p>
        </p:txBody>
      </p:sp>
      <p:cxnSp>
        <p:nvCxnSpPr>
          <p:cNvPr id="6" name="Straight Connector 5"/>
          <p:cNvCxnSpPr/>
          <p:nvPr/>
        </p:nvCxnSpPr>
        <p:spPr>
          <a:xfrm>
            <a:off x="2252123" y="1947334"/>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775190" y="1964267"/>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604923" y="1964268"/>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945456" y="1947334"/>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6434657" y="1964268"/>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298257" y="1964267"/>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127990" y="1964268"/>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098790" y="1964268"/>
            <a:ext cx="0" cy="3183466"/>
          </a:xfrm>
          <a:prstGeom prst="line">
            <a:avLst/>
          </a:prstGeom>
          <a:ln w="15875">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41757" y="4950943"/>
            <a:ext cx="1214510" cy="988427"/>
          </a:xfrm>
          <a:prstGeom prst="straightConnector1">
            <a:avLst/>
          </a:prstGeom>
          <a:ln w="50800">
            <a:solidFill>
              <a:srgbClr val="FF0000"/>
            </a:solidFill>
            <a:tailEnd type="stealth" w="lg" len="lg"/>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0" y="6023919"/>
            <a:ext cx="6120937" cy="461665"/>
          </a:xfrm>
          <a:prstGeom prst="rect">
            <a:avLst/>
          </a:prstGeom>
          <a:noFill/>
        </p:spPr>
        <p:txBody>
          <a:bodyPr wrap="none" rtlCol="0">
            <a:spAutoFit/>
          </a:bodyPr>
          <a:lstStyle/>
          <a:p>
            <a:r>
              <a:rPr lang="en-US" sz="2400" dirty="0" smtClean="0"/>
              <a:t>( Amazed, </a:t>
            </a:r>
            <a:r>
              <a:rPr lang="en-US" sz="2400" dirty="0" err="1" smtClean="0"/>
              <a:t>Androcrypt</a:t>
            </a:r>
            <a:r>
              <a:rPr lang="en-US" sz="2400" dirty="0" smtClean="0"/>
              <a:t>-obfuscated Amazed )</a:t>
            </a:r>
            <a:endParaRPr lang="en-US" sz="2400" dirty="0"/>
          </a:p>
        </p:txBody>
      </p:sp>
      <p:graphicFrame>
        <p:nvGraphicFramePr>
          <p:cNvPr id="16" name="Chart 156"/>
          <p:cNvGraphicFramePr/>
          <p:nvPr>
            <p:extLst>
              <p:ext uri="{D42A27DB-BD31-4B8C-83A1-F6EECF244321}">
                <p14:modId xmlns:p14="http://schemas.microsoft.com/office/powerpoint/2010/main" val="3401493784"/>
              </p:ext>
            </p:extLst>
          </p:nvPr>
        </p:nvGraphicFramePr>
        <p:xfrm>
          <a:off x="682308" y="1568571"/>
          <a:ext cx="8966872" cy="4370799"/>
        </p:xfrm>
        <a:graphic>
          <a:graphicData uri="http://schemas.openxmlformats.org/drawingml/2006/chart">
            <c:chart xmlns:c="http://schemas.openxmlformats.org/drawingml/2006/chart" xmlns:r="http://schemas.openxmlformats.org/officeDocument/2006/relationships" r:id="rId4"/>
          </a:graphicData>
        </a:graphic>
      </p:graphicFrame>
      <p:sp>
        <p:nvSpPr>
          <p:cNvPr id="17" name="Shape 155"/>
          <p:cNvSpPr>
            <a:spLocks noGrp="1"/>
          </p:cNvSpPr>
          <p:nvPr>
            <p:ph type="title"/>
          </p:nvPr>
        </p:nvSpPr>
        <p:spPr>
          <a:xfrm>
            <a:off x="457200" y="274638"/>
            <a:ext cx="8229600" cy="1143000"/>
          </a:xfrm>
          <a:prstGeom prst="rect">
            <a:avLst/>
          </a:prstGeom>
        </p:spPr>
        <p:txBody>
          <a:bodyPr>
            <a:normAutofit fontScale="90000"/>
          </a:bodyPr>
          <a:lstStyle/>
          <a:p>
            <a:pPr lvl="0">
              <a:defRPr sz="1800" b="0"/>
            </a:pPr>
            <a:r>
              <a:rPr lang="en-US" sz="4000" dirty="0" smtClean="0"/>
              <a:t>Stronger the obfuscation, lower the similarity scores</a:t>
            </a:r>
            <a:endParaRPr sz="4000" dirty="0"/>
          </a:p>
        </p:txBody>
      </p:sp>
      <p:sp>
        <p:nvSpPr>
          <p:cNvPr id="18" name="TextBox 17"/>
          <p:cNvSpPr txBox="1"/>
          <p:nvPr/>
        </p:nvSpPr>
        <p:spPr>
          <a:xfrm>
            <a:off x="682308" y="2965572"/>
            <a:ext cx="7750493" cy="1569660"/>
          </a:xfrm>
          <a:prstGeom prst="rect">
            <a:avLst/>
          </a:prstGeom>
          <a:solidFill>
            <a:srgbClr val="FFFF00"/>
          </a:solidFill>
          <a:effectLst>
            <a:outerShdw blurRad="50800" dist="38100" dir="2700000" algn="tl" rotWithShape="0">
              <a:srgbClr val="000000">
                <a:alpha val="43000"/>
              </a:srgbClr>
            </a:outerShdw>
          </a:effectLst>
        </p:spPr>
        <p:txBody>
          <a:bodyPr wrap="square" rtlCol="0">
            <a:spAutoFit/>
          </a:bodyPr>
          <a:lstStyle/>
          <a:p>
            <a:pPr algn="ctr"/>
            <a:r>
              <a:rPr lang="en-US" sz="3200" b="1" dirty="0" smtClean="0"/>
              <a:t>Static techniques fail to detect similarity in presence of strong obfuscation</a:t>
            </a:r>
            <a:endParaRPr lang="en-US" sz="3200" b="1" dirty="0"/>
          </a:p>
        </p:txBody>
      </p:sp>
      <p:sp>
        <p:nvSpPr>
          <p:cNvPr id="19" name="TextBox 18"/>
          <p:cNvSpPr txBox="1"/>
          <p:nvPr/>
        </p:nvSpPr>
        <p:spPr>
          <a:xfrm rot="16200000">
            <a:off x="-1704878" y="3234886"/>
            <a:ext cx="4324158" cy="430887"/>
          </a:xfrm>
          <a:prstGeom prst="rect">
            <a:avLst/>
          </a:prstGeom>
          <a:noFill/>
        </p:spPr>
        <p:txBody>
          <a:bodyPr wrap="none" rtlCol="0">
            <a:spAutoFit/>
          </a:bodyPr>
          <a:lstStyle/>
          <a:p>
            <a:r>
              <a:rPr lang="en-US" sz="2200" dirty="0" smtClean="0"/>
              <a:t>Similarity scores on pairs of apps</a:t>
            </a:r>
            <a:endParaRPr lang="en-US" sz="2200" dirty="0"/>
          </a:p>
        </p:txBody>
      </p:sp>
    </p:spTree>
    <p:custDataLst>
      <p:tags r:id="rId1"/>
    </p:custDataLst>
    <p:extLst>
      <p:ext uri="{BB962C8B-B14F-4D97-AF65-F5344CB8AC3E}">
        <p14:creationId xmlns:p14="http://schemas.microsoft.com/office/powerpoint/2010/main" val="320356139"/>
      </p:ext>
    </p:extLst>
  </p:cSld>
  <p:clrMapOvr>
    <a:masterClrMapping/>
  </p:clrMapOvr>
  <mc:AlternateContent xmlns:mc="http://schemas.openxmlformats.org/markup-compatibility/2006" xmlns:p14="http://schemas.microsoft.com/office/powerpoint/2010/main">
    <mc:Choice Requires="p14">
      <p:transition p14:dur="0" advTm="81918"/>
    </mc:Choice>
    <mc:Fallback xmlns="">
      <p:transition xmlns:p14="http://schemas.microsoft.com/office/powerpoint/2010/main" advTm="8191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55</a:t>
            </a:fld>
            <a:endParaRPr lang="en-US"/>
          </a:p>
        </p:txBody>
      </p:sp>
      <p:sp>
        <p:nvSpPr>
          <p:cNvPr id="6" name="Title 1"/>
          <p:cNvSpPr>
            <a:spLocks noGrp="1"/>
          </p:cNvSpPr>
          <p:nvPr>
            <p:ph type="title"/>
          </p:nvPr>
        </p:nvSpPr>
        <p:spPr>
          <a:xfrm>
            <a:off x="457200" y="274638"/>
            <a:ext cx="8229600" cy="1143000"/>
          </a:xfrm>
        </p:spPr>
        <p:txBody>
          <a:bodyPr/>
          <a:lstStyle/>
          <a:p>
            <a:r>
              <a:rPr lang="en-US" dirty="0" smtClean="0"/>
              <a:t>Detecting app plagiarism</a:t>
            </a:r>
            <a:endParaRPr lang="en-US" dirty="0"/>
          </a:p>
        </p:txBody>
      </p:sp>
      <p:sp>
        <p:nvSpPr>
          <p:cNvPr id="7" name="Text Placeholder 2"/>
          <p:cNvSpPr txBox="1">
            <a:spLocks/>
          </p:cNvSpPr>
          <p:nvPr/>
        </p:nvSpPr>
        <p:spPr>
          <a:xfrm>
            <a:off x="457200" y="5141781"/>
            <a:ext cx="8229600" cy="1087250"/>
          </a:xfrm>
          <a:prstGeom prst="rect">
            <a:avLst/>
          </a:prstGeom>
          <a:solidFill>
            <a:srgbClr val="FFFB76"/>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b="1" smtClean="0"/>
              <a:t>Plagiarized and original apps interact with the platform in similar fashion</a:t>
            </a:r>
            <a:endParaRPr lang="en-US" b="1" dirty="0"/>
          </a:p>
        </p:txBody>
      </p:sp>
      <p:pic>
        <p:nvPicPr>
          <p:cNvPr id="8" name="pasted-image.png"/>
          <p:cNvPicPr/>
          <p:nvPr/>
        </p:nvPicPr>
        <p:blipFill>
          <a:blip r:embed="rId4">
            <a:extLst/>
          </a:blip>
          <a:stretch>
            <a:fillRect/>
          </a:stretch>
        </p:blipFill>
        <p:spPr>
          <a:xfrm>
            <a:off x="1679649" y="1417638"/>
            <a:ext cx="1539339" cy="1978971"/>
          </a:xfrm>
          <a:prstGeom prst="rect">
            <a:avLst/>
          </a:prstGeom>
          <a:ln w="12700">
            <a:miter lim="400000"/>
          </a:ln>
        </p:spPr>
      </p:pic>
      <p:pic>
        <p:nvPicPr>
          <p:cNvPr id="9" name="pasted-image.png"/>
          <p:cNvPicPr/>
          <p:nvPr/>
        </p:nvPicPr>
        <p:blipFill>
          <a:blip r:embed="rId5">
            <a:extLst/>
          </a:blip>
          <a:stretch>
            <a:fillRect/>
          </a:stretch>
        </p:blipFill>
        <p:spPr>
          <a:xfrm>
            <a:off x="5770829" y="1417638"/>
            <a:ext cx="1692242" cy="1996365"/>
          </a:xfrm>
          <a:prstGeom prst="rect">
            <a:avLst/>
          </a:prstGeom>
          <a:ln w="12700">
            <a:miter lim="400000"/>
          </a:ln>
        </p:spPr>
      </p:pic>
      <p:sp>
        <p:nvSpPr>
          <p:cNvPr id="10" name="Rectangle 9"/>
          <p:cNvSpPr/>
          <p:nvPr/>
        </p:nvSpPr>
        <p:spPr>
          <a:xfrm>
            <a:off x="769080" y="3396609"/>
            <a:ext cx="3577115" cy="1368780"/>
          </a:xfrm>
          <a:prstGeom prst="rect">
            <a:avLst/>
          </a:prstGeom>
          <a:solidFill>
            <a:schemeClr val="accent3">
              <a:lumMod val="20000"/>
              <a:lumOff val="80000"/>
            </a:schemeClr>
          </a:solidFill>
          <a:ln>
            <a:solidFill>
              <a:schemeClr val="tx1"/>
            </a:solidFill>
            <a:prstDash val="dash"/>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err="1" smtClean="0">
                <a:latin typeface="Courier"/>
                <a:cs typeface="Times"/>
              </a:rPr>
              <a:t>waitForUserInput</a:t>
            </a:r>
            <a:r>
              <a:rPr lang="en-US" b="1" dirty="0" smtClean="0">
                <a:latin typeface="Courier"/>
                <a:cs typeface="Times"/>
              </a:rPr>
              <a:t>();</a:t>
            </a:r>
          </a:p>
          <a:p>
            <a:pPr algn="ctr"/>
            <a:r>
              <a:rPr lang="en-US" b="1" dirty="0" err="1" smtClean="0">
                <a:latin typeface="Courier"/>
                <a:cs typeface="Times"/>
              </a:rPr>
              <a:t>onKeyUp</a:t>
            </a:r>
            <a:r>
              <a:rPr lang="en-US" b="1" dirty="0" smtClean="0">
                <a:latin typeface="Courier"/>
                <a:cs typeface="Times"/>
              </a:rPr>
              <a:t>();</a:t>
            </a:r>
          </a:p>
          <a:p>
            <a:pPr algn="ctr"/>
            <a:r>
              <a:rPr lang="en-US" b="1" dirty="0" err="1" smtClean="0">
                <a:latin typeface="Courier"/>
                <a:cs typeface="Times"/>
              </a:rPr>
              <a:t>onKeyDown</a:t>
            </a:r>
            <a:r>
              <a:rPr lang="en-US" b="1" dirty="0" smtClean="0">
                <a:latin typeface="Courier"/>
                <a:cs typeface="Times"/>
              </a:rPr>
              <a:t>();</a:t>
            </a:r>
          </a:p>
          <a:p>
            <a:pPr algn="ctr"/>
            <a:r>
              <a:rPr lang="en-US" b="1" dirty="0" err="1" smtClean="0">
                <a:latin typeface="Courier"/>
                <a:cs typeface="Times"/>
              </a:rPr>
              <a:t>onTouchObstacle</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
        <p:nvSpPr>
          <p:cNvPr id="11" name="Rectangle 10"/>
          <p:cNvSpPr/>
          <p:nvPr/>
        </p:nvSpPr>
        <p:spPr>
          <a:xfrm>
            <a:off x="4972190" y="3396608"/>
            <a:ext cx="3306677" cy="1745173"/>
          </a:xfrm>
          <a:prstGeom prst="rect">
            <a:avLst/>
          </a:prstGeom>
          <a:solidFill>
            <a:schemeClr val="accent5">
              <a:lumMod val="20000"/>
              <a:lumOff val="80000"/>
            </a:schemeClr>
          </a:solidFill>
          <a:ln>
            <a:solidFill>
              <a:schemeClr val="tx1"/>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err="1">
                <a:latin typeface="Courier"/>
                <a:cs typeface="Times"/>
              </a:rPr>
              <a:t>waitForUserInput</a:t>
            </a:r>
            <a:r>
              <a:rPr lang="en-US" b="1" dirty="0" smtClean="0">
                <a:latin typeface="Courier"/>
                <a:cs typeface="Times"/>
              </a:rPr>
              <a:t>();</a:t>
            </a:r>
          </a:p>
          <a:p>
            <a:pPr algn="ctr"/>
            <a:r>
              <a:rPr lang="en-US" b="1" dirty="0" err="1" smtClean="0">
                <a:latin typeface="Courier"/>
                <a:cs typeface="Times"/>
              </a:rPr>
              <a:t>onKeyUp</a:t>
            </a:r>
            <a:r>
              <a:rPr lang="en-US" b="1" dirty="0" smtClean="0">
                <a:latin typeface="Courier"/>
                <a:cs typeface="Times"/>
              </a:rPr>
              <a:t>();</a:t>
            </a:r>
          </a:p>
          <a:p>
            <a:pPr algn="ctr"/>
            <a:r>
              <a:rPr lang="en-US" b="1" dirty="0" err="1" smtClean="0">
                <a:latin typeface="Courier"/>
                <a:cs typeface="Times"/>
              </a:rPr>
              <a:t>onKeyDown</a:t>
            </a:r>
            <a:r>
              <a:rPr lang="en-US" b="1" dirty="0" smtClean="0">
                <a:latin typeface="Courier"/>
                <a:cs typeface="Times"/>
              </a:rPr>
              <a:t>();</a:t>
            </a:r>
          </a:p>
          <a:p>
            <a:pPr algn="ctr"/>
            <a:r>
              <a:rPr lang="en-US" b="1" dirty="0" err="1" smtClean="0">
                <a:latin typeface="Courier"/>
                <a:cs typeface="Times"/>
              </a:rPr>
              <a:t>onKeyLeft</a:t>
            </a:r>
            <a:r>
              <a:rPr lang="en-US" b="1" dirty="0" smtClean="0">
                <a:latin typeface="Courier"/>
                <a:cs typeface="Times"/>
              </a:rPr>
              <a:t>();</a:t>
            </a:r>
          </a:p>
          <a:p>
            <a:pPr algn="ctr"/>
            <a:r>
              <a:rPr lang="en-US" b="1" dirty="0" err="1">
                <a:latin typeface="Courier"/>
                <a:cs typeface="Times"/>
              </a:rPr>
              <a:t>onTouchObstacle</a:t>
            </a:r>
            <a:r>
              <a:rPr lang="en-US" b="1" dirty="0">
                <a:latin typeface="Courier"/>
                <a:cs typeface="Times"/>
              </a:rPr>
              <a:t>();</a:t>
            </a:r>
          </a:p>
          <a:p>
            <a:pPr algn="ctr"/>
            <a:r>
              <a:rPr lang="en-US" b="1" dirty="0" smtClean="0">
                <a:latin typeface="Times"/>
                <a:cs typeface="Times"/>
              </a:rPr>
              <a:t>…</a:t>
            </a:r>
            <a:endParaRPr lang="en-US" b="1" dirty="0">
              <a:latin typeface="Times"/>
              <a:cs typeface="Times"/>
            </a:endParaRPr>
          </a:p>
        </p:txBody>
      </p:sp>
      <p:grpSp>
        <p:nvGrpSpPr>
          <p:cNvPr id="12" name="Group 11"/>
          <p:cNvGrpSpPr/>
          <p:nvPr/>
        </p:nvGrpSpPr>
        <p:grpSpPr>
          <a:xfrm>
            <a:off x="335794" y="3346119"/>
            <a:ext cx="242812" cy="1489679"/>
            <a:chOff x="418123" y="4625859"/>
            <a:chExt cx="242812" cy="1489679"/>
          </a:xfrm>
        </p:grpSpPr>
        <p:sp>
          <p:nvSpPr>
            <p:cNvPr id="13" name="Arc 12"/>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Arc 13"/>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Arc 14"/>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Arc 15"/>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Arc 16"/>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18" name="Straight Arrow Connector 17"/>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9" name="Group 18"/>
          <p:cNvGrpSpPr/>
          <p:nvPr/>
        </p:nvGrpSpPr>
        <p:grpSpPr>
          <a:xfrm>
            <a:off x="8565394" y="3464292"/>
            <a:ext cx="242812" cy="1489679"/>
            <a:chOff x="418123" y="4625859"/>
            <a:chExt cx="242812" cy="1489679"/>
          </a:xfrm>
        </p:grpSpPr>
        <p:sp>
          <p:nvSpPr>
            <p:cNvPr id="20" name="Arc 19"/>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Arc 20"/>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Arc 21"/>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Arc 22"/>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Arc 23"/>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25" name="Straight Arrow Connector 24"/>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spTree>
    <p:custDataLst>
      <p:tags r:id="rId1"/>
    </p:custDataLst>
    <p:extLst>
      <p:ext uri="{BB962C8B-B14F-4D97-AF65-F5344CB8AC3E}">
        <p14:creationId xmlns:p14="http://schemas.microsoft.com/office/powerpoint/2010/main" val="294517287"/>
      </p:ext>
    </p:extLst>
  </p:cSld>
  <p:clrMapOvr>
    <a:masterClrMapping/>
  </p:clrMapOvr>
  <mc:AlternateContent xmlns:mc="http://schemas.openxmlformats.org/markup-compatibility/2006" xmlns:p14="http://schemas.microsoft.com/office/powerpoint/2010/main">
    <mc:Choice Requires="p14">
      <p:transition p14:dur="0" advTm="67773"/>
    </mc:Choice>
    <mc:Fallback xmlns="">
      <p:transition xmlns:p14="http://schemas.microsoft.com/office/powerpoint/2010/main" advTm="6777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animBg="1" advAuto="0"/>
      <p:bldP spid="9" grpId="0" animBg="1" advAuto="0"/>
      <p:bldP spid="10"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56</a:t>
            </a:fld>
            <a:endParaRPr lang="en-US"/>
          </a:p>
        </p:txBody>
      </p:sp>
      <p:sp>
        <p:nvSpPr>
          <p:cNvPr id="6" name="Title 1"/>
          <p:cNvSpPr>
            <a:spLocks noGrp="1"/>
          </p:cNvSpPr>
          <p:nvPr>
            <p:ph type="title"/>
          </p:nvPr>
        </p:nvSpPr>
        <p:spPr>
          <a:xfrm>
            <a:off x="457200" y="291571"/>
            <a:ext cx="8229600" cy="1143000"/>
          </a:xfrm>
        </p:spPr>
        <p:txBody>
          <a:bodyPr/>
          <a:lstStyle/>
          <a:p>
            <a:r>
              <a:rPr lang="en-US" dirty="0" smtClean="0"/>
              <a:t>API birthmarks</a:t>
            </a:r>
            <a:endParaRPr lang="en-US" dirty="0"/>
          </a:p>
        </p:txBody>
      </p:sp>
      <p:sp>
        <p:nvSpPr>
          <p:cNvPr id="7" name="Text Placeholder 2"/>
          <p:cNvSpPr txBox="1">
            <a:spLocks/>
          </p:cNvSpPr>
          <p:nvPr/>
        </p:nvSpPr>
        <p:spPr>
          <a:xfrm>
            <a:off x="457200" y="1617133"/>
            <a:ext cx="8229600" cy="475614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mtClean="0">
                <a:solidFill>
                  <a:srgbClr val="0365C0"/>
                </a:solidFill>
              </a:rPr>
              <a:t>A unique fingerprint</a:t>
            </a:r>
            <a:r>
              <a:rPr lang="en-US" smtClean="0"/>
              <a:t> of the app that characterizes its runtime behavior</a:t>
            </a:r>
          </a:p>
          <a:p>
            <a:endParaRPr lang="en-US" smtClean="0"/>
          </a:p>
          <a:p>
            <a:endParaRPr lang="en-US" smtClean="0"/>
          </a:p>
          <a:p>
            <a:endParaRPr lang="en-US" smtClean="0"/>
          </a:p>
          <a:p>
            <a:endParaRPr lang="en-US" smtClean="0"/>
          </a:p>
          <a:p>
            <a:r>
              <a:rPr lang="en-US" smtClean="0"/>
              <a:t>More robust to program transformation attacks</a:t>
            </a:r>
            <a:endParaRPr lang="en-US" dirty="0"/>
          </a:p>
        </p:txBody>
      </p:sp>
      <p:sp>
        <p:nvSpPr>
          <p:cNvPr id="8" name="Rectangle 7"/>
          <p:cNvSpPr/>
          <p:nvPr/>
        </p:nvSpPr>
        <p:spPr>
          <a:xfrm>
            <a:off x="2253583" y="2933426"/>
            <a:ext cx="3577115" cy="1368780"/>
          </a:xfrm>
          <a:prstGeom prst="rect">
            <a:avLst/>
          </a:prstGeom>
          <a:solidFill>
            <a:schemeClr val="accent3">
              <a:lumMod val="20000"/>
              <a:lumOff val="80000"/>
            </a:schemeClr>
          </a:solidFill>
          <a:ln>
            <a:solidFill>
              <a:schemeClr val="tx1"/>
            </a:solidFill>
            <a:prstDash val="dash"/>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err="1" smtClean="0">
                <a:latin typeface="Courier"/>
                <a:cs typeface="Times"/>
              </a:rPr>
              <a:t>waitForUserInput</a:t>
            </a:r>
            <a:r>
              <a:rPr lang="en-US" b="1" dirty="0" smtClean="0">
                <a:latin typeface="Courier"/>
                <a:cs typeface="Times"/>
              </a:rPr>
              <a:t>();</a:t>
            </a:r>
          </a:p>
          <a:p>
            <a:pPr algn="ctr"/>
            <a:r>
              <a:rPr lang="en-US" b="1" dirty="0" err="1" smtClean="0">
                <a:latin typeface="Courier"/>
                <a:cs typeface="Times"/>
              </a:rPr>
              <a:t>onKeyUp</a:t>
            </a:r>
            <a:r>
              <a:rPr lang="en-US" b="1" dirty="0" smtClean="0">
                <a:latin typeface="Courier"/>
                <a:cs typeface="Times"/>
              </a:rPr>
              <a:t>();</a:t>
            </a:r>
          </a:p>
          <a:p>
            <a:pPr algn="ctr"/>
            <a:r>
              <a:rPr lang="en-US" b="1" dirty="0" err="1" smtClean="0">
                <a:latin typeface="Courier"/>
                <a:cs typeface="Times"/>
              </a:rPr>
              <a:t>onKeyDown</a:t>
            </a:r>
            <a:r>
              <a:rPr lang="en-US" b="1" dirty="0" smtClean="0">
                <a:latin typeface="Courier"/>
                <a:cs typeface="Times"/>
              </a:rPr>
              <a:t>();</a:t>
            </a:r>
          </a:p>
          <a:p>
            <a:pPr algn="ctr"/>
            <a:r>
              <a:rPr lang="en-US" b="1" dirty="0" err="1" smtClean="0">
                <a:latin typeface="Courier"/>
                <a:cs typeface="Times"/>
              </a:rPr>
              <a:t>onTouchObstacle</a:t>
            </a:r>
            <a:r>
              <a:rPr lang="en-US" b="1" dirty="0" smtClean="0">
                <a:latin typeface="Courier"/>
                <a:cs typeface="Times"/>
              </a:rPr>
              <a:t>();</a:t>
            </a:r>
          </a:p>
          <a:p>
            <a:pPr algn="ctr"/>
            <a:r>
              <a:rPr lang="en-US" b="1" dirty="0" smtClean="0">
                <a:latin typeface="Times"/>
                <a:cs typeface="Times"/>
              </a:rPr>
              <a:t>…</a:t>
            </a:r>
            <a:endParaRPr lang="en-US" b="1" dirty="0">
              <a:latin typeface="Times"/>
              <a:cs typeface="Times"/>
            </a:endParaRPr>
          </a:p>
        </p:txBody>
      </p:sp>
    </p:spTree>
    <p:extLst>
      <p:ext uri="{BB962C8B-B14F-4D97-AF65-F5344CB8AC3E}">
        <p14:creationId xmlns:p14="http://schemas.microsoft.com/office/powerpoint/2010/main" val="3762051691"/>
      </p:ext>
    </p:extLst>
  </p:cSld>
  <p:clrMapOvr>
    <a:masterClrMapping/>
  </p:clrMapOvr>
  <mc:AlternateContent xmlns:mc="http://schemas.openxmlformats.org/markup-compatibility/2006" xmlns:p14="http://schemas.microsoft.com/office/powerpoint/2010/main">
    <mc:Choice Requires="p14">
      <p:transition p14:dur="0" advTm="43549"/>
    </mc:Choice>
    <mc:Fallback xmlns="">
      <p:transition xmlns:p14="http://schemas.microsoft.com/office/powerpoint/2010/main" advTm="43549"/>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57</a:t>
            </a:fld>
            <a:endParaRPr lang="en-US"/>
          </a:p>
        </p:txBody>
      </p:sp>
      <p:sp>
        <p:nvSpPr>
          <p:cNvPr id="6" name="Shape 186"/>
          <p:cNvSpPr>
            <a:spLocks noGrp="1"/>
          </p:cNvSpPr>
          <p:nvPr>
            <p:ph type="title"/>
          </p:nvPr>
        </p:nvSpPr>
        <p:spPr>
          <a:xfrm>
            <a:off x="457200" y="274638"/>
            <a:ext cx="8229600" cy="1143000"/>
          </a:xfrm>
          <a:prstGeom prst="rect">
            <a:avLst/>
          </a:prstGeom>
        </p:spPr>
        <p:txBody>
          <a:bodyPr>
            <a:normAutofit/>
          </a:bodyPr>
          <a:lstStyle/>
          <a:p>
            <a:pPr lvl="0">
              <a:defRPr sz="1800" b="0"/>
            </a:pPr>
            <a:r>
              <a:rPr sz="4000" dirty="0"/>
              <a:t>Trace Collection</a:t>
            </a:r>
          </a:p>
        </p:txBody>
      </p:sp>
      <p:sp>
        <p:nvSpPr>
          <p:cNvPr id="7" name="Shape 188"/>
          <p:cNvSpPr/>
          <p:nvPr/>
        </p:nvSpPr>
        <p:spPr>
          <a:xfrm>
            <a:off x="2134513" y="5899498"/>
            <a:ext cx="4990408" cy="456852"/>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p>
            <a:pPr lvl="0">
              <a:defRPr sz="1800"/>
            </a:pPr>
            <a:r>
              <a:rPr sz="2500" dirty="0"/>
              <a:t>Snippets from traces of executions</a:t>
            </a:r>
          </a:p>
        </p:txBody>
      </p:sp>
      <p:sp>
        <p:nvSpPr>
          <p:cNvPr id="8" name="Rectangle 7"/>
          <p:cNvSpPr/>
          <p:nvPr/>
        </p:nvSpPr>
        <p:spPr>
          <a:xfrm>
            <a:off x="160970" y="3081952"/>
            <a:ext cx="4364080" cy="2392363"/>
          </a:xfrm>
          <a:prstGeom prst="rect">
            <a:avLst/>
          </a:prstGeom>
          <a:solidFill>
            <a:schemeClr val="accent3">
              <a:lumMod val="20000"/>
              <a:lumOff val="80000"/>
            </a:schemeClr>
          </a:solidFill>
          <a:ln>
            <a:solidFill>
              <a:schemeClr val="tx1"/>
            </a:solidFill>
            <a:prstDash val="dash"/>
          </a:ln>
        </p:spPr>
        <p:style>
          <a:lnRef idx="1">
            <a:schemeClr val="accent5"/>
          </a:lnRef>
          <a:fillRef idx="2">
            <a:schemeClr val="accent5"/>
          </a:fillRef>
          <a:effectRef idx="1">
            <a:schemeClr val="accent5"/>
          </a:effectRef>
          <a:fontRef idx="minor">
            <a:schemeClr val="dk1"/>
          </a:fontRef>
        </p:style>
        <p:txBody>
          <a:bodyPr rtlCol="0" anchor="ctr"/>
          <a:lstStyle/>
          <a:p>
            <a:pPr marL="457200" indent="-457200">
              <a:buFont typeface="+mj-lt"/>
              <a:buAutoNum type="arabicPeriod"/>
            </a:pPr>
            <a:r>
              <a:rPr lang="en-US" sz="2000" b="1" dirty="0" err="1" smtClean="0">
                <a:latin typeface="Courier"/>
                <a:cs typeface="Times"/>
              </a:rPr>
              <a:t>Bird.waitForUserInput</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KeyStroke.onKeyUp</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KeyStroke.onKeyDown</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Bird.onTouchObstacle</a:t>
            </a:r>
            <a:r>
              <a:rPr lang="en-US" sz="2000" b="1" dirty="0" smtClean="0">
                <a:latin typeface="Courier"/>
                <a:cs typeface="Times"/>
              </a:rPr>
              <a:t>();</a:t>
            </a:r>
          </a:p>
          <a:p>
            <a:r>
              <a:rPr lang="en-US" sz="2400" b="1" dirty="0" smtClean="0">
                <a:latin typeface="Times"/>
                <a:cs typeface="Times"/>
              </a:rPr>
              <a:t>…</a:t>
            </a:r>
            <a:endParaRPr lang="en-US" sz="2400" b="1" dirty="0">
              <a:latin typeface="Times"/>
              <a:cs typeface="Times"/>
            </a:endParaRPr>
          </a:p>
          <a:p>
            <a:pPr algn="ctr"/>
            <a:endParaRPr lang="en-US" sz="2400" b="1" dirty="0" smtClean="0">
              <a:latin typeface="Times"/>
              <a:cs typeface="Times"/>
            </a:endParaRPr>
          </a:p>
          <a:p>
            <a:pPr algn="ctr"/>
            <a:r>
              <a:rPr lang="en-US" sz="2400" b="1" dirty="0" smtClean="0">
                <a:latin typeface="Times"/>
                <a:cs typeface="Times"/>
              </a:rPr>
              <a:t>#1: Trace from original app</a:t>
            </a:r>
            <a:endParaRPr lang="en-US" sz="2400" b="1" dirty="0">
              <a:latin typeface="Times"/>
              <a:cs typeface="Times"/>
            </a:endParaRPr>
          </a:p>
        </p:txBody>
      </p:sp>
      <p:sp>
        <p:nvSpPr>
          <p:cNvPr id="9" name="Rectangle 8"/>
          <p:cNvSpPr/>
          <p:nvPr/>
        </p:nvSpPr>
        <p:spPr>
          <a:xfrm>
            <a:off x="4650249" y="3081953"/>
            <a:ext cx="4346195" cy="2392363"/>
          </a:xfrm>
          <a:prstGeom prst="rect">
            <a:avLst/>
          </a:prstGeom>
          <a:solidFill>
            <a:schemeClr val="accent5">
              <a:lumMod val="20000"/>
              <a:lumOff val="80000"/>
            </a:schemeClr>
          </a:solidFill>
          <a:ln>
            <a:solidFill>
              <a:schemeClr val="tx1"/>
            </a:solidFill>
            <a:prstDash val="dash"/>
          </a:ln>
        </p:spPr>
        <p:style>
          <a:lnRef idx="1">
            <a:schemeClr val="accent4"/>
          </a:lnRef>
          <a:fillRef idx="2">
            <a:schemeClr val="accent4"/>
          </a:fillRef>
          <a:effectRef idx="1">
            <a:schemeClr val="accent4"/>
          </a:effectRef>
          <a:fontRef idx="minor">
            <a:schemeClr val="dk1"/>
          </a:fontRef>
        </p:style>
        <p:txBody>
          <a:bodyPr rtlCol="0" anchor="ctr"/>
          <a:lstStyle/>
          <a:p>
            <a:pPr marL="457200" indent="-457200">
              <a:buFont typeface="+mj-lt"/>
              <a:buAutoNum type="arabicPeriod"/>
            </a:pPr>
            <a:r>
              <a:rPr lang="en-US" sz="2000" b="1" dirty="0" err="1" smtClean="0">
                <a:latin typeface="Courier"/>
                <a:cs typeface="Times"/>
              </a:rPr>
              <a:t>Bird.waitForUserInput</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KeyStroke.onKeyUp</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KeyStroke.onKeyDown</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KeyStroke.onKeyLeft</a:t>
            </a:r>
            <a:r>
              <a:rPr lang="en-US" sz="2000" b="1" dirty="0" smtClean="0">
                <a:latin typeface="Courier"/>
                <a:cs typeface="Times"/>
              </a:rPr>
              <a:t>();</a:t>
            </a:r>
          </a:p>
          <a:p>
            <a:pPr marL="457200" indent="-457200">
              <a:buFont typeface="+mj-lt"/>
              <a:buAutoNum type="arabicPeriod"/>
            </a:pPr>
            <a:r>
              <a:rPr lang="en-US" sz="2000" b="1" dirty="0" err="1" smtClean="0">
                <a:latin typeface="Courier"/>
                <a:cs typeface="Times"/>
              </a:rPr>
              <a:t>Bird.onTouchObstacle</a:t>
            </a:r>
            <a:r>
              <a:rPr lang="en-US" sz="2000" b="1" dirty="0">
                <a:latin typeface="Courier"/>
                <a:cs typeface="Times"/>
              </a:rPr>
              <a:t>();</a:t>
            </a:r>
          </a:p>
          <a:p>
            <a:pPr marL="457200" indent="-457200">
              <a:buFont typeface="+mj-lt"/>
              <a:buAutoNum type="arabicPeriod"/>
            </a:pPr>
            <a:r>
              <a:rPr lang="en-US" sz="2000" b="1" dirty="0" smtClean="0">
                <a:latin typeface="Times"/>
                <a:cs typeface="Times"/>
              </a:rPr>
              <a:t>…</a:t>
            </a:r>
            <a:endParaRPr lang="en-US" sz="2400" b="1" dirty="0" smtClean="0">
              <a:latin typeface="Times"/>
              <a:cs typeface="Times"/>
            </a:endParaRPr>
          </a:p>
          <a:p>
            <a:pPr algn="ctr"/>
            <a:r>
              <a:rPr lang="en-US" sz="2400" b="1" dirty="0" smtClean="0">
                <a:latin typeface="Times"/>
                <a:cs typeface="Times"/>
              </a:rPr>
              <a:t> #2: Trace </a:t>
            </a:r>
            <a:r>
              <a:rPr lang="en-US" sz="2400" b="1" dirty="0">
                <a:latin typeface="Times"/>
                <a:cs typeface="Times"/>
              </a:rPr>
              <a:t>from </a:t>
            </a:r>
            <a:r>
              <a:rPr lang="en-US" sz="2400" b="1" dirty="0" smtClean="0">
                <a:latin typeface="Times"/>
                <a:cs typeface="Times"/>
              </a:rPr>
              <a:t>suspected app</a:t>
            </a:r>
            <a:endParaRPr lang="en-US" sz="2400" b="1" dirty="0">
              <a:latin typeface="Times"/>
              <a:cs typeface="Times"/>
            </a:endParaRPr>
          </a:p>
        </p:txBody>
      </p:sp>
      <p:grpSp>
        <p:nvGrpSpPr>
          <p:cNvPr id="10" name="Group 9"/>
          <p:cNvGrpSpPr/>
          <p:nvPr/>
        </p:nvGrpSpPr>
        <p:grpSpPr>
          <a:xfrm>
            <a:off x="-15693" y="3386169"/>
            <a:ext cx="242812" cy="1489679"/>
            <a:chOff x="418123" y="4625859"/>
            <a:chExt cx="242812" cy="1489679"/>
          </a:xfrm>
        </p:grpSpPr>
        <p:sp>
          <p:nvSpPr>
            <p:cNvPr id="11" name="Arc 10"/>
            <p:cNvSpPr/>
            <p:nvPr/>
          </p:nvSpPr>
          <p:spPr>
            <a:xfrm>
              <a:off x="418123" y="4625859"/>
              <a:ext cx="241742" cy="430108"/>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Arc 11"/>
            <p:cNvSpPr/>
            <p:nvPr/>
          </p:nvSpPr>
          <p:spPr>
            <a:xfrm flipV="1">
              <a:off x="418123" y="4626970"/>
              <a:ext cx="241742" cy="425089"/>
            </a:xfrm>
            <a:prstGeom prst="arc">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Arc 12"/>
            <p:cNvSpPr/>
            <p:nvPr/>
          </p:nvSpPr>
          <p:spPr>
            <a:xfrm flipH="1">
              <a:off x="418123" y="5052059"/>
              <a:ext cx="242812" cy="430108"/>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Arc 13"/>
            <p:cNvSpPr/>
            <p:nvPr/>
          </p:nvSpPr>
          <p:spPr>
            <a:xfrm flipH="1" flipV="1">
              <a:off x="418123" y="5055967"/>
              <a:ext cx="242812" cy="429259"/>
            </a:xfrm>
            <a:prstGeom prst="arc">
              <a:avLst>
                <a:gd name="adj1" fmla="val 16200000"/>
                <a:gd name="adj2" fmla="val 98369"/>
              </a:avLst>
            </a:prstGeom>
            <a:ln w="50800">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Arc 14"/>
            <p:cNvSpPr/>
            <p:nvPr/>
          </p:nvSpPr>
          <p:spPr>
            <a:xfrm>
              <a:off x="418123" y="5488872"/>
              <a:ext cx="241742" cy="430108"/>
            </a:xfrm>
            <a:prstGeom prst="arc">
              <a:avLst>
                <a:gd name="adj1" fmla="val 16200000"/>
                <a:gd name="adj2" fmla="val 560779"/>
              </a:avLst>
            </a:prstGeom>
            <a:ln w="50800">
              <a:solidFill>
                <a:srgbClr val="008000"/>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16" name="Straight Arrow Connector 15"/>
            <p:cNvCxnSpPr/>
            <p:nvPr/>
          </p:nvCxnSpPr>
          <p:spPr>
            <a:xfrm>
              <a:off x="659351" y="5719827"/>
              <a:ext cx="1049" cy="395711"/>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7" name="Group 16"/>
          <p:cNvGrpSpPr/>
          <p:nvPr/>
        </p:nvGrpSpPr>
        <p:grpSpPr>
          <a:xfrm>
            <a:off x="8753632" y="3347175"/>
            <a:ext cx="242812" cy="1489679"/>
            <a:chOff x="418123" y="4625859"/>
            <a:chExt cx="242812" cy="1489679"/>
          </a:xfrm>
        </p:grpSpPr>
        <p:sp>
          <p:nvSpPr>
            <p:cNvPr id="18" name="Arc 17"/>
            <p:cNvSpPr/>
            <p:nvPr/>
          </p:nvSpPr>
          <p:spPr>
            <a:xfrm>
              <a:off x="418123" y="4625859"/>
              <a:ext cx="241742" cy="430108"/>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Arc 18"/>
            <p:cNvSpPr/>
            <p:nvPr/>
          </p:nvSpPr>
          <p:spPr>
            <a:xfrm flipV="1">
              <a:off x="418123" y="4626970"/>
              <a:ext cx="241742" cy="425089"/>
            </a:xfrm>
            <a:prstGeom prst="arc">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Arc 19"/>
            <p:cNvSpPr/>
            <p:nvPr/>
          </p:nvSpPr>
          <p:spPr>
            <a:xfrm flipH="1">
              <a:off x="418123" y="5052059"/>
              <a:ext cx="242812" cy="430108"/>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Arc 20"/>
            <p:cNvSpPr/>
            <p:nvPr/>
          </p:nvSpPr>
          <p:spPr>
            <a:xfrm flipH="1" flipV="1">
              <a:off x="418123" y="5055967"/>
              <a:ext cx="242812" cy="429259"/>
            </a:xfrm>
            <a:prstGeom prst="arc">
              <a:avLst>
                <a:gd name="adj1" fmla="val 16200000"/>
                <a:gd name="adj2" fmla="val 98369"/>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Arc 21"/>
            <p:cNvSpPr/>
            <p:nvPr/>
          </p:nvSpPr>
          <p:spPr>
            <a:xfrm>
              <a:off x="418123" y="5488872"/>
              <a:ext cx="241742" cy="430108"/>
            </a:xfrm>
            <a:prstGeom prst="arc">
              <a:avLst>
                <a:gd name="adj1" fmla="val 16200000"/>
                <a:gd name="adj2" fmla="val 560779"/>
              </a:avLst>
            </a:prstGeom>
            <a:ln w="50800">
              <a:solidFill>
                <a:srgbClr val="0000FF"/>
              </a:solidFill>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dirty="0"/>
            </a:p>
          </p:txBody>
        </p:sp>
        <p:cxnSp>
          <p:nvCxnSpPr>
            <p:cNvPr id="23" name="Straight Arrow Connector 22"/>
            <p:cNvCxnSpPr/>
            <p:nvPr/>
          </p:nvCxnSpPr>
          <p:spPr>
            <a:xfrm>
              <a:off x="659351" y="5719827"/>
              <a:ext cx="1049" cy="395711"/>
            </a:xfrm>
            <a:prstGeom prst="straightConnector1">
              <a:avLst/>
            </a:prstGeom>
            <a:ln w="508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pic>
        <p:nvPicPr>
          <p:cNvPr id="24" name="pasted-image.png"/>
          <p:cNvPicPr/>
          <p:nvPr/>
        </p:nvPicPr>
        <p:blipFill>
          <a:blip r:embed="rId4">
            <a:extLst/>
          </a:blip>
          <a:stretch>
            <a:fillRect/>
          </a:stretch>
        </p:blipFill>
        <p:spPr>
          <a:xfrm>
            <a:off x="2134513" y="1417639"/>
            <a:ext cx="958132" cy="1397942"/>
          </a:xfrm>
          <a:prstGeom prst="rect">
            <a:avLst/>
          </a:prstGeom>
          <a:ln w="12700">
            <a:miter lim="400000"/>
          </a:ln>
        </p:spPr>
      </p:pic>
      <p:pic>
        <p:nvPicPr>
          <p:cNvPr id="25" name="pasted-image.png"/>
          <p:cNvPicPr/>
          <p:nvPr/>
        </p:nvPicPr>
        <p:blipFill>
          <a:blip r:embed="rId5">
            <a:extLst/>
          </a:blip>
          <a:stretch>
            <a:fillRect/>
          </a:stretch>
        </p:blipFill>
        <p:spPr>
          <a:xfrm>
            <a:off x="6225692" y="1417638"/>
            <a:ext cx="1053304" cy="1410229"/>
          </a:xfrm>
          <a:prstGeom prst="rect">
            <a:avLst/>
          </a:prstGeom>
          <a:ln w="12700">
            <a:miter lim="400000"/>
          </a:ln>
        </p:spPr>
      </p:pic>
    </p:spTree>
    <p:custDataLst>
      <p:tags r:id="rId1"/>
    </p:custDataLst>
    <p:extLst>
      <p:ext uri="{BB962C8B-B14F-4D97-AF65-F5344CB8AC3E}">
        <p14:creationId xmlns:p14="http://schemas.microsoft.com/office/powerpoint/2010/main" val="692844744"/>
      </p:ext>
    </p:extLst>
  </p:cSld>
  <p:clrMapOvr>
    <a:masterClrMapping/>
  </p:clrMapOvr>
  <mc:AlternateContent xmlns:mc="http://schemas.openxmlformats.org/markup-compatibility/2006" xmlns:p14="http://schemas.microsoft.com/office/powerpoint/2010/main">
    <mc:Choice Requires="p14">
      <p:transition p14:dur="0" advTm="49160"/>
    </mc:Choice>
    <mc:Fallback xmlns="">
      <p:transition xmlns:p14="http://schemas.microsoft.com/office/powerpoint/2010/main" advTm="4916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4" grpId="0" animBg="1" advAuto="0"/>
      <p:bldP spid="25" grpId="0" animBg="1" advAuto="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58</a:t>
            </a:fld>
            <a:endParaRPr lang="en-US"/>
          </a:p>
        </p:txBody>
      </p:sp>
      <p:sp>
        <p:nvSpPr>
          <p:cNvPr id="6" name="Shape 200"/>
          <p:cNvSpPr>
            <a:spLocks noGrp="1"/>
          </p:cNvSpPr>
          <p:nvPr>
            <p:ph type="title"/>
          </p:nvPr>
        </p:nvSpPr>
        <p:spPr>
          <a:xfrm>
            <a:off x="457200" y="274638"/>
            <a:ext cx="8229600" cy="1143000"/>
          </a:xfrm>
          <a:prstGeom prst="rect">
            <a:avLst/>
          </a:prstGeom>
        </p:spPr>
        <p:txBody>
          <a:bodyPr>
            <a:normAutofit fontScale="90000"/>
          </a:bodyPr>
          <a:lstStyle/>
          <a:p>
            <a:pPr lvl="0">
              <a:defRPr sz="1800"/>
            </a:pPr>
            <a:r>
              <a:rPr lang="en-US" sz="4000" dirty="0" smtClean="0"/>
              <a:t>Smaller object-level </a:t>
            </a:r>
            <a:r>
              <a:rPr lang="en-US" sz="4000" dirty="0"/>
              <a:t>k-length sequences</a:t>
            </a:r>
          </a:p>
        </p:txBody>
      </p:sp>
      <p:graphicFrame>
        <p:nvGraphicFramePr>
          <p:cNvPr id="7" name="Table 6"/>
          <p:cNvGraphicFramePr>
            <a:graphicFrameLocks noGrp="1"/>
          </p:cNvGraphicFramePr>
          <p:nvPr>
            <p:extLst>
              <p:ext uri="{D42A27DB-BD31-4B8C-83A1-F6EECF244321}">
                <p14:modId xmlns:p14="http://schemas.microsoft.com/office/powerpoint/2010/main" val="1029180162"/>
              </p:ext>
            </p:extLst>
          </p:nvPr>
        </p:nvGraphicFramePr>
        <p:xfrm>
          <a:off x="457199" y="1691479"/>
          <a:ext cx="3710140" cy="2589571"/>
        </p:xfrm>
        <a:graphic>
          <a:graphicData uri="http://schemas.openxmlformats.org/drawingml/2006/table">
            <a:tbl>
              <a:tblPr firstRow="1" bandRow="1">
                <a:tableStyleId>{1FECB4D8-DB02-4DC6-A0A2-4F2EBAE1DC90}</a:tableStyleId>
              </a:tblPr>
              <a:tblGrid>
                <a:gridCol w="3710140"/>
              </a:tblGrid>
              <a:tr h="866575">
                <a:tc>
                  <a:txBody>
                    <a:bodyPr/>
                    <a:lstStyle/>
                    <a:p>
                      <a:pPr algn="ctr"/>
                      <a:r>
                        <a:rPr lang="en-US" sz="2400" b="1" dirty="0" smtClean="0">
                          <a:solidFill>
                            <a:schemeClr val="tx1"/>
                          </a:solidFill>
                        </a:rPr>
                        <a:t>2-length sequences of original</a:t>
                      </a:r>
                      <a:r>
                        <a:rPr lang="en-US" sz="2400" b="1" baseline="0" dirty="0" smtClean="0">
                          <a:solidFill>
                            <a:schemeClr val="tx1"/>
                          </a:solidFill>
                        </a:rPr>
                        <a:t> app</a:t>
                      </a:r>
                      <a:endParaRPr lang="en-US" sz="2400" b="1" dirty="0">
                        <a:solidFill>
                          <a:schemeClr val="tx1"/>
                        </a:solidFill>
                      </a:endParaRPr>
                    </a:p>
                  </a:txBody>
                  <a:tcPr/>
                </a:tc>
              </a:tr>
              <a:tr h="861498">
                <a:tc>
                  <a:txBody>
                    <a:bodyPr/>
                    <a:lstStyle/>
                    <a:p>
                      <a:r>
                        <a:rPr lang="en-US" sz="1800" b="1" dirty="0" err="1" smtClean="0">
                          <a:latin typeface="Courier"/>
                          <a:cs typeface="Times"/>
                        </a:rPr>
                        <a:t>Bird.waitForUserInput</a:t>
                      </a:r>
                      <a:r>
                        <a:rPr lang="en-US" sz="1800" b="1" dirty="0" smtClean="0">
                          <a:latin typeface="Courier"/>
                          <a:cs typeface="Times"/>
                        </a:rPr>
                        <a:t>();</a:t>
                      </a:r>
                    </a:p>
                    <a:p>
                      <a:r>
                        <a:rPr lang="en-US" sz="1800" b="1" dirty="0" err="1" smtClean="0">
                          <a:latin typeface="Courier"/>
                          <a:cs typeface="Times"/>
                        </a:rPr>
                        <a:t>Bird.onTouchObstacle</a:t>
                      </a:r>
                      <a:r>
                        <a:rPr lang="en-US" sz="1800" b="1" dirty="0" smtClean="0">
                          <a:latin typeface="Courier"/>
                          <a:cs typeface="Times"/>
                        </a:rPr>
                        <a:t>();</a:t>
                      </a:r>
                      <a:endParaRPr lang="en-US" sz="2000" b="1" dirty="0">
                        <a:latin typeface="Times"/>
                        <a:cs typeface="Times"/>
                      </a:endParaRPr>
                    </a:p>
                  </a:txBody>
                  <a:tcPr/>
                </a:tc>
              </a:tr>
              <a:tr h="861498">
                <a:tc>
                  <a:txBody>
                    <a:bodyPr/>
                    <a:lstStyle/>
                    <a:p>
                      <a:r>
                        <a:rPr lang="en-US" sz="1800" b="1" dirty="0" err="1" smtClean="0">
                          <a:latin typeface="Courier"/>
                          <a:cs typeface="Times"/>
                        </a:rPr>
                        <a:t>KeyStroke.onKeyUp</a:t>
                      </a:r>
                      <a:r>
                        <a:rPr lang="en-US" sz="1800" b="1" dirty="0" smtClean="0">
                          <a:latin typeface="Courier"/>
                          <a:cs typeface="Times"/>
                        </a:rPr>
                        <a:t>();</a:t>
                      </a:r>
                    </a:p>
                    <a:p>
                      <a:r>
                        <a:rPr lang="en-US" sz="1800" b="1" dirty="0" err="1" smtClean="0">
                          <a:latin typeface="Courier"/>
                          <a:cs typeface="Times"/>
                        </a:rPr>
                        <a:t>KeyStroke.onKeyDown</a:t>
                      </a:r>
                      <a:r>
                        <a:rPr lang="en-US" sz="1800" b="1" dirty="0" smtClean="0">
                          <a:latin typeface="Courier"/>
                          <a:cs typeface="Times"/>
                        </a:rPr>
                        <a:t>();</a:t>
                      </a: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302525007"/>
              </p:ext>
            </p:extLst>
          </p:nvPr>
        </p:nvGraphicFramePr>
        <p:xfrm>
          <a:off x="4780512" y="1713772"/>
          <a:ext cx="3545375" cy="2849873"/>
        </p:xfrm>
        <a:graphic>
          <a:graphicData uri="http://schemas.openxmlformats.org/drawingml/2006/table">
            <a:tbl>
              <a:tblPr firstRow="1" bandRow="1">
                <a:tableStyleId>{FABFCF23-3B69-468F-B69F-88F6DE6A72F2}</a:tableStyleId>
              </a:tblPr>
              <a:tblGrid>
                <a:gridCol w="3545375"/>
              </a:tblGrid>
              <a:tr h="826394">
                <a:tc>
                  <a:txBody>
                    <a:bodyPr/>
                    <a:lstStyle/>
                    <a:p>
                      <a:pPr algn="ctr"/>
                      <a:r>
                        <a:rPr lang="en-US" sz="2400" b="1" dirty="0" smtClean="0">
                          <a:solidFill>
                            <a:schemeClr val="tx1"/>
                          </a:solidFill>
                        </a:rPr>
                        <a:t>2-length sequences of suspected app</a:t>
                      </a:r>
                      <a:endParaRPr lang="en-US" sz="2400" b="1" dirty="0">
                        <a:solidFill>
                          <a:schemeClr val="tx1"/>
                        </a:solidFill>
                      </a:endParaRPr>
                    </a:p>
                  </a:txBody>
                  <a:tcPr/>
                </a:tc>
              </a:tr>
              <a:tr h="674493">
                <a:tc>
                  <a:txBody>
                    <a:bodyPr/>
                    <a:lstStyle/>
                    <a:p>
                      <a:r>
                        <a:rPr lang="en-US" sz="1800" b="1" dirty="0" err="1" smtClean="0">
                          <a:latin typeface="Courier"/>
                          <a:cs typeface="Times"/>
                        </a:rPr>
                        <a:t>Bird.waitForUserInput</a:t>
                      </a:r>
                      <a:r>
                        <a:rPr lang="en-US" sz="1800" b="1" dirty="0" smtClean="0">
                          <a:latin typeface="Courier"/>
                          <a:cs typeface="Times"/>
                        </a:rPr>
                        <a:t>();</a:t>
                      </a:r>
                    </a:p>
                    <a:p>
                      <a:r>
                        <a:rPr lang="en-US" sz="1800" b="1" dirty="0" err="1" smtClean="0">
                          <a:latin typeface="Courier"/>
                          <a:cs typeface="Times"/>
                        </a:rPr>
                        <a:t>Bird.onTouchObstacle</a:t>
                      </a:r>
                      <a:r>
                        <a:rPr lang="en-US" sz="1800" b="1" dirty="0" smtClean="0">
                          <a:latin typeface="Courier"/>
                          <a:cs typeface="Times"/>
                        </a:rPr>
                        <a:t>();</a:t>
                      </a:r>
                      <a:endParaRPr lang="en-US" sz="1800" b="1" dirty="0">
                        <a:latin typeface="Courier"/>
                        <a:cs typeface="Times"/>
                      </a:endParaRPr>
                    </a:p>
                  </a:txBody>
                  <a:tcPr/>
                </a:tc>
              </a:tr>
              <a:tr h="674493">
                <a:tc>
                  <a:txBody>
                    <a:bodyPr/>
                    <a:lstStyle/>
                    <a:p>
                      <a:r>
                        <a:rPr lang="en-US" sz="1800" b="1" dirty="0" err="1" smtClean="0">
                          <a:latin typeface="Courier"/>
                          <a:cs typeface="Times"/>
                        </a:rPr>
                        <a:t>KeyStroke.onKeyUp</a:t>
                      </a:r>
                      <a:r>
                        <a:rPr lang="en-US" sz="1800" b="1" dirty="0" smtClean="0">
                          <a:latin typeface="Courier"/>
                          <a:cs typeface="Times"/>
                        </a:rPr>
                        <a:t>();</a:t>
                      </a:r>
                    </a:p>
                    <a:p>
                      <a:r>
                        <a:rPr lang="en-US" sz="1800" b="1" dirty="0" err="1" smtClean="0">
                          <a:latin typeface="Courier"/>
                          <a:cs typeface="Times"/>
                        </a:rPr>
                        <a:t>KeyStroke.onKeyDown</a:t>
                      </a:r>
                      <a:r>
                        <a:rPr lang="en-US" sz="1800" b="1" dirty="0" smtClean="0">
                          <a:latin typeface="Courier"/>
                          <a:cs typeface="Times"/>
                        </a:rPr>
                        <a:t>();</a:t>
                      </a:r>
                    </a:p>
                  </a:txBody>
                  <a:tcPr/>
                </a:tc>
              </a:tr>
              <a:tr h="674493">
                <a:tc>
                  <a:txBody>
                    <a:bodyPr/>
                    <a:lstStyle/>
                    <a:p>
                      <a:r>
                        <a:rPr lang="en-US" sz="1800" b="1" dirty="0" err="1" smtClean="0">
                          <a:latin typeface="Courier"/>
                          <a:cs typeface="Times"/>
                        </a:rPr>
                        <a:t>KeyStroke.onKeyDown</a:t>
                      </a:r>
                      <a:r>
                        <a:rPr lang="en-US" sz="1800" b="1" dirty="0" smtClean="0">
                          <a:latin typeface="Courier"/>
                          <a:cs typeface="Times"/>
                        </a:rPr>
                        <a:t>();</a:t>
                      </a:r>
                    </a:p>
                    <a:p>
                      <a:r>
                        <a:rPr lang="en-US" sz="1800" b="1" dirty="0" err="1" smtClean="0">
                          <a:latin typeface="Courier"/>
                          <a:cs typeface="Times"/>
                        </a:rPr>
                        <a:t>KeyStroke.onKeyLeft</a:t>
                      </a:r>
                      <a:r>
                        <a:rPr lang="en-US" sz="1800" b="1" dirty="0" smtClean="0">
                          <a:latin typeface="Courier"/>
                          <a:cs typeface="Times"/>
                        </a:rPr>
                        <a:t>();</a:t>
                      </a:r>
                      <a:endParaRPr lang="en-US" sz="1800" b="1" dirty="0" smtClean="0">
                        <a:latin typeface="Times"/>
                        <a:cs typeface="Times"/>
                      </a:endParaRPr>
                    </a:p>
                  </a:txBody>
                  <a:tcPr/>
                </a:tc>
              </a:tr>
            </a:tbl>
          </a:graphicData>
        </a:graphic>
      </p:graphicFrame>
    </p:spTree>
    <p:extLst>
      <p:ext uri="{BB962C8B-B14F-4D97-AF65-F5344CB8AC3E}">
        <p14:creationId xmlns:p14="http://schemas.microsoft.com/office/powerpoint/2010/main" val="3680381091"/>
      </p:ext>
    </p:extLst>
  </p:cSld>
  <p:clrMapOvr>
    <a:masterClrMapping/>
  </p:clrMapOvr>
  <mc:AlternateContent xmlns:mc="http://schemas.openxmlformats.org/markup-compatibility/2006" xmlns:p14="http://schemas.microsoft.com/office/powerpoint/2010/main">
    <mc:Choice Requires="p14">
      <p:transition p14:dur="0" advTm="22378"/>
    </mc:Choice>
    <mc:Fallback xmlns="">
      <p:transition xmlns:p14="http://schemas.microsoft.com/office/powerpoint/2010/main" advTm="22378"/>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Challenges faced by app developers</a:t>
            </a:r>
            <a:endParaRPr lang="en-US" dirty="0"/>
          </a:p>
        </p:txBody>
      </p:sp>
      <p:sp>
        <p:nvSpPr>
          <p:cNvPr id="3" name="Content Placeholder 2"/>
          <p:cNvSpPr>
            <a:spLocks noGrp="1"/>
          </p:cNvSpPr>
          <p:nvPr>
            <p:ph idx="1"/>
          </p:nvPr>
        </p:nvSpPr>
        <p:spPr>
          <a:xfrm>
            <a:off x="457200" y="1600201"/>
            <a:ext cx="8229600" cy="990600"/>
          </a:xfrm>
        </p:spPr>
        <p:txBody>
          <a:bodyPr>
            <a:normAutofit lnSpcReduction="10000"/>
          </a:bodyPr>
          <a:lstStyle/>
          <a:p>
            <a:r>
              <a:rPr lang="en-US" dirty="0" smtClean="0"/>
              <a:t>Need to develop expertise on multiple mobile platforms</a:t>
            </a:r>
          </a:p>
          <a:p>
            <a:pPr marL="0" indent="0">
              <a:buNone/>
            </a:pPr>
            <a:endParaRPr lang="en-US" dirty="0"/>
          </a:p>
          <a:p>
            <a:pPr marL="0" indent="0">
              <a:buNone/>
            </a:pP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a:t>
            </a:fld>
            <a:endParaRPr lang="en-US"/>
          </a:p>
        </p:txBody>
      </p:sp>
      <p:sp>
        <p:nvSpPr>
          <p:cNvPr id="6" name="TextBox 5"/>
          <p:cNvSpPr txBox="1"/>
          <p:nvPr/>
        </p:nvSpPr>
        <p:spPr>
          <a:xfrm>
            <a:off x="3996754" y="4027456"/>
            <a:ext cx="1069336"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Android</a:t>
            </a:r>
          </a:p>
        </p:txBody>
      </p:sp>
      <p:sp>
        <p:nvSpPr>
          <p:cNvPr id="7" name="TextBox 6"/>
          <p:cNvSpPr txBox="1"/>
          <p:nvPr/>
        </p:nvSpPr>
        <p:spPr>
          <a:xfrm>
            <a:off x="2109005" y="4027456"/>
            <a:ext cx="954145"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iPhone</a:t>
            </a:r>
          </a:p>
        </p:txBody>
      </p:sp>
      <p:pic>
        <p:nvPicPr>
          <p:cNvPr id="10" name="Picture 9" descr="windows_phone7_noki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4229" y="2604087"/>
            <a:ext cx="1287657" cy="1287657"/>
          </a:xfrm>
          <a:prstGeom prst="rect">
            <a:avLst/>
          </a:prstGeom>
        </p:spPr>
      </p:pic>
      <p:sp>
        <p:nvSpPr>
          <p:cNvPr id="11" name="TextBox 10"/>
          <p:cNvSpPr txBox="1"/>
          <p:nvPr/>
        </p:nvSpPr>
        <p:spPr>
          <a:xfrm>
            <a:off x="5654258" y="4027456"/>
            <a:ext cx="1967205"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Windows Phone</a:t>
            </a:r>
          </a:p>
        </p:txBody>
      </p:sp>
      <p:pic>
        <p:nvPicPr>
          <p:cNvPr id="16" name="Picture 15" descr="question_mar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1584" y="4499240"/>
            <a:ext cx="456821" cy="558008"/>
          </a:xfrm>
          <a:prstGeom prst="rect">
            <a:avLst/>
          </a:prstGeom>
        </p:spPr>
      </p:pic>
      <p:pic>
        <p:nvPicPr>
          <p:cNvPr id="17" name="Picture 16" descr="righ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9769" y="4396788"/>
            <a:ext cx="650641" cy="630665"/>
          </a:xfrm>
          <a:prstGeom prst="rect">
            <a:avLst/>
          </a:prstGeom>
        </p:spPr>
      </p:pic>
      <p:pic>
        <p:nvPicPr>
          <p:cNvPr id="18" name="Picture 17" descr="question_mar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0253" y="4499240"/>
            <a:ext cx="456821" cy="558008"/>
          </a:xfrm>
          <a:prstGeom prst="rect">
            <a:avLst/>
          </a:prstGeom>
        </p:spPr>
      </p:pic>
      <p:pic>
        <p:nvPicPr>
          <p:cNvPr id="19" name="Picture 18" descr="u1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4329910"/>
            <a:ext cx="997094" cy="811920"/>
          </a:xfrm>
          <a:prstGeom prst="rect">
            <a:avLst/>
          </a:prstGeom>
        </p:spPr>
      </p:pic>
      <p:pic>
        <p:nvPicPr>
          <p:cNvPr id="12" name="Picture 11" descr="Android-Phone.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4042" y="2590801"/>
            <a:ext cx="1608726" cy="1370289"/>
          </a:xfrm>
          <a:prstGeom prst="rect">
            <a:avLst/>
          </a:prstGeom>
        </p:spPr>
      </p:pic>
      <p:pic>
        <p:nvPicPr>
          <p:cNvPr id="14" name="Picture 13" descr="apple-iphone-1.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20988" y="2487833"/>
            <a:ext cx="1539623" cy="1539623"/>
          </a:xfrm>
          <a:prstGeom prst="rect">
            <a:avLst/>
          </a:prstGeom>
        </p:spPr>
      </p:pic>
    </p:spTree>
    <p:custDataLst>
      <p:tags r:id="rId1"/>
    </p:custDataLst>
    <p:extLst>
      <p:ext uri="{BB962C8B-B14F-4D97-AF65-F5344CB8AC3E}">
        <p14:creationId xmlns:p14="http://schemas.microsoft.com/office/powerpoint/2010/main" val="2432272516"/>
      </p:ext>
    </p:extLst>
  </p:cSld>
  <p:clrMapOvr>
    <a:masterClrMapping/>
  </p:clrMapOvr>
  <mc:AlternateContent xmlns:mc="http://schemas.openxmlformats.org/markup-compatibility/2006" xmlns:p14="http://schemas.microsoft.com/office/powerpoint/2010/main">
    <mc:Choice Requires="p14">
      <p:transition p14:dur="0" advTm="35126"/>
    </mc:Choice>
    <mc:Fallback xmlns="">
      <p:transition xmlns:p14="http://schemas.microsoft.com/office/powerpoint/2010/main" advTm="3512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59</a:t>
            </a:fld>
            <a:endParaRPr lang="en-US"/>
          </a:p>
        </p:txBody>
      </p:sp>
      <p:sp>
        <p:nvSpPr>
          <p:cNvPr id="7" name="Shape 200"/>
          <p:cNvSpPr>
            <a:spLocks noGrp="1"/>
          </p:cNvSpPr>
          <p:nvPr>
            <p:ph type="title"/>
          </p:nvPr>
        </p:nvSpPr>
        <p:spPr>
          <a:xfrm>
            <a:off x="457200" y="274638"/>
            <a:ext cx="8229600" cy="1143000"/>
          </a:xfrm>
          <a:prstGeom prst="rect">
            <a:avLst/>
          </a:prstGeom>
        </p:spPr>
        <p:txBody>
          <a:bodyPr>
            <a:normAutofit/>
          </a:bodyPr>
          <a:lstStyle/>
          <a:p>
            <a:pPr lvl="0">
              <a:defRPr sz="1800"/>
            </a:pPr>
            <a:r>
              <a:rPr lang="en-US" sz="4000" dirty="0" smtClean="0"/>
              <a:t>Computing birthmarks as “sets”</a:t>
            </a:r>
            <a:endParaRPr lang="en-US" sz="4000" dirty="0"/>
          </a:p>
        </p:txBody>
      </p:sp>
      <p:graphicFrame>
        <p:nvGraphicFramePr>
          <p:cNvPr id="8" name="Table 7"/>
          <p:cNvGraphicFramePr>
            <a:graphicFrameLocks noGrp="1"/>
          </p:cNvGraphicFramePr>
          <p:nvPr>
            <p:extLst>
              <p:ext uri="{D42A27DB-BD31-4B8C-83A1-F6EECF244321}">
                <p14:modId xmlns:p14="http://schemas.microsoft.com/office/powerpoint/2010/main" val="111724622"/>
              </p:ext>
            </p:extLst>
          </p:nvPr>
        </p:nvGraphicFramePr>
        <p:xfrm>
          <a:off x="439313" y="1691479"/>
          <a:ext cx="3710140" cy="2589571"/>
        </p:xfrm>
        <a:graphic>
          <a:graphicData uri="http://schemas.openxmlformats.org/drawingml/2006/table">
            <a:tbl>
              <a:tblPr firstRow="1" bandRow="1">
                <a:tableStyleId>{F2DE63D5-997A-4646-A377-4702673A728D}</a:tableStyleId>
              </a:tblPr>
              <a:tblGrid>
                <a:gridCol w="3710140"/>
              </a:tblGrid>
              <a:tr h="866575">
                <a:tc>
                  <a:txBody>
                    <a:bodyPr/>
                    <a:lstStyle/>
                    <a:p>
                      <a:pPr algn="ctr"/>
                      <a:r>
                        <a:rPr lang="en-US" sz="2400" b="1" i="0" dirty="0" smtClean="0">
                          <a:latin typeface="+mn-lt"/>
                          <a:cs typeface="Courier"/>
                        </a:rPr>
                        <a:t>Birthmark</a:t>
                      </a:r>
                      <a:r>
                        <a:rPr lang="en-US" sz="2400" b="1" i="0" baseline="0" dirty="0" smtClean="0">
                          <a:latin typeface="+mn-lt"/>
                          <a:cs typeface="Courier"/>
                        </a:rPr>
                        <a:t> </a:t>
                      </a:r>
                      <a:r>
                        <a:rPr lang="en-US" sz="2400" b="1" i="1" baseline="0" dirty="0" smtClean="0">
                          <a:latin typeface="+mn-lt"/>
                          <a:cs typeface="Courier"/>
                        </a:rPr>
                        <a:t>B1</a:t>
                      </a:r>
                      <a:r>
                        <a:rPr lang="en-US" sz="2400" b="1" i="0" baseline="0" dirty="0" smtClean="0">
                          <a:latin typeface="+mn-lt"/>
                          <a:cs typeface="Courier"/>
                        </a:rPr>
                        <a:t> of original app</a:t>
                      </a:r>
                      <a:endParaRPr lang="en-US" sz="2400" b="1" i="0" dirty="0" smtClean="0">
                        <a:latin typeface="+mn-lt"/>
                        <a:cs typeface="Courier"/>
                      </a:endParaRPr>
                    </a:p>
                  </a:txBody>
                  <a:tcPr/>
                </a:tc>
              </a:tr>
              <a:tr h="861498">
                <a:tc>
                  <a:txBody>
                    <a:bodyPr/>
                    <a:lstStyle/>
                    <a:p>
                      <a:r>
                        <a:rPr lang="en-US" sz="1800" b="1" i="0" dirty="0" err="1" smtClean="0">
                          <a:latin typeface="Courier"/>
                          <a:cs typeface="Courier"/>
                        </a:rPr>
                        <a:t>Bird.waitForUserInput</a:t>
                      </a:r>
                      <a:r>
                        <a:rPr lang="en-US" sz="1800" b="1" i="0" dirty="0" smtClean="0">
                          <a:latin typeface="Courier"/>
                          <a:cs typeface="Courier"/>
                        </a:rPr>
                        <a:t>();</a:t>
                      </a:r>
                    </a:p>
                    <a:p>
                      <a:r>
                        <a:rPr lang="en-US" sz="1800" b="1" i="0" dirty="0" err="1" smtClean="0">
                          <a:latin typeface="Courier"/>
                          <a:cs typeface="Courier"/>
                        </a:rPr>
                        <a:t>Bird.onTouchObstacle</a:t>
                      </a:r>
                      <a:r>
                        <a:rPr lang="en-US" sz="1800" b="1" i="0" dirty="0" smtClean="0">
                          <a:latin typeface="Courier"/>
                          <a:cs typeface="Courier"/>
                        </a:rPr>
                        <a:t>();</a:t>
                      </a:r>
                      <a:endParaRPr lang="en-US" sz="2000" b="1" i="0" dirty="0">
                        <a:latin typeface="Courier"/>
                        <a:cs typeface="Courier"/>
                      </a:endParaRPr>
                    </a:p>
                  </a:txBody>
                  <a:tcPr/>
                </a:tc>
              </a:tr>
              <a:tr h="861498">
                <a:tc>
                  <a:txBody>
                    <a:bodyPr/>
                    <a:lstStyle/>
                    <a:p>
                      <a:r>
                        <a:rPr lang="en-US" sz="1800" b="1" i="0" dirty="0" err="1" smtClean="0">
                          <a:latin typeface="Courier"/>
                          <a:cs typeface="Courier"/>
                        </a:rPr>
                        <a:t>KeyStroke.onKeyUp</a:t>
                      </a:r>
                      <a:r>
                        <a:rPr lang="en-US" sz="1800" b="1" i="0" dirty="0" smtClean="0">
                          <a:latin typeface="Courier"/>
                          <a:cs typeface="Courier"/>
                        </a:rPr>
                        <a:t>();</a:t>
                      </a:r>
                    </a:p>
                    <a:p>
                      <a:r>
                        <a:rPr lang="en-US" sz="1800" b="1" i="0" dirty="0" err="1" smtClean="0">
                          <a:latin typeface="Courier"/>
                          <a:cs typeface="Courier"/>
                        </a:rPr>
                        <a:t>KeyStroke.onKeyDown</a:t>
                      </a:r>
                      <a:r>
                        <a:rPr lang="en-US" sz="1800" b="1" i="0" dirty="0" smtClean="0">
                          <a:latin typeface="Courier"/>
                          <a:cs typeface="Courier"/>
                        </a:rPr>
                        <a:t>();</a:t>
                      </a: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409797999"/>
              </p:ext>
            </p:extLst>
          </p:nvPr>
        </p:nvGraphicFramePr>
        <p:xfrm>
          <a:off x="4780512" y="1713772"/>
          <a:ext cx="3545375" cy="2975092"/>
        </p:xfrm>
        <a:graphic>
          <a:graphicData uri="http://schemas.openxmlformats.org/drawingml/2006/table">
            <a:tbl>
              <a:tblPr firstRow="1" bandRow="1">
                <a:tableStyleId>{5A111915-BE36-4E01-A7E5-04B1672EAD32}</a:tableStyleId>
              </a:tblPr>
              <a:tblGrid>
                <a:gridCol w="3545375"/>
              </a:tblGrid>
              <a:tr h="951613">
                <a:tc>
                  <a:txBody>
                    <a:bodyPr/>
                    <a:lstStyle/>
                    <a:p>
                      <a:pPr algn="ctr"/>
                      <a:r>
                        <a:rPr lang="en-US" sz="2400" dirty="0" smtClean="0"/>
                        <a:t>Birthmark </a:t>
                      </a:r>
                      <a:r>
                        <a:rPr lang="en-US" sz="2400" i="1" dirty="0" smtClean="0"/>
                        <a:t>B2 </a:t>
                      </a:r>
                      <a:r>
                        <a:rPr lang="en-US" sz="2400" dirty="0" smtClean="0"/>
                        <a:t>of suspected app</a:t>
                      </a:r>
                    </a:p>
                  </a:txBody>
                  <a:tcPr/>
                </a:tc>
              </a:tr>
              <a:tr h="674493">
                <a:tc>
                  <a:txBody>
                    <a:bodyPr/>
                    <a:lstStyle/>
                    <a:p>
                      <a:r>
                        <a:rPr lang="en-US" sz="1800" b="1" i="0" dirty="0" err="1" smtClean="0">
                          <a:latin typeface="Courier"/>
                          <a:cs typeface="Courier"/>
                        </a:rPr>
                        <a:t>Bird.waitForUserInput</a:t>
                      </a:r>
                      <a:r>
                        <a:rPr lang="en-US" sz="1800" b="1" i="0" dirty="0" smtClean="0">
                          <a:latin typeface="Courier"/>
                          <a:cs typeface="Courier"/>
                        </a:rPr>
                        <a:t>();</a:t>
                      </a:r>
                    </a:p>
                    <a:p>
                      <a:r>
                        <a:rPr lang="en-US" sz="1800" b="1" i="0" dirty="0" err="1" smtClean="0">
                          <a:latin typeface="Courier"/>
                          <a:cs typeface="Courier"/>
                        </a:rPr>
                        <a:t>Bird.onTouchObstacle</a:t>
                      </a:r>
                      <a:r>
                        <a:rPr lang="en-US" sz="1800" b="1" i="0" dirty="0" smtClean="0">
                          <a:latin typeface="Courier"/>
                          <a:cs typeface="Courier"/>
                        </a:rPr>
                        <a:t>();</a:t>
                      </a:r>
                      <a:endParaRPr lang="en-US" sz="1800" b="1" i="0" dirty="0">
                        <a:latin typeface="Courier"/>
                        <a:cs typeface="Courier"/>
                      </a:endParaRPr>
                    </a:p>
                  </a:txBody>
                  <a:tcPr/>
                </a:tc>
              </a:tr>
              <a:tr h="674493">
                <a:tc>
                  <a:txBody>
                    <a:bodyPr/>
                    <a:lstStyle/>
                    <a:p>
                      <a:r>
                        <a:rPr lang="en-US" sz="1800" b="1" i="0" dirty="0" err="1" smtClean="0">
                          <a:latin typeface="Courier"/>
                          <a:cs typeface="Courier"/>
                        </a:rPr>
                        <a:t>KeyStroke.onKeyUp</a:t>
                      </a:r>
                      <a:r>
                        <a:rPr lang="en-US" sz="1800" b="1" i="0" dirty="0" smtClean="0">
                          <a:latin typeface="Courier"/>
                          <a:cs typeface="Courier"/>
                        </a:rPr>
                        <a:t>();</a:t>
                      </a:r>
                    </a:p>
                    <a:p>
                      <a:r>
                        <a:rPr lang="en-US" sz="1800" b="1" i="0" dirty="0" err="1" smtClean="0">
                          <a:latin typeface="Courier"/>
                          <a:cs typeface="Courier"/>
                        </a:rPr>
                        <a:t>KeyStroke.onKeyDown</a:t>
                      </a:r>
                      <a:r>
                        <a:rPr lang="en-US" sz="1800" b="1" i="0" dirty="0" smtClean="0">
                          <a:latin typeface="Courier"/>
                          <a:cs typeface="Courier"/>
                        </a:rPr>
                        <a:t>();</a:t>
                      </a:r>
                    </a:p>
                  </a:txBody>
                  <a:tcPr/>
                </a:tc>
              </a:tr>
              <a:tr h="674493">
                <a:tc>
                  <a:txBody>
                    <a:bodyPr/>
                    <a:lstStyle/>
                    <a:p>
                      <a:r>
                        <a:rPr lang="en-US" sz="1800" b="1" i="0" dirty="0" err="1" smtClean="0">
                          <a:latin typeface="Courier"/>
                          <a:cs typeface="Courier"/>
                        </a:rPr>
                        <a:t>KeyStroke.onKeyDown</a:t>
                      </a:r>
                      <a:r>
                        <a:rPr lang="en-US" sz="1800" b="1" i="0" dirty="0" smtClean="0">
                          <a:latin typeface="Courier"/>
                          <a:cs typeface="Courier"/>
                        </a:rPr>
                        <a:t>();</a:t>
                      </a:r>
                    </a:p>
                    <a:p>
                      <a:r>
                        <a:rPr lang="en-US" sz="1800" b="1" i="0" dirty="0" err="1" smtClean="0">
                          <a:latin typeface="Courier"/>
                          <a:cs typeface="Courier"/>
                        </a:rPr>
                        <a:t>KeyStroke.onKeyLeft</a:t>
                      </a:r>
                      <a:r>
                        <a:rPr lang="en-US" sz="1800" b="1" i="0" dirty="0" smtClean="0">
                          <a:latin typeface="Courier"/>
                          <a:cs typeface="Courier"/>
                        </a:rPr>
                        <a:t>();</a:t>
                      </a:r>
                    </a:p>
                  </a:txBody>
                  <a:tcPr/>
                </a:tc>
              </a:tr>
            </a:tbl>
          </a:graphicData>
        </a:graphic>
      </p:graphicFrame>
    </p:spTree>
    <p:extLst>
      <p:ext uri="{BB962C8B-B14F-4D97-AF65-F5344CB8AC3E}">
        <p14:creationId xmlns:p14="http://schemas.microsoft.com/office/powerpoint/2010/main" val="1452618238"/>
      </p:ext>
    </p:extLst>
  </p:cSld>
  <p:clrMapOvr>
    <a:masterClrMapping/>
  </p:clrMapOvr>
  <mc:AlternateContent xmlns:mc="http://schemas.openxmlformats.org/markup-compatibility/2006" xmlns:p14="http://schemas.microsoft.com/office/powerpoint/2010/main">
    <mc:Choice Requires="p14">
      <p:transition p14:dur="0" advTm="19366"/>
    </mc:Choice>
    <mc:Fallback xmlns="">
      <p:transition xmlns:p14="http://schemas.microsoft.com/office/powerpoint/2010/main" advTm="19366"/>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60</a:t>
            </a:fld>
            <a:endParaRPr lang="en-US"/>
          </a:p>
        </p:txBody>
      </p:sp>
      <p:sp>
        <p:nvSpPr>
          <p:cNvPr id="6" name="Shape 200"/>
          <p:cNvSpPr>
            <a:spLocks noGrp="1"/>
          </p:cNvSpPr>
          <p:nvPr>
            <p:ph type="title"/>
          </p:nvPr>
        </p:nvSpPr>
        <p:spPr>
          <a:xfrm>
            <a:off x="457200" y="274638"/>
            <a:ext cx="8229600" cy="1143000"/>
          </a:xfrm>
          <a:prstGeom prst="rect">
            <a:avLst/>
          </a:prstGeom>
        </p:spPr>
        <p:txBody>
          <a:bodyPr>
            <a:normAutofit fontScale="90000"/>
          </a:bodyPr>
          <a:lstStyle/>
          <a:p>
            <a:pPr lvl="0">
              <a:defRPr sz="1800"/>
            </a:pPr>
            <a:r>
              <a:rPr lang="en-US" sz="4000" dirty="0" err="1" smtClean="0"/>
              <a:t>Jaccard</a:t>
            </a:r>
            <a:r>
              <a:rPr lang="en-US" sz="4000" dirty="0" smtClean="0"/>
              <a:t> index to compute set similarity</a:t>
            </a:r>
            <a:endParaRPr lang="en-US" sz="4000" dirty="0"/>
          </a:p>
        </p:txBody>
      </p:sp>
      <p:graphicFrame>
        <p:nvGraphicFramePr>
          <p:cNvPr id="7" name="Table 6"/>
          <p:cNvGraphicFramePr>
            <a:graphicFrameLocks noGrp="1"/>
          </p:cNvGraphicFramePr>
          <p:nvPr>
            <p:extLst>
              <p:ext uri="{D42A27DB-BD31-4B8C-83A1-F6EECF244321}">
                <p14:modId xmlns:p14="http://schemas.microsoft.com/office/powerpoint/2010/main" val="2159856182"/>
              </p:ext>
            </p:extLst>
          </p:nvPr>
        </p:nvGraphicFramePr>
        <p:xfrm>
          <a:off x="439313" y="1691479"/>
          <a:ext cx="3710140" cy="2589571"/>
        </p:xfrm>
        <a:graphic>
          <a:graphicData uri="http://schemas.openxmlformats.org/drawingml/2006/table">
            <a:tbl>
              <a:tblPr firstRow="1" bandRow="1">
                <a:tableStyleId>{F2DE63D5-997A-4646-A377-4702673A728D}</a:tableStyleId>
              </a:tblPr>
              <a:tblGrid>
                <a:gridCol w="3710140"/>
              </a:tblGrid>
              <a:tr h="866575">
                <a:tc>
                  <a:txBody>
                    <a:bodyPr/>
                    <a:lstStyle/>
                    <a:p>
                      <a:pPr algn="ctr"/>
                      <a:r>
                        <a:rPr lang="en-US" sz="2400" b="1" i="0" dirty="0" smtClean="0">
                          <a:latin typeface="+mn-lt"/>
                          <a:cs typeface="Courier"/>
                        </a:rPr>
                        <a:t>Birthmark</a:t>
                      </a:r>
                      <a:r>
                        <a:rPr lang="en-US" sz="2400" b="1" i="0" baseline="0" dirty="0" smtClean="0">
                          <a:latin typeface="+mn-lt"/>
                          <a:cs typeface="Courier"/>
                        </a:rPr>
                        <a:t> </a:t>
                      </a:r>
                      <a:r>
                        <a:rPr lang="en-US" sz="2400" b="1" i="1" baseline="0" dirty="0" smtClean="0">
                          <a:latin typeface="+mn-lt"/>
                          <a:cs typeface="Courier"/>
                        </a:rPr>
                        <a:t>B1</a:t>
                      </a:r>
                      <a:r>
                        <a:rPr lang="en-US" sz="2400" b="1" i="0" baseline="0" dirty="0" smtClean="0">
                          <a:latin typeface="+mn-lt"/>
                          <a:cs typeface="Courier"/>
                        </a:rPr>
                        <a:t> of original app</a:t>
                      </a:r>
                      <a:endParaRPr lang="en-US" sz="2400" b="1" i="0" dirty="0" smtClean="0">
                        <a:latin typeface="+mn-lt"/>
                        <a:cs typeface="Courier"/>
                      </a:endParaRPr>
                    </a:p>
                  </a:txBody>
                  <a:tcPr/>
                </a:tc>
              </a:tr>
              <a:tr h="861498">
                <a:tc>
                  <a:txBody>
                    <a:bodyPr/>
                    <a:lstStyle/>
                    <a:p>
                      <a:r>
                        <a:rPr lang="en-US" sz="1800" b="1" i="0" dirty="0" err="1" smtClean="0">
                          <a:latin typeface="Courier"/>
                          <a:cs typeface="Courier"/>
                        </a:rPr>
                        <a:t>Bird.waitForUserInput</a:t>
                      </a:r>
                      <a:r>
                        <a:rPr lang="en-US" sz="1800" b="1" i="0" dirty="0" smtClean="0">
                          <a:latin typeface="Courier"/>
                          <a:cs typeface="Courier"/>
                        </a:rPr>
                        <a:t>();</a:t>
                      </a:r>
                    </a:p>
                    <a:p>
                      <a:r>
                        <a:rPr lang="en-US" sz="1800" b="1" i="0" dirty="0" err="1" smtClean="0">
                          <a:latin typeface="Courier"/>
                          <a:cs typeface="Courier"/>
                        </a:rPr>
                        <a:t>Bird.onTouchObstacle</a:t>
                      </a:r>
                      <a:r>
                        <a:rPr lang="en-US" sz="1800" b="1" i="0" dirty="0" smtClean="0">
                          <a:latin typeface="Courier"/>
                          <a:cs typeface="Courier"/>
                        </a:rPr>
                        <a:t>();</a:t>
                      </a:r>
                      <a:endParaRPr lang="en-US" sz="2000" b="1" i="0" dirty="0">
                        <a:latin typeface="Courier"/>
                        <a:cs typeface="Courier"/>
                      </a:endParaRPr>
                    </a:p>
                  </a:txBody>
                  <a:tcPr/>
                </a:tc>
              </a:tr>
              <a:tr h="861498">
                <a:tc>
                  <a:txBody>
                    <a:bodyPr/>
                    <a:lstStyle/>
                    <a:p>
                      <a:r>
                        <a:rPr lang="en-US" sz="1800" b="1" i="0" dirty="0" err="1" smtClean="0">
                          <a:latin typeface="Courier"/>
                          <a:cs typeface="Courier"/>
                        </a:rPr>
                        <a:t>KeyStroke.onKeyUp</a:t>
                      </a:r>
                      <a:r>
                        <a:rPr lang="en-US" sz="1800" b="1" i="0" dirty="0" smtClean="0">
                          <a:latin typeface="Courier"/>
                          <a:cs typeface="Courier"/>
                        </a:rPr>
                        <a:t>();</a:t>
                      </a:r>
                    </a:p>
                    <a:p>
                      <a:r>
                        <a:rPr lang="en-US" sz="1800" b="1" i="0" dirty="0" err="1" smtClean="0">
                          <a:latin typeface="Courier"/>
                          <a:cs typeface="Courier"/>
                        </a:rPr>
                        <a:t>KeyStroke.onKeyDown</a:t>
                      </a:r>
                      <a:r>
                        <a:rPr lang="en-US" sz="1800" b="1" i="0" dirty="0" smtClean="0">
                          <a:latin typeface="Courier"/>
                          <a:cs typeface="Courier"/>
                        </a:rPr>
                        <a:t>();</a:t>
                      </a: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629330913"/>
              </p:ext>
            </p:extLst>
          </p:nvPr>
        </p:nvGraphicFramePr>
        <p:xfrm>
          <a:off x="4780512" y="1713772"/>
          <a:ext cx="3545375" cy="2975092"/>
        </p:xfrm>
        <a:graphic>
          <a:graphicData uri="http://schemas.openxmlformats.org/drawingml/2006/table">
            <a:tbl>
              <a:tblPr firstRow="1" bandRow="1">
                <a:tableStyleId>{5A111915-BE36-4E01-A7E5-04B1672EAD32}</a:tableStyleId>
              </a:tblPr>
              <a:tblGrid>
                <a:gridCol w="3545375"/>
              </a:tblGrid>
              <a:tr h="951613">
                <a:tc>
                  <a:txBody>
                    <a:bodyPr/>
                    <a:lstStyle/>
                    <a:p>
                      <a:pPr algn="ctr"/>
                      <a:r>
                        <a:rPr lang="en-US" sz="2400" dirty="0" smtClean="0"/>
                        <a:t>Birthmark </a:t>
                      </a:r>
                      <a:r>
                        <a:rPr lang="en-US" sz="2400" i="1" dirty="0" smtClean="0"/>
                        <a:t>B2 </a:t>
                      </a:r>
                      <a:r>
                        <a:rPr lang="en-US" sz="2400" dirty="0" smtClean="0"/>
                        <a:t>of suspected app</a:t>
                      </a:r>
                    </a:p>
                  </a:txBody>
                  <a:tcPr/>
                </a:tc>
              </a:tr>
              <a:tr h="674493">
                <a:tc>
                  <a:txBody>
                    <a:bodyPr/>
                    <a:lstStyle/>
                    <a:p>
                      <a:r>
                        <a:rPr lang="en-US" sz="1800" b="1" i="0" dirty="0" err="1" smtClean="0">
                          <a:latin typeface="Courier"/>
                          <a:cs typeface="Courier"/>
                        </a:rPr>
                        <a:t>Bird.waitForUserInput</a:t>
                      </a:r>
                      <a:r>
                        <a:rPr lang="en-US" sz="1800" b="1" i="0" dirty="0" smtClean="0">
                          <a:latin typeface="Courier"/>
                          <a:cs typeface="Courier"/>
                        </a:rPr>
                        <a:t>();</a:t>
                      </a:r>
                    </a:p>
                    <a:p>
                      <a:r>
                        <a:rPr lang="en-US" sz="1800" b="1" i="0" dirty="0" err="1" smtClean="0">
                          <a:latin typeface="Courier"/>
                          <a:cs typeface="Courier"/>
                        </a:rPr>
                        <a:t>Bird.onTouchObstacle</a:t>
                      </a:r>
                      <a:r>
                        <a:rPr lang="en-US" sz="1800" b="1" i="0" dirty="0" smtClean="0">
                          <a:latin typeface="Courier"/>
                          <a:cs typeface="Courier"/>
                        </a:rPr>
                        <a:t>();</a:t>
                      </a:r>
                      <a:endParaRPr lang="en-US" sz="1800" b="1" i="0" dirty="0">
                        <a:latin typeface="Courier"/>
                        <a:cs typeface="Courier"/>
                      </a:endParaRPr>
                    </a:p>
                  </a:txBody>
                  <a:tcPr/>
                </a:tc>
              </a:tr>
              <a:tr h="674493">
                <a:tc>
                  <a:txBody>
                    <a:bodyPr/>
                    <a:lstStyle/>
                    <a:p>
                      <a:r>
                        <a:rPr lang="en-US" sz="1800" b="1" i="0" dirty="0" err="1" smtClean="0">
                          <a:latin typeface="Courier"/>
                          <a:cs typeface="Courier"/>
                        </a:rPr>
                        <a:t>KeyStroke.onKeyUp</a:t>
                      </a:r>
                      <a:r>
                        <a:rPr lang="en-US" sz="1800" b="1" i="0" dirty="0" smtClean="0">
                          <a:latin typeface="Courier"/>
                          <a:cs typeface="Courier"/>
                        </a:rPr>
                        <a:t>();</a:t>
                      </a:r>
                    </a:p>
                    <a:p>
                      <a:r>
                        <a:rPr lang="en-US" sz="1800" b="1" i="0" dirty="0" err="1" smtClean="0">
                          <a:latin typeface="Courier"/>
                          <a:cs typeface="Courier"/>
                        </a:rPr>
                        <a:t>KeyStroke.onKeyDown</a:t>
                      </a:r>
                      <a:r>
                        <a:rPr lang="en-US" sz="1800" b="1" i="0" dirty="0" smtClean="0">
                          <a:latin typeface="Courier"/>
                          <a:cs typeface="Courier"/>
                        </a:rPr>
                        <a:t>();</a:t>
                      </a:r>
                    </a:p>
                  </a:txBody>
                  <a:tcPr/>
                </a:tc>
              </a:tr>
              <a:tr h="674493">
                <a:tc>
                  <a:txBody>
                    <a:bodyPr/>
                    <a:lstStyle/>
                    <a:p>
                      <a:r>
                        <a:rPr lang="en-US" sz="1800" b="1" i="0" dirty="0" err="1" smtClean="0">
                          <a:latin typeface="Courier"/>
                          <a:cs typeface="Courier"/>
                        </a:rPr>
                        <a:t>KeyStroke.onKeyDown</a:t>
                      </a:r>
                      <a:r>
                        <a:rPr lang="en-US" sz="1800" b="1" i="0" dirty="0" smtClean="0">
                          <a:latin typeface="Courier"/>
                          <a:cs typeface="Courier"/>
                        </a:rPr>
                        <a:t>();</a:t>
                      </a:r>
                    </a:p>
                    <a:p>
                      <a:r>
                        <a:rPr lang="en-US" sz="1800" b="1" i="0" dirty="0" err="1" smtClean="0">
                          <a:latin typeface="Courier"/>
                          <a:cs typeface="Courier"/>
                        </a:rPr>
                        <a:t>KeyStroke.onKeyLeft</a:t>
                      </a:r>
                      <a:r>
                        <a:rPr lang="en-US" sz="1800" b="1" i="0" dirty="0" smtClean="0">
                          <a:latin typeface="Courier"/>
                          <a:cs typeface="Courier"/>
                        </a:rPr>
                        <a:t>();</a:t>
                      </a:r>
                    </a:p>
                  </a:txBody>
                  <a:tcPr/>
                </a:tc>
              </a:tr>
            </a:tbl>
          </a:graphicData>
        </a:graphic>
      </p:graphicFrame>
      <p:sp>
        <p:nvSpPr>
          <p:cNvPr id="9" name="Shape 230"/>
          <p:cNvSpPr txBox="1">
            <a:spLocks/>
          </p:cNvSpPr>
          <p:nvPr/>
        </p:nvSpPr>
        <p:spPr>
          <a:xfrm>
            <a:off x="457200" y="4865669"/>
            <a:ext cx="8229600" cy="126049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sz="1800"/>
            </a:pPr>
            <a:r>
              <a:rPr lang="en-US" sz="3600" smtClean="0"/>
              <a:t>Similarity(</a:t>
            </a:r>
            <a:r>
              <a:rPr lang="en-US" sz="3600" i="1" smtClean="0"/>
              <a:t>B1</a:t>
            </a:r>
            <a:r>
              <a:rPr lang="en-US" sz="3600" smtClean="0"/>
              <a:t>, </a:t>
            </a:r>
            <a:r>
              <a:rPr lang="en-US" sz="3600" i="1" smtClean="0"/>
              <a:t>B2</a:t>
            </a:r>
            <a:r>
              <a:rPr lang="en-US" sz="3600" smtClean="0"/>
              <a:t>) =  B1      B2	 = 2 / 3</a:t>
            </a:r>
          </a:p>
          <a:p>
            <a:pPr marL="0" indent="0">
              <a:buFont typeface="Arial"/>
              <a:buNone/>
              <a:defRPr sz="1800"/>
            </a:pPr>
            <a:r>
              <a:rPr lang="en-US" sz="3600" smtClean="0"/>
              <a:t>                                B1      B2 </a:t>
            </a:r>
          </a:p>
          <a:p>
            <a:pPr marL="0" indent="0">
              <a:buFont typeface="Arial"/>
              <a:buNone/>
              <a:defRPr sz="1800"/>
            </a:pPr>
            <a:endParaRPr lang="en-US" sz="3600" dirty="0"/>
          </a:p>
        </p:txBody>
      </p:sp>
      <p:pic>
        <p:nvPicPr>
          <p:cNvPr id="10" name="Picture 9"/>
          <p:cNvPicPr>
            <a:picLocks noChangeAspect="1"/>
          </p:cNvPicPr>
          <p:nvPr/>
        </p:nvPicPr>
        <p:blipFill>
          <a:blip r:embed="rId3"/>
          <a:stretch>
            <a:fillRect/>
          </a:stretch>
        </p:blipFill>
        <p:spPr>
          <a:xfrm>
            <a:off x="5221160" y="5404693"/>
            <a:ext cx="645309" cy="649918"/>
          </a:xfrm>
          <a:prstGeom prst="rect">
            <a:avLst/>
          </a:prstGeom>
        </p:spPr>
      </p:pic>
      <p:pic>
        <p:nvPicPr>
          <p:cNvPr id="11" name="Picture 10"/>
          <p:cNvPicPr>
            <a:picLocks noChangeAspect="1"/>
          </p:cNvPicPr>
          <p:nvPr/>
        </p:nvPicPr>
        <p:blipFill>
          <a:blip r:embed="rId4"/>
          <a:stretch>
            <a:fillRect/>
          </a:stretch>
        </p:blipFill>
        <p:spPr>
          <a:xfrm>
            <a:off x="5209985" y="4856155"/>
            <a:ext cx="638598" cy="652381"/>
          </a:xfrm>
          <a:prstGeom prst="rect">
            <a:avLst/>
          </a:prstGeom>
        </p:spPr>
      </p:pic>
      <p:cxnSp>
        <p:nvCxnSpPr>
          <p:cNvPr id="12" name="Straight Connector 11"/>
          <p:cNvCxnSpPr/>
          <p:nvPr/>
        </p:nvCxnSpPr>
        <p:spPr>
          <a:xfrm>
            <a:off x="4328309" y="5476245"/>
            <a:ext cx="25039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697193" y="4856155"/>
            <a:ext cx="0" cy="539024"/>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687257" y="5551363"/>
            <a:ext cx="0" cy="539024"/>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491829" y="5547579"/>
            <a:ext cx="0" cy="539024"/>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504126" y="4892635"/>
            <a:ext cx="0" cy="53902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7069399"/>
      </p:ext>
    </p:extLst>
  </p:cSld>
  <p:clrMapOvr>
    <a:masterClrMapping/>
  </p:clrMapOvr>
  <mc:AlternateContent xmlns:mc="http://schemas.openxmlformats.org/markup-compatibility/2006" xmlns:p14="http://schemas.microsoft.com/office/powerpoint/2010/main">
    <mc:Choice Requires="p14">
      <p:transition p14:dur="0" advTm="23706"/>
    </mc:Choice>
    <mc:Fallback xmlns="">
      <p:transition xmlns:p14="http://schemas.microsoft.com/office/powerpoint/2010/main" advTm="23706"/>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61</a:t>
            </a:fld>
            <a:endParaRPr lang="en-US"/>
          </a:p>
        </p:txBody>
      </p:sp>
      <p:sp>
        <p:nvSpPr>
          <p:cNvPr id="6" name="Shape 239"/>
          <p:cNvSpPr>
            <a:spLocks noGrp="1"/>
          </p:cNvSpPr>
          <p:nvPr>
            <p:ph type="title"/>
          </p:nvPr>
        </p:nvSpPr>
        <p:spPr>
          <a:xfrm>
            <a:off x="457200" y="274638"/>
            <a:ext cx="8229600" cy="1143000"/>
          </a:xfrm>
          <a:prstGeom prst="rect">
            <a:avLst/>
          </a:prstGeom>
        </p:spPr>
        <p:txBody>
          <a:bodyPr>
            <a:normAutofit/>
          </a:bodyPr>
          <a:lstStyle/>
          <a:p>
            <a:pPr lvl="0">
              <a:defRPr sz="1800" b="0"/>
            </a:pPr>
            <a:r>
              <a:rPr sz="4000" dirty="0" smtClean="0"/>
              <a:t>Evaluation Setup</a:t>
            </a:r>
            <a:endParaRPr sz="4000" dirty="0"/>
          </a:p>
        </p:txBody>
      </p:sp>
      <p:sp>
        <p:nvSpPr>
          <p:cNvPr id="7" name="Shape 240"/>
          <p:cNvSpPr txBox="1">
            <a:spLocks/>
          </p:cNvSpPr>
          <p:nvPr/>
        </p:nvSpPr>
        <p:spPr>
          <a:xfrm>
            <a:off x="457200" y="1600200"/>
            <a:ext cx="8229600"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3781" indent="-343781" defTabSz="361460">
              <a:spcBef>
                <a:spcPts val="2531"/>
              </a:spcBef>
              <a:defRPr sz="1800"/>
            </a:pPr>
            <a:r>
              <a:rPr lang="en-US" sz="2800" dirty="0" smtClean="0"/>
              <a:t>Collected 350 Android apps </a:t>
            </a:r>
          </a:p>
          <a:p>
            <a:pPr marL="343781" indent="-343781" defTabSz="361460">
              <a:spcBef>
                <a:spcPts val="2531"/>
              </a:spcBef>
              <a:defRPr sz="1800"/>
            </a:pPr>
            <a:r>
              <a:rPr lang="en-US" sz="2800" dirty="0" smtClean="0"/>
              <a:t>Obfuscated them using </a:t>
            </a:r>
            <a:r>
              <a:rPr lang="en-US" sz="2800" dirty="0" err="1" smtClean="0"/>
              <a:t>Androcrypt</a:t>
            </a:r>
            <a:endParaRPr lang="en-US" sz="2800" dirty="0" smtClean="0"/>
          </a:p>
          <a:p>
            <a:pPr marL="343781" indent="-343781" defTabSz="361460">
              <a:spcBef>
                <a:spcPts val="2531"/>
              </a:spcBef>
              <a:defRPr sz="1800"/>
            </a:pPr>
            <a:r>
              <a:rPr lang="en-US" sz="2800" dirty="0" smtClean="0"/>
              <a:t>50 apps to set parameters; rest for evaluation.</a:t>
            </a:r>
          </a:p>
          <a:p>
            <a:pPr marL="343781" indent="-343781" defTabSz="361460">
              <a:spcBef>
                <a:spcPts val="2531"/>
              </a:spcBef>
              <a:defRPr sz="1800"/>
            </a:pPr>
            <a:r>
              <a:rPr lang="en-US" sz="2800" dirty="0" smtClean="0"/>
              <a:t>Using Monkey</a:t>
            </a:r>
          </a:p>
          <a:p>
            <a:pPr marL="542409" lvl="1" indent="-267385" defTabSz="361460">
              <a:spcBef>
                <a:spcPts val="1969"/>
              </a:spcBef>
              <a:defRPr sz="1800"/>
            </a:pPr>
            <a:r>
              <a:rPr lang="en-US" sz="2200" dirty="0" smtClean="0"/>
              <a:t>Automated execution tool</a:t>
            </a:r>
          </a:p>
          <a:p>
            <a:pPr marL="343781" indent="-343781" defTabSz="361460">
              <a:spcBef>
                <a:spcPts val="2531"/>
              </a:spcBef>
              <a:defRPr sz="1800"/>
            </a:pPr>
            <a:r>
              <a:rPr lang="en-US" sz="2800" dirty="0" smtClean="0"/>
              <a:t>Intel i5 quad-core 3.10 GHz, 8GB, Ubuntu 12.04</a:t>
            </a:r>
          </a:p>
          <a:p>
            <a:pPr marL="542409" lvl="1" indent="-267385" defTabSz="361460">
              <a:spcBef>
                <a:spcPts val="1969"/>
              </a:spcBef>
              <a:defRPr sz="1800"/>
            </a:pPr>
            <a:r>
              <a:rPr lang="en-US" sz="2200" dirty="0" smtClean="0"/>
              <a:t>Average 0.2 sec on one pair of apps</a:t>
            </a:r>
            <a:endParaRPr lang="en-US" sz="2200" dirty="0"/>
          </a:p>
        </p:txBody>
      </p:sp>
    </p:spTree>
    <p:extLst>
      <p:ext uri="{BB962C8B-B14F-4D97-AF65-F5344CB8AC3E}">
        <p14:creationId xmlns:p14="http://schemas.microsoft.com/office/powerpoint/2010/main" val="792796579"/>
      </p:ext>
    </p:extLst>
  </p:cSld>
  <p:clrMapOvr>
    <a:masterClrMapping/>
  </p:clrMapOvr>
  <mc:AlternateContent xmlns:mc="http://schemas.openxmlformats.org/markup-compatibility/2006" xmlns:p14="http://schemas.microsoft.com/office/powerpoint/2010/main">
    <mc:Choice Requires="p14">
      <p:transition p14:dur="0" advTm="38912"/>
    </mc:Choice>
    <mc:Fallback xmlns="">
      <p:transition xmlns:p14="http://schemas.microsoft.com/office/powerpoint/2010/main" advTm="38912"/>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62</a:t>
            </a:fld>
            <a:endParaRPr lang="en-US"/>
          </a:p>
        </p:txBody>
      </p:sp>
      <p:sp>
        <p:nvSpPr>
          <p:cNvPr id="6" name="Shape 245"/>
          <p:cNvSpPr>
            <a:spLocks noGrp="1"/>
          </p:cNvSpPr>
          <p:nvPr>
            <p:ph type="title"/>
          </p:nvPr>
        </p:nvSpPr>
        <p:spPr>
          <a:xfrm>
            <a:off x="457200" y="274638"/>
            <a:ext cx="8229600" cy="1143000"/>
          </a:xfrm>
          <a:prstGeom prst="rect">
            <a:avLst/>
          </a:prstGeom>
        </p:spPr>
        <p:txBody>
          <a:bodyPr>
            <a:normAutofit fontScale="90000"/>
          </a:bodyPr>
          <a:lstStyle/>
          <a:p>
            <a:pPr lvl="0">
              <a:defRPr sz="1800"/>
            </a:pPr>
            <a:r>
              <a:rPr lang="en-US" sz="4000" dirty="0"/>
              <a:t>API birthmark results between </a:t>
            </a:r>
            <a:r>
              <a:rPr lang="en-US" sz="4000" dirty="0" smtClean="0"/>
              <a:t>original apps </a:t>
            </a:r>
            <a:r>
              <a:rPr lang="en-US" sz="4000" dirty="0"/>
              <a:t>and obfuscated apps</a:t>
            </a:r>
          </a:p>
        </p:txBody>
      </p:sp>
      <p:pic>
        <p:nvPicPr>
          <p:cNvPr id="7" name="pasted-image.png"/>
          <p:cNvPicPr/>
          <p:nvPr/>
        </p:nvPicPr>
        <p:blipFill>
          <a:blip r:embed="rId4">
            <a:extLst/>
          </a:blip>
          <a:stretch>
            <a:fillRect/>
          </a:stretch>
        </p:blipFill>
        <p:spPr>
          <a:xfrm>
            <a:off x="1637274" y="1643565"/>
            <a:ext cx="5869453" cy="4423357"/>
          </a:xfrm>
          <a:prstGeom prst="rect">
            <a:avLst/>
          </a:prstGeom>
          <a:ln w="12700">
            <a:miter lim="400000"/>
          </a:ln>
        </p:spPr>
      </p:pic>
      <p:sp>
        <p:nvSpPr>
          <p:cNvPr id="8" name="Shape 247"/>
          <p:cNvSpPr/>
          <p:nvPr/>
        </p:nvSpPr>
        <p:spPr>
          <a:xfrm>
            <a:off x="792550" y="5975819"/>
            <a:ext cx="72132" cy="456852"/>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p>
            <a:pPr lvl="0">
              <a:defRPr sz="1800"/>
            </a:pPr>
            <a:endParaRPr sz="2500" dirty="0"/>
          </a:p>
        </p:txBody>
      </p:sp>
      <p:sp>
        <p:nvSpPr>
          <p:cNvPr id="9" name="Oval 8"/>
          <p:cNvSpPr/>
          <p:nvPr/>
        </p:nvSpPr>
        <p:spPr>
          <a:xfrm>
            <a:off x="3081867" y="4639734"/>
            <a:ext cx="338667" cy="338667"/>
          </a:xfrm>
          <a:prstGeom prst="ellipse">
            <a:avLst/>
          </a:prstGeom>
          <a:solidFill>
            <a:schemeClr val="lt1">
              <a:alpha val="0"/>
            </a:schemeClr>
          </a:solidFill>
          <a:ln w="444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solidFill>
                <a:srgbClr val="FF0000"/>
              </a:solidFill>
            </a:endParaRPr>
          </a:p>
        </p:txBody>
      </p:sp>
      <p:cxnSp>
        <p:nvCxnSpPr>
          <p:cNvPr id="11" name="Straight Connector 10"/>
          <p:cNvCxnSpPr/>
          <p:nvPr/>
        </p:nvCxnSpPr>
        <p:spPr>
          <a:xfrm>
            <a:off x="3251200" y="4792133"/>
            <a:ext cx="16933" cy="728134"/>
          </a:xfrm>
          <a:prstGeom prst="line">
            <a:avLst/>
          </a:prstGeom>
          <a:ln w="38100">
            <a:solidFill>
              <a:srgbClr val="FF0000"/>
            </a:solidFill>
            <a:prstDash val="lgDash"/>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2472267" y="4792133"/>
            <a:ext cx="778933" cy="0"/>
          </a:xfrm>
          <a:prstGeom prst="line">
            <a:avLst/>
          </a:prstGeom>
          <a:ln w="38100">
            <a:solidFill>
              <a:srgbClr val="FF0000"/>
            </a:solidFill>
            <a:prstDash val="lgDash"/>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713460" y="4116514"/>
            <a:ext cx="1123174" cy="523220"/>
          </a:xfrm>
          <a:prstGeom prst="rect">
            <a:avLst/>
          </a:prstGeom>
          <a:noFill/>
        </p:spPr>
        <p:txBody>
          <a:bodyPr wrap="none" rtlCol="0">
            <a:spAutoFit/>
          </a:bodyPr>
          <a:lstStyle/>
          <a:p>
            <a:r>
              <a:rPr lang="en-US" b="1" dirty="0" smtClean="0"/>
              <a:t>(</a:t>
            </a:r>
            <a:r>
              <a:rPr lang="en-US" sz="2800" b="1" i="1" dirty="0" smtClean="0">
                <a:solidFill>
                  <a:srgbClr val="3366FF"/>
                </a:solidFill>
              </a:rPr>
              <a:t>A, A’</a:t>
            </a:r>
            <a:r>
              <a:rPr lang="en-US" b="1" dirty="0" smtClean="0"/>
              <a:t>)</a:t>
            </a:r>
            <a:endParaRPr lang="en-US" b="1" dirty="0"/>
          </a:p>
        </p:txBody>
      </p:sp>
      <p:sp>
        <p:nvSpPr>
          <p:cNvPr id="16" name="Oval 15"/>
          <p:cNvSpPr/>
          <p:nvPr/>
        </p:nvSpPr>
        <p:spPr>
          <a:xfrm>
            <a:off x="3877733" y="2709334"/>
            <a:ext cx="338667" cy="338667"/>
          </a:xfrm>
          <a:prstGeom prst="ellipse">
            <a:avLst/>
          </a:prstGeom>
          <a:solidFill>
            <a:schemeClr val="lt1">
              <a:alpha val="0"/>
            </a:schemeClr>
          </a:solidFill>
          <a:ln w="444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solidFill>
                <a:srgbClr val="FF0000"/>
              </a:solidFill>
            </a:endParaRPr>
          </a:p>
        </p:txBody>
      </p:sp>
      <p:cxnSp>
        <p:nvCxnSpPr>
          <p:cNvPr id="17" name="Straight Connector 16"/>
          <p:cNvCxnSpPr/>
          <p:nvPr/>
        </p:nvCxnSpPr>
        <p:spPr>
          <a:xfrm>
            <a:off x="4047066" y="2861733"/>
            <a:ext cx="0" cy="2658534"/>
          </a:xfrm>
          <a:prstGeom prst="line">
            <a:avLst/>
          </a:prstGeom>
          <a:ln w="38100">
            <a:solidFill>
              <a:srgbClr val="FF0000"/>
            </a:solidFill>
            <a:prstDash val="lgDash"/>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2472267" y="2861733"/>
            <a:ext cx="1574800" cy="0"/>
          </a:xfrm>
          <a:prstGeom prst="line">
            <a:avLst/>
          </a:prstGeom>
          <a:ln w="38100">
            <a:solidFill>
              <a:srgbClr val="FF0000"/>
            </a:solidFill>
            <a:prstDash val="lgDash"/>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877733" y="2218267"/>
            <a:ext cx="1156311" cy="523220"/>
          </a:xfrm>
          <a:prstGeom prst="rect">
            <a:avLst/>
          </a:prstGeom>
          <a:noFill/>
        </p:spPr>
        <p:txBody>
          <a:bodyPr wrap="none" rtlCol="0">
            <a:spAutoFit/>
          </a:bodyPr>
          <a:lstStyle/>
          <a:p>
            <a:r>
              <a:rPr lang="en-US" b="1" dirty="0" smtClean="0"/>
              <a:t>(</a:t>
            </a:r>
            <a:r>
              <a:rPr lang="en-US" sz="2800" b="1" i="1" dirty="0">
                <a:solidFill>
                  <a:srgbClr val="3366FF"/>
                </a:solidFill>
              </a:rPr>
              <a:t>B</a:t>
            </a:r>
            <a:r>
              <a:rPr lang="en-US" sz="2800" b="1" i="1" dirty="0" smtClean="0">
                <a:solidFill>
                  <a:srgbClr val="3366FF"/>
                </a:solidFill>
              </a:rPr>
              <a:t>, </a:t>
            </a:r>
            <a:r>
              <a:rPr lang="en-US" sz="2800" b="1" i="1" dirty="0">
                <a:solidFill>
                  <a:srgbClr val="3366FF"/>
                </a:solidFill>
              </a:rPr>
              <a:t>C</a:t>
            </a:r>
            <a:r>
              <a:rPr lang="en-US" sz="2800" b="1" i="1" dirty="0" smtClean="0">
                <a:solidFill>
                  <a:srgbClr val="3366FF"/>
                </a:solidFill>
              </a:rPr>
              <a:t>’</a:t>
            </a:r>
            <a:r>
              <a:rPr lang="en-US" b="1" dirty="0" smtClean="0"/>
              <a:t>)</a:t>
            </a:r>
            <a:endParaRPr lang="en-US" b="1" dirty="0"/>
          </a:p>
        </p:txBody>
      </p:sp>
      <p:sp>
        <p:nvSpPr>
          <p:cNvPr id="22" name="TextBox 21"/>
          <p:cNvSpPr txBox="1"/>
          <p:nvPr/>
        </p:nvSpPr>
        <p:spPr>
          <a:xfrm>
            <a:off x="3031068" y="5768357"/>
            <a:ext cx="517700" cy="523220"/>
          </a:xfrm>
          <a:prstGeom prst="rect">
            <a:avLst/>
          </a:prstGeom>
          <a:noFill/>
        </p:spPr>
        <p:txBody>
          <a:bodyPr wrap="none" rtlCol="0">
            <a:spAutoFit/>
          </a:bodyPr>
          <a:lstStyle/>
          <a:p>
            <a:r>
              <a:rPr lang="en-US" sz="2800" b="1" i="1" dirty="0" smtClean="0">
                <a:solidFill>
                  <a:srgbClr val="3366FF"/>
                </a:solidFill>
              </a:rPr>
              <a:t>A</a:t>
            </a:r>
            <a:endParaRPr lang="en-US" sz="2800" b="1" i="1" dirty="0">
              <a:solidFill>
                <a:srgbClr val="3366FF"/>
              </a:solidFill>
            </a:endParaRPr>
          </a:p>
        </p:txBody>
      </p:sp>
      <p:sp>
        <p:nvSpPr>
          <p:cNvPr id="23" name="TextBox 22"/>
          <p:cNvSpPr txBox="1"/>
          <p:nvPr/>
        </p:nvSpPr>
        <p:spPr>
          <a:xfrm>
            <a:off x="1661430" y="4595043"/>
            <a:ext cx="616410" cy="523220"/>
          </a:xfrm>
          <a:prstGeom prst="rect">
            <a:avLst/>
          </a:prstGeom>
          <a:noFill/>
        </p:spPr>
        <p:txBody>
          <a:bodyPr wrap="none" rtlCol="0">
            <a:spAutoFit/>
          </a:bodyPr>
          <a:lstStyle/>
          <a:p>
            <a:r>
              <a:rPr lang="en-US" sz="2800" b="1" i="1" dirty="0" smtClean="0">
                <a:solidFill>
                  <a:srgbClr val="3366FF"/>
                </a:solidFill>
              </a:rPr>
              <a:t>A’</a:t>
            </a:r>
            <a:endParaRPr lang="en-US" sz="2800" b="1" i="1" dirty="0">
              <a:solidFill>
                <a:srgbClr val="3366FF"/>
              </a:solidFill>
            </a:endParaRPr>
          </a:p>
        </p:txBody>
      </p:sp>
      <p:sp>
        <p:nvSpPr>
          <p:cNvPr id="24" name="TextBox 23"/>
          <p:cNvSpPr txBox="1"/>
          <p:nvPr/>
        </p:nvSpPr>
        <p:spPr>
          <a:xfrm>
            <a:off x="3781554" y="5971275"/>
            <a:ext cx="531025" cy="523220"/>
          </a:xfrm>
          <a:prstGeom prst="rect">
            <a:avLst/>
          </a:prstGeom>
          <a:noFill/>
        </p:spPr>
        <p:txBody>
          <a:bodyPr wrap="none" rtlCol="0">
            <a:spAutoFit/>
          </a:bodyPr>
          <a:lstStyle/>
          <a:p>
            <a:r>
              <a:rPr lang="en-US" sz="2800" b="1" i="1" dirty="0" smtClean="0">
                <a:solidFill>
                  <a:srgbClr val="3366FF"/>
                </a:solidFill>
              </a:rPr>
              <a:t>B</a:t>
            </a:r>
            <a:endParaRPr lang="en-US" sz="2800" b="1" i="1" dirty="0">
              <a:solidFill>
                <a:srgbClr val="3366FF"/>
              </a:solidFill>
            </a:endParaRPr>
          </a:p>
        </p:txBody>
      </p:sp>
      <p:sp>
        <p:nvSpPr>
          <p:cNvPr id="25" name="TextBox 24"/>
          <p:cNvSpPr txBox="1"/>
          <p:nvPr/>
        </p:nvSpPr>
        <p:spPr>
          <a:xfrm>
            <a:off x="1135610" y="2692401"/>
            <a:ext cx="616410" cy="523220"/>
          </a:xfrm>
          <a:prstGeom prst="rect">
            <a:avLst/>
          </a:prstGeom>
          <a:noFill/>
        </p:spPr>
        <p:txBody>
          <a:bodyPr wrap="none" rtlCol="0">
            <a:spAutoFit/>
          </a:bodyPr>
          <a:lstStyle/>
          <a:p>
            <a:r>
              <a:rPr lang="en-US" sz="2800" b="1" i="1" dirty="0" smtClean="0">
                <a:solidFill>
                  <a:srgbClr val="3366FF"/>
                </a:solidFill>
              </a:rPr>
              <a:t>C’</a:t>
            </a:r>
            <a:endParaRPr lang="en-US" sz="2800" b="1" i="1" dirty="0">
              <a:solidFill>
                <a:srgbClr val="3366FF"/>
              </a:solidFill>
            </a:endParaRPr>
          </a:p>
        </p:txBody>
      </p:sp>
    </p:spTree>
    <p:custDataLst>
      <p:tags r:id="rId1"/>
    </p:custDataLst>
    <p:extLst>
      <p:ext uri="{BB962C8B-B14F-4D97-AF65-F5344CB8AC3E}">
        <p14:creationId xmlns:p14="http://schemas.microsoft.com/office/powerpoint/2010/main" val="3698454649"/>
      </p:ext>
    </p:extLst>
  </p:cSld>
  <p:clrMapOvr>
    <a:masterClrMapping/>
  </p:clrMapOvr>
  <mc:AlternateContent xmlns:mc="http://schemas.openxmlformats.org/markup-compatibility/2006" xmlns:p14="http://schemas.microsoft.com/office/powerpoint/2010/main">
    <mc:Choice Requires="p14">
      <p:transition p14:dur="0" advTm="66666"/>
    </mc:Choice>
    <mc:Fallback xmlns="">
      <p:transition xmlns:p14="http://schemas.microsoft.com/office/powerpoint/2010/main" advTm="6666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6" grpId="0" animBg="1"/>
      <p:bldP spid="21" grpId="0"/>
      <p:bldP spid="22" grpId="0"/>
      <p:bldP spid="23" grpId="0"/>
      <p:bldP spid="24" grpId="0"/>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63</a:t>
            </a:fld>
            <a:endParaRPr lang="en-US"/>
          </a:p>
        </p:txBody>
      </p:sp>
      <p:sp>
        <p:nvSpPr>
          <p:cNvPr id="6" name="Shape 260"/>
          <p:cNvSpPr>
            <a:spLocks noGrp="1"/>
          </p:cNvSpPr>
          <p:nvPr>
            <p:ph type="title"/>
          </p:nvPr>
        </p:nvSpPr>
        <p:spPr>
          <a:xfrm>
            <a:off x="457200" y="37571"/>
            <a:ext cx="8229600" cy="1143000"/>
          </a:xfrm>
          <a:prstGeom prst="rect">
            <a:avLst/>
          </a:prstGeom>
        </p:spPr>
        <p:txBody>
          <a:bodyPr>
            <a:normAutofit/>
          </a:bodyPr>
          <a:lstStyle/>
          <a:p>
            <a:pPr lvl="0">
              <a:defRPr sz="1800" b="0"/>
            </a:pPr>
            <a:r>
              <a:rPr sz="4000" dirty="0"/>
              <a:t>False </a:t>
            </a:r>
            <a:r>
              <a:rPr lang="en-US" sz="4000" dirty="0" smtClean="0"/>
              <a:t>p</a:t>
            </a:r>
            <a:r>
              <a:rPr sz="4000" dirty="0" smtClean="0"/>
              <a:t>ositives</a:t>
            </a:r>
            <a:r>
              <a:rPr lang="en-US" sz="4000" dirty="0" smtClean="0"/>
              <a:t> and negatives</a:t>
            </a:r>
            <a:endParaRPr sz="4000" dirty="0"/>
          </a:p>
        </p:txBody>
      </p:sp>
      <p:sp>
        <p:nvSpPr>
          <p:cNvPr id="7" name="Shape 261"/>
          <p:cNvSpPr txBox="1">
            <a:spLocks/>
          </p:cNvSpPr>
          <p:nvPr/>
        </p:nvSpPr>
        <p:spPr>
          <a:xfrm>
            <a:off x="457200" y="1417638"/>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sz="1800"/>
            </a:pPr>
            <a:r>
              <a:rPr lang="en-US" sz="2800" dirty="0" smtClean="0"/>
              <a:t>False negatives:</a:t>
            </a:r>
          </a:p>
          <a:p>
            <a:pPr lvl="1">
              <a:defRPr sz="1800"/>
            </a:pPr>
            <a:r>
              <a:rPr lang="en-US" sz="2400" dirty="0" smtClean="0"/>
              <a:t>Failure of automatic execution of apps</a:t>
            </a:r>
          </a:p>
          <a:p>
            <a:pPr>
              <a:defRPr sz="1800"/>
            </a:pPr>
            <a:r>
              <a:rPr lang="en-US" sz="2800" dirty="0" smtClean="0"/>
              <a:t>False positives:</a:t>
            </a:r>
          </a:p>
          <a:p>
            <a:pPr lvl="1">
              <a:defRPr sz="1800"/>
            </a:pPr>
            <a:r>
              <a:rPr lang="en-US" sz="2400" dirty="0" smtClean="0"/>
              <a:t>Customized apps</a:t>
            </a:r>
            <a:endParaRPr lang="en-US" sz="1000" dirty="0" smtClean="0"/>
          </a:p>
          <a:p>
            <a:pPr lvl="1">
              <a:defRPr sz="1800"/>
            </a:pPr>
            <a:r>
              <a:rPr lang="en-US" sz="2400" dirty="0" smtClean="0"/>
              <a:t>Use of programming framework</a:t>
            </a:r>
          </a:p>
          <a:p>
            <a:pPr marL="1016424" lvl="2" indent="-303846">
              <a:spcBef>
                <a:spcPts val="2250"/>
              </a:spcBef>
              <a:defRPr sz="1800"/>
            </a:pPr>
            <a:r>
              <a:rPr lang="en-US" sz="1400" dirty="0" err="1" smtClean="0"/>
              <a:t>PhoneGap</a:t>
            </a:r>
            <a:r>
              <a:rPr lang="en-US" sz="1400" dirty="0" smtClean="0"/>
              <a:t>, Cocos2d</a:t>
            </a:r>
          </a:p>
          <a:p>
            <a:pPr lvl="1">
              <a:defRPr sz="1800"/>
            </a:pPr>
            <a:r>
              <a:rPr lang="en-US" sz="2400" dirty="0" smtClean="0"/>
              <a:t>Use of common libraries</a:t>
            </a:r>
          </a:p>
          <a:p>
            <a:pPr marL="1016424" lvl="2" indent="-303846">
              <a:spcBef>
                <a:spcPts val="2250"/>
              </a:spcBef>
              <a:defRPr sz="1800"/>
            </a:pPr>
            <a:r>
              <a:rPr lang="en-US" sz="1400" dirty="0" smtClean="0"/>
              <a:t>Google Ads, Google Maps</a:t>
            </a:r>
            <a:endParaRPr lang="en-US" sz="1400" dirty="0"/>
          </a:p>
        </p:txBody>
      </p:sp>
      <p:pic>
        <p:nvPicPr>
          <p:cNvPr id="8" name="pasted-image.png"/>
          <p:cNvPicPr/>
          <p:nvPr/>
        </p:nvPicPr>
        <p:blipFill>
          <a:blip r:embed="rId3">
            <a:extLst/>
          </a:blip>
          <a:stretch>
            <a:fillRect/>
          </a:stretch>
        </p:blipFill>
        <p:spPr>
          <a:xfrm>
            <a:off x="845735" y="5422975"/>
            <a:ext cx="6801278" cy="933375"/>
          </a:xfrm>
          <a:prstGeom prst="rect">
            <a:avLst/>
          </a:prstGeom>
          <a:ln w="12700">
            <a:miter lim="400000"/>
          </a:ln>
        </p:spPr>
      </p:pic>
    </p:spTree>
    <p:extLst>
      <p:ext uri="{BB962C8B-B14F-4D97-AF65-F5344CB8AC3E}">
        <p14:creationId xmlns:p14="http://schemas.microsoft.com/office/powerpoint/2010/main" val="2020247117"/>
      </p:ext>
    </p:extLst>
  </p:cSld>
  <p:clrMapOvr>
    <a:masterClrMapping/>
  </p:clrMapOvr>
  <mc:AlternateContent xmlns:mc="http://schemas.openxmlformats.org/markup-compatibility/2006" xmlns:p14="http://schemas.microsoft.com/office/powerpoint/2010/main">
    <mc:Choice Requires="p14">
      <p:transition p14:dur="0" advTm="74349"/>
    </mc:Choice>
    <mc:Fallback xmlns="">
      <p:transition xmlns:p14="http://schemas.microsoft.com/office/powerpoint/2010/main" advTm="74349"/>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a:t>
            </a:r>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64</a:t>
            </a:fld>
            <a:endParaRPr lang="en-US"/>
          </a:p>
        </p:txBody>
      </p:sp>
      <p:pic>
        <p:nvPicPr>
          <p:cNvPr id="6" name="demo.mp4"/>
          <p:cNvPicPr/>
          <p:nvPr>
            <a:videoFile r:link="rId3"/>
            <p:extLst>
              <p:ext uri="{DAA4B4D4-6D71-4841-9C94-3DE7FCFB9230}">
                <p14:media xmlns:p14="http://schemas.microsoft.com/office/powerpoint/2010/main" r:embed="rId2"/>
              </p:ext>
            </p:extLst>
          </p:nvPr>
        </p:nvPicPr>
        <p:blipFill>
          <a:blip r:embed="rId6">
            <a:extLst/>
          </a:blip>
          <a:stretch>
            <a:fillRect/>
          </a:stretch>
        </p:blipFill>
        <p:spPr>
          <a:xfrm>
            <a:off x="-1" y="1375145"/>
            <a:ext cx="9144001" cy="5105400"/>
          </a:xfrm>
          <a:prstGeom prst="rect">
            <a:avLst/>
          </a:prstGeom>
        </p:spPr>
      </p:pic>
    </p:spTree>
    <p:custDataLst>
      <p:tags r:id="rId1"/>
    </p:custDataLst>
    <p:extLst>
      <p:ext uri="{BB962C8B-B14F-4D97-AF65-F5344CB8AC3E}">
        <p14:creationId xmlns:p14="http://schemas.microsoft.com/office/powerpoint/2010/main" val="2880290801"/>
      </p:ext>
    </p:extLst>
  </p:cSld>
  <p:clrMapOvr>
    <a:masterClrMapping/>
  </p:clrMapOvr>
  <mc:AlternateContent xmlns:mc="http://schemas.openxmlformats.org/markup-compatibility/2006" xmlns:p14="http://schemas.microsoft.com/office/powerpoint/2010/main">
    <mc:Choice Requires="p14">
      <p:transition p14:dur="0" advTm="51223"/>
    </mc:Choice>
    <mc:Fallback xmlns="">
      <p:transition xmlns:p14="http://schemas.microsoft.com/office/powerpoint/2010/main" advTm="5122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1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6"/>
                </p:tgtEl>
              </p:cMediaNode>
            </p:video>
          </p:childTnLst>
        </p:cTn>
      </p:par>
    </p:tnLst>
  </p:timing>
  <p:extLst mod="1">
    <p:ext uri="{E180D4A7-C9FB-4DFB-919C-405C955672EB}">
      <p14:showEvtLst xmlns:p14="http://schemas.microsoft.com/office/powerpoint/2010/main">
        <p14:playEvt time="4607" objId="6"/>
        <p14:stopEvt time="43875" objId="6"/>
      </p14:showEvtLst>
    </p:ext>
  </p:extLs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65</a:t>
            </a:fld>
            <a:endParaRPr lang="en-US"/>
          </a:p>
        </p:txBody>
      </p:sp>
      <p:sp>
        <p:nvSpPr>
          <p:cNvPr id="8" name="Shape 306"/>
          <p:cNvSpPr>
            <a:spLocks noGrp="1"/>
          </p:cNvSpPr>
          <p:nvPr>
            <p:ph type="title"/>
          </p:nvPr>
        </p:nvSpPr>
        <p:spPr>
          <a:xfrm>
            <a:off x="457200" y="274638"/>
            <a:ext cx="8229600" cy="1143000"/>
          </a:xfrm>
          <a:prstGeom prst="rect">
            <a:avLst/>
          </a:prstGeom>
        </p:spPr>
        <p:txBody>
          <a:bodyPr>
            <a:normAutofit/>
          </a:bodyPr>
          <a:lstStyle/>
          <a:p>
            <a:pPr lvl="0">
              <a:defRPr sz="1800" b="0"/>
            </a:pPr>
            <a:r>
              <a:rPr lang="en-US" sz="4000" dirty="0" smtClean="0"/>
              <a:t>Limitations</a:t>
            </a:r>
            <a:endParaRPr sz="4000" dirty="0"/>
          </a:p>
        </p:txBody>
      </p:sp>
      <p:sp>
        <p:nvSpPr>
          <p:cNvPr id="9" name="Shape 307"/>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sz="1800"/>
            </a:pPr>
            <a:r>
              <a:rPr lang="en-US" sz="2800" dirty="0" smtClean="0"/>
              <a:t>Limited scalability because of dynamic execution of apps</a:t>
            </a:r>
          </a:p>
          <a:p>
            <a:pPr lvl="1">
              <a:defRPr sz="1800"/>
            </a:pPr>
            <a:r>
              <a:rPr lang="en-US" sz="2400" dirty="0" smtClean="0"/>
              <a:t>Run static analysis as a first step</a:t>
            </a:r>
          </a:p>
          <a:p>
            <a:pPr>
              <a:defRPr sz="1800"/>
            </a:pPr>
            <a:endParaRPr lang="en-US" sz="2800" dirty="0" smtClean="0"/>
          </a:p>
          <a:p>
            <a:pPr>
              <a:defRPr sz="1800"/>
            </a:pPr>
            <a:r>
              <a:rPr lang="en-US" sz="2800" dirty="0" smtClean="0"/>
              <a:t>Attacking the API birthmark algorithm</a:t>
            </a:r>
          </a:p>
          <a:p>
            <a:pPr marL="457200" lvl="1" indent="0">
              <a:buNone/>
              <a:defRPr sz="1800"/>
            </a:pPr>
            <a:endParaRPr lang="en-US" sz="2400" dirty="0" smtClean="0"/>
          </a:p>
        </p:txBody>
      </p:sp>
    </p:spTree>
    <p:extLst>
      <p:ext uri="{BB962C8B-B14F-4D97-AF65-F5344CB8AC3E}">
        <p14:creationId xmlns:p14="http://schemas.microsoft.com/office/powerpoint/2010/main" val="2961652979"/>
      </p:ext>
    </p:extLst>
  </p:cSld>
  <p:clrMapOvr>
    <a:masterClrMapping/>
  </p:clrMapOvr>
  <mc:AlternateContent xmlns:mc="http://schemas.openxmlformats.org/markup-compatibility/2006" xmlns:p14="http://schemas.microsoft.com/office/powerpoint/2010/main">
    <mc:Choice Requires="p14">
      <p:transition p14:dur="0" advTm="77098"/>
    </mc:Choice>
    <mc:Fallback xmlns="">
      <p:transition xmlns:p14="http://schemas.microsoft.com/office/powerpoint/2010/main" advTm="77098"/>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749"/>
            <a:ext cx="8229600" cy="1143000"/>
          </a:xfrm>
        </p:spPr>
        <p:txBody>
          <a:bodyPr>
            <a:normAutofit/>
          </a:bodyPr>
          <a:lstStyle/>
          <a:p>
            <a:r>
              <a:rPr lang="en-US" sz="4800" dirty="0" smtClean="0"/>
              <a:t>Conclusion</a:t>
            </a:r>
            <a:endParaRPr lang="en-US" sz="4800" dirty="0"/>
          </a:p>
        </p:txBody>
      </p:sp>
      <p:sp>
        <p:nvSpPr>
          <p:cNvPr id="3" name="Content Placeholder 2"/>
          <p:cNvSpPr>
            <a:spLocks noGrp="1"/>
          </p:cNvSpPr>
          <p:nvPr>
            <p:ph idx="1"/>
          </p:nvPr>
        </p:nvSpPr>
        <p:spPr>
          <a:xfrm>
            <a:off x="457200" y="1072444"/>
            <a:ext cx="8229600" cy="5053720"/>
          </a:xfrm>
        </p:spPr>
        <p:txBody>
          <a:bodyPr>
            <a:normAutofit/>
          </a:bodyPr>
          <a:lstStyle/>
          <a:p>
            <a:endParaRPr lang="en-US" dirty="0" smtClean="0"/>
          </a:p>
          <a:p>
            <a:endParaRPr lang="en-US" dirty="0"/>
          </a:p>
          <a:p>
            <a:pPr marL="0" indent="0">
              <a:buNone/>
            </a:pPr>
            <a:endParaRPr lang="en-US" dirty="0"/>
          </a:p>
          <a:p>
            <a:endParaRPr lang="en-US" dirty="0" smtClean="0"/>
          </a:p>
          <a:p>
            <a:r>
              <a:rPr lang="en-US" dirty="0" smtClean="0"/>
              <a:t>An automated approach to infer mappings between APIs of two mobile platforms</a:t>
            </a:r>
          </a:p>
          <a:p>
            <a:r>
              <a:rPr lang="en-US" dirty="0" smtClean="0"/>
              <a:t>A robust approach to detect app plagiarism even in presence of obfuscation</a:t>
            </a:r>
          </a:p>
          <a:p>
            <a:endParaRPr lang="en-US" dirty="0" smtClean="0"/>
          </a:p>
        </p:txBody>
      </p:sp>
      <p:sp>
        <p:nvSpPr>
          <p:cNvPr id="4" name="Date Placeholder 3"/>
          <p:cNvSpPr>
            <a:spLocks noGrp="1"/>
          </p:cNvSpPr>
          <p:nvPr>
            <p:ph type="dt" sz="half" idx="10"/>
          </p:nvPr>
        </p:nvSpPr>
        <p:spPr/>
        <p:txBody>
          <a:bodyPr/>
          <a:lstStyle/>
          <a:p>
            <a:r>
              <a:rPr lang="en-US" smtClean="0"/>
              <a:t>Amruta Gokhale</a:t>
            </a:r>
            <a:endParaRPr lang="en-US" dirty="0"/>
          </a:p>
        </p:txBody>
      </p:sp>
      <p:sp>
        <p:nvSpPr>
          <p:cNvPr id="9" name="Slide Number Placeholder 8"/>
          <p:cNvSpPr>
            <a:spLocks noGrp="1"/>
          </p:cNvSpPr>
          <p:nvPr>
            <p:ph type="sldNum" sz="quarter" idx="12"/>
          </p:nvPr>
        </p:nvSpPr>
        <p:spPr/>
        <p:txBody>
          <a:bodyPr/>
          <a:lstStyle/>
          <a:p>
            <a:fld id="{2066355A-084C-D24E-9AD2-7E4FC41EA627}" type="slidenum">
              <a:rPr lang="en-US" smtClean="0"/>
              <a:t>66</a:t>
            </a:fld>
            <a:endParaRPr lang="en-US"/>
          </a:p>
        </p:txBody>
      </p:sp>
      <p:sp>
        <p:nvSpPr>
          <p:cNvPr id="8" name="TextBox 7"/>
          <p:cNvSpPr txBox="1"/>
          <p:nvPr/>
        </p:nvSpPr>
        <p:spPr>
          <a:xfrm>
            <a:off x="296333" y="1522501"/>
            <a:ext cx="8593666" cy="1569660"/>
          </a:xfrm>
          <a:prstGeom prst="rect">
            <a:avLst/>
          </a:prstGeom>
          <a:solidFill>
            <a:srgbClr val="FFFB76"/>
          </a:solidFill>
          <a:effectLst>
            <a:outerShdw blurRad="50800" dist="38100" dir="2700000" algn="tl" rotWithShape="0">
              <a:srgbClr val="000000">
                <a:alpha val="43000"/>
              </a:srgbClr>
            </a:outerShdw>
          </a:effectLst>
        </p:spPr>
        <p:txBody>
          <a:bodyPr wrap="square" rtlCol="0">
            <a:spAutoFit/>
          </a:bodyPr>
          <a:lstStyle/>
          <a:p>
            <a:pPr algn="ctr"/>
            <a:r>
              <a:rPr lang="en-US" sz="3200" b="1" dirty="0" smtClean="0"/>
              <a:t>We presented techniques to detect similarities for two mobile platform artifacts</a:t>
            </a:r>
          </a:p>
        </p:txBody>
      </p:sp>
    </p:spTree>
    <p:extLst>
      <p:ext uri="{BB962C8B-B14F-4D97-AF65-F5344CB8AC3E}">
        <p14:creationId xmlns:p14="http://schemas.microsoft.com/office/powerpoint/2010/main" val="2975157306"/>
      </p:ext>
    </p:extLst>
  </p:cSld>
  <p:clrMapOvr>
    <a:masterClrMapping/>
  </p:clrMapOvr>
  <mc:AlternateContent xmlns:mc="http://schemas.openxmlformats.org/markup-compatibility/2006" xmlns:p14="http://schemas.microsoft.com/office/powerpoint/2010/main">
    <mc:Choice Requires="p14">
      <p:transition p14:dur="0" advTm="25505"/>
    </mc:Choice>
    <mc:Fallback xmlns="">
      <p:transition xmlns:p14="http://schemas.microsoft.com/office/powerpoint/2010/main" advTm="25505"/>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directions</a:t>
            </a:r>
            <a:endParaRPr lang="en-US" dirty="0"/>
          </a:p>
        </p:txBody>
      </p:sp>
      <p:sp>
        <p:nvSpPr>
          <p:cNvPr id="3" name="Content Placeholder 2"/>
          <p:cNvSpPr>
            <a:spLocks noGrp="1"/>
          </p:cNvSpPr>
          <p:nvPr>
            <p:ph idx="1"/>
          </p:nvPr>
        </p:nvSpPr>
        <p:spPr/>
        <p:txBody>
          <a:bodyPr/>
          <a:lstStyle/>
          <a:p>
            <a:r>
              <a:rPr lang="en-US" dirty="0" smtClean="0"/>
              <a:t>Applying techniques from NLP or machine learning to build </a:t>
            </a:r>
            <a:r>
              <a:rPr lang="en-US" dirty="0"/>
              <a:t>t</a:t>
            </a:r>
            <a:r>
              <a:rPr lang="en-US" dirty="0" smtClean="0"/>
              <a:t>ools to improve programmer productivity</a:t>
            </a:r>
          </a:p>
          <a:p>
            <a:r>
              <a:rPr lang="en-US" dirty="0" smtClean="0"/>
              <a:t>Harping on “Big code”</a:t>
            </a:r>
          </a:p>
          <a:p>
            <a:r>
              <a:rPr lang="en-US" dirty="0" smtClean="0"/>
              <a:t>Apps for an array of computing platforms: cars, smart-watches, wearable</a:t>
            </a:r>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67</a:t>
            </a:fld>
            <a:endParaRPr lang="en-US"/>
          </a:p>
        </p:txBody>
      </p:sp>
    </p:spTree>
    <p:extLst>
      <p:ext uri="{BB962C8B-B14F-4D97-AF65-F5344CB8AC3E}">
        <p14:creationId xmlns:p14="http://schemas.microsoft.com/office/powerpoint/2010/main" val="3502480720"/>
      </p:ext>
    </p:extLst>
  </p:cSld>
  <p:clrMapOvr>
    <a:masterClrMapping/>
  </p:clrMapOvr>
  <mc:AlternateContent xmlns:mc="http://schemas.openxmlformats.org/markup-compatibility/2006" xmlns:p14="http://schemas.microsoft.com/office/powerpoint/2010/main">
    <mc:Choice Requires="p14">
      <p:transition p14:dur="0" advTm="57631"/>
    </mc:Choice>
    <mc:Fallback xmlns="">
      <p:transition xmlns:p14="http://schemas.microsoft.com/office/powerpoint/2010/main" advTm="57631"/>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Acknowledgements</a:t>
            </a:r>
            <a:endParaRPr lang="en-US" sz="4000" dirty="0"/>
          </a:p>
        </p:txBody>
      </p:sp>
      <p:sp>
        <p:nvSpPr>
          <p:cNvPr id="3" name="Content Placeholder 2"/>
          <p:cNvSpPr>
            <a:spLocks noGrp="1"/>
          </p:cNvSpPr>
          <p:nvPr>
            <p:ph idx="1"/>
          </p:nvPr>
        </p:nvSpPr>
        <p:spPr/>
        <p:txBody>
          <a:bodyPr>
            <a:normAutofit fontScale="85000" lnSpcReduction="20000"/>
          </a:bodyPr>
          <a:lstStyle/>
          <a:p>
            <a:r>
              <a:rPr lang="en-US" dirty="0" smtClean="0"/>
              <a:t>Advisor: </a:t>
            </a:r>
          </a:p>
          <a:p>
            <a:pPr lvl="1"/>
            <a:r>
              <a:rPr lang="en-US" dirty="0" err="1" smtClean="0"/>
              <a:t>Vinod</a:t>
            </a:r>
            <a:r>
              <a:rPr lang="en-US" dirty="0" smtClean="0"/>
              <a:t> </a:t>
            </a:r>
            <a:r>
              <a:rPr lang="en-US" dirty="0" err="1" smtClean="0"/>
              <a:t>Ganapathy</a:t>
            </a:r>
            <a:endParaRPr lang="en-US" dirty="0" smtClean="0"/>
          </a:p>
          <a:p>
            <a:r>
              <a:rPr lang="en-US" dirty="0" smtClean="0"/>
              <a:t>Committee members:</a:t>
            </a:r>
          </a:p>
          <a:p>
            <a:pPr lvl="1"/>
            <a:r>
              <a:rPr lang="en-US" dirty="0" smtClean="0"/>
              <a:t>Alex </a:t>
            </a:r>
            <a:r>
              <a:rPr lang="en-US" dirty="0" err="1" smtClean="0"/>
              <a:t>Borgida</a:t>
            </a:r>
            <a:r>
              <a:rPr lang="en-US" dirty="0" smtClean="0"/>
              <a:t>, </a:t>
            </a:r>
            <a:r>
              <a:rPr lang="en-US" dirty="0" err="1" smtClean="0"/>
              <a:t>Santosh</a:t>
            </a:r>
            <a:r>
              <a:rPr lang="en-US" dirty="0" smtClean="0"/>
              <a:t> </a:t>
            </a:r>
            <a:r>
              <a:rPr lang="en-US" dirty="0" err="1" smtClean="0"/>
              <a:t>Nagarkatte</a:t>
            </a:r>
            <a:r>
              <a:rPr lang="en-US" dirty="0" smtClean="0"/>
              <a:t>, </a:t>
            </a:r>
            <a:r>
              <a:rPr lang="en-US" dirty="0" err="1" smtClean="0"/>
              <a:t>Liviu</a:t>
            </a:r>
            <a:r>
              <a:rPr lang="en-US" dirty="0" smtClean="0"/>
              <a:t> </a:t>
            </a:r>
            <a:r>
              <a:rPr lang="en-US" dirty="0" err="1" smtClean="0"/>
              <a:t>Iftode</a:t>
            </a:r>
            <a:r>
              <a:rPr lang="en-US" dirty="0" smtClean="0"/>
              <a:t>, </a:t>
            </a:r>
            <a:r>
              <a:rPr lang="en-US" dirty="0" err="1" smtClean="0"/>
              <a:t>Pratyusa</a:t>
            </a:r>
            <a:r>
              <a:rPr lang="en-US" dirty="0" smtClean="0"/>
              <a:t> </a:t>
            </a:r>
            <a:r>
              <a:rPr lang="en-US" dirty="0" err="1" smtClean="0"/>
              <a:t>Manadhata</a:t>
            </a:r>
            <a:endParaRPr lang="en-US" dirty="0" smtClean="0"/>
          </a:p>
          <a:p>
            <a:r>
              <a:rPr lang="en-US" dirty="0" smtClean="0"/>
              <a:t>Co-authors:</a:t>
            </a:r>
            <a:endParaRPr lang="en-US" dirty="0"/>
          </a:p>
          <a:p>
            <a:pPr lvl="1"/>
            <a:r>
              <a:rPr lang="en-US" dirty="0" err="1"/>
              <a:t>Daeyoung</a:t>
            </a:r>
            <a:r>
              <a:rPr lang="en-US" dirty="0"/>
              <a:t> Kim, </a:t>
            </a:r>
            <a:r>
              <a:rPr lang="en-US" dirty="0" err="1"/>
              <a:t>Yogesh</a:t>
            </a:r>
            <a:r>
              <a:rPr lang="en-US" dirty="0"/>
              <a:t> </a:t>
            </a:r>
            <a:r>
              <a:rPr lang="en-US" dirty="0" err="1"/>
              <a:t>Padmanabhan</a:t>
            </a:r>
            <a:r>
              <a:rPr lang="en-US" dirty="0"/>
              <a:t>, </a:t>
            </a:r>
            <a:r>
              <a:rPr lang="en-US" dirty="0" err="1" smtClean="0"/>
              <a:t>Abhinav</a:t>
            </a:r>
            <a:r>
              <a:rPr lang="en-US" dirty="0" smtClean="0"/>
              <a:t> </a:t>
            </a:r>
            <a:r>
              <a:rPr lang="en-US" dirty="0" err="1" smtClean="0"/>
              <a:t>Srivastav</a:t>
            </a:r>
            <a:r>
              <a:rPr lang="en-US" dirty="0" smtClean="0"/>
              <a:t>, </a:t>
            </a:r>
            <a:r>
              <a:rPr lang="en-US" dirty="0" err="1" smtClean="0"/>
              <a:t>Uli</a:t>
            </a:r>
            <a:r>
              <a:rPr lang="en-US" dirty="0" smtClean="0"/>
              <a:t> Kremer</a:t>
            </a:r>
          </a:p>
          <a:p>
            <a:r>
              <a:rPr lang="en-US" dirty="0" err="1" smtClean="0"/>
              <a:t>Discolab</a:t>
            </a:r>
            <a:r>
              <a:rPr lang="en-US" dirty="0" smtClean="0"/>
              <a:t> members</a:t>
            </a:r>
          </a:p>
          <a:p>
            <a:pPr lvl="1"/>
            <a:r>
              <a:rPr lang="en-US" dirty="0" smtClean="0"/>
              <a:t>Mohan </a:t>
            </a:r>
            <a:r>
              <a:rPr lang="en-US" dirty="0" err="1" smtClean="0"/>
              <a:t>Dhawan</a:t>
            </a:r>
            <a:r>
              <a:rPr lang="en-US" dirty="0" smtClean="0"/>
              <a:t>, </a:t>
            </a:r>
            <a:r>
              <a:rPr lang="en-US" dirty="0" err="1" smtClean="0"/>
              <a:t>Shakeel</a:t>
            </a:r>
            <a:r>
              <a:rPr lang="en-US" dirty="0" smtClean="0"/>
              <a:t> Butt, Lu Han, Liu Yang, </a:t>
            </a:r>
            <a:r>
              <a:rPr lang="en-US" dirty="0" err="1" smtClean="0"/>
              <a:t>Rezwana</a:t>
            </a:r>
            <a:r>
              <a:rPr lang="en-US" dirty="0" smtClean="0"/>
              <a:t> </a:t>
            </a:r>
            <a:r>
              <a:rPr lang="en-US" dirty="0" err="1" smtClean="0"/>
              <a:t>Karim</a:t>
            </a:r>
            <a:r>
              <a:rPr lang="en-US" dirty="0" smtClean="0"/>
              <a:t>, </a:t>
            </a:r>
            <a:r>
              <a:rPr lang="en-US" dirty="0" err="1" smtClean="0"/>
              <a:t>Hai</a:t>
            </a:r>
            <a:r>
              <a:rPr lang="en-US" dirty="0" smtClean="0"/>
              <a:t> Nguyen, Nader </a:t>
            </a:r>
            <a:r>
              <a:rPr lang="en-US" dirty="0" err="1" smtClean="0"/>
              <a:t>Boushehrinejadmoradi</a:t>
            </a:r>
            <a:r>
              <a:rPr lang="en-US" dirty="0" smtClean="0"/>
              <a:t>, </a:t>
            </a:r>
            <a:r>
              <a:rPr lang="en-US" dirty="0" err="1" smtClean="0"/>
              <a:t>Daehan</a:t>
            </a:r>
            <a:r>
              <a:rPr lang="en-US" dirty="0" smtClean="0"/>
              <a:t> </a:t>
            </a:r>
            <a:r>
              <a:rPr lang="en-US" dirty="0" err="1" smtClean="0"/>
              <a:t>Kwak</a:t>
            </a:r>
            <a:r>
              <a:rPr lang="en-US" dirty="0" smtClean="0"/>
              <a:t>, </a:t>
            </a:r>
            <a:r>
              <a:rPr lang="en-US" dirty="0" err="1" smtClean="0"/>
              <a:t>Ruilin</a:t>
            </a:r>
            <a:r>
              <a:rPr lang="en-US" dirty="0" smtClean="0"/>
              <a:t> Liu</a:t>
            </a:r>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68</a:t>
            </a:fld>
            <a:endParaRPr lang="en-US"/>
          </a:p>
        </p:txBody>
      </p:sp>
    </p:spTree>
    <p:extLst>
      <p:ext uri="{BB962C8B-B14F-4D97-AF65-F5344CB8AC3E}">
        <p14:creationId xmlns:p14="http://schemas.microsoft.com/office/powerpoint/2010/main" val="3231961141"/>
      </p:ext>
    </p:extLst>
  </p:cSld>
  <p:clrMapOvr>
    <a:masterClrMapping/>
  </p:clrMapOvr>
  <mc:AlternateContent xmlns:mc="http://schemas.openxmlformats.org/markup-compatibility/2006" xmlns:p14="http://schemas.microsoft.com/office/powerpoint/2010/main">
    <mc:Choice Requires="p14">
      <p:transition p14:dur="0" advTm="13883"/>
    </mc:Choice>
    <mc:Fallback xmlns="">
      <p:transition xmlns:p14="http://schemas.microsoft.com/office/powerpoint/2010/main" advTm="13883"/>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Challenges faced by app developers</a:t>
            </a:r>
          </a:p>
        </p:txBody>
      </p:sp>
      <p:sp>
        <p:nvSpPr>
          <p:cNvPr id="3" name="Content Placeholder 2"/>
          <p:cNvSpPr>
            <a:spLocks noGrp="1"/>
          </p:cNvSpPr>
          <p:nvPr>
            <p:ph idx="1"/>
          </p:nvPr>
        </p:nvSpPr>
        <p:spPr>
          <a:xfrm>
            <a:off x="457200" y="1600200"/>
            <a:ext cx="8229600" cy="3035829"/>
          </a:xfrm>
        </p:spPr>
        <p:txBody>
          <a:bodyPr>
            <a:normAutofit/>
          </a:bodyPr>
          <a:lstStyle/>
          <a:p>
            <a:r>
              <a:rPr lang="en-US" dirty="0" smtClean="0"/>
              <a:t>Fragmentation within a single platform</a:t>
            </a:r>
          </a:p>
          <a:p>
            <a:pPr lvl="1"/>
            <a:r>
              <a:rPr lang="en-US" dirty="0"/>
              <a:t>Screen </a:t>
            </a:r>
            <a:r>
              <a:rPr lang="en-US" dirty="0" smtClean="0"/>
              <a:t>sizes</a:t>
            </a:r>
            <a:endParaRPr lang="en-US" dirty="0"/>
          </a:p>
          <a:p>
            <a:pPr lvl="1"/>
            <a:r>
              <a:rPr lang="en-US" dirty="0"/>
              <a:t>Screen </a:t>
            </a:r>
            <a:r>
              <a:rPr lang="en-US" dirty="0" smtClean="0"/>
              <a:t>resolutions</a:t>
            </a:r>
            <a:endParaRPr lang="en-US" dirty="0"/>
          </a:p>
          <a:p>
            <a:pPr lvl="1"/>
            <a:r>
              <a:rPr lang="en-US" dirty="0"/>
              <a:t>OS </a:t>
            </a:r>
            <a:r>
              <a:rPr lang="en-US" dirty="0" smtClean="0"/>
              <a:t>versions</a:t>
            </a:r>
          </a:p>
          <a:p>
            <a:pPr marL="457200" lvl="1" indent="0">
              <a:buNone/>
            </a:pPr>
            <a:endParaRPr lang="en-US" dirty="0" smtClean="0"/>
          </a:p>
          <a:p>
            <a:pPr marL="457200" lvl="1" indent="0">
              <a:buNone/>
            </a:pPr>
            <a:endParaRPr lang="en-US" dirty="0" smtClean="0"/>
          </a:p>
          <a:p>
            <a:pPr marL="457200" lvl="1" indent="0">
              <a:buNone/>
            </a:pPr>
            <a:endParaRPr lang="en-US" dirty="0"/>
          </a:p>
          <a:p>
            <a:pPr marL="457200" lvl="1" indent="0">
              <a:buNone/>
            </a:pPr>
            <a:endParaRPr lang="en-US" dirty="0" smtClean="0"/>
          </a:p>
          <a:p>
            <a:pPr marL="457200" lvl="1" indent="0">
              <a:buNone/>
            </a:pPr>
            <a:endParaRPr lang="en-US" dirty="0" smtClean="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a:t>
            </a:fld>
            <a:endParaRPr lang="en-US"/>
          </a:p>
        </p:txBody>
      </p:sp>
      <p:pic>
        <p:nvPicPr>
          <p:cNvPr id="6" name="Picture 5" descr="android_devic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0515" y="2261653"/>
            <a:ext cx="2261636" cy="2171170"/>
          </a:xfrm>
          <a:prstGeom prst="rect">
            <a:avLst/>
          </a:prstGeom>
        </p:spPr>
      </p:pic>
      <p:pic>
        <p:nvPicPr>
          <p:cNvPr id="8" name="Picture 7" descr="Android-all-versions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3734" y="3946527"/>
            <a:ext cx="3597694" cy="2219854"/>
          </a:xfrm>
          <a:prstGeom prst="rect">
            <a:avLst/>
          </a:prstGeom>
        </p:spPr>
      </p:pic>
    </p:spTree>
    <p:custDataLst>
      <p:tags r:id="rId1"/>
    </p:custDataLst>
    <p:extLst>
      <p:ext uri="{BB962C8B-B14F-4D97-AF65-F5344CB8AC3E}">
        <p14:creationId xmlns:p14="http://schemas.microsoft.com/office/powerpoint/2010/main" val="456610136"/>
      </p:ext>
    </p:extLst>
  </p:cSld>
  <p:clrMapOvr>
    <a:masterClrMapping/>
  </p:clrMapOvr>
  <mc:AlternateContent xmlns:mc="http://schemas.openxmlformats.org/markup-compatibility/2006" xmlns:p14="http://schemas.microsoft.com/office/powerpoint/2010/main">
    <mc:Choice Requires="p14">
      <p:transition p14:dur="0" advTm="49909"/>
    </mc:Choice>
    <mc:Fallback xmlns="">
      <p:transition xmlns:p14="http://schemas.microsoft.com/office/powerpoint/2010/main" advTm="4990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69</a:t>
            </a:fld>
            <a:endParaRPr lang="en-US"/>
          </a:p>
        </p:txBody>
      </p:sp>
    </p:spTree>
    <p:extLst>
      <p:ext uri="{BB962C8B-B14F-4D97-AF65-F5344CB8AC3E}">
        <p14:creationId xmlns:p14="http://schemas.microsoft.com/office/powerpoint/2010/main" val="390271007"/>
      </p:ext>
    </p:extLst>
  </p:cSld>
  <p:clrMapOvr>
    <a:masterClrMapping/>
  </p:clrMapOvr>
  <mc:AlternateContent xmlns:mc="http://schemas.openxmlformats.org/markup-compatibility/2006" xmlns:p14="http://schemas.microsoft.com/office/powerpoint/2010/main">
    <mc:Choice Requires="p14">
      <p:transition p14:dur="0" advTm="5901"/>
    </mc:Choice>
    <mc:Fallback xmlns="">
      <p:transition xmlns:p14="http://schemas.microsoft.com/office/powerpoint/2010/main" advTm="5901"/>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Challenges faced by app developers</a:t>
            </a:r>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7</a:t>
            </a:fld>
            <a:endParaRPr lang="en-US"/>
          </a:p>
        </p:txBody>
      </p:sp>
      <p:sp>
        <p:nvSpPr>
          <p:cNvPr id="6" name="Content Placeholder 2"/>
          <p:cNvSpPr txBox="1">
            <a:spLocks/>
          </p:cNvSpPr>
          <p:nvPr/>
        </p:nvSpPr>
        <p:spPr>
          <a:xfrm>
            <a:off x="457200" y="1769530"/>
            <a:ext cx="8229600" cy="127846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Lack of support for monitoring, analysis and testing of mobile apps</a:t>
            </a:r>
          </a:p>
        </p:txBody>
      </p:sp>
    </p:spTree>
    <p:extLst>
      <p:ext uri="{BB962C8B-B14F-4D97-AF65-F5344CB8AC3E}">
        <p14:creationId xmlns:p14="http://schemas.microsoft.com/office/powerpoint/2010/main" val="3165222638"/>
      </p:ext>
    </p:extLst>
  </p:cSld>
  <p:clrMapOvr>
    <a:masterClrMapping/>
  </p:clrMapOvr>
  <mc:AlternateContent xmlns:mc="http://schemas.openxmlformats.org/markup-compatibility/2006" xmlns:p14="http://schemas.microsoft.com/office/powerpoint/2010/main">
    <mc:Choice Requires="p14">
      <p:transition p14:dur="0" advTm="8403"/>
    </mc:Choice>
    <mc:Fallback xmlns="">
      <p:transition xmlns:p14="http://schemas.microsoft.com/office/powerpoint/2010/main" advTm="8403"/>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Challenges faced by platform vendors</a:t>
            </a:r>
            <a:endParaRPr lang="en-US" dirty="0"/>
          </a:p>
        </p:txBody>
      </p:sp>
      <p:sp>
        <p:nvSpPr>
          <p:cNvPr id="4" name="Date Placeholder 3"/>
          <p:cNvSpPr>
            <a:spLocks noGrp="1"/>
          </p:cNvSpPr>
          <p:nvPr>
            <p:ph type="dt" sz="half" idx="10"/>
          </p:nvPr>
        </p:nvSpPr>
        <p:spPr/>
        <p:txBody>
          <a:bodyPr/>
          <a:lstStyle/>
          <a:p>
            <a:r>
              <a:rPr lang="en-US" smtClean="0"/>
              <a:t>Amruta Gokhale</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8</a:t>
            </a:fld>
            <a:endParaRPr lang="en-US"/>
          </a:p>
        </p:txBody>
      </p:sp>
      <p:pic>
        <p:nvPicPr>
          <p:cNvPr id="6" name="Picture 5" descr="App-Store-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7068" y="1666672"/>
            <a:ext cx="6197599" cy="2561095"/>
          </a:xfrm>
          <a:prstGeom prst="rect">
            <a:avLst/>
          </a:prstGeom>
        </p:spPr>
      </p:pic>
      <p:sp>
        <p:nvSpPr>
          <p:cNvPr id="7" name="TextBox 6"/>
          <p:cNvSpPr txBox="1"/>
          <p:nvPr/>
        </p:nvSpPr>
        <p:spPr>
          <a:xfrm>
            <a:off x="682308" y="4692773"/>
            <a:ext cx="7750493" cy="1077218"/>
          </a:xfrm>
          <a:prstGeom prst="rect">
            <a:avLst/>
          </a:prstGeom>
          <a:solidFill>
            <a:srgbClr val="FCD5B5"/>
          </a:solidFill>
          <a:effectLst>
            <a:outerShdw blurRad="50800" dist="38100" dir="2700000" algn="tl" rotWithShape="0">
              <a:srgbClr val="000000">
                <a:alpha val="43000"/>
              </a:srgbClr>
            </a:outerShdw>
          </a:effectLst>
        </p:spPr>
        <p:txBody>
          <a:bodyPr wrap="square" rtlCol="0">
            <a:spAutoFit/>
          </a:bodyPr>
          <a:lstStyle/>
          <a:p>
            <a:pPr algn="ctr"/>
            <a:r>
              <a:rPr lang="en-US" sz="3200" dirty="0"/>
              <a:t>Detecting malicious or plagiarized mobile </a:t>
            </a:r>
            <a:r>
              <a:rPr lang="en-US" sz="3200" dirty="0" smtClean="0"/>
              <a:t>apps</a:t>
            </a:r>
            <a:endParaRPr lang="en-US" sz="3200" dirty="0"/>
          </a:p>
        </p:txBody>
      </p:sp>
    </p:spTree>
    <p:custDataLst>
      <p:tags r:id="rId1"/>
    </p:custDataLst>
    <p:extLst>
      <p:ext uri="{BB962C8B-B14F-4D97-AF65-F5344CB8AC3E}">
        <p14:creationId xmlns:p14="http://schemas.microsoft.com/office/powerpoint/2010/main" val="705985502"/>
      </p:ext>
    </p:extLst>
  </p:cSld>
  <p:clrMapOvr>
    <a:masterClrMapping/>
  </p:clrMapOvr>
  <mc:AlternateContent xmlns:mc="http://schemas.openxmlformats.org/markup-compatibility/2006" xmlns:p14="http://schemas.microsoft.com/office/powerpoint/2010/main">
    <mc:Choice Requires="p14">
      <p:transition p14:dur="0" advTm="20816"/>
    </mc:Choice>
    <mc:Fallback xmlns="">
      <p:transition xmlns:p14="http://schemas.microsoft.com/office/powerpoint/2010/main" advTm="2081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1|13|2.6|13.5|4.8"/>
</p:tagLst>
</file>

<file path=ppt/tags/tag10.xml><?xml version="1.0" encoding="utf-8"?>
<p:tagLst xmlns:a="http://schemas.openxmlformats.org/drawingml/2006/main" xmlns:r="http://schemas.openxmlformats.org/officeDocument/2006/relationships" xmlns:p="http://schemas.openxmlformats.org/presentationml/2006/main">
  <p:tag name="TIMING" val="|14|0.8|0.5|9.2|0.9"/>
</p:tagLst>
</file>

<file path=ppt/tags/tag11.xml><?xml version="1.0" encoding="utf-8"?>
<p:tagLst xmlns:a="http://schemas.openxmlformats.org/drawingml/2006/main" xmlns:r="http://schemas.openxmlformats.org/officeDocument/2006/relationships" xmlns:p="http://schemas.openxmlformats.org/presentationml/2006/main">
  <p:tag name="TIMING" val="|15.7"/>
</p:tagLst>
</file>

<file path=ppt/tags/tag12.xml><?xml version="1.0" encoding="utf-8"?>
<p:tagLst xmlns:a="http://schemas.openxmlformats.org/drawingml/2006/main" xmlns:r="http://schemas.openxmlformats.org/officeDocument/2006/relationships" xmlns:p="http://schemas.openxmlformats.org/presentationml/2006/main">
  <p:tag name="TIMING" val="|24.4|7.5"/>
</p:tagLst>
</file>

<file path=ppt/tags/tag13.xml><?xml version="1.0" encoding="utf-8"?>
<p:tagLst xmlns:a="http://schemas.openxmlformats.org/drawingml/2006/main" xmlns:r="http://schemas.openxmlformats.org/officeDocument/2006/relationships" xmlns:p="http://schemas.openxmlformats.org/presentationml/2006/main">
  <p:tag name="TIMING" val="|29.9"/>
</p:tagLst>
</file>

<file path=ppt/tags/tag14.xml><?xml version="1.0" encoding="utf-8"?>
<p:tagLst xmlns:a="http://schemas.openxmlformats.org/drawingml/2006/main" xmlns:r="http://schemas.openxmlformats.org/officeDocument/2006/relationships" xmlns:p="http://schemas.openxmlformats.org/presentationml/2006/main">
  <p:tag name="TIMING" val="|21.9|0.6"/>
</p:tagLst>
</file>

<file path=ppt/tags/tag15.xml><?xml version="1.0" encoding="utf-8"?>
<p:tagLst xmlns:a="http://schemas.openxmlformats.org/drawingml/2006/main" xmlns:r="http://schemas.openxmlformats.org/officeDocument/2006/relationships" xmlns:p="http://schemas.openxmlformats.org/presentationml/2006/main">
  <p:tag name="TIMING" val="|39.4|1.1"/>
</p:tagLst>
</file>

<file path=ppt/tags/tag16.xml><?xml version="1.0" encoding="utf-8"?>
<p:tagLst xmlns:a="http://schemas.openxmlformats.org/drawingml/2006/main" xmlns:r="http://schemas.openxmlformats.org/officeDocument/2006/relationships" xmlns:p="http://schemas.openxmlformats.org/presentationml/2006/main">
  <p:tag name="TIMING" val="|38.5"/>
</p:tagLst>
</file>

<file path=ppt/tags/tag17.xml><?xml version="1.0" encoding="utf-8"?>
<p:tagLst xmlns:a="http://schemas.openxmlformats.org/drawingml/2006/main" xmlns:r="http://schemas.openxmlformats.org/officeDocument/2006/relationships" xmlns:p="http://schemas.openxmlformats.org/presentationml/2006/main">
  <p:tag name="TIMING" val="|1.3|9|7.1"/>
</p:tagLst>
</file>

<file path=ppt/tags/tag18.xml><?xml version="1.0" encoding="utf-8"?>
<p:tagLst xmlns:a="http://schemas.openxmlformats.org/drawingml/2006/main" xmlns:r="http://schemas.openxmlformats.org/officeDocument/2006/relationships" xmlns:p="http://schemas.openxmlformats.org/presentationml/2006/main">
  <p:tag name="TIMING" val="|61.6"/>
</p:tagLst>
</file>

<file path=ppt/tags/tag19.xml><?xml version="1.0" encoding="utf-8"?>
<p:tagLst xmlns:a="http://schemas.openxmlformats.org/drawingml/2006/main" xmlns:r="http://schemas.openxmlformats.org/officeDocument/2006/relationships" xmlns:p="http://schemas.openxmlformats.org/presentationml/2006/main">
  <p:tag name="TIMING" val="|39|33.7"/>
</p:tagLst>
</file>

<file path=ppt/tags/tag2.xml><?xml version="1.0" encoding="utf-8"?>
<p:tagLst xmlns:a="http://schemas.openxmlformats.org/drawingml/2006/main" xmlns:r="http://schemas.openxmlformats.org/officeDocument/2006/relationships" xmlns:p="http://schemas.openxmlformats.org/presentationml/2006/main">
  <p:tag name="TIMING" val="|16.8|7.8|1"/>
</p:tagLst>
</file>

<file path=ppt/tags/tag20.xml><?xml version="1.0" encoding="utf-8"?>
<p:tagLst xmlns:a="http://schemas.openxmlformats.org/drawingml/2006/main" xmlns:r="http://schemas.openxmlformats.org/officeDocument/2006/relationships" xmlns:p="http://schemas.openxmlformats.org/presentationml/2006/main">
  <p:tag name="TIMING" val="|12.7|10.5|13.9|2.8|11.3|0.9"/>
</p:tagLst>
</file>

<file path=ppt/tags/tag21.xml><?xml version="1.0" encoding="utf-8"?>
<p:tagLst xmlns:a="http://schemas.openxmlformats.org/drawingml/2006/main" xmlns:r="http://schemas.openxmlformats.org/officeDocument/2006/relationships" xmlns:p="http://schemas.openxmlformats.org/presentationml/2006/main">
  <p:tag name="TIMING" val="|7.3|5.5|13.1|1.1|19.8"/>
</p:tagLst>
</file>

<file path=ppt/tags/tag22.xml><?xml version="1.0" encoding="utf-8"?>
<p:tagLst xmlns:a="http://schemas.openxmlformats.org/drawingml/2006/main" xmlns:r="http://schemas.openxmlformats.org/officeDocument/2006/relationships" xmlns:p="http://schemas.openxmlformats.org/presentationml/2006/main">
  <p:tag name="TIMING" val="|24.9|6.3|8.8|3.9|1.8|1.4"/>
</p:tagLst>
</file>

<file path=ppt/tags/tag23.xml><?xml version="1.0" encoding="utf-8"?>
<p:tagLst xmlns:a="http://schemas.openxmlformats.org/drawingml/2006/main" xmlns:r="http://schemas.openxmlformats.org/officeDocument/2006/relationships" xmlns:p="http://schemas.openxmlformats.org/presentationml/2006/main">
  <p:tag name="TIMING" val="|4.6"/>
</p:tagLst>
</file>

<file path=ppt/tags/tag3.xml><?xml version="1.0" encoding="utf-8"?>
<p:tagLst xmlns:a="http://schemas.openxmlformats.org/drawingml/2006/main" xmlns:r="http://schemas.openxmlformats.org/officeDocument/2006/relationships" xmlns:p="http://schemas.openxmlformats.org/presentationml/2006/main">
  <p:tag name="TIMING" val="|3.6|3|5.6|11.6|1.3"/>
</p:tagLst>
</file>

<file path=ppt/tags/tag4.xml><?xml version="1.0" encoding="utf-8"?>
<p:tagLst xmlns:a="http://schemas.openxmlformats.org/drawingml/2006/main" xmlns:r="http://schemas.openxmlformats.org/officeDocument/2006/relationships" xmlns:p="http://schemas.openxmlformats.org/presentationml/2006/main">
  <p:tag name="TIMING" val="|13.4"/>
</p:tagLst>
</file>

<file path=ppt/tags/tag5.xml><?xml version="1.0" encoding="utf-8"?>
<p:tagLst xmlns:a="http://schemas.openxmlformats.org/drawingml/2006/main" xmlns:r="http://schemas.openxmlformats.org/officeDocument/2006/relationships" xmlns:p="http://schemas.openxmlformats.org/presentationml/2006/main">
  <p:tag name="TIMING" val="|4.3|0.5|0.8|0.5"/>
</p:tagLst>
</file>

<file path=ppt/tags/tag6.xml><?xml version="1.0" encoding="utf-8"?>
<p:tagLst xmlns:a="http://schemas.openxmlformats.org/drawingml/2006/main" xmlns:r="http://schemas.openxmlformats.org/officeDocument/2006/relationships" xmlns:p="http://schemas.openxmlformats.org/presentationml/2006/main">
  <p:tag name="TIMING" val="|40.1"/>
</p:tagLst>
</file>

<file path=ppt/tags/tag7.xml><?xml version="1.0" encoding="utf-8"?>
<p:tagLst xmlns:a="http://schemas.openxmlformats.org/drawingml/2006/main" xmlns:r="http://schemas.openxmlformats.org/officeDocument/2006/relationships" xmlns:p="http://schemas.openxmlformats.org/presentationml/2006/main">
  <p:tag name="TIMING" val="|10|1|0.5"/>
</p:tagLst>
</file>

<file path=ppt/tags/tag8.xml><?xml version="1.0" encoding="utf-8"?>
<p:tagLst xmlns:a="http://schemas.openxmlformats.org/drawingml/2006/main" xmlns:r="http://schemas.openxmlformats.org/officeDocument/2006/relationships" xmlns:p="http://schemas.openxmlformats.org/presentationml/2006/main">
  <p:tag name="TIMING" val="|19.1"/>
</p:tagLst>
</file>

<file path=ppt/tags/tag9.xml><?xml version="1.0" encoding="utf-8"?>
<p:tagLst xmlns:a="http://schemas.openxmlformats.org/drawingml/2006/main" xmlns:r="http://schemas.openxmlformats.org/officeDocument/2006/relationships" xmlns:p="http://schemas.openxmlformats.org/presentationml/2006/main">
  <p:tag name="TIMING" val="|53.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schemas.microsoft.com/office/2006/metadata/properties"/>
    <ds:schemaRef ds:uri="http://schemas.microsoft.com/office/infopath/2007/PartnerControls"/>
    <ds:schemaRef ds:uri="http://schemas.microsoft.com/sharepoint/v3/field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64618</TotalTime>
  <Words>2981</Words>
  <Application>Microsoft Macintosh PowerPoint</Application>
  <PresentationFormat>On-screen Show (4:3)</PresentationFormat>
  <Paragraphs>979</Paragraphs>
  <Slides>70</Slides>
  <Notes>69</Notes>
  <HiddenSlides>0</HiddenSlides>
  <MMClips>1</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Similarity Detection Techniques for Mobile Platform Artifacts</vt:lpstr>
      <vt:lpstr>PowerPoint Presentation</vt:lpstr>
      <vt:lpstr>PowerPoint Presentation</vt:lpstr>
      <vt:lpstr>PowerPoint Presentation</vt:lpstr>
      <vt:lpstr>App ecosystem</vt:lpstr>
      <vt:lpstr>Challenges faced by app developers</vt:lpstr>
      <vt:lpstr>Challenges faced by app developers</vt:lpstr>
      <vt:lpstr>Challenges faced by app developers</vt:lpstr>
      <vt:lpstr>Challenges faced by platform vendors</vt:lpstr>
      <vt:lpstr>Challenges we address</vt:lpstr>
      <vt:lpstr>Challenges we address and our solutions</vt:lpstr>
      <vt:lpstr>Key idea</vt:lpstr>
      <vt:lpstr>My thesis</vt:lpstr>
      <vt:lpstr>Contributions</vt:lpstr>
      <vt:lpstr>Detecting similarity in mobile platform APIs</vt:lpstr>
      <vt:lpstr>An app for a single platform</vt:lpstr>
      <vt:lpstr>Challenge: Unfamiliar mobile platforms</vt:lpstr>
      <vt:lpstr>Challenges in porting apps</vt:lpstr>
      <vt:lpstr>APIs often offer similar functionalities</vt:lpstr>
      <vt:lpstr>What are API Mappings?</vt:lpstr>
      <vt:lpstr>Existing API mapping tools</vt:lpstr>
      <vt:lpstr>Manually inferring API mappings</vt:lpstr>
      <vt:lpstr>Our tool: Rosetta</vt:lpstr>
      <vt:lpstr>Rosetta</vt:lpstr>
      <vt:lpstr>Rosetta</vt:lpstr>
      <vt:lpstr>Rosetta</vt:lpstr>
      <vt:lpstr>Workflow of Rosetta</vt:lpstr>
      <vt:lpstr>Combining results from multiple apps</vt:lpstr>
      <vt:lpstr>              Collecting app pairs</vt:lpstr>
      <vt:lpstr>              Collecting app pairs</vt:lpstr>
      <vt:lpstr>               Generate execution traces</vt:lpstr>
      <vt:lpstr>Multiple traces for AppS, AppT</vt:lpstr>
      <vt:lpstr>             Trace analysis</vt:lpstr>
      <vt:lpstr>Attribute #1: Relative frequency</vt:lpstr>
      <vt:lpstr>Inferences using relative frequency</vt:lpstr>
      <vt:lpstr>Attribute #2: Context</vt:lpstr>
      <vt:lpstr>Attribute #2: Context</vt:lpstr>
      <vt:lpstr>Using belief propagation</vt:lpstr>
      <vt:lpstr>Trace analysis algorithm</vt:lpstr>
      <vt:lpstr>Likely API mappings</vt:lpstr>
      <vt:lpstr>Output of Rosetta</vt:lpstr>
      <vt:lpstr>The Rosetta prototype</vt:lpstr>
      <vt:lpstr>Evaluation</vt:lpstr>
      <vt:lpstr>Examples of inferred API mappings</vt:lpstr>
      <vt:lpstr>Highlights of results</vt:lpstr>
      <vt:lpstr>Rank distribution of first valid mapping</vt:lpstr>
      <vt:lpstr>Related Work</vt:lpstr>
      <vt:lpstr>Detecting similarity in mobile apps</vt:lpstr>
      <vt:lpstr>App markets for a single platform</vt:lpstr>
      <vt:lpstr>Real world plagiarized app</vt:lpstr>
      <vt:lpstr>Real world plagiarized app</vt:lpstr>
      <vt:lpstr>Plagiarized apps</vt:lpstr>
      <vt:lpstr>Previous approaches to detect  app plagiarism</vt:lpstr>
      <vt:lpstr>Androcrypt: a strong obfuscator</vt:lpstr>
      <vt:lpstr>Stronger the obfuscation, lower the similarity scores</vt:lpstr>
      <vt:lpstr>Detecting app plagiarism</vt:lpstr>
      <vt:lpstr>API birthmarks</vt:lpstr>
      <vt:lpstr>Trace Collection</vt:lpstr>
      <vt:lpstr>Smaller object-level k-length sequences</vt:lpstr>
      <vt:lpstr>Computing birthmarks as “sets”</vt:lpstr>
      <vt:lpstr>Jaccard index to compute set similarity</vt:lpstr>
      <vt:lpstr>Evaluation Setup</vt:lpstr>
      <vt:lpstr>API birthmark results between original apps and obfuscated apps</vt:lpstr>
      <vt:lpstr>False positives and negatives</vt:lpstr>
      <vt:lpstr>Demo</vt:lpstr>
      <vt:lpstr>Limitations</vt:lpstr>
      <vt:lpstr>Conclusion</vt:lpstr>
      <vt:lpstr>Future directions</vt:lpstr>
      <vt:lpstr>Acknowledgements</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Amruta Gokhale</cp:lastModifiedBy>
  <cp:revision>2022</cp:revision>
  <cp:lastPrinted>2012-04-30T12:36:56Z</cp:lastPrinted>
  <dcterms:created xsi:type="dcterms:W3CDTF">2010-04-12T23:12:02Z</dcterms:created>
  <dcterms:modified xsi:type="dcterms:W3CDTF">2015-08-04T02:53:14Z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