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notesSlides/notesSlide36.xml" ContentType="application/vnd.openxmlformats-officedocument.presentationml.notesSlide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353" r:id="rId2"/>
    <p:sldId id="415" r:id="rId3"/>
    <p:sldId id="416" r:id="rId4"/>
    <p:sldId id="267" r:id="rId5"/>
    <p:sldId id="268" r:id="rId6"/>
    <p:sldId id="269" r:id="rId7"/>
    <p:sldId id="417" r:id="rId8"/>
    <p:sldId id="418" r:id="rId9"/>
    <p:sldId id="419" r:id="rId10"/>
    <p:sldId id="420" r:id="rId11"/>
    <p:sldId id="261" r:id="rId12"/>
    <p:sldId id="293" r:id="rId13"/>
    <p:sldId id="262" r:id="rId14"/>
    <p:sldId id="263" r:id="rId15"/>
    <p:sldId id="264" r:id="rId16"/>
    <p:sldId id="272" r:id="rId17"/>
    <p:sldId id="273" r:id="rId18"/>
    <p:sldId id="274" r:id="rId19"/>
    <p:sldId id="275" r:id="rId20"/>
    <p:sldId id="295" r:id="rId21"/>
    <p:sldId id="277" r:id="rId22"/>
    <p:sldId id="278" r:id="rId23"/>
    <p:sldId id="279" r:id="rId24"/>
    <p:sldId id="281" r:id="rId25"/>
    <p:sldId id="29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422" r:id="rId35"/>
    <p:sldId id="290" r:id="rId36"/>
    <p:sldId id="271" r:id="rId37"/>
    <p:sldId id="354" r:id="rId38"/>
    <p:sldId id="357" r:id="rId39"/>
    <p:sldId id="358" r:id="rId40"/>
    <p:sldId id="360" r:id="rId41"/>
    <p:sldId id="362" r:id="rId42"/>
    <p:sldId id="370" r:id="rId43"/>
    <p:sldId id="371" r:id="rId44"/>
    <p:sldId id="364" r:id="rId45"/>
    <p:sldId id="363" r:id="rId46"/>
    <p:sldId id="372" r:id="rId47"/>
    <p:sldId id="373" r:id="rId48"/>
    <p:sldId id="365" r:id="rId49"/>
    <p:sldId id="366" r:id="rId50"/>
    <p:sldId id="367" r:id="rId51"/>
    <p:sldId id="368" r:id="rId52"/>
    <p:sldId id="426" r:id="rId53"/>
    <p:sldId id="369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2" r:id="rId72"/>
    <p:sldId id="391" r:id="rId73"/>
    <p:sldId id="393" r:id="rId74"/>
    <p:sldId id="394" r:id="rId75"/>
    <p:sldId id="395" r:id="rId76"/>
    <p:sldId id="396" r:id="rId77"/>
    <p:sldId id="397" r:id="rId78"/>
    <p:sldId id="423" r:id="rId79"/>
    <p:sldId id="424" r:id="rId80"/>
    <p:sldId id="425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5" r:id="rId90"/>
    <p:sldId id="436" r:id="rId91"/>
    <p:sldId id="437" r:id="rId92"/>
    <p:sldId id="438" r:id="rId93"/>
    <p:sldId id="439" r:id="rId94"/>
    <p:sldId id="440" r:id="rId95"/>
    <p:sldId id="441" r:id="rId96"/>
    <p:sldId id="442" r:id="rId97"/>
    <p:sldId id="443" r:id="rId98"/>
    <p:sldId id="444" r:id="rId99"/>
    <p:sldId id="445" r:id="rId100"/>
    <p:sldId id="446" r:id="rId101"/>
    <p:sldId id="447" r:id="rId102"/>
    <p:sldId id="448" r:id="rId103"/>
    <p:sldId id="449" r:id="rId104"/>
    <p:sldId id="450" r:id="rId105"/>
    <p:sldId id="451" r:id="rId106"/>
    <p:sldId id="452" r:id="rId107"/>
    <p:sldId id="453" r:id="rId108"/>
    <p:sldId id="454" r:id="rId109"/>
    <p:sldId id="455" r:id="rId110"/>
    <p:sldId id="456" r:id="rId111"/>
    <p:sldId id="457" r:id="rId112"/>
    <p:sldId id="458" r:id="rId113"/>
    <p:sldId id="459" r:id="rId114"/>
    <p:sldId id="460" r:id="rId115"/>
    <p:sldId id="461" r:id="rId116"/>
    <p:sldId id="462" r:id="rId117"/>
    <p:sldId id="463" r:id="rId118"/>
    <p:sldId id="464" r:id="rId119"/>
    <p:sldId id="465" r:id="rId120"/>
    <p:sldId id="466" r:id="rId121"/>
    <p:sldId id="467" r:id="rId122"/>
    <p:sldId id="468" r:id="rId123"/>
    <p:sldId id="469" r:id="rId124"/>
    <p:sldId id="470" r:id="rId125"/>
    <p:sldId id="471" r:id="rId126"/>
    <p:sldId id="472" r:id="rId127"/>
    <p:sldId id="473" r:id="rId128"/>
    <p:sldId id="474" r:id="rId129"/>
    <p:sldId id="475" r:id="rId130"/>
    <p:sldId id="476" r:id="rId131"/>
    <p:sldId id="477" r:id="rId132"/>
    <p:sldId id="478" r:id="rId133"/>
    <p:sldId id="479" r:id="rId134"/>
    <p:sldId id="480" r:id="rId135"/>
    <p:sldId id="481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28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F4D6-A7DF-4A31-889D-502385F17EB1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2569-D97D-4141-97C5-FE3A7EE92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9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8AFA5F-8F9B-4652-B31C-D98DEDD8AE50}" type="slidenum">
              <a:rPr lang="en-US"/>
              <a:pPr/>
              <a:t>82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3B4205-99DC-42B8-834E-CAFD5D6F60FB}" type="slidenum">
              <a:rPr lang="en-US"/>
              <a:pPr/>
              <a:t>83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F6494A-F13F-4E2B-899B-ED8526982188}" type="slidenum">
              <a:rPr lang="en-US"/>
              <a:pPr/>
              <a:t>84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5A7A5-6C0E-4959-83A8-25EA91566FFA}" type="slidenum">
              <a:rPr lang="en-US"/>
              <a:pPr/>
              <a:t>85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20B2D7-4DB0-48E9-AFFC-5EA1F4E7E4DA}" type="slidenum">
              <a:rPr lang="en-US"/>
              <a:pPr/>
              <a:t>86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FB8D5A-7487-4E49-8CC4-25F0BD9A8D48}" type="slidenum">
              <a:rPr lang="en-US"/>
              <a:pPr/>
              <a:t>87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95BE40-9A40-4756-9776-767A1A1133B6}" type="slidenum">
              <a:rPr lang="en-US"/>
              <a:pPr/>
              <a:t>88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C527BD-8A8C-4D62-9420-0899B8CC4189}" type="slidenum">
              <a:rPr lang="en-US"/>
              <a:pPr/>
              <a:t>89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7BC881-B42D-46A3-8A1F-4D30E70282F5}" type="slidenum">
              <a:rPr lang="en-US"/>
              <a:pPr/>
              <a:t>90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1F4EDD-0CED-4296-81C6-7A1982C6DF1A}" type="slidenum">
              <a:rPr lang="en-US"/>
              <a:pPr/>
              <a:t>91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4CACE4-8749-40F2-AC2D-33336BFE0B9F}" type="slidenum">
              <a:rPr lang="en-US"/>
              <a:pPr/>
              <a:t>92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37544B-6064-4DA9-8112-2528369BF741}" type="slidenum">
              <a:rPr lang="en-US"/>
              <a:pPr/>
              <a:t>93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BFFBB-9677-4803-A604-0E650B5F4864}" type="slidenum">
              <a:rPr lang="en-US"/>
              <a:pPr/>
              <a:t>94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1230D-D0C3-4304-8C90-469DFD99F991}" type="slidenum">
              <a:rPr lang="en-US"/>
              <a:pPr/>
              <a:t>95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0662FD-C6B9-410E-A487-6081ECE6F66F}" type="slidenum">
              <a:rPr lang="en-US"/>
              <a:pPr/>
              <a:t>96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C3D35-CCBB-444A-973A-1C2C82CA2543}" type="slidenum">
              <a:rPr lang="en-US"/>
              <a:pPr/>
              <a:t>97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27597-9507-4916-9130-8E877BE278A3}" type="slidenum">
              <a:rPr lang="en-US"/>
              <a:pPr/>
              <a:t>98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B15C8-0B16-4902-9E9C-0A6FE1B167D0}" type="slidenum">
              <a:rPr lang="en-US"/>
              <a:pPr/>
              <a:t>99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68BE3-EA85-490C-BE54-9BF4B4453BCD}" type="slidenum">
              <a:rPr lang="en-US"/>
              <a:pPr/>
              <a:t>100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C83BBC-6601-4C21-B4CF-68133B62771A}" type="slidenum">
              <a:rPr lang="en-US"/>
              <a:pPr/>
              <a:t>101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3B6D7-EB88-4CC0-A8FF-25D83DF1BB5A}" type="slidenum">
              <a:rPr lang="en-US"/>
              <a:pPr/>
              <a:t>102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73799F-D528-463E-83B3-7A561B65B661}" type="slidenum">
              <a:rPr lang="en-US"/>
              <a:pPr/>
              <a:t>103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886B05-2D00-4AEF-BC1A-BDCA90A552E4}" type="slidenum">
              <a:rPr lang="en-US"/>
              <a:pPr/>
              <a:t>104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CFB4A8-A7E8-4DD0-B8FC-504AEC6D9487}" type="slidenum">
              <a:rPr lang="en-US"/>
              <a:pPr/>
              <a:t>105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E41C08-89AB-4540-9867-4797A190BB34}" type="slidenum">
              <a:rPr lang="en-US"/>
              <a:pPr/>
              <a:t>106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E47F88-6CB0-4EAB-9FD2-7BBF16AD406B}" type="slidenum">
              <a:rPr lang="en-US"/>
              <a:pPr/>
              <a:t>107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C7DE87-79AF-46FB-AD0B-BBD2CC284D08}" type="slidenum">
              <a:rPr lang="en-US"/>
              <a:pPr/>
              <a:t>108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1DD78-D532-4806-BFDC-2488126DCB48}" type="slidenum">
              <a:rPr lang="en-US"/>
              <a:pPr/>
              <a:t>109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B1C18-2379-4BD5-A1E1-A7C659D72B28}" type="slidenum">
              <a:rPr lang="en-US"/>
              <a:pPr/>
              <a:t>110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859FE-2C9A-4681-84C0-FAC61C2356BA}" type="slidenum">
              <a:rPr lang="en-US"/>
              <a:pPr/>
              <a:t>111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CE258-568A-4C1C-944C-24DA6226EE6D}" type="slidenum">
              <a:rPr lang="en-US"/>
              <a:pPr/>
              <a:t>112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D91F0-EE78-41A7-88FD-B7B8E0A1469B}" type="slidenum">
              <a:rPr lang="en-US"/>
              <a:pPr/>
              <a:t>113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6DC263-B6BF-4FDD-B5BD-078864517A5C}" type="slidenum">
              <a:rPr lang="en-US"/>
              <a:pPr/>
              <a:t>114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2F7F3-69FA-4C6E-B483-12A491D45C4A}" type="slidenum">
              <a:rPr lang="en-US"/>
              <a:pPr/>
              <a:t>115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2F7F3-69FA-4C6E-B483-12A491D45C4A}" type="slidenum">
              <a:rPr lang="en-US"/>
              <a:pPr/>
              <a:t>116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AA465C-5F11-4FB5-AB52-781AE4FDA1A7}" type="slidenum">
              <a:rPr lang="en-US"/>
              <a:pPr/>
              <a:t>117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3018D0-577B-4282-9498-CD33A10F5D92}" type="slidenum">
              <a:rPr lang="en-US"/>
              <a:pPr/>
              <a:t>118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33579-AD70-4729-96A3-6463143A310F}" type="slidenum">
              <a:rPr lang="en-US"/>
              <a:pPr/>
              <a:t>119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8721A0-639C-4CA2-A312-B578CB5A0850}" type="slidenum">
              <a:rPr lang="en-US"/>
              <a:pPr/>
              <a:t>120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64EEFB-B8B6-440A-95E5-781BE3C4647A}" type="slidenum">
              <a:rPr lang="en-US"/>
              <a:pPr/>
              <a:t>121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08D57A-B4FD-48B6-AC65-7532BE281F82}" type="slidenum">
              <a:rPr lang="en-US"/>
              <a:pPr/>
              <a:t>122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94ED3-77D9-47E4-82E7-4D9B752961CA}" type="slidenum">
              <a:rPr lang="en-US"/>
              <a:pPr/>
              <a:t>123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AA171C-19D3-4BAB-A53C-8274231B60FC}" type="slidenum">
              <a:rPr lang="en-US"/>
              <a:pPr/>
              <a:t>124</a:t>
            </a:fld>
            <a:endParaRPr 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DB66D-A0D7-4DC0-A23A-E7BE5790035E}" type="slidenum">
              <a:rPr lang="en-US"/>
              <a:pPr/>
              <a:t>125</a:t>
            </a:fld>
            <a:endParaRPr 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83239-7B46-49C9-A6B7-4F53D6110AC6}" type="slidenum">
              <a:rPr lang="en-US"/>
              <a:pPr/>
              <a:t>126</a:t>
            </a:fld>
            <a:endParaRPr 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AFD91-C828-4F6B-BBC1-7F20C0566960}" type="slidenum">
              <a:rPr lang="en-US"/>
              <a:pPr/>
              <a:t>127</a:t>
            </a:fld>
            <a:endParaRPr lang="en-US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CC6BE9-4969-41D7-9C2B-9B0FD1226914}" type="slidenum">
              <a:rPr lang="en-US"/>
              <a:pPr/>
              <a:t>128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A7BFE-7495-4084-8869-34592D86AE6F}" type="slidenum">
              <a:rPr lang="en-US"/>
              <a:pPr/>
              <a:t>129</a:t>
            </a:fld>
            <a:endParaRPr 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CB52FD-1562-4A3B-8D78-81EAE4F578BF}" type="slidenum">
              <a:rPr lang="en-US"/>
              <a:pPr/>
              <a:t>130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13E12-E9E6-403F-AF0F-A1A96C2F781A}" type="slidenum">
              <a:rPr lang="en-US"/>
              <a:pPr/>
              <a:t>131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041CC-0897-412D-9F46-247BD482FD1A}" type="slidenum">
              <a:rPr lang="en-US"/>
              <a:pPr/>
              <a:t>132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7269-30CF-164C-9A4E-B850CB88E8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73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235FB8-03EC-4055-8E3A-DE905A689239}" type="slidenum">
              <a:rPr lang="en-US"/>
              <a:pPr/>
              <a:t>133</a:t>
            </a:fld>
            <a:endParaRPr 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8E545-2BC0-4D7C-B867-BAA55571ABDC}" type="slidenum">
              <a:rPr lang="en-US"/>
              <a:pPr/>
              <a:t>134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70271E-F067-4158-8ED8-79BC6C2C3F6F}" type="slidenum">
              <a:rPr lang="en-US"/>
              <a:pPr/>
              <a:t>135</a:t>
            </a:fld>
            <a:endParaRPr lang="en-US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FF2-AD27-4616-8DBC-28F373FF3707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7E41-D1C8-4359-B3EE-EB6D7910DADD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303-55C8-4198-80A8-85BE06D8693D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FFCA-F80A-4BE9-BE6A-7A5CD4D13D7C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0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504C-B205-48E0-BA06-A7BCDFA99BB0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424A-7BC4-4AEF-89C1-29BBFEDCDBD6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D3F5-1C8F-448D-B818-CE5E0D9C8FD1}" type="datetime1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2D6D-DA37-4DDA-9A87-1763AF3F2BC0}" type="datetime1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05CAB-4FE8-40B7-A2E0-DB3DB859632C}" type="datetime1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1469-C0BB-43B7-8A95-8C7647FB3B6C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CA84-0AF6-4B31-BE4F-697F2C821094}" type="datetime1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80B3-C59F-415B-BF67-73A48C0AE7A3}" type="datetime1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0870-678E-48B5-BACD-98EFDDB2A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54" y="423325"/>
            <a:ext cx="7772400" cy="2912533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0090"/>
                </a:solidFill>
              </a:rPr>
              <a:t>Exploring Security Support for Cloud-based Applications</a:t>
            </a:r>
            <a:endParaRPr lang="en-US" sz="5000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885" y="5074012"/>
            <a:ext cx="8577010" cy="11349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Defense Committee: Prof. </a:t>
            </a:r>
            <a:r>
              <a:rPr lang="en-US" sz="2400" dirty="0" err="1" smtClean="0">
                <a:solidFill>
                  <a:schemeClr val="tx1"/>
                </a:solidFill>
              </a:rPr>
              <a:t>Vinod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Ganapathy</a:t>
            </a:r>
            <a:r>
              <a:rPr lang="en-US" sz="2400" dirty="0" smtClean="0">
                <a:solidFill>
                  <a:schemeClr val="tx1"/>
                </a:solidFill>
              </a:rPr>
              <a:t> (Chair), Prof. Thu Nguyen, Prof. </a:t>
            </a:r>
            <a:r>
              <a:rPr lang="en-US" sz="2400" dirty="0" err="1" smtClean="0">
                <a:solidFill>
                  <a:schemeClr val="tx1"/>
                </a:solidFill>
              </a:rPr>
              <a:t>Abhishek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Bhattacharjee</a:t>
            </a:r>
            <a:r>
              <a:rPr lang="en-US" sz="2400" dirty="0" smtClean="0">
                <a:solidFill>
                  <a:schemeClr val="tx1"/>
                </a:solidFill>
              </a:rPr>
              <a:t>, Prof. Trent Jaeger (Pennsylvania State University)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98671"/>
              </p:ext>
            </p:extLst>
          </p:nvPr>
        </p:nvGraphicFramePr>
        <p:xfrm>
          <a:off x="2793808" y="3932638"/>
          <a:ext cx="360949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9490"/>
              </a:tblGrid>
              <a:tr h="412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Hai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Nguyen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Defense Talk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08/22/2018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450"/>
    </mc:Choice>
    <mc:Fallback xmlns="">
      <p:transition xmlns:p14="http://schemas.microsoft.com/office/powerpoint/2010/main" advTm="184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 SGX limits the capability of cloud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10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458200" cy="954107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2800" dirty="0"/>
              <a:t>C</a:t>
            </a:r>
            <a:r>
              <a:rPr lang="en-US" sz="2800" dirty="0" smtClean="0"/>
              <a:t>loud providers cannot inspect the client’s code and data within an SGX-based protected environment</a:t>
            </a:r>
            <a:endParaRPr lang="en-US" sz="2800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190840" y="4431270"/>
            <a:ext cx="380076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190840" y="3059670"/>
            <a:ext cx="3800760" cy="58614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OS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7239000" y="1840469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876640" y="4496620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dirty="0"/>
              <a:t>Hardware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0840" y="3768929"/>
            <a:ext cx="380076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VMM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43800" y="1992868"/>
            <a:ext cx="1143000" cy="53340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181600" y="1840468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43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7391400" y="1916670"/>
            <a:ext cx="0" cy="685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1400" y="1916670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63000" y="1916670"/>
            <a:ext cx="0" cy="6857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91400" y="2602468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105400" y="437030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054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105400" y="511706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0678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10200" y="13949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of an Intel SGX-based system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733800" y="51932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338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33800" y="54218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434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43400" y="5117068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(Trusted Computing Base)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733675"/>
            <a:ext cx="2143125" cy="2143125"/>
          </a:xfrm>
          <a:prstGeom prst="rect">
            <a:avLst/>
          </a:prstGeom>
        </p:spPr>
      </p:pic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28600" y="1588532"/>
            <a:ext cx="4305300" cy="1050945"/>
          </a:xfrm>
          <a:prstGeom prst="wedgeRectCallout">
            <a:avLst>
              <a:gd name="adj1" fmla="val 9649"/>
              <a:gd name="adj2" fmla="val 100399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Is the code instrumented with indirect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Indirect function call checks?</a:t>
            </a:r>
            <a:endParaRPr lang="en-US" sz="20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C5E55F-C38A-4167-9765-CF9792ACB9E9}" type="slidenum">
              <a:rPr lang="en-US"/>
              <a:pPr/>
              <a:t>100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The CloudApp Platform</a:t>
            </a:r>
          </a:p>
        </p:txBody>
      </p:sp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127200" y="5155742"/>
            <a:ext cx="1035599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0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D26639-757D-47B3-83C2-CE6B50143525}" type="slidenum">
              <a:rPr lang="en-US"/>
              <a:pPr/>
              <a:t>101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The CloudApp Platform</a:t>
            </a: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8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90BA6E5-1242-45CA-B38E-8328950850FC}" type="slidenum">
              <a:rPr lang="en-US"/>
              <a:pPr/>
              <a:t>102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Permission Module</a:t>
            </a: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127200" y="5155742"/>
            <a:ext cx="1035599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indefinite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indefinite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indefinite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indefinite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indefinite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indefinite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indefinite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indefinite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indefinite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indefinite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indefinite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indefinite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indefinite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indefinite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indefinite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indefinite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indefinite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indefinite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indefinite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10" grpId="0" animBg="1"/>
      <p:bldP spid="25613" grpId="0" animBg="1"/>
      <p:bldP spid="25615" grpId="0" animBg="1"/>
      <p:bldP spid="25620" grpId="0" animBg="1"/>
      <p:bldP spid="25624" grpId="0" animBg="1"/>
      <p:bldP spid="25625" grpId="0" animBg="1"/>
      <p:bldP spid="25629" grpId="0" animBg="1"/>
      <p:bldP spid="25630" grpId="0" animBg="1"/>
      <p:bldP spid="25634" grpId="0" animBg="1"/>
      <p:bldP spid="25635" grpId="0" animBg="1"/>
      <p:bldP spid="25637" grpId="0" animBg="1"/>
      <p:bldP spid="25639" grpId="0" animBg="1"/>
      <p:bldP spid="2564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ECD6D9-716E-4178-8225-8F67093F1471}" type="slidenum">
              <a:rPr lang="en-US"/>
              <a:pPr/>
              <a:t>103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Permission</a:t>
            </a:r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147040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713761" y="2088219"/>
            <a:ext cx="1085760" cy="43924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175840" y="2903345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834561" y="1808830"/>
            <a:ext cx="1409760" cy="1824672"/>
          </a:xfrm>
          <a:prstGeom prst="rect">
            <a:avLst/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934720" y="2322965"/>
            <a:ext cx="777600" cy="144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60" y="2033493"/>
            <a:ext cx="653760" cy="5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799520" y="2322965"/>
            <a:ext cx="1628640" cy="144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913280" y="1676400"/>
            <a:ext cx="15148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Examine the manifest</a:t>
            </a:r>
          </a:p>
        </p:txBody>
      </p:sp>
      <p:graphicFrame>
        <p:nvGraphicFramePr>
          <p:cNvPr id="26634" name="Group 10"/>
          <p:cNvGraphicFramePr>
            <a:graphicFrameLocks noGrp="1"/>
          </p:cNvGraphicFramePr>
          <p:nvPr/>
        </p:nvGraphicFramePr>
        <p:xfrm>
          <a:off x="3522241" y="2850060"/>
          <a:ext cx="4606560" cy="3284744"/>
        </p:xfrm>
        <a:graphic>
          <a:graphicData uri="http://schemas.openxmlformats.org/drawingml/2006/table">
            <a:tbl>
              <a:tblPr/>
              <a:tblGrid>
                <a:gridCol w="2304000"/>
                <a:gridCol w="2302560"/>
              </a:tblGrid>
              <a:tr h="342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Permissions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Description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61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Kernel Memory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Access kernel memory of the client's VM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935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User Space Memory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Access user space memory of the client's VM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935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Network Middlebox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Intercept network packets to/from the client's VM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935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Storage Service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Intercept storage stream read/written by the client's VM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41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0C2AEF1-9349-4A94-87BC-C9EF0A7E3EF3}" type="slidenum">
              <a:rPr lang="en-US"/>
              <a:pPr/>
              <a:t>104</a:t>
            </a:fld>
            <a:endParaRPr 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Policies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854880" y="1746904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 b="1"/>
              <a:t>Policy Specification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127200" y="5155742"/>
            <a:ext cx="1035599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1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indefinite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indefinite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indefinite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indefinite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indefinite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indefinite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indefinite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indefinite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indefinite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indefinite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indefinite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indefinite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8" grpId="0" animBg="1"/>
      <p:bldP spid="27661" grpId="0" animBg="1"/>
      <p:bldP spid="27668" grpId="0" animBg="1"/>
      <p:bldP spid="27676" grpId="0" animBg="1"/>
      <p:bldP spid="27677" grpId="0" animBg="1"/>
      <p:bldP spid="27678" grpId="0" animBg="1"/>
      <p:bldP spid="27682" grpId="0" animBg="1"/>
      <p:bldP spid="27687" grpId="0" animBg="1"/>
      <p:bldP spid="2768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16286F-82A9-4B66-A3D5-8FDF7BA879D9}" type="slidenum">
              <a:rPr lang="en-US"/>
              <a:pPr/>
              <a:t>105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Policies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dirty="0"/>
              <a:t>A policy is a set of rules to steer data flows between cloud apps: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dirty="0"/>
              <a:t>Network Packets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dirty="0"/>
              <a:t>Memory Pages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365121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964960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531680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n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7079041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2357280" y="4262847"/>
            <a:ext cx="61056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957120" y="4262847"/>
            <a:ext cx="577440" cy="1441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870881" y="3657600"/>
            <a:ext cx="10785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Network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Packets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5554081" y="4262847"/>
            <a:ext cx="152784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855640" y="3657600"/>
            <a:ext cx="10785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Memory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1845379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64866D-748D-439F-AD90-6CFB1E6DDECE}" type="slidenum">
              <a:rPr lang="en-US"/>
              <a:pPr/>
              <a:t>106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Policies</a:t>
            </a: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365121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964960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531680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n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079041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2357280" y="4262847"/>
            <a:ext cx="61056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3957120" y="4262847"/>
            <a:ext cx="577440" cy="1441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870881" y="3657600"/>
            <a:ext cx="10785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Data Flows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554081" y="4262847"/>
            <a:ext cx="152784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12960" y="1643214"/>
            <a:ext cx="6137280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 b="1" i="1"/>
              <a:t>C</a:t>
            </a:r>
            <a:r>
              <a:rPr lang="en-US" sz="2200"/>
              <a:t> → [</a:t>
            </a:r>
            <a:r>
              <a:rPr lang="en-US" sz="2200" b="1" i="1"/>
              <a:t>M</a:t>
            </a:r>
            <a:r>
              <a:rPr lang="en-US" sz="2200" b="1" i="1" baseline="-33000"/>
              <a:t>1</a:t>
            </a:r>
            <a:r>
              <a:rPr lang="en-US" sz="2200" b="1" i="1"/>
              <a:t>,M</a:t>
            </a:r>
            <a:r>
              <a:rPr lang="en-US" sz="2200" b="1" i="1" baseline="-33000"/>
              <a:t>2</a:t>
            </a:r>
            <a:r>
              <a:rPr lang="en-US" sz="2200" b="1" i="1"/>
              <a:t>,...,M</a:t>
            </a:r>
            <a:r>
              <a:rPr lang="en-US" sz="2200" b="1" i="1" baseline="-33000"/>
              <a:t>n</a:t>
            </a:r>
            <a:r>
              <a:rPr lang="en-US" sz="2200"/>
              <a:t>], where C is a policy class and </a:t>
            </a:r>
            <a:r>
              <a:rPr lang="en-US" sz="2200" b="1" i="1"/>
              <a:t>M</a:t>
            </a:r>
            <a:r>
              <a:rPr lang="en-US" sz="2200" b="1" i="1" baseline="-33000"/>
              <a:t>1</a:t>
            </a:r>
            <a:r>
              <a:rPr lang="en-US" sz="2200" b="1" i="1"/>
              <a:t>,M</a:t>
            </a:r>
            <a:r>
              <a:rPr lang="en-US" sz="2200" b="1" i="1" baseline="-33000"/>
              <a:t>2</a:t>
            </a:r>
            <a:r>
              <a:rPr lang="en-US" sz="2200" b="1" i="1"/>
              <a:t>,...,M</a:t>
            </a:r>
            <a:r>
              <a:rPr lang="en-US" sz="2200" b="1" i="1" baseline="-33000"/>
              <a:t>n</a:t>
            </a:r>
            <a:r>
              <a:rPr lang="en-US" sz="2200"/>
              <a:t> are sequence of cloud apps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12960" y="1676337"/>
            <a:ext cx="613728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/>
              <a:t>Network and storage traffic: </a:t>
            </a:r>
            <a:r>
              <a:rPr lang="en-US" sz="2200" b="1" i="1"/>
              <a:t>C</a:t>
            </a:r>
            <a:r>
              <a:rPr lang="en-US" sz="2200"/>
              <a:t> = IP 5-tuple &lt;</a:t>
            </a:r>
            <a:r>
              <a:rPr lang="en-US" sz="2200" i="1"/>
              <a:t>source IP, destination IP, source port, destination port, protocol</a:t>
            </a:r>
            <a:r>
              <a:rPr lang="en-US" sz="2200"/>
              <a:t>&gt;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912960" y="1676336"/>
            <a:ext cx="613728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/>
              <a:t>System-level service: </a:t>
            </a:r>
            <a:r>
              <a:rPr lang="en-US" sz="2200" b="1" i="1"/>
              <a:t>C</a:t>
            </a:r>
            <a:r>
              <a:rPr lang="en-US" sz="2200"/>
              <a:t> = Identity of the client's VM</a:t>
            </a:r>
          </a:p>
        </p:txBody>
      </p:sp>
    </p:spTree>
    <p:extLst>
      <p:ext uri="{BB962C8B-B14F-4D97-AF65-F5344CB8AC3E}">
        <p14:creationId xmlns:p14="http://schemas.microsoft.com/office/powerpoint/2010/main" val="4204719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BE0F67-FE59-4146-9DA0-5C572A638F7D}" type="slidenum">
              <a:rPr lang="en-US"/>
              <a:pPr/>
              <a:t>107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Policies</a:t>
            </a:r>
          </a:p>
        </p:txBody>
      </p:sp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365121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964960" y="3982019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531680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n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7079041" y="3980579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2357280" y="4262847"/>
            <a:ext cx="61056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3957120" y="4262847"/>
            <a:ext cx="577440" cy="1441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870881" y="3657600"/>
            <a:ext cx="10785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Data Flows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5554081" y="4262847"/>
            <a:ext cx="152784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912960" y="1643214"/>
            <a:ext cx="7297920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/>
              <a:t>&lt;Any, Any, IP of WebServer, Port of WebServer, TCP&gt;</a:t>
            </a:r>
          </a:p>
        </p:txBody>
      </p:sp>
    </p:spTree>
    <p:extLst>
      <p:ext uri="{BB962C8B-B14F-4D97-AF65-F5344CB8AC3E}">
        <p14:creationId xmlns:p14="http://schemas.microsoft.com/office/powerpoint/2010/main" val="2944506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A974642-A2D8-43AB-BE21-A9791E0D9199}" type="slidenum">
              <a:rPr lang="en-US"/>
              <a:pPr/>
              <a:t>108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Middlebox Composer</a:t>
            </a: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4976641" y="4045385"/>
            <a:ext cx="90864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b="1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127201" y="5155742"/>
            <a:ext cx="96552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0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indefinite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indefinite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indefinite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indefinite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indefinite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indefinite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indefinite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indefinite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indefinite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indefinite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indefinite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indefinite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indefinite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indefinite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indefinite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indefinite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indefinite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indefinite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indefinite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indefinite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indefinite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indefinite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indefinite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7" grpId="0" animBg="1"/>
      <p:bldP spid="31759" grpId="0" animBg="1"/>
      <p:bldP spid="31764" grpId="0" animBg="1"/>
      <p:bldP spid="31768" grpId="0" animBg="1"/>
      <p:bldP spid="31772" grpId="0" animBg="1"/>
      <p:bldP spid="31772" grpId="1" animBg="1"/>
      <p:bldP spid="31773" grpId="0" animBg="1"/>
      <p:bldP spid="31773" grpId="1" animBg="1"/>
      <p:bldP spid="31774" grpId="0" animBg="1"/>
      <p:bldP spid="31774" grpId="1" animBg="1"/>
      <p:bldP spid="31779" grpId="0" animBg="1"/>
      <p:bldP spid="31781" grpId="0" animBg="1"/>
      <p:bldP spid="31783" grpId="0" animBg="1"/>
      <p:bldP spid="3178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98104B-3CCB-45CE-AE84-9D061816D752}" type="slidenum">
              <a:rPr lang="en-US"/>
              <a:pPr/>
              <a:t>109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Composition</a:t>
            </a: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251361" y="3486607"/>
            <a:ext cx="1078560" cy="663909"/>
          </a:xfrm>
          <a:prstGeom prst="roundRect">
            <a:avLst>
              <a:gd name="adj" fmla="val 16667"/>
            </a:avLst>
          </a:prstGeom>
          <a:solidFill>
            <a:srgbClr val="AECF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SDN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switch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219681" y="1754104"/>
            <a:ext cx="1078560" cy="66391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68320" y="2569230"/>
            <a:ext cx="16588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Define Network Flows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751040" y="2418015"/>
            <a:ext cx="1440" cy="106715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396321" y="1742584"/>
            <a:ext cx="1990080" cy="580381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Direct packets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Between switches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396321" y="2459779"/>
            <a:ext cx="1990080" cy="580381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Modify packets'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headers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394880" y="3178414"/>
            <a:ext cx="1990080" cy="580380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Tunnel packets</a:t>
            </a:r>
          </a:p>
        </p:txBody>
      </p:sp>
    </p:spTree>
    <p:extLst>
      <p:ext uri="{BB962C8B-B14F-4D97-AF65-F5344CB8AC3E}">
        <p14:creationId xmlns:p14="http://schemas.microsoft.com/office/powerpoint/2010/main" val="237998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solution: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build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 enclave inspection library that allows cloud providers to verify clients’ code while preserves the security properties of SGX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incurs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overhead during code provisioning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overhead during runtime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evaluate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various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1AE6F-CF9C-4220-BEF9-116DBA4C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714527-B545-425B-AA44-D1A036289E22}" type="slidenum">
              <a:rPr lang="en-US"/>
              <a:pPr/>
              <a:t>110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Composition</a:t>
            </a:r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257121" y="3116487"/>
            <a:ext cx="4564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32480" y="2981113"/>
            <a:ext cx="995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In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98176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29601" y="2059416"/>
            <a:ext cx="66384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NIDS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738880" y="2019092"/>
            <a:ext cx="81792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Firewall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967360" y="1888039"/>
            <a:ext cx="502560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Web </a:t>
            </a:r>
          </a:p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server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66001" y="5170142"/>
            <a:ext cx="6282599" cy="92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Policy: C → [Firewall → NIDS → Web Server]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Where C = &lt;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srcIP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= external prefixes,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IP = IP of the web server,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any,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80, protocol = TCP&gt;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2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60" y="2201992"/>
            <a:ext cx="351360" cy="3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6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" y="2265358"/>
            <a:ext cx="387360" cy="3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60" y="2291281"/>
            <a:ext cx="321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33792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SW2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640161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SW3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1392481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 flipV="1">
            <a:off x="3121920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193440" y="2580751"/>
            <a:ext cx="38880" cy="4378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1995840" y="3102086"/>
            <a:ext cx="1445760" cy="1152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99681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732480" y="3119367"/>
            <a:ext cx="23212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5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6CB179-38D2-4F31-8703-3B34E76C8183}" type="slidenum">
              <a:rPr lang="en-US"/>
              <a:pPr/>
              <a:t>111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Composition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1257121" y="3116487"/>
            <a:ext cx="4564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32480" y="2981113"/>
            <a:ext cx="995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In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98176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29601" y="2059416"/>
            <a:ext cx="66384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NIDS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738880" y="2019092"/>
            <a:ext cx="81792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Firewall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967360" y="1888039"/>
            <a:ext cx="502560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Web </a:t>
            </a:r>
          </a:p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server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05120" y="5170142"/>
            <a:ext cx="6095880" cy="9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Policy: C → [Firewall → NIDS → Web Server]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Where C = &lt;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srcIP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= external prefixes,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IP = IP of the web server,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any,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80, protocol = TCP&gt;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2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60" y="2201992"/>
            <a:ext cx="351360" cy="3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6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" y="2265358"/>
            <a:ext cx="387360" cy="3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60" y="2291281"/>
            <a:ext cx="321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33792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640161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SW3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 flipV="1">
            <a:off x="1392481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3121920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6193440" y="2580751"/>
            <a:ext cx="38880" cy="4378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1995840" y="3102086"/>
            <a:ext cx="1445760" cy="1152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732480" y="3119367"/>
            <a:ext cx="23212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98240" y="3004155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2571840" y="3483727"/>
            <a:ext cx="2322720" cy="745998"/>
          </a:xfrm>
          <a:prstGeom prst="roundRect">
            <a:avLst>
              <a:gd name="adj" fmla="val 16667"/>
            </a:avLst>
          </a:prstGeom>
          <a:solidFill>
            <a:srgbClr val="AECF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Ambiguity: Forward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To Firewall or SW1?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2570401" y="3483727"/>
            <a:ext cx="2322720" cy="745998"/>
          </a:xfrm>
          <a:prstGeom prst="roundRect">
            <a:avLst>
              <a:gd name="adj" fmla="val 16667"/>
            </a:avLst>
          </a:prstGeom>
          <a:solidFill>
            <a:srgbClr val="AECF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Tag packets</a:t>
            </a:r>
          </a:p>
        </p:txBody>
      </p:sp>
    </p:spTree>
    <p:extLst>
      <p:ext uri="{BB962C8B-B14F-4D97-AF65-F5344CB8AC3E}">
        <p14:creationId xmlns:p14="http://schemas.microsoft.com/office/powerpoint/2010/main" val="2898724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8FFF98-B8FD-48B6-BE78-DF6E97A53DE0}" type="slidenum">
              <a:rPr lang="en-US"/>
              <a:pPr/>
              <a:t>112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Composition</a:t>
            </a:r>
          </a:p>
        </p:txBody>
      </p:sp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257121" y="3116487"/>
            <a:ext cx="4564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32480" y="2981113"/>
            <a:ext cx="995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In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98176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29601" y="2059416"/>
            <a:ext cx="66384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NIDS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738880" y="2019092"/>
            <a:ext cx="81792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Firewall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67360" y="1888039"/>
            <a:ext cx="502560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Web </a:t>
            </a:r>
          </a:p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server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05120" y="5170142"/>
            <a:ext cx="6095880" cy="92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Policy: C → [Firewall → NIDS → Web Server]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Where C = &lt;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srcIP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= external prefixes,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IP = IP of the web server,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any,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80, protocol = TCP&gt;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20" y="2910547"/>
            <a:ext cx="371520" cy="3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60" y="2201992"/>
            <a:ext cx="351360" cy="3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6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" y="2265358"/>
            <a:ext cx="387360" cy="3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60" y="2291281"/>
            <a:ext cx="321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33792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SW2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640161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SW3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1392481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3121920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6193440" y="2580751"/>
            <a:ext cx="38880" cy="4378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1995840" y="3102086"/>
            <a:ext cx="1445760" cy="1152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732480" y="3119367"/>
            <a:ext cx="23212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14720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993761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FW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1818721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1818721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NIDS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6194880" y="2971032"/>
            <a:ext cx="498240" cy="282270"/>
          </a:xfrm>
          <a:prstGeom prst="rect">
            <a:avLst/>
          </a:prstGeom>
          <a:solidFill>
            <a:srgbClr val="23FF2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4" grpId="0" animBg="1"/>
      <p:bldP spid="35864" grpId="1" animBg="1"/>
      <p:bldP spid="3586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DD101DC-B701-42CF-BDB8-FB849DB11563}" type="slidenum">
              <a:rPr lang="en-US"/>
              <a:pPr/>
              <a:t>113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Composition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1257121" y="3116487"/>
            <a:ext cx="4564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32480" y="2981113"/>
            <a:ext cx="995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In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8176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SW1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29601" y="2059416"/>
            <a:ext cx="66384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NIDS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38880" y="2019092"/>
            <a:ext cx="81792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Firewall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967360" y="1888039"/>
            <a:ext cx="502560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Web </a:t>
            </a:r>
          </a:p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server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05120" y="5170142"/>
            <a:ext cx="6019680" cy="92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Policy: C → [Firewall → NIDS → Web Server]</a:t>
            </a:r>
          </a:p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Where C = &lt;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srcIP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= external prefixes,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IP = IP of the web server,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src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any, </a:t>
            </a:r>
            <a:r>
              <a:rPr lang="en-US" dirty="0" err="1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dst</a:t>
            </a:r>
            <a:r>
              <a:rPr lang="en-US" dirty="0">
                <a:solidFill>
                  <a:srgbClr val="008080"/>
                </a:solidFill>
                <a:ea typeface="WenQuanYi Micro Hei" charset="0"/>
                <a:cs typeface="WenQuanYi Micro Hei" charset="0"/>
              </a:rPr>
              <a:t> port = 80, protocol = TCP&gt;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20" y="2910547"/>
            <a:ext cx="371520" cy="3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60" y="2201992"/>
            <a:ext cx="351360" cy="3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60" y="2943669"/>
            <a:ext cx="371520" cy="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" y="2265358"/>
            <a:ext cx="387360" cy="3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60" y="2291281"/>
            <a:ext cx="321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337920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SW2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640161" y="3267704"/>
            <a:ext cx="538560" cy="2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983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900">
                <a:ea typeface="WenQuanYi Micro Hei" charset="0"/>
                <a:cs typeface="WenQuanYi Micro Hei" charset="0"/>
              </a:rPr>
              <a:t>SW3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1392481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3121920" y="2621075"/>
            <a:ext cx="347040" cy="46228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6193440" y="2580751"/>
            <a:ext cx="38880" cy="43780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995840" y="3102086"/>
            <a:ext cx="1445760" cy="1152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732480" y="3119367"/>
            <a:ext cx="232128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aphicFrame>
        <p:nvGraphicFramePr>
          <p:cNvPr id="36886" name="Group 22"/>
          <p:cNvGraphicFramePr>
            <a:graphicFrameLocks noGrp="1"/>
          </p:cNvGraphicFramePr>
          <p:nvPr/>
        </p:nvGraphicFramePr>
        <p:xfrm>
          <a:off x="465120" y="3516849"/>
          <a:ext cx="2302560" cy="1278089"/>
        </p:xfrm>
        <a:graphic>
          <a:graphicData uri="http://schemas.openxmlformats.org/drawingml/2006/table">
            <a:tbl>
              <a:tblPr/>
              <a:tblGrid>
                <a:gridCol w="478080"/>
                <a:gridCol w="440640"/>
                <a:gridCol w="424800"/>
                <a:gridCol w="440640"/>
                <a:gridCol w="518400"/>
              </a:tblGrid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Policy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Class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 ID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Out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282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SW2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SW2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 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(FW)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NIDS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NIDS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SW2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(NIDS)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07" name="Group 43"/>
          <p:cNvGraphicFramePr>
            <a:graphicFrameLocks noGrp="1"/>
          </p:cNvGraphicFramePr>
          <p:nvPr/>
        </p:nvGraphicFramePr>
        <p:xfrm>
          <a:off x="2980800" y="3531250"/>
          <a:ext cx="2298240" cy="1406262"/>
        </p:xfrm>
        <a:graphic>
          <a:graphicData uri="http://schemas.openxmlformats.org/drawingml/2006/table">
            <a:tbl>
              <a:tblPr/>
              <a:tblGrid>
                <a:gridCol w="480960"/>
                <a:gridCol w="424800"/>
                <a:gridCol w="515520"/>
                <a:gridCol w="436320"/>
                <a:gridCol w="440640"/>
              </a:tblGrid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Policy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Class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 ID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Out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2282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SW3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FW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FW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SW3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(FW)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781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SW3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(NIDS)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SW1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28" name="Group 64"/>
          <p:cNvGraphicFramePr>
            <a:graphicFrameLocks noGrp="1"/>
          </p:cNvGraphicFramePr>
          <p:nvPr/>
        </p:nvGraphicFramePr>
        <p:xfrm>
          <a:off x="5580001" y="3515410"/>
          <a:ext cx="2128320" cy="699914"/>
        </p:xfrm>
        <a:graphic>
          <a:graphicData uri="http://schemas.openxmlformats.org/drawingml/2006/table">
            <a:tbl>
              <a:tblPr/>
              <a:tblGrid>
                <a:gridCol w="476640"/>
                <a:gridCol w="414720"/>
                <a:gridCol w="372960"/>
                <a:gridCol w="509760"/>
                <a:gridCol w="354240"/>
              </a:tblGrid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Policy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Class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In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 ID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Out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Tag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9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SW2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Web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Server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-</a:t>
                      </a:r>
                    </a:p>
                  </a:txBody>
                  <a:tcPr marL="81638" marR="81638" marT="6548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476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1C2B67-198A-4AB6-BE71-6DB6EF33AC9A}" type="slidenum">
              <a:rPr lang="en-US"/>
              <a:pPr/>
              <a:t>114</a:t>
            </a:fld>
            <a:endParaRPr 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61479"/>
            <a:ext cx="8228160" cy="1166522"/>
          </a:xfrm>
          <a:ln/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 </a:t>
            </a:r>
            <a:br>
              <a:rPr lang="en-US"/>
            </a:br>
            <a:r>
              <a:rPr lang="en-US"/>
              <a:t>Components</a:t>
            </a: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127201" y="5155742"/>
            <a:ext cx="96552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3898081" y="4599844"/>
            <a:ext cx="1440" cy="695593"/>
          </a:xfrm>
          <a:prstGeom prst="line">
            <a:avLst/>
          </a:prstGeom>
          <a:noFill/>
          <a:ln w="1836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1825920" y="4599843"/>
            <a:ext cx="1440" cy="663910"/>
          </a:xfrm>
          <a:prstGeom prst="line">
            <a:avLst/>
          </a:prstGeom>
          <a:noFill/>
          <a:ln w="18360">
            <a:solidFill>
              <a:srgbClr val="FF3333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2486881" y="5583467"/>
            <a:ext cx="953280" cy="1440"/>
          </a:xfrm>
          <a:prstGeom prst="line">
            <a:avLst/>
          </a:prstGeom>
          <a:noFill/>
          <a:ln w="1836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flipH="1">
            <a:off x="2485440" y="5753405"/>
            <a:ext cx="959040" cy="1440"/>
          </a:xfrm>
          <a:prstGeom prst="line">
            <a:avLst/>
          </a:prstGeom>
          <a:noFill/>
          <a:ln w="18360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2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indefinite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indefinite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indefinite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indefinite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indefinite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indefinite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indefinite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901" grpId="0" animBg="1"/>
      <p:bldP spid="37903" grpId="0" animBg="1"/>
      <p:bldP spid="37908" grpId="0" animBg="1"/>
      <p:bldP spid="37912" grpId="0" animBg="1"/>
      <p:bldP spid="37913" grpId="0" animBg="1"/>
      <p:bldP spid="37916" grpId="0" animBg="1"/>
      <p:bldP spid="37917" grpId="0" animBg="1"/>
      <p:bldP spid="37918" grpId="0" animBg="1"/>
      <p:bldP spid="37922" grpId="0" animBg="1"/>
      <p:bldP spid="37923" grpId="0" animBg="1"/>
      <p:bldP spid="37925" grpId="0" animBg="1"/>
      <p:bldP spid="37927" grpId="0" animBg="1"/>
      <p:bldP spid="37928" grpId="0" animBg="1"/>
      <p:bldP spid="37929" grpId="0" animBg="1"/>
      <p:bldP spid="37930" grpId="0" animBg="1"/>
      <p:bldP spid="37931" grpId="0" animBg="1"/>
      <p:bldP spid="3793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94132BC-FBF6-42AE-AF97-0266650F2471}" type="slidenum">
              <a:rPr lang="en-US"/>
              <a:pPr/>
              <a:t>115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</a:t>
            </a:r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45120" y="4782743"/>
            <a:ext cx="7879680" cy="85833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16321" y="2560589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>
                <a:solidFill>
                  <a:srgbClr val="000000"/>
                </a:solidFill>
                <a:ea typeface="Droid Sans" charset="0"/>
                <a:cs typeface="Droid Sans" charset="0"/>
              </a:rPr>
              <a:t>Management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454080" y="2538988"/>
            <a:ext cx="1990080" cy="1493436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002721" y="3068963"/>
            <a:ext cx="982080" cy="776241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756480" y="3214418"/>
            <a:ext cx="15753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Memory </a:t>
            </a:r>
          </a:p>
          <a:p>
            <a:pPr algn="ctr">
              <a:buClrTx/>
              <a:buFontTx/>
              <a:buNone/>
            </a:pPr>
            <a:r>
              <a:rPr lang="en-US"/>
              <a:t>Pages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775520" y="4428466"/>
            <a:ext cx="211067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</a:rPr>
              <a:t>Memory Mapping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0" y="4163477"/>
            <a:ext cx="450720" cy="31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446880" y="2589392"/>
            <a:ext cx="22392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b="1"/>
              <a:t>Client's VM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81760" y="5226309"/>
            <a:ext cx="165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Hypervisor</a:t>
            </a:r>
          </a:p>
        </p:txBody>
      </p:sp>
      <p:cxnSp>
        <p:nvCxnSpPr>
          <p:cNvPr id="3" name="Straight Connector 2"/>
          <p:cNvCxnSpPr>
            <a:stCxn id="38917" idx="2"/>
          </p:cNvCxnSpPr>
          <p:nvPr/>
        </p:nvCxnSpPr>
        <p:spPr>
          <a:xfrm>
            <a:off x="7493761" y="3845204"/>
            <a:ext cx="0" cy="11077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35921" y="4953000"/>
            <a:ext cx="5757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8915" idx="2"/>
          </p:cNvCxnSpPr>
          <p:nvPr/>
        </p:nvCxnSpPr>
        <p:spPr>
          <a:xfrm flipV="1">
            <a:off x="1735921" y="4036744"/>
            <a:ext cx="0" cy="916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16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94132BC-FBF6-42AE-AF97-0266650F2471}" type="slidenum">
              <a:rPr lang="en-US"/>
              <a:pPr/>
              <a:t>116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</a:t>
            </a:r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45120" y="4782743"/>
            <a:ext cx="7879680" cy="85833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16321" y="2560589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>
                <a:solidFill>
                  <a:srgbClr val="000000"/>
                </a:solidFill>
                <a:ea typeface="Droid Sans" charset="0"/>
                <a:cs typeface="Droid Sans" charset="0"/>
              </a:rPr>
              <a:t>Management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b="1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454080" y="2538988"/>
            <a:ext cx="1990080" cy="1493436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002721" y="3068963"/>
            <a:ext cx="982080" cy="776241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756480" y="3214418"/>
            <a:ext cx="15753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Memory </a:t>
            </a:r>
          </a:p>
          <a:p>
            <a:pPr algn="ctr">
              <a:buClrTx/>
              <a:buFontTx/>
              <a:buNone/>
            </a:pPr>
            <a:r>
              <a:rPr lang="en-US"/>
              <a:t>Pages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446880" y="2589392"/>
            <a:ext cx="22392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b="1"/>
              <a:t>Client's VM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81760" y="5226309"/>
            <a:ext cx="165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Hypervisor</a:t>
            </a:r>
          </a:p>
        </p:txBody>
      </p:sp>
      <p:cxnSp>
        <p:nvCxnSpPr>
          <p:cNvPr id="3" name="Straight Connector 2"/>
          <p:cNvCxnSpPr>
            <a:stCxn id="38917" idx="2"/>
          </p:cNvCxnSpPr>
          <p:nvPr/>
        </p:nvCxnSpPr>
        <p:spPr>
          <a:xfrm>
            <a:off x="7493761" y="3845204"/>
            <a:ext cx="0" cy="11077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35921" y="4953000"/>
            <a:ext cx="5757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8915" idx="2"/>
          </p:cNvCxnSpPr>
          <p:nvPr/>
        </p:nvCxnSpPr>
        <p:spPr>
          <a:xfrm flipV="1">
            <a:off x="1735921" y="4036744"/>
            <a:ext cx="0" cy="916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78001" y="4252159"/>
            <a:ext cx="217019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</a:rPr>
              <a:t>Memory Mapping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81" y="4243518"/>
            <a:ext cx="569984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37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F808707-BF8F-42C1-B256-8083CACCCDF7}" type="slidenum">
              <a:rPr lang="en-US"/>
              <a:pPr/>
              <a:t>117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</a:t>
            </a:r>
          </a:p>
        </p:txBody>
      </p:sp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45120" y="4553759"/>
            <a:ext cx="7879680" cy="99514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616321" y="2593713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454080" y="2572110"/>
            <a:ext cx="1990080" cy="149343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901921" y="3064642"/>
            <a:ext cx="1147680" cy="913056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941760" y="4697773"/>
            <a:ext cx="1725239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751160" y="4069867"/>
            <a:ext cx="1440" cy="62934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840480" y="5931984"/>
            <a:ext cx="306864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>
                <a:solidFill>
                  <a:srgbClr val="008080"/>
                </a:solidFill>
              </a:rPr>
              <a:t>Design I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691681" y="3280665"/>
            <a:ext cx="15753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Memory </a:t>
            </a:r>
          </a:p>
          <a:p>
            <a:pPr algn="ctr">
              <a:buClrTx/>
              <a:buFontTx/>
              <a:buNone/>
            </a:pPr>
            <a:r>
              <a:rPr lang="en-US"/>
              <a:t>Pages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413761" y="2556269"/>
            <a:ext cx="223920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b="1"/>
              <a:t>Client's VM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881760" y="5161503"/>
            <a:ext cx="165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Hypervisor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872720" y="4147636"/>
            <a:ext cx="13276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 err="1"/>
              <a:t>Hypercalls</a:t>
            </a:r>
            <a:endParaRPr lang="en-US" dirty="0"/>
          </a:p>
        </p:txBody>
      </p:sp>
      <p:cxnSp>
        <p:nvCxnSpPr>
          <p:cNvPr id="3" name="Straight Connector 2"/>
          <p:cNvCxnSpPr>
            <a:stCxn id="40966" idx="3"/>
          </p:cNvCxnSpPr>
          <p:nvPr/>
        </p:nvCxnSpPr>
        <p:spPr>
          <a:xfrm flipV="1">
            <a:off x="2666999" y="5051331"/>
            <a:ext cx="4866362" cy="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533361" y="3977698"/>
            <a:ext cx="0" cy="1073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68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3E1221-1E6E-4B43-940B-BEF024812617}" type="slidenum">
              <a:rPr lang="en-US"/>
              <a:pPr/>
              <a:t>118</a:t>
            </a:fld>
            <a:endParaRPr lang="en-US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</a:t>
            </a:r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45120" y="4964202"/>
            <a:ext cx="7879680" cy="78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Hypervisor (L0)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2280961" y="1908201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6520320" y="1852035"/>
            <a:ext cx="1990080" cy="149343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37281" y="2344567"/>
            <a:ext cx="1078560" cy="913056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34240" y="2505863"/>
            <a:ext cx="15753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Memory </a:t>
            </a:r>
          </a:p>
          <a:p>
            <a:pPr algn="ctr">
              <a:buClrTx/>
              <a:buFontTx/>
              <a:buNone/>
            </a:pPr>
            <a:r>
              <a:rPr lang="en-US"/>
              <a:t>Pages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40480" y="5834053"/>
            <a:ext cx="306864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>
                <a:solidFill>
                  <a:srgbClr val="008080"/>
                </a:solidFill>
              </a:rPr>
              <a:t>Design II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2239201" y="4032424"/>
            <a:ext cx="6285600" cy="733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Hypervisor (L1)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280961" y="1908201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Management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981600" y="3580216"/>
            <a:ext cx="219059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</a:rPr>
              <a:t>Memory Mapping</a:t>
            </a:r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80" y="3571575"/>
            <a:ext cx="45072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480001" y="1837633"/>
            <a:ext cx="22392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b="1"/>
              <a:t>Client's VM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2280961" y="1906760"/>
            <a:ext cx="2239200" cy="147615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599601" y="3257623"/>
            <a:ext cx="0" cy="1009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52800" y="4267200"/>
            <a:ext cx="42213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52800" y="3384356"/>
            <a:ext cx="0" cy="882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02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6B48B6-77B0-4001-B1A4-D9EBCCF5C28A}" type="slidenum">
              <a:rPr lang="en-US"/>
              <a:pPr/>
              <a:t>119</a:t>
            </a:fld>
            <a:endParaRPr lang="en-US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 Service Policies</a:t>
            </a:r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360800" y="2317204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960641" y="2317204"/>
            <a:ext cx="995040" cy="58038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527361" y="2315764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</a:t>
            </a:r>
            <a:r>
              <a:rPr lang="en-US" baseline="-33000">
                <a:solidFill>
                  <a:srgbClr val="000000"/>
                </a:solidFill>
                <a:ea typeface="Droid Sans" charset="0"/>
                <a:cs typeface="Droid Sans" charset="0"/>
              </a:rPr>
              <a:t>n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7074720" y="2315764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2352960" y="2598033"/>
            <a:ext cx="61056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3952801" y="2598033"/>
            <a:ext cx="577440" cy="1441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5549760" y="2598033"/>
            <a:ext cx="152784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889600" y="1984529"/>
            <a:ext cx="10785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Memory</a:t>
            </a:r>
          </a:p>
          <a:p>
            <a:pPr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243447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provider and client are mutually distrusting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code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available to both the provider and client for inspection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client verifies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does not leak confidential information to the provider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does not consider covert channels via which information about the client’s code is leaked to the provider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A4D27-B850-4F22-A503-9A66D64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5879EB-5FD5-441B-9CD6-5EFB1BCBA468}" type="slidenum">
              <a:rPr lang="en-US"/>
              <a:pPr/>
              <a:t>120</a:t>
            </a:fld>
            <a:endParaRPr lang="en-US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 Service Policies</a:t>
            </a:r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680480" y="2219274"/>
            <a:ext cx="1409760" cy="751759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Memory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Checkpointing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App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7074720" y="2315764"/>
            <a:ext cx="995040" cy="580381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125600" y="2214953"/>
            <a:ext cx="1409760" cy="751759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Rootkit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Detector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249120" y="3816401"/>
            <a:ext cx="7879680" cy="99514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99360" y="3971937"/>
            <a:ext cx="1002240" cy="675431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4976640" y="3152491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cxnSp>
        <p:nvCxnSpPr>
          <p:cNvPr id="44041" name="AutoShape 9"/>
          <p:cNvCxnSpPr>
            <a:cxnSpLocks noChangeShapeType="1"/>
            <a:stCxn id="44036" idx="1"/>
            <a:endCxn id="44039" idx="3"/>
          </p:cNvCxnSpPr>
          <p:nvPr/>
        </p:nvCxnSpPr>
        <p:spPr bwMode="auto">
          <a:xfrm flipH="1">
            <a:off x="2001601" y="2590833"/>
            <a:ext cx="2124000" cy="171810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828960" y="3148171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cxnSp>
        <p:nvCxnSpPr>
          <p:cNvPr id="44043" name="AutoShape 11"/>
          <p:cNvCxnSpPr>
            <a:cxnSpLocks noChangeShapeType="1"/>
            <a:stCxn id="44039" idx="1"/>
            <a:endCxn id="44034" idx="1"/>
          </p:cNvCxnSpPr>
          <p:nvPr/>
        </p:nvCxnSpPr>
        <p:spPr bwMode="auto">
          <a:xfrm flipV="1">
            <a:off x="999360" y="2595153"/>
            <a:ext cx="682560" cy="1713780"/>
          </a:xfrm>
          <a:prstGeom prst="bentConnector3">
            <a:avLst>
              <a:gd name="adj1" fmla="val -31868"/>
            </a:avLst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951840" y="3143850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3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449440" y="3139530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4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484320" y="4414064"/>
            <a:ext cx="18014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r>
              <a:rPr lang="en-US" sz="2200" b="1"/>
              <a:t>Hypervisor</a:t>
            </a:r>
          </a:p>
        </p:txBody>
      </p:sp>
      <p:cxnSp>
        <p:nvCxnSpPr>
          <p:cNvPr id="6" name="Elbow Connector 5"/>
          <p:cNvCxnSpPr>
            <a:stCxn id="44034" idx="2"/>
            <a:endCxn id="44035" idx="2"/>
          </p:cNvCxnSpPr>
          <p:nvPr/>
        </p:nvCxnSpPr>
        <p:spPr>
          <a:xfrm rot="5400000" flipH="1" flipV="1">
            <a:off x="4941356" y="340149"/>
            <a:ext cx="74888" cy="5186880"/>
          </a:xfrm>
          <a:prstGeom prst="bentConnector3">
            <a:avLst>
              <a:gd name="adj1" fmla="val -18654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4036" idx="3"/>
            <a:endCxn id="44035" idx="1"/>
          </p:cNvCxnSpPr>
          <p:nvPr/>
        </p:nvCxnSpPr>
        <p:spPr>
          <a:xfrm>
            <a:off x="5535360" y="2590833"/>
            <a:ext cx="1539360" cy="151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79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2F640A-F448-4FC1-BE17-78EFB8866ADF}" type="slidenum">
              <a:rPr lang="en-US"/>
              <a:pPr/>
              <a:t>121</a:t>
            </a:fld>
            <a:endParaRPr lang="en-US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</a:t>
            </a:r>
          </a:p>
        </p:txBody>
      </p:sp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912960" y="5174464"/>
            <a:ext cx="7449120" cy="71575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Hypervisor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6969601" y="3289305"/>
            <a:ext cx="1311840" cy="149343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044480" y="3830803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Client's VM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566881" y="3312348"/>
            <a:ext cx="1477440" cy="147615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46880" y="3898490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Cloud App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12900000">
            <a:off x="5677920" y="2801095"/>
            <a:ext cx="1484640" cy="331235"/>
          </a:xfrm>
          <a:prstGeom prst="leftRightArrow">
            <a:avLst>
              <a:gd name="adj1" fmla="val 42778"/>
              <a:gd name="adj2" fmla="val 87701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047201" y="1875077"/>
            <a:ext cx="745920" cy="1070033"/>
          </a:xfrm>
          <a:prstGeom prst="can">
            <a:avLst>
              <a:gd name="adj" fmla="val 35859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Virtual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Disk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82080" y="2362200"/>
            <a:ext cx="124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I/O Stream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045760" y="3840884"/>
            <a:ext cx="1915200" cy="331235"/>
          </a:xfrm>
          <a:prstGeom prst="leftRightArrow">
            <a:avLst>
              <a:gd name="adj1" fmla="val 42778"/>
              <a:gd name="adj2" fmla="val 113136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19200000">
            <a:off x="4007520" y="2762210"/>
            <a:ext cx="1163520" cy="331235"/>
          </a:xfrm>
          <a:prstGeom prst="leftRightArrow">
            <a:avLst>
              <a:gd name="adj1" fmla="val 42778"/>
              <a:gd name="adj2" fmla="val 68732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376800" y="2636918"/>
            <a:ext cx="124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I/O Stream</a:t>
            </a:r>
          </a:p>
        </p:txBody>
      </p:sp>
    </p:spTree>
    <p:extLst>
      <p:ext uri="{BB962C8B-B14F-4D97-AF65-F5344CB8AC3E}">
        <p14:creationId xmlns:p14="http://schemas.microsoft.com/office/powerpoint/2010/main" val="2656388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3" grpId="0" animBg="1"/>
      <p:bldP spid="45066" grpId="0" animBg="1"/>
      <p:bldP spid="4506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9C42CD-F67F-44CE-9F7C-2DF0E04D80E3}" type="slidenum">
              <a:rPr lang="en-US"/>
              <a:pPr/>
              <a:t>122</a:t>
            </a:fld>
            <a:endParaRPr lang="en-US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18401" y="4357897"/>
            <a:ext cx="8101439" cy="70279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Hypervisor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18401" y="2560589"/>
            <a:ext cx="1555199" cy="147615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7133760" y="2590800"/>
            <a:ext cx="1486079" cy="1441624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914400" y="3318108"/>
            <a:ext cx="980640" cy="663910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Back-end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Block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Device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7282080" y="3234580"/>
            <a:ext cx="1023720" cy="747438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Front-end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Block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Device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178992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/>
              <a:t>Management</a:t>
            </a:r>
          </a:p>
          <a:p>
            <a:pPr algn="ctr">
              <a:buClrTx/>
              <a:buFontTx/>
              <a:buNone/>
            </a:pPr>
            <a:r>
              <a:rPr lang="en-US" dirty="0"/>
              <a:t> VM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187640" y="2590800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Client's VM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1895040" y="3483727"/>
            <a:ext cx="5385600" cy="331235"/>
          </a:xfrm>
          <a:prstGeom prst="leftRightArrow">
            <a:avLst>
              <a:gd name="adj1" fmla="val 54380"/>
              <a:gd name="adj2" fmla="val 174127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903040" y="2560589"/>
            <a:ext cx="3317760" cy="147615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05441" y="2654200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/>
              <a:t>Cloud App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5145120" y="3318108"/>
            <a:ext cx="995040" cy="663910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Back-end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Block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Device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2956320" y="3318108"/>
            <a:ext cx="995040" cy="663910"/>
          </a:xfrm>
          <a:prstGeom prst="roundRect">
            <a:avLst>
              <a:gd name="adj" fmla="val 16667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Back-end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Block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600" dirty="0">
                <a:solidFill>
                  <a:srgbClr val="000000"/>
                </a:solidFill>
                <a:ea typeface="Droid Sans" charset="0"/>
                <a:cs typeface="Droid Sans" charset="0"/>
              </a:rPr>
              <a:t>Device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6140160" y="3483727"/>
            <a:ext cx="1140480" cy="331235"/>
          </a:xfrm>
          <a:prstGeom prst="leftRightArrow">
            <a:avLst>
              <a:gd name="adj1" fmla="val 42778"/>
              <a:gd name="adj2" fmla="val 67371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951360" y="3483727"/>
            <a:ext cx="1192320" cy="331235"/>
          </a:xfrm>
          <a:prstGeom prst="leftRightArrow">
            <a:avLst>
              <a:gd name="adj1" fmla="val 37074"/>
              <a:gd name="adj2" fmla="val 83633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1926721" y="3483727"/>
            <a:ext cx="1029600" cy="331235"/>
          </a:xfrm>
          <a:prstGeom prst="leftRightArrow">
            <a:avLst>
              <a:gd name="adj1" fmla="val 37074"/>
              <a:gd name="adj2" fmla="val 72220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019041" y="3234580"/>
            <a:ext cx="1160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/>
              <a:t>Encryption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019041" y="3757355"/>
            <a:ext cx="1160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/>
              <a:t>Decryption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483361" y="5361684"/>
            <a:ext cx="215712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>
                <a:solidFill>
                  <a:srgbClr val="008080"/>
                </a:solidFill>
              </a:rPr>
              <a:t>Design I</a:t>
            </a:r>
          </a:p>
        </p:txBody>
      </p:sp>
    </p:spTree>
    <p:extLst>
      <p:ext uri="{BB962C8B-B14F-4D97-AF65-F5344CB8AC3E}">
        <p14:creationId xmlns:p14="http://schemas.microsoft.com/office/powerpoint/2010/main" val="2746575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4" grpId="0" animBg="1"/>
      <p:bldP spid="46095" grpId="0" animBg="1"/>
      <p:bldP spid="4609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CB52B0A-2B8A-4351-B783-BEA62E3AF193}" type="slidenum">
              <a:rPr lang="en-US"/>
              <a:pPr/>
              <a:t>123</a:t>
            </a:fld>
            <a:endParaRPr lang="en-US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</a:t>
            </a:r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45120" y="4595523"/>
            <a:ext cx="7879680" cy="79064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Hypervisor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7133761" y="2767971"/>
            <a:ext cx="1311840" cy="149343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7282080" y="3547093"/>
            <a:ext cx="995040" cy="66390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175521" y="2883183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Client's VM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898081" y="2789574"/>
            <a:ext cx="1327680" cy="147615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07521" y="2883183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Cloud App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4066561" y="3545652"/>
            <a:ext cx="995040" cy="66391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Server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5061601" y="3712710"/>
            <a:ext cx="2219040" cy="331235"/>
          </a:xfrm>
          <a:prstGeom prst="leftRightArrow">
            <a:avLst>
              <a:gd name="adj1" fmla="val 42778"/>
              <a:gd name="adj2" fmla="val 131084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765760" y="1614410"/>
            <a:ext cx="745920" cy="1070032"/>
          </a:xfrm>
          <a:prstGeom prst="can">
            <a:avLst>
              <a:gd name="adj" fmla="val 35859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Virtual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Disk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19200000">
            <a:off x="4852800" y="2288401"/>
            <a:ext cx="1019520" cy="331235"/>
          </a:xfrm>
          <a:prstGeom prst="leftRightArrow">
            <a:avLst>
              <a:gd name="adj1" fmla="val 42778"/>
              <a:gd name="adj2" fmla="val 60226"/>
            </a:avLst>
          </a:prstGeom>
          <a:solidFill>
            <a:srgbClr val="FF996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193280" y="2147266"/>
            <a:ext cx="124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/>
              <a:t>I/O Stream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745441" y="5459614"/>
            <a:ext cx="215712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>
                <a:solidFill>
                  <a:srgbClr val="008080"/>
                </a:solidFill>
              </a:rPr>
              <a:t>Design II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741280" y="3979138"/>
            <a:ext cx="111672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/>
              <a:t>Network Traffic</a:t>
            </a: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2157120" y="2197671"/>
            <a:ext cx="1908000" cy="498292"/>
          </a:xfrm>
          <a:prstGeom prst="wedgeRectCallout">
            <a:avLst>
              <a:gd name="adj1" fmla="val 38514"/>
              <a:gd name="adj2" fmla="val 116356"/>
            </a:avLst>
          </a:prstGeom>
          <a:solidFill>
            <a:srgbClr val="94BD5E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</p:txBody>
      </p:sp>
    </p:spTree>
    <p:extLst>
      <p:ext uri="{BB962C8B-B14F-4D97-AF65-F5344CB8AC3E}">
        <p14:creationId xmlns:p14="http://schemas.microsoft.com/office/powerpoint/2010/main" val="365339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3" grpId="0" animBg="1"/>
      <p:bldP spid="4711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20DAC9-D80E-4168-91BF-CC4FAD5B7A91}" type="slidenum">
              <a:rPr lang="en-US"/>
              <a:pPr/>
              <a:t>124</a:t>
            </a:fld>
            <a:endParaRPr lang="en-US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Composition of Cloud Apps</a:t>
            </a:r>
          </a:p>
        </p:txBody>
      </p:sp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818400" y="4045385"/>
            <a:ext cx="944640" cy="538617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OpenFlow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Controller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5064481" y="4045385"/>
            <a:ext cx="8208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Middlebox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147041" y="2585072"/>
            <a:ext cx="1085760" cy="439246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Permission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450080" y="5253672"/>
            <a:ext cx="1036800" cy="70855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373761" y="5119738"/>
            <a:ext cx="6397920" cy="995144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298881" y="1996050"/>
            <a:ext cx="787680" cy="705674"/>
          </a:xfrm>
          <a:prstGeom prst="flowChartDocument">
            <a:avLst/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Manifest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File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190400" y="2592272"/>
            <a:ext cx="999360" cy="43204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Policy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Generator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3434400" y="5295437"/>
            <a:ext cx="1002240" cy="67543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100">
                <a:solidFill>
                  <a:srgbClr val="000000"/>
                </a:solidFill>
                <a:ea typeface="Droid Sans" charset="0"/>
                <a:cs typeface="Droid Sans" charset="0"/>
              </a:rPr>
              <a:t>Policy Module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3888001" y="4497593"/>
            <a:ext cx="10080" cy="80360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1450080" y="4061227"/>
            <a:ext cx="78768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Cloud App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401920" y="4061227"/>
            <a:ext cx="699840" cy="53861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Client's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486881" y="5567624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808640" y="4713615"/>
            <a:ext cx="95328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Hypercalls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4684321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854880" y="1974448"/>
            <a:ext cx="1628640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Policy Specification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873600" y="4657449"/>
            <a:ext cx="1451520" cy="4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System Service</a:t>
            </a:r>
          </a:p>
          <a:p>
            <a:pPr algn="ctr">
              <a:buClrTx/>
              <a:buFontTx/>
              <a:buNone/>
            </a:pPr>
            <a:r>
              <a:rPr lang="en-US" sz="1300"/>
              <a:t>Policy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389921" y="3601819"/>
            <a:ext cx="1406880" cy="41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Middlebox Policy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453760" y="5099576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H="1">
            <a:off x="2484001" y="5736123"/>
            <a:ext cx="9590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2553121" y="5720281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127201" y="5155742"/>
            <a:ext cx="965520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 dirty="0"/>
              <a:t>Hypervisor</a:t>
            </a:r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>
            <a:off x="3232800" y="4059787"/>
            <a:ext cx="1202400" cy="53861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System 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Composer</a:t>
            </a: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>
            <a:off x="4036321" y="3024318"/>
            <a:ext cx="504000" cy="99514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4870081" y="3024317"/>
            <a:ext cx="678240" cy="97930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2875681" y="3503889"/>
            <a:ext cx="14068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System Service Policy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330336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Permission Checking</a:t>
            </a: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2080800" y="2307122"/>
            <a:ext cx="580320" cy="24914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H="1">
            <a:off x="3231360" y="2695963"/>
            <a:ext cx="95904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3232801" y="2888943"/>
            <a:ext cx="95328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303360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Decision</a:t>
            </a: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>
            <a:off x="6444001" y="2587952"/>
            <a:ext cx="1297440" cy="4363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1922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  App Composition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>
                <a:solidFill>
                  <a:srgbClr val="000000"/>
                </a:solidFill>
                <a:ea typeface="Droid Sans" charset="0"/>
                <a:cs typeface="Droid Sans" charset="0"/>
              </a:rPr>
              <a:t>Module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6239520" y="1778588"/>
            <a:ext cx="162864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300"/>
              <a:t>App Composition Specification</a:t>
            </a: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5873760" y="4324775"/>
            <a:ext cx="94464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5201280" y="2713245"/>
            <a:ext cx="124416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5296320" y="2258158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Identity of a</a:t>
            </a:r>
          </a:p>
          <a:p>
            <a:pPr>
              <a:buClrTx/>
              <a:buFontTx/>
              <a:buNone/>
            </a:pPr>
            <a:r>
              <a:rPr lang="en-US" sz="1300"/>
              <a:t>Bundled App</a:t>
            </a:r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>
            <a:off x="5198400" y="2910546"/>
            <a:ext cx="124992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329441" y="2878863"/>
            <a:ext cx="1120320" cy="4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1922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300"/>
              <a:t>Sequence of</a:t>
            </a:r>
          </a:p>
          <a:p>
            <a:pPr>
              <a:buClrTx/>
              <a:buFontTx/>
              <a:buNone/>
            </a:pPr>
            <a:r>
              <a:rPr lang="en-US" sz="1300"/>
              <a:t>Cloud Apps</a:t>
            </a:r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1841761" y="4599843"/>
            <a:ext cx="1440" cy="66391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7084800" y="2183269"/>
            <a:ext cx="1440" cy="40612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7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indefinite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indefinite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indefinite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indefinite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indefinite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indefinite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indefinite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indefinite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indefinite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indefinite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indefinite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indefinite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indefinite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indefinite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indefinite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indefinite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indefinite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indefinite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indefinite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indefinite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indefinite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indefinite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indefinite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indefinite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indefinite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indefinite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indefinite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indefinite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indefinite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indefinite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indefinite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indefinite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indefinite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mph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indefinite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indefinite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8" grpId="0" animBg="1"/>
      <p:bldP spid="48138" grpId="1" animBg="1"/>
      <p:bldP spid="48141" grpId="0" animBg="1"/>
      <p:bldP spid="48141" grpId="1" animBg="1"/>
      <p:bldP spid="48143" grpId="0" animBg="1"/>
      <p:bldP spid="48148" grpId="0" animBg="1"/>
      <p:bldP spid="48148" grpId="1" animBg="1"/>
      <p:bldP spid="48152" grpId="0" animBg="1"/>
      <p:bldP spid="48153" grpId="0" animBg="1"/>
      <p:bldP spid="48156" grpId="0" animBg="1"/>
      <p:bldP spid="48157" grpId="0" animBg="1"/>
      <p:bldP spid="48158" grpId="0" animBg="1"/>
      <p:bldP spid="48162" grpId="0" animBg="1"/>
      <p:bldP spid="48167" grpId="0" animBg="1"/>
      <p:bldP spid="48167" grpId="1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073408-3A7B-4314-8B63-14137EF020F7}" type="slidenum">
              <a:rPr lang="en-US"/>
              <a:pPr/>
              <a:t>125</a:t>
            </a:fld>
            <a:endParaRPr lang="en-US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Prototype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Modify KVM hypervisor 3.12.8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Use Floodlight as the OpenFlow controller</a:t>
            </a:r>
          </a:p>
        </p:txBody>
      </p:sp>
    </p:spTree>
    <p:extLst>
      <p:ext uri="{BB962C8B-B14F-4D97-AF65-F5344CB8AC3E}">
        <p14:creationId xmlns:p14="http://schemas.microsoft.com/office/powerpoint/2010/main" val="4221733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EA2E7D8-90FB-433E-876C-C2FC5FAFF80E}" type="slidenum">
              <a:rPr lang="en-US"/>
              <a:pPr/>
              <a:t>126</a:t>
            </a:fld>
            <a:endParaRPr lang="en-US"/>
          </a:p>
        </p:txBody>
      </p:sp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Evaluation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 lnSpcReduction="200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Goals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Measure the overhead introduced by the cloud app model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Conduct experiments for each class of services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Three physical machines in the same LAN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Intel Core i7, 8GB of memory, Intel Gigabit NIC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Intel Xeon(R), 24 GB of memory, two NetXtreme BCM5722 Gigabit Ethernet cards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Measurement host: Intel core i5, 4 GB of memory</a:t>
            </a:r>
          </a:p>
        </p:txBody>
      </p:sp>
    </p:spTree>
    <p:extLst>
      <p:ext uri="{BB962C8B-B14F-4D97-AF65-F5344CB8AC3E}">
        <p14:creationId xmlns:p14="http://schemas.microsoft.com/office/powerpoint/2010/main" val="2490924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80B4839-1E0F-4CE8-8DFA-BF65F91E165F}" type="slidenum">
              <a:rPr lang="en-US"/>
              <a:pPr/>
              <a:t>127</a:t>
            </a:fld>
            <a:endParaRPr lang="en-US"/>
          </a:p>
        </p:txBody>
      </p:sp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Services</a:t>
            </a:r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745920" y="4226845"/>
            <a:ext cx="7778880" cy="82520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648000" y="1568325"/>
            <a:ext cx="2917440" cy="189523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6635520" y="2383451"/>
            <a:ext cx="1902240" cy="107867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Web Server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1143000" y="1987409"/>
            <a:ext cx="2300040" cy="1238530"/>
          </a:xfrm>
          <a:prstGeom prst="roundRect">
            <a:avLst>
              <a:gd name="adj" fmla="val 16667"/>
            </a:avLst>
          </a:prstGeom>
          <a:solidFill>
            <a:srgbClr val="83CA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534401" y="2646998"/>
            <a:ext cx="2014560" cy="129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548961" y="2387771"/>
            <a:ext cx="912960" cy="995145"/>
          </a:xfrm>
          <a:prstGeom prst="can">
            <a:avLst>
              <a:gd name="adj" fmla="val 27248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Rules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3407041" y="2940789"/>
            <a:ext cx="114480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7716960" y="3645023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254241" y="1571206"/>
            <a:ext cx="29678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/>
              <a:t>Cloud App</a:t>
            </a: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3862080" y="2141505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3862080" y="2991194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3</a:t>
            </a: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1254241" y="2479940"/>
            <a:ext cx="1278720" cy="6639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Process the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Page</a:t>
            </a: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2903040" y="2729087"/>
            <a:ext cx="506880" cy="414764"/>
          </a:xfrm>
          <a:prstGeom prst="diamond">
            <a:avLst/>
          </a:prstGeom>
          <a:solidFill>
            <a:srgbClr val="9999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?</a:t>
            </a: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3152161" y="3143851"/>
            <a:ext cx="1440" cy="11607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21" y="4306052"/>
            <a:ext cx="45072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61" y="4356458"/>
            <a:ext cx="516960" cy="28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219200" y="2057400"/>
            <a:ext cx="231119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Checking daemon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794400" y="4313253"/>
            <a:ext cx="18244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Hypervisor</a:t>
            </a:r>
          </a:p>
        </p:txBody>
      </p:sp>
      <p:cxnSp>
        <p:nvCxnSpPr>
          <p:cNvPr id="3" name="Straight Connector 2"/>
          <p:cNvCxnSpPr>
            <a:stCxn id="51204" idx="2"/>
          </p:cNvCxnSpPr>
          <p:nvPr/>
        </p:nvCxnSpPr>
        <p:spPr>
          <a:xfrm>
            <a:off x="7586640" y="3462124"/>
            <a:ext cx="0" cy="124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52641" y="4703534"/>
            <a:ext cx="56339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52641" y="3463564"/>
            <a:ext cx="0" cy="1239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1215" idx="1"/>
          </p:cNvCxnSpPr>
          <p:nvPr/>
        </p:nvCxnSpPr>
        <p:spPr>
          <a:xfrm rot="10800000" flipV="1">
            <a:off x="2677682" y="2936469"/>
            <a:ext cx="225359" cy="152728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75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6688E4-9C06-4BBC-A033-8849E3D38F90}" type="slidenum">
              <a:rPr lang="en-US"/>
              <a:pPr/>
              <a:t>128</a:t>
            </a:fld>
            <a:endParaRPr lang="en-US"/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System-Level Services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522080" y="1493438"/>
          <a:ext cx="5610240" cy="343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6185520" imgH="3787200" progId="">
                  <p:embed/>
                </p:oleObj>
              </mc:Choice>
              <mc:Fallback>
                <p:oleObj r:id="rId4" imgW="6185520" imgH="378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080" y="1493438"/>
                        <a:ext cx="5610240" cy="34347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73600" y="4977162"/>
            <a:ext cx="497664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200"/>
              <a:t>Running Time of SPEC CINT under the three setups</a:t>
            </a:r>
          </a:p>
        </p:txBody>
      </p:sp>
    </p:spTree>
    <p:extLst>
      <p:ext uri="{BB962C8B-B14F-4D97-AF65-F5344CB8AC3E}">
        <p14:creationId xmlns:p14="http://schemas.microsoft.com/office/powerpoint/2010/main" val="160935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ACD8547-5FF6-4F7A-AB7C-46C9D6D5E916}" type="slidenum">
              <a:rPr lang="en-US"/>
              <a:pPr/>
              <a:t>129</a:t>
            </a:fld>
            <a:endParaRPr lang="en-US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Services</a:t>
            </a:r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3620160" y="2239436"/>
            <a:ext cx="1854720" cy="12226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NIDS</a:t>
            </a: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6504481" y="2351768"/>
            <a:ext cx="1902240" cy="107867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Web Server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98241" y="2239436"/>
            <a:ext cx="1847520" cy="1222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Measurement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Host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344320" y="2737728"/>
            <a:ext cx="1275840" cy="249146"/>
          </a:xfrm>
          <a:prstGeom prst="rightArrow">
            <a:avLst>
              <a:gd name="adj1" fmla="val 50000"/>
              <a:gd name="adj2" fmla="val 128035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480640" y="2737728"/>
            <a:ext cx="1013760" cy="249146"/>
          </a:xfrm>
          <a:prstGeom prst="rightArrow">
            <a:avLst>
              <a:gd name="adj1" fmla="val 50000"/>
              <a:gd name="adj2" fmla="val 101734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267360" y="4647368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080"/>
                </a:solidFill>
              </a:rPr>
              <a:t>Same Host Setup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31520" y="3617660"/>
            <a:ext cx="12441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1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483361" y="1824672"/>
            <a:ext cx="505440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5662080" y="3944575"/>
            <a:ext cx="124416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2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325600" y="2275439"/>
            <a:ext cx="9950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492161" y="2275439"/>
            <a:ext cx="9950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3468074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925856" cy="49619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ED57B7-D084-47C3-98BA-18254F33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EB5294-A800-4F87-B4D3-5E712F46795D}" type="slidenum">
              <a:rPr lang="en-US"/>
              <a:pPr/>
              <a:t>130</a:t>
            </a:fld>
            <a:endParaRPr lang="en-US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Services</a:t>
            </a:r>
          </a:p>
        </p:txBody>
      </p:sp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063681" y="2239436"/>
            <a:ext cx="1409760" cy="12226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NIDS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6806880" y="2318643"/>
            <a:ext cx="1634400" cy="1078674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Web Server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98241" y="2239436"/>
            <a:ext cx="1847520" cy="1222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Measurement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>
                <a:solidFill>
                  <a:srgbClr val="000000"/>
                </a:solidFill>
                <a:ea typeface="Droid Sans" charset="0"/>
                <a:cs typeface="Droid Sans" charset="0"/>
              </a:rPr>
              <a:t>Host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2344320" y="2737728"/>
            <a:ext cx="1719360" cy="249146"/>
          </a:xfrm>
          <a:prstGeom prst="rightArrow">
            <a:avLst>
              <a:gd name="adj1" fmla="val 50000"/>
              <a:gd name="adj2" fmla="val 172544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480640" y="2736287"/>
            <a:ext cx="1321920" cy="249147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67360" y="4647368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080"/>
                </a:solidFill>
              </a:rPr>
              <a:t>Different Host Setup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31520" y="3616220"/>
            <a:ext cx="124416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1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6736321" y="1857795"/>
            <a:ext cx="180720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295040" y="3943134"/>
            <a:ext cx="12441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3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586241" y="2242316"/>
            <a:ext cx="99504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623200" y="2275439"/>
            <a:ext cx="9950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816000" y="1824672"/>
            <a:ext cx="190800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322880" y="3944575"/>
            <a:ext cx="124416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2</a:t>
            </a:r>
          </a:p>
        </p:txBody>
      </p:sp>
    </p:spTree>
    <p:extLst>
      <p:ext uri="{BB962C8B-B14F-4D97-AF65-F5344CB8AC3E}">
        <p14:creationId xmlns:p14="http://schemas.microsoft.com/office/powerpoint/2010/main" val="3167482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DBD1464-DCC1-4042-AEE6-643DEC5A8F8A}" type="slidenum">
              <a:rPr lang="en-US"/>
              <a:pPr/>
              <a:t>131</a:t>
            </a:fld>
            <a:endParaRPr lang="en-US"/>
          </a:p>
        </p:txBody>
      </p:sp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Services</a:t>
            </a:r>
          </a:p>
        </p:txBody>
      </p:sp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2280961" y="1608650"/>
          <a:ext cx="4606560" cy="1246685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561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 (Mbps)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RTT (ms)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Traditional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93.87 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0.713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90.64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1.631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308" name="Group 12"/>
          <p:cNvGraphicFramePr>
            <a:graphicFrameLocks noGrp="1"/>
          </p:cNvGraphicFramePr>
          <p:nvPr/>
        </p:nvGraphicFramePr>
        <p:xfrm>
          <a:off x="2280961" y="3927293"/>
          <a:ext cx="4606560" cy="1246685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561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 (Mbps)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RTT (ms)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Traditional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90.12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1.68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86.44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2.281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2629440" y="2870222"/>
            <a:ext cx="40636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Baseline overhead of networked services SAMEHOST configuration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2629440" y="5124058"/>
            <a:ext cx="40636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Baseline overhead of networked services DIFFHOST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586217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D5B4EA5-BC08-4962-9EA6-190D1AEBFD42}" type="slidenum">
              <a:rPr lang="en-US"/>
              <a:pPr/>
              <a:t>132</a:t>
            </a:fld>
            <a:endParaRPr lang="en-US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Network Middlebox Services</a:t>
            </a:r>
          </a:p>
        </p:txBody>
      </p:sp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2280961" y="1608650"/>
          <a:ext cx="4606560" cy="1246685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561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 (Mbps)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RTT (ms)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Traditional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91.58 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0.980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87.15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1.871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32" name="Group 12"/>
          <p:cNvGraphicFramePr>
            <a:graphicFrameLocks noGrp="1"/>
          </p:cNvGraphicFramePr>
          <p:nvPr/>
        </p:nvGraphicFramePr>
        <p:xfrm>
          <a:off x="2280961" y="3927293"/>
          <a:ext cx="4606560" cy="1246685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5616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 (Mbps)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RTT (ms)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Traditional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88.36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1.92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83.37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2.58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2629440" y="2870222"/>
            <a:ext cx="406368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Overhead of the NIDS app </a:t>
            </a:r>
          </a:p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SAMEHOST configuration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2629440" y="5124058"/>
            <a:ext cx="406368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Overhead of the NIDS app </a:t>
            </a:r>
          </a:p>
          <a:p>
            <a:pPr algn="ctr"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DIFFHOST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2977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0AAA1F0-F938-49F4-9EBC-07C5BDCD9EBF}" type="slidenum">
              <a:rPr lang="en-US"/>
              <a:pPr/>
              <a:t>133</a:t>
            </a:fld>
            <a:endParaRPr lang="en-US"/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</a:t>
            </a: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2151360" y="2239436"/>
            <a:ext cx="1990080" cy="12226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5166720" y="2191911"/>
            <a:ext cx="1902240" cy="127021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692160" y="4647368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080"/>
                </a:solidFill>
              </a:rPr>
              <a:t>Same Host Setup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014560" y="1824672"/>
            <a:ext cx="539136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193280" y="3944575"/>
            <a:ext cx="124416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2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121281" y="2275439"/>
            <a:ext cx="9950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4063680" y="2789573"/>
            <a:ext cx="1195200" cy="247706"/>
          </a:xfrm>
          <a:prstGeom prst="leftRightArrow">
            <a:avLst>
              <a:gd name="adj1" fmla="val 50000"/>
              <a:gd name="adj2" fmla="val 96065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3234240" y="2589392"/>
            <a:ext cx="829440" cy="58038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Server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5258880" y="2589392"/>
            <a:ext cx="829440" cy="58038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764800" y="2191911"/>
            <a:ext cx="1078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SDIS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312161" y="2191911"/>
            <a:ext cx="1740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Client's VM</a:t>
            </a:r>
          </a:p>
        </p:txBody>
      </p:sp>
    </p:spTree>
    <p:extLst>
      <p:ext uri="{BB962C8B-B14F-4D97-AF65-F5344CB8AC3E}">
        <p14:creationId xmlns:p14="http://schemas.microsoft.com/office/powerpoint/2010/main" val="67349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FCE72-B34C-46E4-B1EB-741A67851234}" type="slidenum">
              <a:rPr lang="en-US"/>
              <a:pPr/>
              <a:t>134</a:t>
            </a:fld>
            <a:endParaRPr lang="en-US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300480" y="4647368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080"/>
                </a:solidFill>
              </a:rPr>
              <a:t>Different Host Setup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168160" y="1824672"/>
            <a:ext cx="229680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695200" y="3943134"/>
            <a:ext cx="124416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3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056480" y="2275439"/>
            <a:ext cx="9950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dirty="0"/>
              <a:t>Network Traffic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742400" y="1824672"/>
            <a:ext cx="2332800" cy="2073818"/>
          </a:xfrm>
          <a:prstGeom prst="rect">
            <a:avLst/>
          </a:prstGeom>
          <a:noFill/>
          <a:ln w="9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593440" y="3944575"/>
            <a:ext cx="124416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/>
              <a:t>Physical Machine 2</a:t>
            </a: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1856161" y="2239436"/>
            <a:ext cx="1990080" cy="12226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2940480" y="2589392"/>
            <a:ext cx="829440" cy="58038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Server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471040" y="2191911"/>
            <a:ext cx="1078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SDIS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5394240" y="2191911"/>
            <a:ext cx="1902240" cy="127021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5487840" y="2587952"/>
            <a:ext cx="829440" cy="58038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NFS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Client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539681" y="2191911"/>
            <a:ext cx="17409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Client's VM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3769920" y="2755010"/>
            <a:ext cx="1717920" cy="249146"/>
          </a:xfrm>
          <a:prstGeom prst="leftRightArrow">
            <a:avLst>
              <a:gd name="adj1" fmla="val 50000"/>
              <a:gd name="adj2" fmla="val 137281"/>
            </a:avLst>
          </a:prstGeom>
          <a:solidFill>
            <a:srgbClr val="00808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0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432BCC-1BE8-4AC3-A32C-1E7F6ADA8AA2}" type="slidenum">
              <a:rPr lang="en-US"/>
              <a:pPr/>
              <a:t>135</a:t>
            </a:fld>
            <a:endParaRPr lang="en-US"/>
          </a:p>
        </p:txBody>
      </p:sp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Storage Services</a:t>
            </a:r>
          </a:p>
        </p:txBody>
      </p:sp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2280961" y="1536642"/>
          <a:ext cx="4606560" cy="1027539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Time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Traditional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89.1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45.15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84.7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47.22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395520" y="2657080"/>
            <a:ext cx="27374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8080"/>
                </a:solidFill>
              </a:rPr>
              <a:t>Baseline Overhead</a:t>
            </a:r>
          </a:p>
        </p:txBody>
      </p:sp>
      <p:graphicFrame>
        <p:nvGraphicFramePr>
          <p:cNvPr id="59405" name="Group 13"/>
          <p:cNvGraphicFramePr>
            <a:graphicFrameLocks noGrp="1"/>
          </p:cNvGraphicFramePr>
          <p:nvPr/>
        </p:nvGraphicFramePr>
        <p:xfrm>
          <a:off x="2280961" y="3241781"/>
          <a:ext cx="4606560" cy="685026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Time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86.3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46.34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412" name="Group 20"/>
          <p:cNvGraphicFramePr>
            <a:graphicFrameLocks noGrp="1"/>
          </p:cNvGraphicFramePr>
          <p:nvPr/>
        </p:nvGraphicFramePr>
        <p:xfrm>
          <a:off x="2280961" y="4645928"/>
          <a:ext cx="4606560" cy="685026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Setup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Throughput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Time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42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Cloud App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82.13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48.5</a:t>
                      </a:r>
                    </a:p>
                  </a:txBody>
                  <a:tcPr marL="81638" marR="81638" marT="8357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2286000" y="3930174"/>
            <a:ext cx="4495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</a:rPr>
              <a:t>Overhead - SAMEHOST configuration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2286000" y="5335761"/>
            <a:ext cx="42602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8080"/>
                </a:solidFill>
              </a:rPr>
              <a:t>Overhead - DIFFHOST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193117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Enclave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ttestation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loaded into a fresh enclave created by the cloud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proves to the client that the enclave was initialized securely by using SGX’s remote attestation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81B74E-E070-4BE4-83B4-DED8B60B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generates a 2048 RSA key pair and sends the public key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 uses the public key to encrypt its AES key which will be used to encrypt the sensitive content it sends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EnGarde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content includes code and data represented in an executable using ELF format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executable is compiled as position independent code (PIC) and is statically linked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5C4AA3-942F-4E07-B043-1E42A5ED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client sends encrypted content to </a:t>
            </a:r>
            <a:r>
              <a:rPr lang="en-US" dirty="0" err="1" smtClean="0"/>
              <a:t>EnGarde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EnGarde</a:t>
            </a:r>
            <a:r>
              <a:rPr lang="en-US" dirty="0" smtClean="0"/>
              <a:t> </a:t>
            </a:r>
            <a:r>
              <a:rPr lang="en-US" dirty="0"/>
              <a:t>decrypts the content to get an in-enclave representation of the client’s executable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EDB09D-3ED5-4D6A-A796-8B072A87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smtClean="0"/>
              <a:t>disassembling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EnGarde</a:t>
            </a:r>
            <a:r>
              <a:rPr lang="en-US" dirty="0"/>
              <a:t> extracts all code sections of the client’s executable and disassembles the </a:t>
            </a:r>
            <a:r>
              <a:rPr lang="en-US" dirty="0" smtClean="0"/>
              <a:t>code</a:t>
            </a:r>
          </a:p>
          <a:p>
            <a:endParaRPr lang="en-US" dirty="0"/>
          </a:p>
          <a:p>
            <a:r>
              <a:rPr lang="en-US" dirty="0" err="1" smtClean="0"/>
              <a:t>EnGarde’s</a:t>
            </a:r>
            <a:r>
              <a:rPr lang="en-US" dirty="0" smtClean="0"/>
              <a:t> </a:t>
            </a:r>
            <a:r>
              <a:rPr lang="en-US" dirty="0"/>
              <a:t>disassembler is based on the disassembler of Google’s native client (NACL), a sandbox for native 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EnGarde</a:t>
            </a:r>
            <a:r>
              <a:rPr lang="en-US" dirty="0" smtClean="0"/>
              <a:t> </a:t>
            </a:r>
            <a:r>
              <a:rPr lang="en-US" dirty="0"/>
              <a:t>uses an instruction buffer to store all disassembled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D3C5E7-3895-45AC-8A94-5A048910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provider and the client mutually agree upon the policies that the client’s code must </a:t>
            </a:r>
            <a:r>
              <a:rPr lang="en-US" dirty="0" smtClean="0"/>
              <a:t>satisfy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agreed policies are encoded into policy modules which are loaded into the enclave along with </a:t>
            </a:r>
            <a:r>
              <a:rPr lang="en-US" dirty="0" err="1"/>
              <a:t>EnGarde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A3EFA-B5DA-4E7B-AF42-DB1C68BD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 modules enforce policy compliance by using the disassembled instructions from the instruction </a:t>
            </a:r>
            <a:r>
              <a:rPr lang="en-US" dirty="0" smtClean="0"/>
              <a:t>buffer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policy modules examine structural properties of the client’s </a:t>
            </a:r>
            <a:r>
              <a:rPr lang="en-US" dirty="0" smtClean="0"/>
              <a:t>code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client’s code is rejected if it is not policy compliant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5281AC-F5AE-4A29-9345-96CE6D1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4695"/>
            <a:ext cx="8229600" cy="18194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It is possible to enhance the security and privacy of cloud-based applications by using recent hardware advances.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519"/>
    </mc:Choice>
    <mc:Fallback xmlns="">
      <p:transition xmlns:p14="http://schemas.microsoft.com/office/powerpoint/2010/main" advTm="1751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and </a:t>
            </a:r>
            <a:r>
              <a:rPr lang="en-US" dirty="0" smtClean="0"/>
              <a:t>relocating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EnGarde</a:t>
            </a:r>
            <a:r>
              <a:rPr lang="en-US" dirty="0"/>
              <a:t> maps the </a:t>
            </a:r>
            <a:r>
              <a:rPr lang="en-US" i="1" dirty="0"/>
              <a:t>text</a:t>
            </a:r>
            <a:r>
              <a:rPr lang="en-US" dirty="0"/>
              <a:t>, </a:t>
            </a:r>
            <a:r>
              <a:rPr lang="en-US" i="1" dirty="0"/>
              <a:t>data</a:t>
            </a:r>
            <a:r>
              <a:rPr lang="en-US" dirty="0"/>
              <a:t> and </a:t>
            </a:r>
            <a:r>
              <a:rPr lang="en-US" i="1" dirty="0" err="1"/>
              <a:t>bss</a:t>
            </a:r>
            <a:r>
              <a:rPr lang="en-US" dirty="0"/>
              <a:t> segments to the enclave </a:t>
            </a:r>
            <a:r>
              <a:rPr lang="en-US" dirty="0" smtClean="0"/>
              <a:t>memory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EnGarde</a:t>
            </a:r>
            <a:r>
              <a:rPr lang="en-US" dirty="0" smtClean="0"/>
              <a:t> </a:t>
            </a:r>
            <a:r>
              <a:rPr lang="en-US" dirty="0"/>
              <a:t>applies symbol relocations using relocation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5281AC-F5AE-4A29-9345-96CE6D1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Enclave </a:t>
            </a:r>
            <a:r>
              <a:rPr lang="en-US" dirty="0" smtClean="0"/>
              <a:t>page </a:t>
            </a:r>
            <a:r>
              <a:rPr lang="en-US" dirty="0"/>
              <a:t>p</a:t>
            </a:r>
            <a:r>
              <a:rPr lang="en-US" dirty="0" smtClean="0"/>
              <a:t>ermission </a:t>
            </a:r>
            <a:r>
              <a:rPr lang="en-US" dirty="0"/>
              <a:t>e</a:t>
            </a:r>
            <a:r>
              <a:rPr lang="en-US" dirty="0" smtClean="0"/>
              <a:t>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Page Permission Enforcement is performed by the in-kernel component of </a:t>
            </a:r>
            <a:r>
              <a:rPr lang="en-US" dirty="0" err="1" smtClean="0"/>
              <a:t>EnGarde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in-kernel component receives a list of code and data pages which need to be set with appropriate </a:t>
            </a:r>
            <a:r>
              <a:rPr lang="en-US" dirty="0" smtClean="0"/>
              <a:t>permissions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Code’s </a:t>
            </a:r>
            <a:r>
              <a:rPr lang="en-US" dirty="0"/>
              <a:t>pages are set as executable but not writable and the pages of the data segment and </a:t>
            </a:r>
            <a:r>
              <a:rPr lang="en-US" dirty="0" err="1"/>
              <a:t>bss</a:t>
            </a:r>
            <a:r>
              <a:rPr lang="en-US" dirty="0"/>
              <a:t> segment are set as writable but non-executable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6261E7-389B-4B89-A5C1-6E69738B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Enclave </a:t>
            </a:r>
            <a:r>
              <a:rPr lang="en-US" dirty="0" smtClean="0"/>
              <a:t>page </a:t>
            </a:r>
            <a:r>
              <a:rPr lang="en-US" dirty="0"/>
              <a:t>p</a:t>
            </a:r>
            <a:r>
              <a:rPr lang="en-US" dirty="0" smtClean="0"/>
              <a:t>ermission </a:t>
            </a:r>
            <a:r>
              <a:rPr lang="en-US" dirty="0"/>
              <a:t>e</a:t>
            </a:r>
            <a:r>
              <a:rPr lang="en-US" dirty="0" smtClean="0"/>
              <a:t>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Enclave page permission is enforced at two levels:</a:t>
            </a:r>
          </a:p>
          <a:p>
            <a:pPr lvl="1"/>
            <a:r>
              <a:rPr lang="en-US" dirty="0"/>
              <a:t>Using page table permission bits</a:t>
            </a:r>
          </a:p>
          <a:p>
            <a:pPr lvl="1"/>
            <a:r>
              <a:rPr lang="en-US" dirty="0"/>
              <a:t>Manipulating the entries of an SGX’s data structure called Enclave Page Cache Map (EPCM)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8B8BB7-780A-4D3A-8217-E35BCD74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implemented </a:t>
            </a:r>
            <a:r>
              <a:rPr lang="en-US" dirty="0" err="1"/>
              <a:t>EnGarde</a:t>
            </a:r>
            <a:r>
              <a:rPr lang="en-US" dirty="0"/>
              <a:t> on top of </a:t>
            </a:r>
            <a:r>
              <a:rPr lang="en-US" dirty="0" err="1"/>
              <a:t>OpenSGX</a:t>
            </a:r>
            <a:r>
              <a:rPr lang="en-US" dirty="0"/>
              <a:t>, an SGX emulation </a:t>
            </a:r>
            <a:r>
              <a:rPr lang="en-US" dirty="0" smtClean="0"/>
              <a:t>infrastructure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OpenSGX</a:t>
            </a:r>
            <a:r>
              <a:rPr lang="en-US" dirty="0" smtClean="0"/>
              <a:t> </a:t>
            </a:r>
            <a:r>
              <a:rPr lang="en-US" dirty="0"/>
              <a:t>offers rich operating system support and an easy to use library interface for enclave </a:t>
            </a:r>
            <a:r>
              <a:rPr lang="en-US" dirty="0" smtClean="0"/>
              <a:t>developers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version of Intel SGX does not allow changing enclave page permission at the SGX level after enclave initialization and all enclave memory must be committed at build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DC81AF-B99B-433F-8E11-21B780B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Demonstrate the effectiveness of </a:t>
            </a:r>
            <a:r>
              <a:rPr lang="en-US" dirty="0" err="1"/>
              <a:t>EnGarde</a:t>
            </a:r>
            <a:r>
              <a:rPr lang="en-US" dirty="0"/>
              <a:t> and the overhead of </a:t>
            </a:r>
            <a:r>
              <a:rPr lang="en-US" dirty="0" err="1"/>
              <a:t>EnGarde</a:t>
            </a:r>
            <a:r>
              <a:rPr lang="en-US" dirty="0"/>
              <a:t> in enforcing various policies</a:t>
            </a:r>
          </a:p>
          <a:p>
            <a:r>
              <a:rPr lang="en-US" dirty="0"/>
              <a:t>Dell </a:t>
            </a:r>
            <a:r>
              <a:rPr lang="en-US" dirty="0" err="1"/>
              <a:t>Optiplex</a:t>
            </a:r>
            <a:r>
              <a:rPr lang="en-US" dirty="0"/>
              <a:t> running Ubuntu 14.04</a:t>
            </a:r>
          </a:p>
          <a:p>
            <a:pPr lvl="1"/>
            <a:r>
              <a:rPr lang="en-US" dirty="0"/>
              <a:t>16 GB RAM</a:t>
            </a:r>
          </a:p>
          <a:p>
            <a:pPr lvl="1"/>
            <a:r>
              <a:rPr lang="en-US" dirty="0"/>
              <a:t>Intel core i5 CPU</a:t>
            </a:r>
          </a:p>
          <a:p>
            <a:r>
              <a:rPr lang="en-US" dirty="0"/>
              <a:t>Use real world applications: </a:t>
            </a:r>
            <a:r>
              <a:rPr lang="en-US" sz="2600" dirty="0">
                <a:solidFill>
                  <a:schemeClr val="accent1"/>
                </a:solidFill>
              </a:rPr>
              <a:t>Nginx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chemeClr val="accent1"/>
                </a:solidFill>
              </a:rPr>
              <a:t>Memcached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chemeClr val="accent1"/>
                </a:solidFill>
              </a:rPr>
              <a:t>Netperf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chemeClr val="accent1"/>
                </a:solidFill>
              </a:rPr>
              <a:t>Otp</a:t>
            </a:r>
            <a:r>
              <a:rPr lang="en-US" sz="2600" dirty="0">
                <a:solidFill>
                  <a:schemeClr val="accent1"/>
                </a:solidFill>
              </a:rPr>
              <a:t>-gen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graph-500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401.bzip2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1"/>
                </a:solidFill>
              </a:rPr>
              <a:t>429.mcf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F9F6A-4689-403F-AF17-2549470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Sizes of the </a:t>
            </a:r>
            <a:r>
              <a:rPr lang="en-US" dirty="0" smtClean="0"/>
              <a:t>components </a:t>
            </a:r>
            <a:r>
              <a:rPr lang="en-US" dirty="0"/>
              <a:t>of </a:t>
            </a:r>
            <a:r>
              <a:rPr lang="en-US" dirty="0" err="1"/>
              <a:t>EnGarde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7B235C-5A66-485C-BF54-D6147B6A5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98755"/>
              </p:ext>
            </p:extLst>
          </p:nvPr>
        </p:nvGraphicFramePr>
        <p:xfrm>
          <a:off x="762000" y="1788160"/>
          <a:ext cx="7315200" cy="438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xmlns="" val="148985647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60758387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6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 Provisioning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59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Loading and Relocating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71903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Checking Executables Linked Against </a:t>
                      </a:r>
                      <a:r>
                        <a:rPr lang="en-US" dirty="0" err="1"/>
                        <a:t>musl-libc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74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Checking Executables Compiled With Stack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935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Checking Executables Containing Indirect Function-Call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11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Client’s Side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5791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err="1"/>
                        <a:t>musl-libc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90,728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062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Lib Crypto (OpenSSL)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287,985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4574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Lib SSL (OpenSSL)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63,566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6256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453,349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38170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A0A1F5-88D1-4D1E-89C8-95702FF3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for </a:t>
            </a:r>
            <a:r>
              <a:rPr lang="en-US" dirty="0" smtClean="0"/>
              <a:t>library </a:t>
            </a:r>
            <a:r>
              <a:rPr lang="en-US" dirty="0"/>
              <a:t>l</a:t>
            </a:r>
            <a:r>
              <a:rPr lang="en-US" dirty="0" smtClean="0"/>
              <a:t>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policy verifies </a:t>
            </a:r>
            <a:r>
              <a:rPr lang="en-US" dirty="0"/>
              <a:t>if applications are linked against </a:t>
            </a:r>
            <a:r>
              <a:rPr lang="en-US" dirty="0" err="1"/>
              <a:t>musl-libc</a:t>
            </a:r>
            <a:r>
              <a:rPr lang="en-US" dirty="0"/>
              <a:t> </a:t>
            </a:r>
            <a:r>
              <a:rPr lang="en-US" dirty="0" smtClean="0"/>
              <a:t>v1.0.5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policy module has the SHA-256 hashes of all the functions of </a:t>
            </a:r>
            <a:r>
              <a:rPr lang="en-US" dirty="0" err="1"/>
              <a:t>musl-libc</a:t>
            </a:r>
            <a:r>
              <a:rPr lang="en-US" dirty="0"/>
              <a:t> v1.0.5 and store them in a hash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EAF1CE-FAC6-4C34-8135-5B9399F5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for </a:t>
            </a:r>
            <a:r>
              <a:rPr lang="en-US" dirty="0" smtClean="0"/>
              <a:t>library </a:t>
            </a:r>
            <a:r>
              <a:rPr lang="en-US" dirty="0"/>
              <a:t>l</a:t>
            </a:r>
            <a:r>
              <a:rPr lang="en-US" dirty="0" smtClean="0"/>
              <a:t>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policy module uses the instruction buffer and computes the target of each direct function </a:t>
            </a:r>
            <a:r>
              <a:rPr lang="en-US" dirty="0" smtClean="0"/>
              <a:t>call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hash of a function does not match its value in the hash table, the client has not provided the required </a:t>
            </a:r>
            <a:r>
              <a:rPr lang="en-US" dirty="0" err="1"/>
              <a:t>musl-libc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C2E69E-1E79-4BFC-8037-D8A68020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of </a:t>
            </a:r>
            <a:r>
              <a:rPr lang="en-US" dirty="0" err="1"/>
              <a:t>EnGarde</a:t>
            </a:r>
            <a:r>
              <a:rPr lang="en-US" dirty="0"/>
              <a:t> to </a:t>
            </a:r>
            <a:r>
              <a:rPr lang="en-US" dirty="0" smtClean="0"/>
              <a:t>check </a:t>
            </a:r>
            <a:r>
              <a:rPr lang="en-US" dirty="0"/>
              <a:t>the </a:t>
            </a:r>
            <a:r>
              <a:rPr lang="en-US" dirty="0" smtClean="0"/>
              <a:t>library-linking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2367"/>
              </p:ext>
            </p:extLst>
          </p:nvPr>
        </p:nvGraphicFramePr>
        <p:xfrm>
          <a:off x="1066800" y="1899920"/>
          <a:ext cx="731520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5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Loading and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Nginx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262,228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694,405,019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1,307,411,662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128,696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401.bzip2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24,112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34,071,240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148,922,245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4,239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Graph-500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100,411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140,307,017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246,669,796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4,582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429.mcf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12,903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18,242,127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123,895,553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4,363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Memcached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71,437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137,372,517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489,914,732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8,115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Netperf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51,403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90,616,563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367,356,878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18,090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Otp</a:t>
                      </a:r>
                      <a:r>
                        <a:rPr lang="en-US" dirty="0"/>
                        <a:t>-gen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28,125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42,823,024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198,587,525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5,388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0F8EDF-1FF2-4C18-9C81-55C0D70E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CPU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86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for </a:t>
            </a:r>
            <a:r>
              <a:rPr lang="en-US" dirty="0" smtClean="0"/>
              <a:t>stack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Compilers emit extra code to protect against stack smashing</a:t>
            </a:r>
          </a:p>
          <a:p>
            <a:r>
              <a:rPr lang="en-US" dirty="0"/>
              <a:t>The LLVM compiler adds a guard variable when a function starts and checks the variable when a function exits: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19311: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0x28,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rax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1931a: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(%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rsp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193fe: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: 0x28,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rax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19407: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cmp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rsp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), %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rax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1940b: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jne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1941f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1941f: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callq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8d5bf &lt;__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stack_chk_fail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0C7752-52F1-42B4-905A-AD7E1360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enclave inspection library that preserves the security and privacy benefits offered by Intel SGX and allows the cloud provider to verify the client’s code for security compliance [</a:t>
            </a:r>
            <a:r>
              <a:rPr lang="en-US" dirty="0" smtClean="0">
                <a:solidFill>
                  <a:srgbClr val="3366FF"/>
                </a:solidFill>
              </a:rPr>
              <a:t>ICDCS’17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An effective approach </a:t>
            </a:r>
            <a:r>
              <a:rPr lang="en-US" dirty="0"/>
              <a:t>based on </a:t>
            </a:r>
            <a:r>
              <a:rPr lang="en-US" dirty="0" smtClean="0"/>
              <a:t>Hardware Performance Counters and machine learning to detect </a:t>
            </a:r>
            <a:r>
              <a:rPr lang="en-US" dirty="0" err="1" smtClean="0"/>
              <a:t>ransomware</a:t>
            </a:r>
            <a:r>
              <a:rPr lang="en-US" dirty="0" smtClean="0"/>
              <a:t> in the cloud [Submitted to </a:t>
            </a:r>
            <a:r>
              <a:rPr lang="en-US" dirty="0" smtClean="0">
                <a:solidFill>
                  <a:srgbClr val="3366FF"/>
                </a:solidFill>
              </a:rPr>
              <a:t>ACSAC’18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new cloud computing model where clients can flexibly deploy security services by simply downloading apps, implemented as virtual machines [</a:t>
            </a:r>
            <a:r>
              <a:rPr lang="en-US" dirty="0" smtClean="0">
                <a:solidFill>
                  <a:srgbClr val="3366FF"/>
                </a:solidFill>
              </a:rPr>
              <a:t>C&amp;S’16</a:t>
            </a:r>
            <a:r>
              <a:rPr lang="en-US" dirty="0" smtClean="0"/>
              <a:t>]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198"/>
    </mc:Choice>
    <mc:Fallback xmlns="">
      <p:transition xmlns:p14="http://schemas.microsoft.com/office/powerpoint/2010/main" advTm="3619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for </a:t>
            </a:r>
            <a:r>
              <a:rPr lang="en-US" dirty="0" smtClean="0"/>
              <a:t>stack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policy module iterates through the instruction buffer and identifies each </a:t>
            </a:r>
            <a:r>
              <a:rPr lang="en-US" dirty="0" smtClean="0"/>
              <a:t>function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Within each function, the policy module checks if stack protection instructions are added at the beginning and at the end of the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457158-3F9E-4A9E-9D42-29B92402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of </a:t>
            </a:r>
            <a:r>
              <a:rPr lang="en-US" dirty="0" err="1"/>
              <a:t>EnGarde</a:t>
            </a:r>
            <a:r>
              <a:rPr lang="en-US" dirty="0"/>
              <a:t> to </a:t>
            </a:r>
            <a:r>
              <a:rPr lang="en-US" dirty="0" smtClean="0"/>
              <a:t>check </a:t>
            </a:r>
            <a:r>
              <a:rPr lang="en-US" dirty="0"/>
              <a:t>the </a:t>
            </a:r>
            <a:r>
              <a:rPr lang="en-US" dirty="0" smtClean="0"/>
              <a:t>stack </a:t>
            </a:r>
            <a:r>
              <a:rPr lang="en-US" dirty="0"/>
              <a:t>p</a:t>
            </a:r>
            <a:r>
              <a:rPr lang="en-US" dirty="0" smtClean="0"/>
              <a:t>rotection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50389"/>
              </p:ext>
            </p:extLst>
          </p:nvPr>
        </p:nvGraphicFramePr>
        <p:xfrm>
          <a:off x="1066800" y="1899920"/>
          <a:ext cx="73151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1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2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</a:t>
                      </a:r>
                    </a:p>
                    <a:p>
                      <a:r>
                        <a:rPr lang="en-US" dirty="0"/>
                        <a:t>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Loading and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Nginx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271,106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719,360,640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713,772,098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128,662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401.bzip2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24,226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34,292,136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862,023,613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4,206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Graph-500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100,488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140,588,361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195,218,892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4,548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429.mcf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12,985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18,288,921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31,459,881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4,330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Memcached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71,677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137,877,497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325,442,403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8,081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Netperf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51,868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91,577,335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183,274,713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18,057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Otp</a:t>
                      </a:r>
                      <a:r>
                        <a:rPr lang="en-US" dirty="0"/>
                        <a:t>-gen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43,053,386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217,302,816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5B9A75F-F658-447F-BBB9-4B886CEC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CPU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Restricting </a:t>
            </a:r>
            <a:r>
              <a:rPr lang="en-US" dirty="0" smtClean="0"/>
              <a:t>indirect </a:t>
            </a: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c</a:t>
            </a:r>
            <a:r>
              <a:rPr lang="en-US" dirty="0" smtClean="0"/>
              <a:t>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Control flow integrity (CFI) is a measure that guards against attacks that overwrite function pointers to change the flow of a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Indirect Function-Call Checks (IFCC) protects indirect function calls by adding code at indirect call sites to transform function pointers to point within a jump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508EF5-3B56-4759-9AE1-B61976CE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Restricting </a:t>
            </a:r>
            <a:r>
              <a:rPr lang="en-US" dirty="0" smtClean="0"/>
              <a:t>indirect </a:t>
            </a: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c</a:t>
            </a:r>
            <a:r>
              <a:rPr lang="en-US" dirty="0" smtClean="0"/>
              <a:t>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LLVM implementation of IFCC emits extra code:</a:t>
            </a:r>
          </a:p>
          <a:p>
            <a:pPr marL="857250" lvl="2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1b459: lea 0x85c70(%rip), %rax 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#&lt;__llvm_#jump_instr_table_0_1&gt; 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1b460: sub 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eax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ecx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1b462: and $0x1ff8, 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rcx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1b469: add 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rcx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85725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1b475: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callq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*%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rcx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The policy module uses the instruction buffer to look for all indirect function calls and verifies that before each indirect call there is a sequence of instructions </a:t>
            </a:r>
            <a:r>
              <a:rPr lang="en-US" i="1" dirty="0">
                <a:solidFill>
                  <a:schemeClr val="accent1"/>
                </a:solidFill>
              </a:rPr>
              <a:t>lea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sub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add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with relevant data dependence between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1B48D2-0AE2-4C27-9408-E97AE6B8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Restricting </a:t>
            </a:r>
            <a:r>
              <a:rPr lang="en-US" dirty="0" smtClean="0"/>
              <a:t>indirect </a:t>
            </a: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c</a:t>
            </a:r>
            <a:r>
              <a:rPr lang="en-US" dirty="0" smtClean="0"/>
              <a:t>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a19d0 &lt;__llvm_jump_instr_table_0_289&gt;:</a:t>
            </a:r>
          </a:p>
          <a:p>
            <a:pPr marL="857250" lvl="2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a19d0: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jmpq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41090 &lt;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ngx_execute_proc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</a:p>
          <a:p>
            <a:pPr marL="857250" lvl="2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a19d5: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nopl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(%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rax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1B48D2-0AE2-4C27-9408-E97AE6B8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Format of a jump table entry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73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of </a:t>
            </a:r>
            <a:r>
              <a:rPr lang="en-US" dirty="0" err="1"/>
              <a:t>EnGarde</a:t>
            </a:r>
            <a:r>
              <a:rPr lang="en-US" dirty="0"/>
              <a:t> to </a:t>
            </a:r>
            <a:r>
              <a:rPr lang="en-US" dirty="0" smtClean="0"/>
              <a:t>check </a:t>
            </a:r>
            <a:r>
              <a:rPr lang="en-US" dirty="0"/>
              <a:t>the </a:t>
            </a:r>
            <a:r>
              <a:rPr lang="en-US" dirty="0" smtClean="0"/>
              <a:t>indirect function-call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01938"/>
              </p:ext>
            </p:extLst>
          </p:nvPr>
        </p:nvGraphicFramePr>
        <p:xfrm>
          <a:off x="1066801" y="1899920"/>
          <a:ext cx="731519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9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4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Checking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Loading and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Nginx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267,669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821,734,999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20,843,253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128,668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401.bzip2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24,201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34,235,817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1,751,276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4,206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Graph-500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100,424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140,429,738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7,014,913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4,548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429.mcf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12,903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18,242,127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1,177,429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4,330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Memcached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71,508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138,231,446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5,301,168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8,081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Netperf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51,431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91,161,601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3,775,318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18,057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Otp</a:t>
                      </a:r>
                      <a:r>
                        <a:rPr lang="en-US" dirty="0"/>
                        <a:t>-gen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28,132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42,829,680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2,334,847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CA848DE-5DF2-430B-B421-0CD43BE1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CPU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1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EnGarde</a:t>
            </a:r>
            <a:r>
              <a:rPr lang="en-US" dirty="0"/>
              <a:t> effectively enforces policy compliance of clients’ enclave content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EnGarde</a:t>
            </a:r>
            <a:r>
              <a:rPr lang="en-US" dirty="0"/>
              <a:t> preserves the security properties of SGX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EnGarde</a:t>
            </a:r>
            <a:r>
              <a:rPr lang="en-US" dirty="0"/>
              <a:t> incurs no runtime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59B32-71AF-4426-9366-326981F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32004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Part II: Detecting </a:t>
            </a:r>
            <a:r>
              <a:rPr lang="en-US" sz="3200" b="1" dirty="0" err="1" smtClean="0">
                <a:solidFill>
                  <a:schemeClr val="tx2"/>
                </a:solidFill>
              </a:rPr>
              <a:t>ransomware</a:t>
            </a:r>
            <a:r>
              <a:rPr lang="en-US" sz="3200" b="1" dirty="0" smtClean="0">
                <a:solidFill>
                  <a:schemeClr val="tx2"/>
                </a:solidFill>
              </a:rPr>
              <a:t> attacks on cloud-based applications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A42772-BBEE-4B08-90DC-B0B0EA7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Ransomware is a growing threat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59B32-71AF-4426-9366-326981F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4864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334000"/>
            <a:ext cx="906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Ransomware damages </a:t>
            </a:r>
            <a:r>
              <a:rPr lang="en-US" sz="3000" dirty="0" err="1" smtClean="0"/>
              <a:t>costed</a:t>
            </a:r>
            <a:r>
              <a:rPr lang="en-US" sz="3000" dirty="0" smtClean="0"/>
              <a:t> $325 million in 2015 and are predicted to reach $11.5 billion by 2019 </a:t>
            </a:r>
            <a:r>
              <a:rPr lang="en-US" dirty="0" smtClean="0"/>
              <a:t>[</a:t>
            </a:r>
            <a:r>
              <a:rPr lang="en-US" dirty="0" err="1" smtClean="0"/>
              <a:t>Cybersecurity</a:t>
            </a:r>
            <a:r>
              <a:rPr lang="en-US" dirty="0" smtClean="0"/>
              <a:t> Ventures, Ransomware Damage Report, November 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Ransomware attacks on cloud services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59B32-71AF-4426-9366-326981F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big target of </a:t>
            </a:r>
            <a:r>
              <a:rPr lang="en-US" sz="3600" dirty="0" err="1" smtClean="0"/>
              <a:t>ransomware</a:t>
            </a:r>
            <a:r>
              <a:rPr lang="en-US" sz="3600" dirty="0" smtClean="0"/>
              <a:t> in 2018 will be cloud computing services </a:t>
            </a:r>
            <a:r>
              <a:rPr lang="en-US" dirty="0" smtClean="0"/>
              <a:t>[MIT Technology Review, Six Cyber Threats to Really Worry About in 2018, January 2018]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Cloudnine’s</a:t>
            </a:r>
            <a:r>
              <a:rPr lang="en-US" sz="3200" dirty="0" smtClean="0"/>
              <a:t> cloud service was disrupted for several days due to </a:t>
            </a:r>
            <a:r>
              <a:rPr lang="en-US" sz="3200" dirty="0" err="1" smtClean="0"/>
              <a:t>ransomware</a:t>
            </a:r>
            <a:r>
              <a:rPr lang="en-US" sz="3200" dirty="0" smtClean="0"/>
              <a:t> attacks</a:t>
            </a:r>
          </a:p>
        </p:txBody>
      </p:sp>
    </p:spTree>
    <p:extLst>
      <p:ext uri="{BB962C8B-B14F-4D97-AF65-F5344CB8AC3E}">
        <p14:creationId xmlns:p14="http://schemas.microsoft.com/office/powerpoint/2010/main" val="6292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32004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Part I: Enforcing security </a:t>
            </a:r>
            <a:r>
              <a:rPr lang="en-US" sz="3200" b="1" dirty="0">
                <a:solidFill>
                  <a:schemeClr val="tx2"/>
                </a:solidFill>
              </a:rPr>
              <a:t>c</a:t>
            </a:r>
            <a:r>
              <a:rPr lang="en-US" sz="3200" b="1" dirty="0" smtClean="0">
                <a:solidFill>
                  <a:schemeClr val="tx2"/>
                </a:solidFill>
              </a:rPr>
              <a:t>ompliance of cloud-based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 smtClean="0">
                <a:solidFill>
                  <a:schemeClr val="tx2"/>
                </a:solidFill>
              </a:rPr>
              <a:t>pplications </a:t>
            </a:r>
            <a:r>
              <a:rPr lang="en-US" sz="3200" b="1" dirty="0">
                <a:solidFill>
                  <a:schemeClr val="tx2"/>
                </a:solidFill>
              </a:rPr>
              <a:t>w</a:t>
            </a:r>
            <a:r>
              <a:rPr lang="en-US" sz="3200" b="1" dirty="0" smtClean="0">
                <a:solidFill>
                  <a:schemeClr val="tx2"/>
                </a:solidFill>
              </a:rPr>
              <a:t>ithin a hardware-based </a:t>
            </a:r>
            <a:r>
              <a:rPr lang="en-US" sz="3200" b="1" dirty="0">
                <a:solidFill>
                  <a:schemeClr val="tx2"/>
                </a:solidFill>
              </a:rPr>
              <a:t>p</a:t>
            </a:r>
            <a:r>
              <a:rPr lang="en-US" sz="3200" b="1" dirty="0" smtClean="0">
                <a:solidFill>
                  <a:schemeClr val="tx2"/>
                </a:solidFill>
              </a:rPr>
              <a:t>rotected </a:t>
            </a:r>
            <a:r>
              <a:rPr lang="en-US" sz="3200" b="1" dirty="0">
                <a:solidFill>
                  <a:schemeClr val="tx2"/>
                </a:solidFill>
              </a:rPr>
              <a:t>e</a:t>
            </a:r>
            <a:r>
              <a:rPr lang="en-US" sz="3200" b="1" dirty="0" smtClean="0">
                <a:solidFill>
                  <a:schemeClr val="tx2"/>
                </a:solidFill>
              </a:rPr>
              <a:t>xecution </a:t>
            </a:r>
            <a:r>
              <a:rPr lang="en-US" sz="3200" b="1" dirty="0">
                <a:solidFill>
                  <a:schemeClr val="tx2"/>
                </a:solidFill>
              </a:rPr>
              <a:t>e</a:t>
            </a:r>
            <a:r>
              <a:rPr lang="en-US" sz="3200" b="1" dirty="0" smtClean="0">
                <a:solidFill>
                  <a:schemeClr val="tx2"/>
                </a:solidFill>
              </a:rPr>
              <a:t>nvironment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A42772-BBEE-4B08-90DC-B0B0EA7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Ransomware attacks on cloud services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59B32-71AF-4426-9366-326981F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big target of </a:t>
            </a:r>
            <a:r>
              <a:rPr lang="en-US" sz="3600" dirty="0" err="1" smtClean="0"/>
              <a:t>ransomware</a:t>
            </a:r>
            <a:r>
              <a:rPr lang="en-US" sz="3600" dirty="0" smtClean="0"/>
              <a:t> in 2018 will be cloud computing services </a:t>
            </a:r>
            <a:r>
              <a:rPr lang="en-US" dirty="0" smtClean="0"/>
              <a:t>[MIT Technology Review, Six Cyber Threats to Really Worry About in 2018, January 2018]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err="1"/>
              <a:t>Cerber</a:t>
            </a:r>
            <a:r>
              <a:rPr lang="en-US" sz="3200" dirty="0"/>
              <a:t> </a:t>
            </a:r>
            <a:r>
              <a:rPr lang="en-US" sz="3200" dirty="0" err="1"/>
              <a:t>ransomware</a:t>
            </a:r>
            <a:r>
              <a:rPr lang="en-US" sz="3200" dirty="0"/>
              <a:t> targets users of Microsoft’s cloud-based productivity platform</a:t>
            </a:r>
          </a:p>
        </p:txBody>
      </p:sp>
    </p:spTree>
    <p:extLst>
      <p:ext uri="{BB962C8B-B14F-4D97-AF65-F5344CB8AC3E}">
        <p14:creationId xmlns:p14="http://schemas.microsoft.com/office/powerpoint/2010/main" val="2732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Previous approaches to detect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err="1" smtClean="0"/>
              <a:t>ransomware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Using file encryption as the signature behavior of </a:t>
            </a:r>
            <a:r>
              <a:rPr lang="en-US" sz="2800" dirty="0" err="1" smtClean="0"/>
              <a:t>ransomware</a:t>
            </a:r>
            <a:endParaRPr lang="en-US" sz="2800" dirty="0" smtClean="0"/>
          </a:p>
          <a:p>
            <a:pPr lvl="1">
              <a:defRPr sz="1800"/>
            </a:pPr>
            <a:r>
              <a:rPr lang="en-US" sz="2400" dirty="0" smtClean="0"/>
              <a:t>Entropy of read/write requests, measuring the similarity of two versions of the same file before and after being modified [</a:t>
            </a:r>
            <a:r>
              <a:rPr lang="en-US" sz="2400" dirty="0" err="1" smtClean="0">
                <a:solidFill>
                  <a:schemeClr val="accent1"/>
                </a:solidFill>
              </a:rPr>
              <a:t>CryptoDrop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smtClean="0"/>
              <a:t>ICDCS’16]</a:t>
            </a:r>
          </a:p>
          <a:p>
            <a:pPr lvl="1">
              <a:defRPr sz="1800"/>
            </a:pPr>
            <a:r>
              <a:rPr lang="en-US" sz="2400" dirty="0" smtClean="0"/>
              <a:t>Entropy of read/write requests, monitoring the desktop to detect the display of a ransom note [ </a:t>
            </a:r>
            <a:r>
              <a:rPr lang="en-US" sz="2400" dirty="0" smtClean="0">
                <a:solidFill>
                  <a:schemeClr val="accent1"/>
                </a:solidFill>
              </a:rPr>
              <a:t>UNVEIL,</a:t>
            </a:r>
            <a:r>
              <a:rPr lang="en-US" sz="2400" dirty="0" smtClean="0"/>
              <a:t> </a:t>
            </a:r>
            <a:r>
              <a:rPr lang="en-US" sz="2400" dirty="0" err="1" smtClean="0"/>
              <a:t>Usenix</a:t>
            </a:r>
            <a:r>
              <a:rPr lang="en-US" sz="2400" dirty="0" smtClean="0"/>
              <a:t> Security ’16]</a:t>
            </a:r>
          </a:p>
          <a:p>
            <a:pPr lvl="1">
              <a:defRPr sz="1800"/>
            </a:pPr>
            <a:r>
              <a:rPr lang="en-US" sz="2400" dirty="0" smtClean="0"/>
              <a:t>Calculating the entropy of read/write operations, scanning the memory of suspicious processes for typical block cipher key schedules [</a:t>
            </a:r>
            <a:r>
              <a:rPr lang="en-US" sz="2400" dirty="0" err="1" smtClean="0">
                <a:solidFill>
                  <a:schemeClr val="accent1"/>
                </a:solidFill>
              </a:rPr>
              <a:t>ShieldFS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smtClean="0"/>
              <a:t>ACSAC’16]</a:t>
            </a:r>
          </a:p>
          <a:p>
            <a:pPr lvl="1">
              <a:defRPr sz="1800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3533" y="5012267"/>
            <a:ext cx="7298267" cy="1569660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en-US" sz="3200" dirty="0" smtClean="0"/>
              <a:t>These detection systems are prone to false positives because they rely on detecting file encryption activities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5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Key idea: Leverage Hardware Performance Counters (HPCs)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400" dirty="0" smtClean="0"/>
              <a:t>HPCs were introduced to profile the performance characteristics of a computer system with little overhead</a:t>
            </a:r>
          </a:p>
          <a:p>
            <a:pPr marL="0" indent="0">
              <a:buNone/>
              <a:defRPr sz="1800"/>
            </a:pPr>
            <a:endParaRPr lang="en-US" sz="2400" dirty="0" smtClean="0"/>
          </a:p>
          <a:p>
            <a:pPr>
              <a:defRPr sz="1800"/>
            </a:pPr>
            <a:r>
              <a:rPr lang="en-US" sz="2400" dirty="0" smtClean="0"/>
              <a:t>HPCs are supported by all modern processor platforms</a:t>
            </a:r>
          </a:p>
          <a:p>
            <a:pPr marL="0" indent="0">
              <a:buNone/>
              <a:defRPr sz="1800"/>
            </a:pPr>
            <a:endParaRPr lang="en-US" sz="2400" dirty="0" smtClean="0"/>
          </a:p>
          <a:p>
            <a:pPr>
              <a:defRPr sz="1800"/>
            </a:pPr>
            <a:r>
              <a:rPr lang="en-US" sz="2400" dirty="0" smtClean="0"/>
              <a:t>HPCs are capable of collecting a wide range of hardware related events such as cache hits/misses and retired instructions</a:t>
            </a:r>
          </a:p>
          <a:p>
            <a:pPr>
              <a:defRPr sz="1800"/>
            </a:pP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Key idea: Leverage Hardware Performance Counters (HPCs)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HPCs incur low overhead to the system</a:t>
            </a:r>
          </a:p>
          <a:p>
            <a:pPr marL="0" indent="0">
              <a:buNone/>
              <a:defRPr sz="1800"/>
            </a:pPr>
            <a:endParaRPr lang="en-US" sz="2800" dirty="0" smtClean="0"/>
          </a:p>
          <a:p>
            <a:pPr>
              <a:defRPr sz="1800"/>
            </a:pPr>
            <a:r>
              <a:rPr lang="en-US" sz="2800" dirty="0" smtClean="0"/>
              <a:t>HPCs raise the bar for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writers to evade detection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3533" y="5012267"/>
            <a:ext cx="7298267" cy="1077218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en-US" sz="3200" dirty="0" smtClean="0"/>
              <a:t>HPCs can be used to detect </a:t>
            </a:r>
            <a:r>
              <a:rPr lang="en-US" sz="3200" dirty="0" err="1" smtClean="0"/>
              <a:t>ransomware</a:t>
            </a:r>
            <a:r>
              <a:rPr lang="en-US" sz="3200" dirty="0" smtClean="0"/>
              <a:t> 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Previous approaches to detect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err="1" smtClean="0"/>
              <a:t>ransomware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Using HPCs to detect malware</a:t>
            </a:r>
          </a:p>
          <a:p>
            <a:pPr lvl="1">
              <a:defRPr sz="1800"/>
            </a:pPr>
            <a:r>
              <a:rPr lang="en-US" sz="2400" dirty="0" smtClean="0"/>
              <a:t>Detect Linux rootkits or Android malware [</a:t>
            </a:r>
            <a:r>
              <a:rPr lang="en-US" sz="2400" dirty="0" err="1" smtClean="0"/>
              <a:t>Demme</a:t>
            </a:r>
            <a:r>
              <a:rPr lang="en-US" sz="2400" dirty="0" smtClean="0"/>
              <a:t> et.al. ISCA’13]</a:t>
            </a:r>
          </a:p>
          <a:p>
            <a:pPr lvl="1">
              <a:defRPr sz="1800"/>
            </a:pPr>
            <a:r>
              <a:rPr lang="en-US" sz="2400" dirty="0" smtClean="0"/>
              <a:t>Detect malware exploits of Internet Explorer and Adobe PDF Reader [Tang et.al. RAID’14]</a:t>
            </a:r>
          </a:p>
          <a:p>
            <a:pPr lvl="1">
              <a:defRPr sz="1800"/>
            </a:pPr>
            <a:r>
              <a:rPr lang="en-US" sz="2400" dirty="0" smtClean="0"/>
              <a:t>Detect kernel rootkits [Singh et.al. ASIA CCS’17]</a:t>
            </a:r>
          </a:p>
          <a:p>
            <a:pPr lvl="1">
              <a:defRPr sz="1800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1" y="5012267"/>
            <a:ext cx="8991599" cy="1077218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en-US" sz="3200" dirty="0" smtClean="0"/>
              <a:t>Previous HPC-based malware detection systems did not focus on </a:t>
            </a:r>
            <a:r>
              <a:rPr lang="en-US" sz="3200" dirty="0" err="1" smtClean="0"/>
              <a:t>ransomware</a:t>
            </a:r>
            <a:r>
              <a:rPr lang="en-US" sz="3200" dirty="0" smtClean="0"/>
              <a:t> behaviors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45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Our solution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Use HPCs  to gather measurements of all hardware events in the entire system for different runs of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samples and benign programs</a:t>
            </a:r>
          </a:p>
          <a:p>
            <a:pPr marL="0" indent="0">
              <a:buNone/>
              <a:defRPr sz="1800"/>
            </a:pPr>
            <a:endParaRPr lang="en-US" sz="2800" dirty="0" smtClean="0"/>
          </a:p>
          <a:p>
            <a:pPr>
              <a:defRPr sz="1800"/>
            </a:pPr>
            <a:r>
              <a:rPr lang="en-US" sz="2800" dirty="0" smtClean="0"/>
              <a:t>Prototype in a tool called HRD (Hardware-based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detector)</a:t>
            </a:r>
          </a:p>
          <a:p>
            <a:pPr marL="0" indent="0">
              <a:buNone/>
              <a:defRPr sz="1800"/>
            </a:pPr>
            <a:endParaRPr lang="en-US" sz="2800" dirty="0" smtClean="0"/>
          </a:p>
          <a:p>
            <a:pPr>
              <a:defRPr sz="1800"/>
            </a:pPr>
            <a:r>
              <a:rPr lang="en-US" sz="2800" dirty="0" smtClean="0"/>
              <a:t>Use machine learning to select the most discriminating events that clearly distinguish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from benign programs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 only user space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Ransomware can have arbitrary actions such as encrypting documents or erasing users’ files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A4D27-B850-4F22-A503-9A66D64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experiments use 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Nginx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web server benchmarked with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(the Apache HTTP server benchmarking tool) as the baseline workload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each experiment, each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sample or benign program runs along with the baseline workload for 10 minutes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a collection of miscellaneous file types such as .doc, .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.txt, .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serve as the target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A4D27-B850-4F22-A503-9A66D64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Workflow</a:t>
            </a:r>
            <a:endParaRPr sz="4000" dirty="0"/>
          </a:p>
        </p:txBody>
      </p:sp>
      <p:sp>
        <p:nvSpPr>
          <p:cNvPr id="31" name="Flowchart: Process 30"/>
          <p:cNvSpPr/>
          <p:nvPr/>
        </p:nvSpPr>
        <p:spPr>
          <a:xfrm>
            <a:off x="2209800" y="3657600"/>
            <a:ext cx="10287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Kernel Driver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Flowchart: Magnetic Disk 31"/>
          <p:cNvSpPr/>
          <p:nvPr/>
        </p:nvSpPr>
        <p:spPr>
          <a:xfrm>
            <a:off x="76200" y="3211286"/>
            <a:ext cx="1752600" cy="1817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Ransomware Samples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791200" y="3657600"/>
            <a:ext cx="12954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Feature Selection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Flowchart: Magnetic Disk 33"/>
          <p:cNvSpPr/>
          <p:nvPr/>
        </p:nvSpPr>
        <p:spPr>
          <a:xfrm>
            <a:off x="7620000" y="3211286"/>
            <a:ext cx="1447800" cy="1817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Candidate Events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Flowchart: Magnetic Disk 36"/>
          <p:cNvSpPr/>
          <p:nvPr/>
        </p:nvSpPr>
        <p:spPr>
          <a:xfrm>
            <a:off x="3657600" y="3211286"/>
            <a:ext cx="1752600" cy="1817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Traces of Ransomware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Flowchart: Data 39"/>
          <p:cNvSpPr/>
          <p:nvPr/>
        </p:nvSpPr>
        <p:spPr>
          <a:xfrm>
            <a:off x="1219200" y="1676401"/>
            <a:ext cx="3352800" cy="1400638"/>
          </a:xfrm>
          <a:prstGeom prst="flowChartInputOutpu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88" tIns="49094" rIns="98188" bIns="4909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All Performance </a:t>
            </a:r>
            <a:r>
              <a:rPr lang="en-US" sz="2000" dirty="0">
                <a:solidFill>
                  <a:schemeClr val="tx1"/>
                </a:solidFill>
              </a:rPr>
              <a:t>Events</a:t>
            </a:r>
          </a:p>
        </p:txBody>
      </p:sp>
      <p:cxnSp>
        <p:nvCxnSpPr>
          <p:cNvPr id="76" name="Straight Arrow Connector 75"/>
          <p:cNvCxnSpPr>
            <a:endCxn id="31" idx="0"/>
          </p:cNvCxnSpPr>
          <p:nvPr/>
        </p:nvCxnSpPr>
        <p:spPr>
          <a:xfrm>
            <a:off x="2724150" y="3077039"/>
            <a:ext cx="0" cy="5805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2" idx="4"/>
          </p:cNvCxnSpPr>
          <p:nvPr/>
        </p:nvCxnSpPr>
        <p:spPr>
          <a:xfrm flipV="1">
            <a:off x="1828800" y="4110820"/>
            <a:ext cx="381000" cy="9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1" idx="3"/>
            <a:endCxn id="37" idx="2"/>
          </p:cNvCxnSpPr>
          <p:nvPr/>
        </p:nvCxnSpPr>
        <p:spPr>
          <a:xfrm>
            <a:off x="3238500" y="4114800"/>
            <a:ext cx="419100" cy="5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7" idx="4"/>
          </p:cNvCxnSpPr>
          <p:nvPr/>
        </p:nvCxnSpPr>
        <p:spPr>
          <a:xfrm flipV="1">
            <a:off x="5410200" y="4110820"/>
            <a:ext cx="381000" cy="9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3" idx="3"/>
          </p:cNvCxnSpPr>
          <p:nvPr/>
        </p:nvCxnSpPr>
        <p:spPr>
          <a:xfrm flipV="1">
            <a:off x="7086600" y="4110820"/>
            <a:ext cx="533400" cy="3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200400" y="5603557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Event Selection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5486400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6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Workflow</a:t>
            </a:r>
            <a:endParaRPr sz="4000" dirty="0"/>
          </a:p>
        </p:txBody>
      </p:sp>
      <p:sp>
        <p:nvSpPr>
          <p:cNvPr id="29" name="Flowchart: Process 28"/>
          <p:cNvSpPr/>
          <p:nvPr/>
        </p:nvSpPr>
        <p:spPr>
          <a:xfrm>
            <a:off x="4152900" y="3810000"/>
            <a:ext cx="10287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Kernel Driver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1143000" y="3211286"/>
            <a:ext cx="2286000" cy="2198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Ransomware Samples and Benign Programs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5943600" y="3211285"/>
            <a:ext cx="2133600" cy="2198915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Training Set Traces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Flowchart: Data 38"/>
          <p:cNvSpPr/>
          <p:nvPr/>
        </p:nvSpPr>
        <p:spPr>
          <a:xfrm>
            <a:off x="2971800" y="1676401"/>
            <a:ext cx="3352800" cy="1400638"/>
          </a:xfrm>
          <a:prstGeom prst="flowChartInputOutpu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88" tIns="49094" rIns="98188" bIns="4909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Candidate Events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4200" y="5603557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Collecting traces of candidate events for the training phase</a:t>
            </a:r>
            <a:endParaRPr lang="en-US" sz="2600" dirty="0"/>
          </a:p>
        </p:txBody>
      </p:sp>
      <p:cxnSp>
        <p:nvCxnSpPr>
          <p:cNvPr id="27" name="Straight Arrow Connector 26"/>
          <p:cNvCxnSpPr>
            <a:stCxn id="39" idx="4"/>
            <a:endCxn id="29" idx="0"/>
          </p:cNvCxnSpPr>
          <p:nvPr/>
        </p:nvCxnSpPr>
        <p:spPr>
          <a:xfrm>
            <a:off x="4648200" y="3077039"/>
            <a:ext cx="19050" cy="7329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4"/>
          </p:cNvCxnSpPr>
          <p:nvPr/>
        </p:nvCxnSpPr>
        <p:spPr>
          <a:xfrm>
            <a:off x="3429000" y="4310743"/>
            <a:ext cx="723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</p:cNvCxnSpPr>
          <p:nvPr/>
        </p:nvCxnSpPr>
        <p:spPr>
          <a:xfrm>
            <a:off x="5181600" y="4267200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5486400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Intel SGX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3247630"/>
            <a:ext cx="2851203" cy="1629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4712" y="3429000"/>
            <a:ext cx="186028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5029200"/>
            <a:ext cx="2851203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525982"/>
            <a:ext cx="7620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202" y="5867400"/>
            <a:ext cx="225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0023" y="450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3525982"/>
            <a:ext cx="730512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102" y="4038600"/>
            <a:ext cx="10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pic>
        <p:nvPicPr>
          <p:cNvPr id="14" name="Picture 11" descr="C:\Documents and Settings\Andres Lagar-Cavilla\Local Settings\Temporary Internet Files\Content.IE5\SPYJ01YN\dglxasset[3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03" y="3765383"/>
            <a:ext cx="533400" cy="578017"/>
          </a:xfrm>
          <a:prstGeom prst="rect">
            <a:avLst/>
          </a:prstGeom>
          <a:noFill/>
        </p:spPr>
      </p:pic>
      <p:pic>
        <p:nvPicPr>
          <p:cNvPr id="15" name="Picture 11" descr="C:\Documents and Settings\Andres Lagar-Cavilla\Local Settings\Temporary Internet Files\Content.IE5\SPYJ01YN\dglxasset[3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03" y="5289383"/>
            <a:ext cx="533400" cy="5780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160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Intel Software Guard Extensions (Intel SGX) is an extension of the Intel architecture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Code and data are kept confidential inside an </a:t>
            </a:r>
            <a:r>
              <a:rPr lang="en-US" sz="2400" b="1" i="1" dirty="0"/>
              <a:t>enclave</a:t>
            </a:r>
          </a:p>
        </p:txBody>
      </p:sp>
    </p:spTree>
    <p:extLst>
      <p:ext uri="{BB962C8B-B14F-4D97-AF65-F5344CB8AC3E}">
        <p14:creationId xmlns:p14="http://schemas.microsoft.com/office/powerpoint/2010/main" val="12109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Workflow</a:t>
            </a:r>
            <a:endParaRPr sz="4000" dirty="0"/>
          </a:p>
        </p:txBody>
      </p:sp>
      <p:sp>
        <p:nvSpPr>
          <p:cNvPr id="29" name="Flowchart: Process 28"/>
          <p:cNvSpPr/>
          <p:nvPr/>
        </p:nvSpPr>
        <p:spPr>
          <a:xfrm>
            <a:off x="3048000" y="3886200"/>
            <a:ext cx="12573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152400" y="3211286"/>
            <a:ext cx="2286000" cy="2198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Training Set Traces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6858000" y="3211285"/>
            <a:ext cx="2133600" cy="2198915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0" y="5603557"/>
            <a:ext cx="594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Training Phase</a:t>
            </a:r>
            <a:endParaRPr lang="en-US" sz="2600" dirty="0"/>
          </a:p>
        </p:txBody>
      </p:sp>
      <p:sp>
        <p:nvSpPr>
          <p:cNvPr id="18" name="Flowchart: Process 17"/>
          <p:cNvSpPr/>
          <p:nvPr/>
        </p:nvSpPr>
        <p:spPr>
          <a:xfrm>
            <a:off x="4876800" y="3886200"/>
            <a:ext cx="13335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Validation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30" idx="4"/>
          </p:cNvCxnSpPr>
          <p:nvPr/>
        </p:nvCxnSpPr>
        <p:spPr>
          <a:xfrm flipV="1">
            <a:off x="2438400" y="4310742"/>
            <a:ext cx="6096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9" idx="3"/>
            <a:endCxn id="18" idx="1"/>
          </p:cNvCxnSpPr>
          <p:nvPr/>
        </p:nvCxnSpPr>
        <p:spPr>
          <a:xfrm>
            <a:off x="4305300" y="4343400"/>
            <a:ext cx="571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3"/>
          </p:cNvCxnSpPr>
          <p:nvPr/>
        </p:nvCxnSpPr>
        <p:spPr>
          <a:xfrm>
            <a:off x="6210300" y="434340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5486400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3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9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51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Workflow</a:t>
            </a:r>
            <a:endParaRPr sz="4000" dirty="0"/>
          </a:p>
        </p:txBody>
      </p:sp>
      <p:sp>
        <p:nvSpPr>
          <p:cNvPr id="31" name="Flowchart: Process 30"/>
          <p:cNvSpPr/>
          <p:nvPr/>
        </p:nvSpPr>
        <p:spPr>
          <a:xfrm>
            <a:off x="3162300" y="3719281"/>
            <a:ext cx="1028700" cy="914400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Kernel Driver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4724400" y="3719280"/>
            <a:ext cx="1905000" cy="914401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Feature Vector Generation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Flowchart: Magnetic Disk 33"/>
          <p:cNvSpPr/>
          <p:nvPr/>
        </p:nvSpPr>
        <p:spPr>
          <a:xfrm>
            <a:off x="7391400" y="1371600"/>
            <a:ext cx="1447800" cy="1817914"/>
          </a:xfrm>
          <a:prstGeom prst="flowChartMagneticDisk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Model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828800" y="4110820"/>
            <a:ext cx="381000" cy="94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4800" y="56035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Deployment Phase</a:t>
            </a:r>
            <a:endParaRPr lang="en-US" sz="2600" dirty="0"/>
          </a:p>
        </p:txBody>
      </p:sp>
      <p:sp>
        <p:nvSpPr>
          <p:cNvPr id="16" name="Flowchart: Data 15"/>
          <p:cNvSpPr/>
          <p:nvPr/>
        </p:nvSpPr>
        <p:spPr>
          <a:xfrm>
            <a:off x="76200" y="3476162"/>
            <a:ext cx="2819400" cy="1400638"/>
          </a:xfrm>
          <a:prstGeom prst="flowChartInputOutpu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88" tIns="49094" rIns="98188" bIns="4909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Performance Events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162800" y="3719281"/>
            <a:ext cx="1905000" cy="914399"/>
          </a:xfrm>
          <a:prstGeom prst="flowChartProcess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49" tIns="49224" rIns="98449" bIns="49224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Classification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16" idx="5"/>
          </p:cNvCxnSpPr>
          <p:nvPr/>
        </p:nvCxnSpPr>
        <p:spPr>
          <a:xfrm>
            <a:off x="2613660" y="4176481"/>
            <a:ext cx="5486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4" idx="3"/>
          </p:cNvCxnSpPr>
          <p:nvPr/>
        </p:nvCxnSpPr>
        <p:spPr>
          <a:xfrm>
            <a:off x="8115300" y="3189514"/>
            <a:ext cx="0" cy="529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1" idx="3"/>
            <a:endCxn id="33" idx="1"/>
          </p:cNvCxnSpPr>
          <p:nvPr/>
        </p:nvCxnSpPr>
        <p:spPr>
          <a:xfrm>
            <a:off x="4191000" y="4176481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3" idx="3"/>
            <a:endCxn id="17" idx="1"/>
          </p:cNvCxnSpPr>
          <p:nvPr/>
        </p:nvCxnSpPr>
        <p:spPr>
          <a:xfrm>
            <a:off x="6629400" y="4176481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5486400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4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3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The performance event collection infrastructure</a:t>
            </a:r>
            <a:endParaRPr sz="4000" dirty="0"/>
          </a:p>
        </p:txBody>
      </p:sp>
      <p:sp>
        <p:nvSpPr>
          <p:cNvPr id="27" name="Rectangle 26"/>
          <p:cNvSpPr/>
          <p:nvPr/>
        </p:nvSpPr>
        <p:spPr>
          <a:xfrm>
            <a:off x="76200" y="2567950"/>
            <a:ext cx="2743200" cy="26469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990600" y="6015037"/>
            <a:ext cx="1066800" cy="614363"/>
          </a:xfrm>
          <a:prstGeom prst="ca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Disk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19801" y="3671887"/>
            <a:ext cx="2768596" cy="417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Kernel Driver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5867398" y="1785937"/>
            <a:ext cx="3124201" cy="341778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9800" y="1905000"/>
            <a:ext cx="2768597" cy="8915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Ransomware</a:t>
            </a:r>
            <a:r>
              <a:rPr lang="en-US" sz="2200" dirty="0" smtClean="0">
                <a:solidFill>
                  <a:schemeClr val="tx1"/>
                </a:solidFill>
              </a:rPr>
              <a:t> and Benign Applications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1" y="3291572"/>
            <a:ext cx="2057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Kernel Space</a:t>
            </a:r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7391400" y="2948672"/>
            <a:ext cx="164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User Space</a:t>
            </a:r>
            <a:endParaRPr lang="en-US" sz="2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867399" y="3328987"/>
            <a:ext cx="2971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60700" y="3595687"/>
            <a:ext cx="2578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Send Event Traces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67399" y="5206045"/>
            <a:ext cx="31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Target Operating System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603375" y="5257800"/>
            <a:ext cx="288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Traces Formatted as </a:t>
            </a:r>
          </a:p>
          <a:p>
            <a:r>
              <a:rPr lang="en-US" sz="2200" dirty="0" smtClean="0"/>
              <a:t>Feature Vectors</a:t>
            </a:r>
            <a:endParaRPr lang="en-US" sz="22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562600" y="3811129"/>
            <a:ext cx="457200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28600" y="3671887"/>
            <a:ext cx="2514600" cy="417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Trace Receiver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743200" y="3811129"/>
            <a:ext cx="457200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28600" y="4550115"/>
            <a:ext cx="2514600" cy="417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Trace Merger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</p:cNvCxnSpPr>
          <p:nvPr/>
        </p:nvCxnSpPr>
        <p:spPr>
          <a:xfrm>
            <a:off x="1485900" y="4089059"/>
            <a:ext cx="0" cy="461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85900" y="4967287"/>
            <a:ext cx="0" cy="10477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2"/>
          </p:cNvCxnSpPr>
          <p:nvPr/>
        </p:nvCxnSpPr>
        <p:spPr>
          <a:xfrm flipH="1">
            <a:off x="7404098" y="2796551"/>
            <a:ext cx="1" cy="495021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645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18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There are hundreds of available performance events (</a:t>
            </a:r>
            <a:r>
              <a:rPr lang="en-US" sz="2800" dirty="0" smtClean="0">
                <a:solidFill>
                  <a:schemeClr val="accent1"/>
                </a:solidFill>
              </a:rPr>
              <a:t>205</a:t>
            </a:r>
            <a:r>
              <a:rPr lang="en-US" sz="2800" dirty="0" smtClean="0"/>
              <a:t> events of the </a:t>
            </a:r>
            <a:r>
              <a:rPr lang="en-US" sz="2800" dirty="0" err="1" smtClean="0"/>
              <a:t>Haswell</a:t>
            </a:r>
            <a:r>
              <a:rPr lang="en-US" sz="2800" dirty="0" smtClean="0"/>
              <a:t> microarchitecture)</a:t>
            </a:r>
          </a:p>
          <a:p>
            <a:pPr>
              <a:defRPr sz="1800"/>
            </a:pPr>
            <a:r>
              <a:rPr lang="en-US" sz="2800" dirty="0" smtClean="0"/>
              <a:t>Select a short list of events whose values are clearly affected before and after the system is infected with </a:t>
            </a:r>
            <a:r>
              <a:rPr lang="en-US" sz="2800" dirty="0" err="1" smtClean="0"/>
              <a:t>ransomware</a:t>
            </a: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54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18" name="Shape 97"/>
          <p:cNvSpPr txBox="1">
            <a:spLocks/>
          </p:cNvSpPr>
          <p:nvPr/>
        </p:nvSpPr>
        <p:spPr>
          <a:xfrm>
            <a:off x="669727" y="1835051"/>
            <a:ext cx="7804547" cy="158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Measuring all performance events of the system when running </a:t>
            </a:r>
            <a:r>
              <a:rPr lang="en-US" sz="2800" dirty="0" smtClean="0">
                <a:solidFill>
                  <a:schemeClr val="accent1"/>
                </a:solidFill>
              </a:rPr>
              <a:t>76</a:t>
            </a:r>
            <a:r>
              <a:rPr lang="en-US" sz="2800" dirty="0" smtClean="0"/>
              <a:t>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samples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74456"/>
              </p:ext>
            </p:extLst>
          </p:nvPr>
        </p:nvGraphicFramePr>
        <p:xfrm>
          <a:off x="1524000" y="35052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Ransomware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CryptoWall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CTB-Locker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Filecoder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Reveton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TeslaCrypt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94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55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18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Measuring all performance events of </a:t>
            </a:r>
            <a:r>
              <a:rPr lang="en-US" sz="2800" dirty="0" smtClean="0">
                <a:solidFill>
                  <a:schemeClr val="accent1"/>
                </a:solidFill>
              </a:rPr>
              <a:t>35</a:t>
            </a:r>
            <a:r>
              <a:rPr lang="en-US" sz="2800" dirty="0" smtClean="0"/>
              <a:t> runs of the baseline workload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8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56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18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Each event trace is represented as a feature vector consisting of time series of 205 events of the </a:t>
            </a:r>
            <a:r>
              <a:rPr lang="en-US" sz="2800" dirty="0" err="1" smtClean="0"/>
              <a:t>Haswell</a:t>
            </a:r>
            <a:r>
              <a:rPr lang="en-US" sz="2800" dirty="0" smtClean="0"/>
              <a:t> architecture</a:t>
            </a:r>
          </a:p>
          <a:p>
            <a:pPr>
              <a:defRPr sz="1800"/>
            </a:pPr>
            <a:r>
              <a:rPr lang="en-US" sz="2800" dirty="0" smtClean="0"/>
              <a:t>Each time series contains 600 data points since events are counted every one second for a duration of 10 minutes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3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18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Each event trace is represented as a feature vector consisting of time series of 205 events of the </a:t>
            </a:r>
            <a:r>
              <a:rPr lang="en-US" sz="2800" dirty="0" err="1" smtClean="0"/>
              <a:t>Haswell</a:t>
            </a:r>
            <a:r>
              <a:rPr lang="en-US" sz="2800" dirty="0" smtClean="0"/>
              <a:t> architecture</a:t>
            </a:r>
          </a:p>
          <a:p>
            <a:pPr>
              <a:defRPr sz="1800"/>
            </a:pPr>
            <a:r>
              <a:rPr lang="en-US" sz="2800" dirty="0" smtClean="0"/>
              <a:t>Each time series contains 600 data points since events are counted every one second for a duration of 10 minutes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  <p:sp>
        <p:nvSpPr>
          <p:cNvPr id="2" name="Down Arrow 1"/>
          <p:cNvSpPr/>
          <p:nvPr/>
        </p:nvSpPr>
        <p:spPr>
          <a:xfrm>
            <a:off x="4495800" y="4800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7533" y="5380567"/>
            <a:ext cx="729826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en-US" sz="3200" dirty="0" smtClean="0"/>
              <a:t>Each feature vector has ~120,000 features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3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58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035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Normalizing feature vectors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362200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Normalized</a:t>
                </a:r>
                <a:r>
                  <a:rPr lang="en-US" sz="2800" baseline="-25000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sz="3200" dirty="0" smtClean="0"/>
                  <a:t>(</a:t>
                </a:r>
                <a:r>
                  <a:rPr lang="en-US" sz="3200" dirty="0" err="1" smtClean="0"/>
                  <a:t>current</a:t>
                </a:r>
                <a:r>
                  <a:rPr lang="en-US" sz="2600" baseline="-25000" dirty="0" err="1" smtClean="0"/>
                  <a:t>i</a:t>
                </a:r>
                <a:r>
                  <a:rPr lang="en-US" dirty="0" smtClean="0"/>
                  <a:t> – </a:t>
                </a:r>
                <a:r>
                  <a:rPr lang="en-US" sz="3200" dirty="0" smtClean="0"/>
                  <a:t>mean)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min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⁡)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80010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904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12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035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Use LASSO for feature selection </a:t>
            </a:r>
            <a:endParaRPr lang="en-US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47800"/>
            <a:ext cx="6572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5875" y="3318808"/>
            <a:ext cx="5267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N is the number of observation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 is the number of coefficients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Yi is the response variable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X</a:t>
            </a:r>
            <a:r>
              <a:rPr lang="en-US" sz="2200" baseline="-25000" dirty="0" smtClean="0"/>
              <a:t>i1</a:t>
            </a:r>
            <a:r>
              <a:rPr lang="en-US" sz="2200" dirty="0" smtClean="0"/>
              <a:t>,…</a:t>
            </a:r>
            <a:r>
              <a:rPr lang="en-US" sz="2200" dirty="0" err="1" smtClean="0"/>
              <a:t>x</a:t>
            </a:r>
            <a:r>
              <a:rPr lang="en-US" sz="2200" baseline="-25000" dirty="0" err="1" smtClean="0"/>
              <a:t>ip</a:t>
            </a:r>
            <a:r>
              <a:rPr lang="en-US" sz="2200" dirty="0" smtClean="0"/>
              <a:t> are the predictor variables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B</a:t>
            </a:r>
            <a:r>
              <a:rPr lang="en-US" sz="2200" baseline="-25000" dirty="0" smtClean="0"/>
              <a:t>i</a:t>
            </a:r>
            <a:r>
              <a:rPr lang="en-US" sz="2200" dirty="0" smtClean="0"/>
              <a:t> are the coefficients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λ</a:t>
            </a:r>
            <a:r>
              <a:rPr lang="en-US" sz="2200" dirty="0" smtClean="0"/>
              <a:t> is a tunable parameter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9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Intel SGX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" y="1600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 against privileged software and hardware attacks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remote attestation to prove secure initialization of the enclave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9F27B5C-C56F-4B52-AF17-2C1960BAB61E}"/>
              </a:ext>
            </a:extLst>
          </p:cNvPr>
          <p:cNvSpPr/>
          <p:nvPr/>
        </p:nvSpPr>
        <p:spPr>
          <a:xfrm>
            <a:off x="3124200" y="3247630"/>
            <a:ext cx="2851203" cy="1629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88327B-2894-4269-845C-BA3493646976}"/>
              </a:ext>
            </a:extLst>
          </p:cNvPr>
          <p:cNvSpPr/>
          <p:nvPr/>
        </p:nvSpPr>
        <p:spPr>
          <a:xfrm>
            <a:off x="3854712" y="3429000"/>
            <a:ext cx="186028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AFE6A5-C478-4322-9F59-719DB3051B92}"/>
              </a:ext>
            </a:extLst>
          </p:cNvPr>
          <p:cNvSpPr/>
          <p:nvPr/>
        </p:nvSpPr>
        <p:spPr>
          <a:xfrm>
            <a:off x="3124200" y="5029200"/>
            <a:ext cx="2851203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DF22C0-6F48-4801-9482-9DE11DC99BCA}"/>
              </a:ext>
            </a:extLst>
          </p:cNvPr>
          <p:cNvSpPr/>
          <p:nvPr/>
        </p:nvSpPr>
        <p:spPr>
          <a:xfrm>
            <a:off x="4038600" y="3525982"/>
            <a:ext cx="7620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BFB0EC-AD70-45B0-BB33-7294241766A2}"/>
              </a:ext>
            </a:extLst>
          </p:cNvPr>
          <p:cNvSpPr txBox="1"/>
          <p:nvPr/>
        </p:nvSpPr>
        <p:spPr>
          <a:xfrm>
            <a:off x="3613202" y="5867400"/>
            <a:ext cx="225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178939-418D-4603-88F1-80402D83C253}"/>
              </a:ext>
            </a:extLst>
          </p:cNvPr>
          <p:cNvSpPr txBox="1"/>
          <p:nvPr/>
        </p:nvSpPr>
        <p:spPr>
          <a:xfrm>
            <a:off x="4020023" y="450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CC0E6E-E1A7-47C2-AF5F-706FE33A433C}"/>
              </a:ext>
            </a:extLst>
          </p:cNvPr>
          <p:cNvSpPr/>
          <p:nvPr/>
        </p:nvSpPr>
        <p:spPr>
          <a:xfrm>
            <a:off x="4800600" y="3525982"/>
            <a:ext cx="730512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0C9276-0CF5-4635-8E62-3918538FC642}"/>
              </a:ext>
            </a:extLst>
          </p:cNvPr>
          <p:cNvSpPr txBox="1"/>
          <p:nvPr/>
        </p:nvSpPr>
        <p:spPr>
          <a:xfrm>
            <a:off x="4337102" y="4038600"/>
            <a:ext cx="10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pic>
        <p:nvPicPr>
          <p:cNvPr id="25" name="Picture 11" descr="C:\Documents and Settings\Andres Lagar-Cavilla\Local Settings\Temporary Internet Files\Content.IE5\SPYJ01YN\dglxasset[3].aspx">
            <a:extLst>
              <a:ext uri="{FF2B5EF4-FFF2-40B4-BE49-F238E27FC236}">
                <a16:creationId xmlns:a16="http://schemas.microsoft.com/office/drawing/2014/main" xmlns="" id="{EA83BEDD-423D-44AF-B0B0-BC146B1B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03" y="3765383"/>
            <a:ext cx="533400" cy="578017"/>
          </a:xfrm>
          <a:prstGeom prst="rect">
            <a:avLst/>
          </a:prstGeom>
          <a:noFill/>
        </p:spPr>
      </p:pic>
      <p:pic>
        <p:nvPicPr>
          <p:cNvPr id="26" name="Picture 11" descr="C:\Documents and Settings\Andres Lagar-Cavilla\Local Settings\Temporary Internet Files\Content.IE5\SPYJ01YN\dglxasset[3].aspx">
            <a:extLst>
              <a:ext uri="{FF2B5EF4-FFF2-40B4-BE49-F238E27FC236}">
                <a16:creationId xmlns:a16="http://schemas.microsoft.com/office/drawing/2014/main" xmlns="" id="{3B9A73CD-80D6-4E2D-9A13-4EE4E131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203" y="5289383"/>
            <a:ext cx="533400" cy="57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0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03557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Number of selected features and events by running LASSO with </a:t>
            </a:r>
            <a:r>
              <a:rPr lang="en-US" sz="2600" dirty="0" err="1" smtClean="0"/>
              <a:t>lambda.min</a:t>
            </a:r>
            <a:r>
              <a:rPr lang="en-US" sz="2600" dirty="0" smtClean="0"/>
              <a:t> and lambda.1se</a:t>
            </a:r>
            <a:endParaRPr lang="en-US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07091"/>
              </p:ext>
            </p:extLst>
          </p:nvPr>
        </p:nvGraphicFramePr>
        <p:xfrm>
          <a:off x="622300" y="2057400"/>
          <a:ext cx="78359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80"/>
                <a:gridCol w="3110203"/>
                <a:gridCol w="30045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 of </a:t>
                      </a:r>
                      <a:r>
                        <a:rPr lang="el-GR" dirty="0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selected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selected 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Lambda.min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Lambda.1se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27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03557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Number of selected features and events by running LASSO with </a:t>
            </a:r>
            <a:r>
              <a:rPr lang="en-US" sz="2600" dirty="0" err="1" smtClean="0"/>
              <a:t>lambda.min</a:t>
            </a:r>
            <a:r>
              <a:rPr lang="en-US" sz="2600" dirty="0" smtClean="0"/>
              <a:t> and lambda.1se</a:t>
            </a:r>
            <a:endParaRPr lang="en-US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99136"/>
              </p:ext>
            </p:extLst>
          </p:nvPr>
        </p:nvGraphicFramePr>
        <p:xfrm>
          <a:off x="622300" y="2057400"/>
          <a:ext cx="78359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80"/>
                <a:gridCol w="3110203"/>
                <a:gridCol w="30045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 of </a:t>
                      </a:r>
                      <a:r>
                        <a:rPr lang="el-GR" dirty="0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selected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selected 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Lambda.min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Lambda.1se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56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607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Events selected by running LASSO with lambda.1se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74158"/>
              </p:ext>
            </p:extLst>
          </p:nvPr>
        </p:nvGraphicFramePr>
        <p:xfrm>
          <a:off x="254000" y="1371600"/>
          <a:ext cx="86614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6800"/>
                <a:gridCol w="1219200"/>
                <a:gridCol w="1295400"/>
              </a:tblGrid>
              <a:tr h="297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Timestamps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Coefficients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multiply packed/scalar single precision µops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0.015461187</a:t>
                      </a:r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Cycles the RS is empty for the thread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-0.284798598</a:t>
                      </a:r>
                      <a:endParaRPr lang="en-US" sz="1400" dirty="0"/>
                    </a:p>
                  </a:txBody>
                  <a:tcPr/>
                </a:tc>
              </a:tr>
              <a:tr h="5138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Qualify conditional near branch instructions executed, but not necessarily</a:t>
                      </a:r>
                      <a:r>
                        <a:rPr lang="en-US" sz="1400" baseline="0" dirty="0" smtClean="0"/>
                        <a:t> retired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</a:p>
                    <a:p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0.274112265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0.094262836</a:t>
                      </a:r>
                      <a:endParaRPr lang="en-US" sz="1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 far branch retired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</a:t>
                      </a:r>
                    </a:p>
                    <a:p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0.005279482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0.040508429</a:t>
                      </a:r>
                      <a:endParaRPr lang="en-US" sz="14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near branch instructions retired that were</a:t>
                      </a:r>
                      <a:r>
                        <a:rPr lang="en-US" sz="1400" baseline="0" dirty="0" smtClean="0"/>
                        <a:t> taken but </a:t>
                      </a:r>
                      <a:r>
                        <a:rPr lang="en-US" sz="1400" baseline="0" dirty="0" err="1" smtClean="0"/>
                        <a:t>mispredicted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-0.036647073</a:t>
                      </a:r>
                      <a:endParaRPr lang="en-US" sz="14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X87 FP assists due to input 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-0.047242007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Cycles with any input/output SSE* or FP assists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-0.027642710</a:t>
                      </a:r>
                      <a:endParaRPr lang="en-US" sz="14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Retired load with locked access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0.095108911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Retired load µops that split across a </a:t>
                      </a:r>
                      <a:r>
                        <a:rPr lang="en-US" sz="1400" dirty="0" err="1" smtClean="0"/>
                        <a:t>cacheline</a:t>
                      </a:r>
                      <a:r>
                        <a:rPr lang="en-US" sz="1400" dirty="0" smtClean="0"/>
                        <a:t> 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</a:t>
                      </a:r>
                    </a:p>
                    <a:p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-0.044511884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-0.033722482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Retired store µops that split across a </a:t>
                      </a:r>
                      <a:r>
                        <a:rPr lang="en-US" sz="1400" dirty="0" err="1" smtClean="0"/>
                        <a:t>cacheline</a:t>
                      </a:r>
                      <a:r>
                        <a:rPr lang="en-US" sz="1400" dirty="0" smtClean="0"/>
                        <a:t> boundary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</a:p>
                    <a:p>
                      <a:r>
                        <a:rPr lang="en-US" sz="1400" dirty="0" smtClean="0"/>
                        <a:t>60</a:t>
                      </a:r>
                    </a:p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-0.074874024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-0.047379502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-0.016483707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66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63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607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Sum of coefficients of each event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05098"/>
              </p:ext>
            </p:extLst>
          </p:nvPr>
        </p:nvGraphicFramePr>
        <p:xfrm>
          <a:off x="254000" y="1371600"/>
          <a:ext cx="8585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200"/>
                <a:gridCol w="1524000"/>
              </a:tblGrid>
              <a:tr h="2977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Sum of Coefficients</a:t>
                      </a:r>
                      <a:endParaRPr lang="en-US" sz="18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Qualify conditional near branch instructions executed, but not necessarily retired</a:t>
                      </a: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0.368375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the RS is empty for the thread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0.284799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store </a:t>
                      </a:r>
                      <a:r>
                        <a:rPr lang="en-US" sz="1600" dirty="0" smtClean="0"/>
                        <a:t>µops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0.138737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dirty="0" smtClean="0"/>
                        <a:t>µops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locked access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0.0951089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dirty="0" smtClean="0"/>
                        <a:t>µops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0.0782344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X87 FP assists due to input values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0.047242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far branches retired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0.0457879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near branch instructions retired that were taken but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mispredicted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0.0366471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with any input/output SSE* or FP assists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0.0276427</a:t>
                      </a:r>
                      <a:endParaRPr lang="en-US" sz="16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multiply packed/scalar single precision </a:t>
                      </a:r>
                      <a:r>
                        <a:rPr lang="en-US" sz="1600" dirty="0" smtClean="0"/>
                        <a:t>µops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allocated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0.0154612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03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607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Average of coefficients of each event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68203"/>
              </p:ext>
            </p:extLst>
          </p:nvPr>
        </p:nvGraphicFramePr>
        <p:xfrm>
          <a:off x="254000" y="1371600"/>
          <a:ext cx="8585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200"/>
                <a:gridCol w="1524000"/>
              </a:tblGrid>
              <a:tr h="2977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 of Coefficients</a:t>
                      </a:r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the RS is empty for the thread</a:t>
                      </a: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0.284799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Qualify conditional near branch instructions executed, but not necessarily retired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0.184188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locked access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0.0951089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X87 FP assists due to input values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0.047242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store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0.0462457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0.0391172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near branch instructions retired that were taken but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mispredicted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0.0366471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with any input/output SSE* or FP assists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0.0276427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far branches retired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0.022894</a:t>
                      </a:r>
                      <a:endParaRPr lang="en-US" sz="16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multiply packed/scalar single precision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ops allocated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0.0154612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31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60757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Number of coefficients of each event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7298"/>
              </p:ext>
            </p:extLst>
          </p:nvPr>
        </p:nvGraphicFramePr>
        <p:xfrm>
          <a:off x="254000" y="1371600"/>
          <a:ext cx="85852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200"/>
                <a:gridCol w="1524000"/>
              </a:tblGrid>
              <a:tr h="2977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Coefficients</a:t>
                      </a:r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store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Qualify conditional near branch instructions executed, but not necessarily retired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far branches retired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split across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cacheline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boundary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multiply packed/scalar single precision 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ops allocated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the RS is empty for the 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near branch instructions retired that were taken but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mispredicted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29773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X87 FP assists due to input values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Cycles with any input/output SSE* or FP assists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Retired load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μops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locked access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35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Event Selection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2796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Area under the ROC curve of five classifiers under different schemes</a:t>
            </a:r>
            <a:endParaRPr lang="en-US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50058"/>
              </p:ext>
            </p:extLst>
          </p:nvPr>
        </p:nvGraphicFramePr>
        <p:xfrm>
          <a:off x="647700" y="1698248"/>
          <a:ext cx="7810501" cy="340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77"/>
                <a:gridCol w="1242877"/>
                <a:gridCol w="1590946"/>
                <a:gridCol w="1219200"/>
                <a:gridCol w="12192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Naïve Bayes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Logistic Regression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Neural Networks</a:t>
                      </a:r>
                      <a:endParaRPr lang="en-US" dirty="0"/>
                    </a:p>
                  </a:txBody>
                  <a:tcPr/>
                </a:tc>
              </a:tr>
              <a:tr h="70967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0.984</a:t>
                      </a:r>
                      <a:endParaRPr lang="en-US" dirty="0"/>
                    </a:p>
                  </a:txBody>
                  <a:tcPr/>
                </a:tc>
              </a:tr>
              <a:tr h="58775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0.984</a:t>
                      </a:r>
                      <a:endParaRPr lang="en-US" dirty="0"/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Ideal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60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Collecting traces for the training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606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Measuring candidate events of the system when running</a:t>
            </a:r>
          </a:p>
          <a:p>
            <a:pPr algn="ctr"/>
            <a:r>
              <a:rPr lang="en-US" sz="2600" dirty="0" err="1"/>
              <a:t>r</a:t>
            </a:r>
            <a:r>
              <a:rPr lang="en-US" sz="2600" dirty="0" err="1" smtClean="0"/>
              <a:t>ansomware</a:t>
            </a:r>
            <a:r>
              <a:rPr lang="en-US" sz="2600" dirty="0" smtClean="0"/>
              <a:t> samples from </a:t>
            </a:r>
            <a:r>
              <a:rPr lang="en-US" sz="2600" dirty="0" err="1" smtClean="0"/>
              <a:t>VirusTotal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44223"/>
              </p:ext>
            </p:extLst>
          </p:nvPr>
        </p:nvGraphicFramePr>
        <p:xfrm>
          <a:off x="1524000" y="1427963"/>
          <a:ext cx="6096000" cy="428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43200"/>
              </a:tblGrid>
              <a:tr h="3794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Ransomware Family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Samples</a:t>
                      </a:r>
                      <a:endParaRPr lang="en-US" sz="16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Crowti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Cryptodefense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Cryptolocker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CryptoWall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CTB-Locker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FileCoder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Locky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Reveton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129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TeslaCrypt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136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Tobfy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Virlock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/>
                </a:tc>
              </a:tr>
              <a:tr h="32563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Urausy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7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68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en-US" sz="4000" dirty="0" smtClean="0"/>
              <a:t>Collecting traces for the training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2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606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Measuring candidate events of the system when running</a:t>
            </a:r>
          </a:p>
          <a:p>
            <a:pPr algn="ctr"/>
            <a:r>
              <a:rPr lang="en-US" sz="2600" dirty="0"/>
              <a:t>b</a:t>
            </a:r>
            <a:r>
              <a:rPr lang="en-US" sz="2600" dirty="0" smtClean="0"/>
              <a:t>enign programs with </a:t>
            </a:r>
            <a:r>
              <a:rPr lang="en-US" sz="2600" dirty="0" err="1" smtClean="0"/>
              <a:t>ransomware</a:t>
            </a:r>
            <a:r>
              <a:rPr lang="en-US" sz="2600" dirty="0" smtClean="0"/>
              <a:t>-like behavior</a:t>
            </a:r>
            <a:endParaRPr lang="en-US" sz="26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Run each benign program 50 times to obtain 50 traces, then use 80% of these traces for the training phase</a:t>
            </a:r>
          </a:p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</a:rPr>
              <a:t>IE</a:t>
            </a:r>
            <a:r>
              <a:rPr lang="en-US" sz="2800" dirty="0" smtClean="0"/>
              <a:t>: browser 23 web pages of various types, some web pages use HTTPS protocol</a:t>
            </a:r>
          </a:p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</a:rPr>
              <a:t>7-zip</a:t>
            </a:r>
            <a:r>
              <a:rPr lang="en-US" sz="2800" dirty="0" smtClean="0"/>
              <a:t>: compress and encrypt the same target files</a:t>
            </a:r>
          </a:p>
          <a:p>
            <a:pPr>
              <a:defRPr sz="1800"/>
            </a:pPr>
            <a:r>
              <a:rPr lang="en-US" sz="2800" dirty="0" err="1" smtClean="0">
                <a:solidFill>
                  <a:schemeClr val="accent1"/>
                </a:solidFill>
              </a:rPr>
              <a:t>AESCrypt</a:t>
            </a:r>
            <a:r>
              <a:rPr lang="en-US" sz="2800" dirty="0" smtClean="0"/>
              <a:t>: encrypt the same target files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4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69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Training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</a:t>
            </a:r>
            <a:r>
              <a:rPr lang="en-US" sz="44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6606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Area under the ROC curve of various classifiers built using the second feature selection scheme</a:t>
            </a:r>
            <a:endParaRPr lang="en-US" sz="2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09700"/>
            <a:ext cx="53435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SGX limits the capability of cloud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61640" y="4431268"/>
            <a:ext cx="380076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1640" y="3059668"/>
            <a:ext cx="3800760" cy="58614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OS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209800" y="1840467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043760" y="4431268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dirty="0"/>
              <a:t>Hardware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458200" cy="954107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2800" dirty="0"/>
              <a:t>C</a:t>
            </a:r>
            <a:r>
              <a:rPr lang="en-US" sz="2800" dirty="0" smtClean="0"/>
              <a:t>loud providers cannot inspect the client’s code and data within an SGX-based protected environment</a:t>
            </a:r>
            <a:endParaRPr lang="en-US" sz="2800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61640" y="3768927"/>
            <a:ext cx="380076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VMM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52400" y="1840466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190840" y="4431270"/>
            <a:ext cx="380076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190840" y="3059670"/>
            <a:ext cx="3800760" cy="58614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OS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7239000" y="1840469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876640" y="4496620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dirty="0"/>
              <a:t>Hardware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0840" y="3768929"/>
            <a:ext cx="380076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VMM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43800" y="1992868"/>
            <a:ext cx="1143000" cy="53340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181600" y="1840468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43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038600" y="1764268"/>
            <a:ext cx="0" cy="3352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200" y="176426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6200" y="1764268"/>
            <a:ext cx="0" cy="3352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200" y="511706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391400" y="1916670"/>
            <a:ext cx="0" cy="685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1400" y="1916670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63000" y="1916670"/>
            <a:ext cx="0" cy="6857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91400" y="2602468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105400" y="437030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054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105400" y="511706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0678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2400" y="13949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of a traditional computer system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410200" y="13949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of an Intel SGX-based system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733800" y="51932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338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33800" y="54218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434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43400" y="5117068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(Trusted Computing Base)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4267200" y="3135868"/>
            <a:ext cx="762000" cy="380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7" grpId="0"/>
      <p:bldP spid="38" grpId="0"/>
      <p:bldP spid="100" grpId="0"/>
      <p:bldP spid="1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70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Training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</a:t>
            </a:r>
            <a:r>
              <a:rPr lang="en-US" sz="44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6606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Area under the ROC curve of various classifiers built using the third feature selection scheme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04950"/>
            <a:ext cx="53435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71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Effectiveness Evaluation</a:t>
            </a:r>
            <a:endParaRPr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6794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Accuracy of the random forest model in predicting class labels of different programs</a:t>
            </a:r>
            <a:endParaRPr lang="en-US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73332"/>
              </p:ext>
            </p:extLst>
          </p:nvPr>
        </p:nvGraphicFramePr>
        <p:xfrm>
          <a:off x="1295400" y="1905000"/>
          <a:ext cx="65532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661160"/>
                <a:gridCol w="960120"/>
                <a:gridCol w="1310640"/>
                <a:gridCol w="1310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Ransomware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AESCrypt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0.847</a:t>
                      </a:r>
                      <a:endParaRPr lang="en-U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30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72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Deployment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</a:t>
            </a:r>
            <a:r>
              <a:rPr lang="en-US" sz="4400" b="1" dirty="0"/>
              <a:t>4</a:t>
            </a:r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The kernel driver keeps measuring the target device’s 4 performance counters every second</a:t>
            </a:r>
          </a:p>
          <a:p>
            <a:pPr>
              <a:defRPr sz="1800"/>
            </a:pPr>
            <a:r>
              <a:rPr lang="en-US" sz="2800" dirty="0" smtClean="0"/>
              <a:t>Use a sliding window to convert the measurements into feature vectors</a:t>
            </a:r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4152900"/>
            <a:ext cx="50387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6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73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Deployment Phase</a:t>
            </a:r>
            <a:endParaRPr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9759"/>
            <a:ext cx="2149517" cy="769441"/>
          </a:xfrm>
          <a:prstGeom prst="rect">
            <a:avLst/>
          </a:prstGeom>
          <a:solidFill>
            <a:srgbClr val="9FFF38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STEP </a:t>
            </a:r>
            <a:r>
              <a:rPr lang="en-US" sz="4400" b="1" dirty="0"/>
              <a:t>4</a:t>
            </a:r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835051"/>
            <a:ext cx="7804547" cy="317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Apply the model learned in the training phase to classify the feature vectors generated from the sliding windows</a:t>
            </a:r>
          </a:p>
          <a:p>
            <a:pPr marL="0" indent="0">
              <a:buNone/>
              <a:defRPr sz="1800"/>
            </a:pPr>
            <a:endParaRPr lang="en-US" sz="2800" dirty="0" smtClean="0"/>
          </a:p>
          <a:p>
            <a:pPr>
              <a:defRPr sz="1800"/>
            </a:pPr>
            <a:r>
              <a:rPr lang="en-US" sz="2800" dirty="0" smtClean="0"/>
              <a:t>Alert the device’s user or administrator if a window is classified as </a:t>
            </a:r>
            <a:r>
              <a:rPr lang="en-US" sz="2800" dirty="0" err="1" smtClean="0"/>
              <a:t>ransomware</a:t>
            </a: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4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study: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Wannacry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malicious activities a few seconds after it infects the system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with its C&amp;C server shortly after it starts encrypting files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a pop-up window asking the victim to pay $300 worth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bitcoin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bitcoin’s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address within three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A4D27-B850-4F22-A503-9A66D64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study: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Wannacry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A4D27-B850-4F22-A503-9A66D64A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75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679448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Accuracy of the random forest model in detecting the </a:t>
            </a:r>
            <a:r>
              <a:rPr lang="en-US" sz="2600" dirty="0" err="1" smtClean="0"/>
              <a:t>WannaCry</a:t>
            </a:r>
            <a:r>
              <a:rPr lang="en-US" sz="2600" dirty="0" smtClean="0"/>
              <a:t> </a:t>
            </a:r>
            <a:r>
              <a:rPr lang="en-US" sz="2600" dirty="0" err="1" smtClean="0"/>
              <a:t>ransomware</a:t>
            </a:r>
            <a:endParaRPr lang="en-US" sz="2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03878"/>
              </p:ext>
            </p:extLst>
          </p:nvPr>
        </p:nvGraphicFramePr>
        <p:xfrm>
          <a:off x="2286000" y="2058928"/>
          <a:ext cx="47244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582"/>
                <a:gridCol w="26408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 Accuracy</a:t>
                      </a:r>
                      <a:endParaRPr lang="en-US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Area under the ROC curve of the random forest classifier in classifying the </a:t>
            </a:r>
            <a:r>
              <a:rPr lang="en-US" sz="2600" dirty="0" err="1" smtClean="0"/>
              <a:t>Wannacry</a:t>
            </a:r>
            <a:r>
              <a:rPr lang="en-US" sz="2600" dirty="0" smtClean="0"/>
              <a:t> </a:t>
            </a:r>
            <a:r>
              <a:rPr lang="en-US" sz="2600" dirty="0" err="1" smtClean="0"/>
              <a:t>ransomware</a:t>
            </a:r>
            <a:r>
              <a:rPr lang="en-US" sz="2600" dirty="0" smtClean="0"/>
              <a:t> in the testing set selected using the second scheme</a:t>
            </a: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study: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Wannacry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504950"/>
            <a:ext cx="46815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Area under the ROC curve of the random forest classifier in classifying the </a:t>
            </a:r>
            <a:r>
              <a:rPr lang="en-US" sz="2600" dirty="0" err="1" smtClean="0"/>
              <a:t>Wannacry</a:t>
            </a:r>
            <a:r>
              <a:rPr lang="en-US" sz="2600" dirty="0" smtClean="0"/>
              <a:t> </a:t>
            </a:r>
            <a:r>
              <a:rPr lang="en-US" sz="2600" dirty="0" err="1" smtClean="0"/>
              <a:t>ransomware</a:t>
            </a:r>
            <a:r>
              <a:rPr lang="en-US" sz="2600" dirty="0" smtClean="0"/>
              <a:t> in the testing set selected using the third scheme</a:t>
            </a: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study: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Wannacry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447800"/>
            <a:ext cx="491966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1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/>
          </a:p>
        </p:txBody>
      </p:sp>
      <p:sp>
        <p:nvSpPr>
          <p:cNvPr id="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/>
            </a:pPr>
            <a:r>
              <a:rPr lang="en-US" sz="4000" dirty="0" smtClean="0"/>
              <a:t>Conclusion</a:t>
            </a:r>
            <a:endParaRPr sz="4000" dirty="0"/>
          </a:p>
        </p:txBody>
      </p:sp>
      <p:sp>
        <p:nvSpPr>
          <p:cNvPr id="7" name="Shape 97"/>
          <p:cNvSpPr txBox="1">
            <a:spLocks/>
          </p:cNvSpPr>
          <p:nvPr/>
        </p:nvSpPr>
        <p:spPr>
          <a:xfrm>
            <a:off x="669727" y="1524000"/>
            <a:ext cx="7804547" cy="4419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err="1" smtClean="0"/>
              <a:t>Engarde</a:t>
            </a:r>
            <a:r>
              <a:rPr lang="en-US" sz="2800" dirty="0"/>
              <a:t> [</a:t>
            </a:r>
            <a:r>
              <a:rPr lang="en-US" sz="2800" dirty="0">
                <a:solidFill>
                  <a:srgbClr val="3366FF"/>
                </a:solidFill>
              </a:rPr>
              <a:t>ICDCS’17</a:t>
            </a:r>
            <a:r>
              <a:rPr lang="en-US" sz="2800" dirty="0" smtClean="0"/>
              <a:t>] effectively enforces security policies for various real world application while preserves the security benefits of SGX</a:t>
            </a:r>
          </a:p>
          <a:p>
            <a:pPr marL="0" indent="0">
              <a:buNone/>
              <a:defRPr sz="1800"/>
            </a:pPr>
            <a:endParaRPr lang="en-US" sz="2800" dirty="0" smtClean="0"/>
          </a:p>
          <a:p>
            <a:pPr>
              <a:defRPr sz="1800"/>
            </a:pPr>
            <a:r>
              <a:rPr lang="en-US" sz="2800" dirty="0"/>
              <a:t>HRD [Submitted to </a:t>
            </a:r>
            <a:r>
              <a:rPr lang="en-US" sz="2800" dirty="0" smtClean="0">
                <a:solidFill>
                  <a:srgbClr val="3366FF"/>
                </a:solidFill>
              </a:rPr>
              <a:t>ACSAC’18</a:t>
            </a:r>
            <a:r>
              <a:rPr lang="en-US" sz="2800" dirty="0" smtClean="0"/>
              <a:t>] is able to detect unseen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with high accuracy and is capable of distinguishing </a:t>
            </a:r>
            <a:r>
              <a:rPr lang="en-US" sz="2800" dirty="0" err="1" smtClean="0"/>
              <a:t>ransomware</a:t>
            </a:r>
            <a:r>
              <a:rPr lang="en-US" sz="2800" dirty="0" smtClean="0"/>
              <a:t> from benign programs with high precision</a:t>
            </a:r>
          </a:p>
          <a:p>
            <a:pPr>
              <a:defRPr sz="1800"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5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192"/>
    </mc:Choice>
    <mc:Fallback xmlns="">
      <p:transition xmlns:p14="http://schemas.microsoft.com/office/powerpoint/2010/main" advTm="77192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Advisor: </a:t>
            </a:r>
          </a:p>
          <a:p>
            <a:pPr lvl="1"/>
            <a:r>
              <a:rPr lang="en-US" dirty="0" smtClean="0"/>
              <a:t>Prof. </a:t>
            </a:r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Ganapathy</a:t>
            </a:r>
            <a:endParaRPr lang="en-US" dirty="0" smtClean="0"/>
          </a:p>
          <a:p>
            <a:r>
              <a:rPr lang="en-US" dirty="0" smtClean="0"/>
              <a:t>Committee members:</a:t>
            </a:r>
          </a:p>
          <a:p>
            <a:pPr lvl="1"/>
            <a:r>
              <a:rPr lang="en-US" dirty="0" smtClean="0"/>
              <a:t>Prof. Thu Nguyen, Prof. </a:t>
            </a:r>
            <a:r>
              <a:rPr lang="en-US" dirty="0" err="1" smtClean="0"/>
              <a:t>Abhishek</a:t>
            </a:r>
            <a:r>
              <a:rPr lang="en-US" dirty="0" smtClean="0"/>
              <a:t> </a:t>
            </a:r>
            <a:r>
              <a:rPr lang="en-US" dirty="0" err="1" smtClean="0"/>
              <a:t>Bhattacharjee</a:t>
            </a:r>
            <a:r>
              <a:rPr lang="en-US" dirty="0" smtClean="0"/>
              <a:t>, Prof. Trent Jaeger</a:t>
            </a:r>
          </a:p>
          <a:p>
            <a:r>
              <a:rPr lang="en-US" dirty="0" smtClean="0"/>
              <a:t>Co-authors:</a:t>
            </a:r>
            <a:endParaRPr lang="en-US" dirty="0"/>
          </a:p>
          <a:p>
            <a:pPr lvl="1"/>
            <a:r>
              <a:rPr lang="en-US" dirty="0" err="1" smtClean="0"/>
              <a:t>Pratyusa</a:t>
            </a:r>
            <a:r>
              <a:rPr lang="en-US" dirty="0" smtClean="0"/>
              <a:t> </a:t>
            </a:r>
            <a:r>
              <a:rPr lang="en-US" dirty="0" err="1" smtClean="0"/>
              <a:t>Manadhata</a:t>
            </a:r>
            <a:r>
              <a:rPr lang="en-US" dirty="0" smtClean="0"/>
              <a:t>, </a:t>
            </a:r>
            <a:r>
              <a:rPr lang="en-US" dirty="0" err="1" smtClean="0"/>
              <a:t>Abhinav</a:t>
            </a:r>
            <a:r>
              <a:rPr lang="en-US" dirty="0" smtClean="0"/>
              <a:t> </a:t>
            </a:r>
            <a:r>
              <a:rPr lang="en-US" dirty="0" err="1" smtClean="0"/>
              <a:t>Srivastava</a:t>
            </a:r>
            <a:r>
              <a:rPr lang="en-US" dirty="0" smtClean="0"/>
              <a:t>, </a:t>
            </a:r>
            <a:r>
              <a:rPr lang="en-US" dirty="0" err="1" smtClean="0"/>
              <a:t>Shivaramakrishnan</a:t>
            </a:r>
            <a:r>
              <a:rPr lang="en-US" dirty="0" smtClean="0"/>
              <a:t> </a:t>
            </a:r>
            <a:r>
              <a:rPr lang="en-US" dirty="0" err="1" smtClean="0"/>
              <a:t>Vaidyanathan</a:t>
            </a:r>
            <a:endParaRPr lang="en-US" dirty="0" smtClean="0"/>
          </a:p>
          <a:p>
            <a:r>
              <a:rPr lang="en-US" dirty="0" smtClean="0"/>
              <a:t>Department of computer science, Rutgers:</a:t>
            </a:r>
          </a:p>
          <a:p>
            <a:pPr lvl="1"/>
            <a:r>
              <a:rPr lang="en-US" dirty="0" smtClean="0"/>
              <a:t>Prof. </a:t>
            </a:r>
            <a:r>
              <a:rPr lang="en-US" dirty="0" err="1" smtClean="0"/>
              <a:t>Liviu</a:t>
            </a:r>
            <a:r>
              <a:rPr lang="en-US" dirty="0" smtClean="0"/>
              <a:t> </a:t>
            </a:r>
            <a:r>
              <a:rPr lang="en-US" dirty="0" err="1" smtClean="0"/>
              <a:t>Iftode</a:t>
            </a:r>
            <a:r>
              <a:rPr lang="en-US" dirty="0" smtClean="0"/>
              <a:t>, Prof. </a:t>
            </a:r>
            <a:r>
              <a:rPr lang="en-US" dirty="0" err="1" smtClean="0"/>
              <a:t>Santosh</a:t>
            </a:r>
            <a:r>
              <a:rPr lang="en-US" dirty="0" smtClean="0"/>
              <a:t> </a:t>
            </a:r>
            <a:r>
              <a:rPr lang="en-US" dirty="0" err="1" smtClean="0"/>
              <a:t>Nagarakatte</a:t>
            </a:r>
            <a:endParaRPr lang="en-US" dirty="0" smtClean="0"/>
          </a:p>
          <a:p>
            <a:r>
              <a:rPr lang="en-US" dirty="0" err="1"/>
              <a:t>Discolab</a:t>
            </a:r>
            <a:r>
              <a:rPr lang="en-US" dirty="0"/>
              <a:t> members</a:t>
            </a:r>
          </a:p>
          <a:p>
            <a:pPr lvl="1"/>
            <a:r>
              <a:rPr lang="en-US" dirty="0" err="1" smtClean="0"/>
              <a:t>Deayoung</a:t>
            </a:r>
            <a:r>
              <a:rPr lang="en-US" dirty="0" smtClean="0"/>
              <a:t> Kim, </a:t>
            </a:r>
            <a:r>
              <a:rPr lang="en-US" dirty="0" err="1" smtClean="0"/>
              <a:t>Amruta</a:t>
            </a:r>
            <a:r>
              <a:rPr lang="en-US" dirty="0" smtClean="0"/>
              <a:t> </a:t>
            </a:r>
            <a:r>
              <a:rPr lang="en-US" dirty="0" err="1" smtClean="0"/>
              <a:t>Gokhale</a:t>
            </a:r>
            <a:r>
              <a:rPr lang="en-US" dirty="0" smtClean="0"/>
              <a:t>, </a:t>
            </a:r>
            <a:r>
              <a:rPr lang="en-US" dirty="0" err="1" smtClean="0"/>
              <a:t>Shakeel</a:t>
            </a:r>
            <a:r>
              <a:rPr lang="en-US" dirty="0" smtClean="0"/>
              <a:t> Butt, </a:t>
            </a:r>
            <a:r>
              <a:rPr lang="en-US" dirty="0" err="1"/>
              <a:t>Rezwana</a:t>
            </a:r>
            <a:r>
              <a:rPr lang="en-US" dirty="0"/>
              <a:t> </a:t>
            </a:r>
            <a:r>
              <a:rPr lang="en-US" dirty="0" err="1" smtClean="0"/>
              <a:t>Karim</a:t>
            </a:r>
            <a:r>
              <a:rPr lang="en-US" dirty="0" smtClean="0"/>
              <a:t>, </a:t>
            </a:r>
            <a:r>
              <a:rPr lang="en-US" dirty="0"/>
              <a:t>Nader </a:t>
            </a:r>
            <a:r>
              <a:rPr lang="en-US" dirty="0" err="1"/>
              <a:t>Boushehrinejadmoradi</a:t>
            </a:r>
            <a:r>
              <a:rPr lang="en-US" dirty="0"/>
              <a:t>, </a:t>
            </a:r>
            <a:r>
              <a:rPr lang="en-US" dirty="0" err="1"/>
              <a:t>Daehan</a:t>
            </a:r>
            <a:r>
              <a:rPr lang="en-US" dirty="0"/>
              <a:t> </a:t>
            </a:r>
            <a:r>
              <a:rPr lang="en-US" dirty="0" err="1"/>
              <a:t>Kwak</a:t>
            </a:r>
            <a:r>
              <a:rPr lang="en-US" dirty="0"/>
              <a:t>, </a:t>
            </a:r>
            <a:r>
              <a:rPr lang="en-US" dirty="0" err="1"/>
              <a:t>Ruilin</a:t>
            </a:r>
            <a:r>
              <a:rPr lang="en-US" dirty="0"/>
              <a:t> Liu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83"/>
    </mc:Choice>
    <mc:Fallback xmlns="">
      <p:transition xmlns:p14="http://schemas.microsoft.com/office/powerpoint/2010/main" advTm="138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 SGX limits the capability of cloud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458200" cy="954107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2800" dirty="0"/>
              <a:t>C</a:t>
            </a:r>
            <a:r>
              <a:rPr lang="en-US" sz="2800" dirty="0" smtClean="0"/>
              <a:t>loud providers cannot inspect the client’s code and data within an SGX-based protected environment</a:t>
            </a:r>
            <a:endParaRPr lang="en-US" sz="2800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190840" y="4419602"/>
            <a:ext cx="380076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190840" y="3048002"/>
            <a:ext cx="3800760" cy="58614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OS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7239000" y="1828801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876640" y="4484952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dirty="0"/>
              <a:t>Hardware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0840" y="3757261"/>
            <a:ext cx="380076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VMM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43800" y="1981200"/>
            <a:ext cx="1143000" cy="53340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181600" y="1828800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438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7391400" y="1905002"/>
            <a:ext cx="0" cy="685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1400" y="1905002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63000" y="1905002"/>
            <a:ext cx="0" cy="6857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91400" y="2590800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105400" y="4358640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05400" y="4358642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105400" y="5105400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067800" y="4358642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10200" y="13832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of an Intel SGX-based system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733800" y="5181600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33800" y="5181600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33800" y="5410200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43400" y="5181600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43400" y="510540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(Trusted Computing Base)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733675"/>
            <a:ext cx="2143125" cy="2143125"/>
          </a:xfrm>
          <a:prstGeom prst="rect">
            <a:avLst/>
          </a:prstGeom>
        </p:spPr>
      </p:pic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28600" y="1588532"/>
            <a:ext cx="4305300" cy="1050945"/>
          </a:xfrm>
          <a:prstGeom prst="wedgeRectCallout">
            <a:avLst>
              <a:gd name="adj1" fmla="val 9649"/>
              <a:gd name="adj2" fmla="val 100399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Now I can no longer verify your code</a:t>
            </a:r>
            <a:endParaRPr lang="en-US" sz="20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901"/>
    </mc:Choice>
    <mc:Fallback xmlns="">
      <p:transition xmlns:p14="http://schemas.microsoft.com/office/powerpoint/2010/main" advTm="5901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32004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Part III: Exploring infrastructure support for app-based services on cloud platforms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A42772-BBEE-4B08-90DC-B0B0EA7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FC2E0D-6950-41E7-85A7-E424BE91A657}" type="slidenum">
              <a:rPr lang="en-US"/>
              <a:pPr/>
              <a:t>82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0" y="3143851"/>
            <a:ext cx="8045280" cy="2927827"/>
          </a:xfrm>
          <a:ln/>
        </p:spPr>
        <p:txBody>
          <a:bodyPr tIns="19267" anchor="t"/>
          <a:lstStyle/>
          <a:p>
            <a:pPr marL="391686" indent="-292325" algn="l">
              <a:spcAft>
                <a:spcPts val="1293"/>
              </a:spcAft>
              <a:buSzPct val="45000"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endParaRPr lang="en-US" sz="2200"/>
          </a:p>
          <a:p>
            <a:pPr marL="391686" indent="-292325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/>
              <a:t>By 2015, 90% of government agencies and large companies will use the cloud </a:t>
            </a:r>
            <a:r>
              <a:rPr lang="en-US" sz="2200">
                <a:solidFill>
                  <a:srgbClr val="008000"/>
                </a:solidFill>
              </a:rPr>
              <a:t>[Gartner, “Market Trends: Application Development Software, Worldwide, 2012-2016,” 2012]</a:t>
            </a:r>
          </a:p>
          <a:p>
            <a:pPr marL="391686" indent="-292325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/>
              <a:t>The cloud market size is forecast to touch $222 billion by 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1" y="1278854"/>
            <a:ext cx="4150080" cy="223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1680" y="273629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68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/>
              <a:t>Cloud Platforms</a:t>
            </a:r>
          </a:p>
        </p:txBody>
      </p:sp>
    </p:spTree>
    <p:extLst>
      <p:ext uri="{BB962C8B-B14F-4D97-AF65-F5344CB8AC3E}">
        <p14:creationId xmlns:p14="http://schemas.microsoft.com/office/powerpoint/2010/main" val="1523971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8D8FE2-22EF-4445-89B7-D48BC554E18A}" type="slidenum">
              <a:rPr lang="en-US"/>
              <a:pPr/>
              <a:t>83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91680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Cloud Platforms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327680" y="4560959"/>
            <a:ext cx="667584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327680" y="3691108"/>
            <a:ext cx="667584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Hypervisor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301760" y="2451137"/>
            <a:ext cx="2171520" cy="107867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Management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122081" y="2449698"/>
            <a:ext cx="1327680" cy="107867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Work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688801" y="2449698"/>
            <a:ext cx="1327680" cy="107867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Work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60" y="4579681"/>
            <a:ext cx="49824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20" y="4645928"/>
            <a:ext cx="456480" cy="4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21" y="4592643"/>
            <a:ext cx="456480" cy="4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93280" y="4645928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66CC"/>
                </a:solidFill>
              </a:rPr>
              <a:t>I/O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734201" y="4645928"/>
            <a:ext cx="115199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66CC"/>
                </a:solidFill>
              </a:rPr>
              <a:t>Memory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280040" y="4645928"/>
            <a:ext cx="9777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66CC"/>
                </a:solidFill>
              </a:rPr>
              <a:t>CPUs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01440" y="4547997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518549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78E1B9-CC6A-43BC-BAD2-B367725D96EE}" type="slidenum">
              <a:rPr lang="en-US"/>
              <a:pPr/>
              <a:t>84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Problems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 tIns="24165"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700"/>
              <a:t>Complicate administrative tasks: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Client-controlled middleboxes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System-level services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200"/>
              <a:t>Storage services</a:t>
            </a:r>
          </a:p>
        </p:txBody>
      </p:sp>
    </p:spTree>
    <p:extLst>
      <p:ext uri="{BB962C8B-B14F-4D97-AF65-F5344CB8AC3E}">
        <p14:creationId xmlns:p14="http://schemas.microsoft.com/office/powerpoint/2010/main" val="272204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3018848-C928-4102-B5F7-85763E8174B2}" type="slidenum">
              <a:rPr lang="en-US"/>
              <a:pPr/>
              <a:t>85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Problems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1" y="2310003"/>
            <a:ext cx="2260800" cy="18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02720" y="4023783"/>
            <a:ext cx="1078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Client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3120" y="4023783"/>
            <a:ext cx="2014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Cloud Provider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823681" y="1504959"/>
            <a:ext cx="2653920" cy="734477"/>
          </a:xfrm>
          <a:prstGeom prst="wedgeRectCallout">
            <a:avLst>
              <a:gd name="adj1" fmla="val 24398"/>
              <a:gd name="adj2" fmla="val 76231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ea typeface="Droid Sans" charset="0"/>
                <a:cs typeface="Droid Sans" charset="0"/>
              </a:rPr>
              <a:t>I want to deploy some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 err="1">
                <a:solidFill>
                  <a:srgbClr val="000000"/>
                </a:solidFill>
                <a:ea typeface="Droid Sans" charset="0"/>
                <a:cs typeface="Droid Sans" charset="0"/>
              </a:rPr>
              <a:t>middleboxes</a:t>
            </a:r>
            <a:endParaRPr lang="en-US" sz="20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20" y="1368144"/>
            <a:ext cx="434880" cy="3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60" y="1817471"/>
            <a:ext cx="368640" cy="4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1" y="2357528"/>
            <a:ext cx="671040" cy="6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40" y="2976793"/>
            <a:ext cx="414720" cy="47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80" y="3655103"/>
            <a:ext cx="390240" cy="3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0" y="4154836"/>
            <a:ext cx="53856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374081" y="1284615"/>
            <a:ext cx="2653920" cy="3318108"/>
          </a:xfrm>
          <a:prstGeom prst="rect">
            <a:avLst/>
          </a:prstGeom>
          <a:noFill/>
          <a:ln w="9360">
            <a:solidFill>
              <a:srgbClr val="94BD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613120" y="1382546"/>
            <a:ext cx="8294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420E"/>
                </a:solidFill>
              </a:rPr>
              <a:t>Proxy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623201" y="1872197"/>
            <a:ext cx="9532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420E"/>
                </a:solidFill>
              </a:rPr>
              <a:t>Firewall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646241" y="2526026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420E"/>
                </a:solidFill>
              </a:rPr>
              <a:t>Load Balancer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646241" y="3015677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FF420E"/>
                </a:solidFill>
              </a:rPr>
              <a:t>IDS/IPS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646241" y="3636383"/>
            <a:ext cx="1575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420E"/>
                </a:solidFill>
              </a:rPr>
              <a:t>VPN Device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646240" y="4126034"/>
            <a:ext cx="17971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FF420E"/>
                </a:solidFill>
              </a:rPr>
              <a:t>WAN Optimizer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988961" y="4653129"/>
            <a:ext cx="19080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080"/>
                </a:solidFill>
              </a:rPr>
              <a:t>Middleboxes</a:t>
            </a:r>
          </a:p>
        </p:txBody>
      </p:sp>
    </p:spTree>
    <p:extLst>
      <p:ext uri="{BB962C8B-B14F-4D97-AF65-F5344CB8AC3E}">
        <p14:creationId xmlns:p14="http://schemas.microsoft.com/office/powerpoint/2010/main" val="1439967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56D130-6236-4F44-B779-99A317E74149}" type="slidenum">
              <a:rPr lang="en-US"/>
              <a:pPr/>
              <a:t>86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0" y="2356088"/>
            <a:ext cx="558720" cy="6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0" y="1726742"/>
            <a:ext cx="600480" cy="58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80" y="2249516"/>
            <a:ext cx="912960" cy="8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Freeform 5"/>
          <p:cNvSpPr>
            <a:spLocks noChangeArrowheads="1"/>
          </p:cNvSpPr>
          <p:nvPr/>
        </p:nvSpPr>
        <p:spPr bwMode="auto">
          <a:xfrm>
            <a:off x="3648960" y="2157347"/>
            <a:ext cx="1297440" cy="995145"/>
          </a:xfrm>
          <a:custGeom>
            <a:avLst/>
            <a:gdLst>
              <a:gd name="T0" fmla="*/ 1930 w 21600"/>
              <a:gd name="T1" fmla="*/ 7160 h 21600"/>
              <a:gd name="T2" fmla="*/ 5270 w 21600"/>
              <a:gd name="T3" fmla="*/ 1970 h 21600"/>
              <a:gd name="T4" fmla="*/ 6970 w 21600"/>
              <a:gd name="T5" fmla="*/ 2600 h 21600"/>
              <a:gd name="T6" fmla="*/ 9340 w 21600"/>
              <a:gd name="T7" fmla="*/ 650 h 21600"/>
              <a:gd name="T8" fmla="*/ 11210 w 21600"/>
              <a:gd name="T9" fmla="*/ 1700 h 21600"/>
              <a:gd name="T10" fmla="*/ 13150 w 21600"/>
              <a:gd name="T11" fmla="*/ 0 h 21600"/>
              <a:gd name="T12" fmla="*/ 14870 w 21600"/>
              <a:gd name="T13" fmla="*/ 1160 h 21600"/>
              <a:gd name="T14" fmla="*/ 16740 w 21600"/>
              <a:gd name="T15" fmla="*/ 0 h 21600"/>
              <a:gd name="T16" fmla="*/ 19110 w 21600"/>
              <a:gd name="T17" fmla="*/ 2710 h 21600"/>
              <a:gd name="T18" fmla="*/ 21060 w 21600"/>
              <a:gd name="T19" fmla="*/ 6220 h 21600"/>
              <a:gd name="T20" fmla="*/ 20830 w 21600"/>
              <a:gd name="T21" fmla="*/ 7660 h 21600"/>
              <a:gd name="T22" fmla="*/ 21600 w 21600"/>
              <a:gd name="T23" fmla="*/ 10460 h 21600"/>
              <a:gd name="T24" fmla="*/ 18650 w 21600"/>
              <a:gd name="T25" fmla="*/ 15010 h 21600"/>
              <a:gd name="T26" fmla="*/ 15770 w 21600"/>
              <a:gd name="T27" fmla="*/ 18920 h 21600"/>
              <a:gd name="T28" fmla="*/ 14240 w 21600"/>
              <a:gd name="T29" fmla="*/ 18310 h 21600"/>
              <a:gd name="T30" fmla="*/ 11000 w 21600"/>
              <a:gd name="T31" fmla="*/ 21600 h 21600"/>
              <a:gd name="T32" fmla="*/ 8210 w 21600"/>
              <a:gd name="T33" fmla="*/ 19510 h 21600"/>
              <a:gd name="T34" fmla="*/ 6240 w 21600"/>
              <a:gd name="T35" fmla="*/ 20290 h 21600"/>
              <a:gd name="T36" fmla="*/ 2900 w 21600"/>
              <a:gd name="T37" fmla="*/ 17640 h 21600"/>
              <a:gd name="T38" fmla="*/ 480 w 21600"/>
              <a:gd name="T39" fmla="*/ 14660 h 21600"/>
              <a:gd name="T40" fmla="*/ 1070 w 21600"/>
              <a:gd name="T41" fmla="*/ 12640 h 21600"/>
              <a:gd name="T42" fmla="*/ 0 w 21600"/>
              <a:gd name="T43" fmla="*/ 10120 h 21600"/>
              <a:gd name="T44" fmla="*/ 1930 w 21600"/>
              <a:gd name="T45" fmla="*/ 7160 h 21600"/>
              <a:gd name="T46" fmla="*/ 1930 w 21600"/>
              <a:gd name="T47" fmla="*/ 7160 h 21600"/>
              <a:gd name="T48" fmla="*/ 2090 w 21600"/>
              <a:gd name="T49" fmla="*/ 7920 h 21600"/>
              <a:gd name="T50" fmla="*/ 6970 w 21600"/>
              <a:gd name="T51" fmla="*/ 2600 h 21600"/>
              <a:gd name="T52" fmla="*/ 7670 w 21600"/>
              <a:gd name="T53" fmla="*/ 3310 h 21600"/>
              <a:gd name="T54" fmla="*/ 11210 w 21600"/>
              <a:gd name="T55" fmla="*/ 1700 h 21600"/>
              <a:gd name="T56" fmla="*/ 11030 w 21600"/>
              <a:gd name="T57" fmla="*/ 2400 h 21600"/>
              <a:gd name="T58" fmla="*/ 14870 w 21600"/>
              <a:gd name="T59" fmla="*/ 1160 h 21600"/>
              <a:gd name="T60" fmla="*/ 14540 w 21600"/>
              <a:gd name="T61" fmla="*/ 2010 h 21600"/>
              <a:gd name="T62" fmla="*/ 19110 w 21600"/>
              <a:gd name="T63" fmla="*/ 2710 h 21600"/>
              <a:gd name="T64" fmla="*/ 19190 w 21600"/>
              <a:gd name="T65" fmla="*/ 3380 h 21600"/>
              <a:gd name="T66" fmla="*/ 20830 w 21600"/>
              <a:gd name="T67" fmla="*/ 7660 h 21600"/>
              <a:gd name="T68" fmla="*/ 20110 w 21600"/>
              <a:gd name="T69" fmla="*/ 8990 h 21600"/>
              <a:gd name="T70" fmla="*/ 18660 w 21600"/>
              <a:gd name="T71" fmla="*/ 15010 h 21600"/>
              <a:gd name="T72" fmla="*/ 17000 w 21600"/>
              <a:gd name="T73" fmla="*/ 11450 h 21600"/>
              <a:gd name="T74" fmla="*/ 14240 w 21600"/>
              <a:gd name="T75" fmla="*/ 18310 h 21600"/>
              <a:gd name="T76" fmla="*/ 14370 w 21600"/>
              <a:gd name="T77" fmla="*/ 17360 h 21600"/>
              <a:gd name="T78" fmla="*/ 8220 w 21600"/>
              <a:gd name="T79" fmla="*/ 19510 h 21600"/>
              <a:gd name="T80" fmla="*/ 7860 w 21600"/>
              <a:gd name="T81" fmla="*/ 18640 h 21600"/>
              <a:gd name="T82" fmla="*/ 2900 w 21600"/>
              <a:gd name="T83" fmla="*/ 17640 h 21600"/>
              <a:gd name="T84" fmla="*/ 3460 w 21600"/>
              <a:gd name="T85" fmla="*/ 17450 h 21600"/>
              <a:gd name="T86" fmla="*/ 1070 w 21600"/>
              <a:gd name="T87" fmla="*/ 12640 h 21600"/>
              <a:gd name="T88" fmla="*/ 2330 w 21600"/>
              <a:gd name="T89" fmla="*/ 13040 h 21600"/>
              <a:gd name="T90" fmla="*/ 3000 w 21600"/>
              <a:gd name="T91" fmla="*/ 3320 h 21600"/>
              <a:gd name="T92" fmla="*/ 17110 w 21600"/>
              <a:gd name="T93" fmla="*/ 173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Outside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979521" y="2654199"/>
            <a:ext cx="776160" cy="144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137280" y="2654199"/>
            <a:ext cx="504000" cy="144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7050240" y="1821792"/>
            <a:ext cx="963360" cy="66967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0" y="2543308"/>
            <a:ext cx="600480" cy="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0" y="3522610"/>
            <a:ext cx="600480" cy="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7133761" y="2654200"/>
            <a:ext cx="914400" cy="20162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050240" y="2819816"/>
            <a:ext cx="963360" cy="913056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192801" y="4133235"/>
            <a:ext cx="157536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/>
              <a:t>Webserver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49441" y="2924947"/>
            <a:ext cx="157536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/>
              <a:t>Load Balancer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906081" y="2989755"/>
            <a:ext cx="157536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/>
              <a:t>Firewall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1" y="2297041"/>
            <a:ext cx="2260800" cy="18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502720" y="4012262"/>
            <a:ext cx="1078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Client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93120" y="4012262"/>
            <a:ext cx="2014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Cloud Provider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823681" y="1493438"/>
            <a:ext cx="2653920" cy="734477"/>
          </a:xfrm>
          <a:prstGeom prst="wedgeRectCallout">
            <a:avLst>
              <a:gd name="adj1" fmla="val 24398"/>
              <a:gd name="adj2" fmla="val 76231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ea typeface="Droid Sans" charset="0"/>
                <a:cs typeface="Droid Sans" charset="0"/>
              </a:rPr>
              <a:t>I want to deploy some 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ea typeface="Droid Sans" charset="0"/>
                <a:cs typeface="Droid Sans" charset="0"/>
              </a:rPr>
              <a:t>middleboxes</a:t>
            </a:r>
          </a:p>
        </p:txBody>
      </p:sp>
    </p:spTree>
    <p:extLst>
      <p:ext uri="{BB962C8B-B14F-4D97-AF65-F5344CB8AC3E}">
        <p14:creationId xmlns:p14="http://schemas.microsoft.com/office/powerpoint/2010/main" val="3137864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6D8195-7AA1-4363-8481-D7D7A4A460B6}" type="slidenum">
              <a:rPr lang="en-US"/>
              <a:pPr/>
              <a:t>87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Problems</a:t>
            </a: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669761" y="2551949"/>
            <a:ext cx="2855520" cy="1409908"/>
          </a:xfrm>
          <a:prstGeom prst="roundRect">
            <a:avLst>
              <a:gd name="adj" fmla="val 16667"/>
            </a:avLst>
          </a:prstGeom>
          <a:noFill/>
          <a:ln w="18360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917440" y="2737728"/>
            <a:ext cx="1078560" cy="663909"/>
          </a:xfrm>
          <a:prstGeom prst="roundRect">
            <a:avLst>
              <a:gd name="adj" fmla="val 16667"/>
            </a:avLst>
          </a:prstGeom>
          <a:solidFill>
            <a:srgbClr val="FF663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FFFFFF"/>
                </a:solidFill>
                <a:ea typeface="Droid Sans" charset="0"/>
                <a:cs typeface="Droid Sans" charset="0"/>
              </a:rPr>
              <a:t>Web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FFFFFF"/>
                </a:solidFill>
                <a:ea typeface="Droid Sans" charset="0"/>
                <a:cs typeface="Droid Sans" charset="0"/>
              </a:rPr>
              <a:t>Server 1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223521" y="2737728"/>
            <a:ext cx="1078560" cy="663909"/>
          </a:xfrm>
          <a:prstGeom prst="roundRect">
            <a:avLst>
              <a:gd name="adj" fmla="val 16667"/>
            </a:avLst>
          </a:prstGeom>
          <a:solidFill>
            <a:srgbClr val="FF663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8454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FFFFFF"/>
                </a:solidFill>
                <a:ea typeface="Droid Sans" charset="0"/>
                <a:cs typeface="Droid Sans" charset="0"/>
              </a:rPr>
              <a:t>Web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FFFFFF"/>
                </a:solidFill>
                <a:ea typeface="Droid Sans" charset="0"/>
                <a:cs typeface="Droid Sans" charset="0"/>
              </a:rPr>
              <a:t>Server 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855520" y="3418919"/>
            <a:ext cx="1409760" cy="4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55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500"/>
              <a:t>Amazon EC2</a:t>
            </a:r>
          </a:p>
          <a:p>
            <a:pPr algn="ctr">
              <a:buClrTx/>
              <a:buFontTx/>
              <a:buNone/>
            </a:pPr>
            <a:r>
              <a:rPr lang="en-US" sz="1500"/>
              <a:t>Instance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63681" y="3418919"/>
            <a:ext cx="1409760" cy="4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55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500"/>
              <a:t>Amazon EC2</a:t>
            </a:r>
          </a:p>
          <a:p>
            <a:pPr algn="ctr">
              <a:buClrTx/>
              <a:buFontTx/>
              <a:buNone/>
            </a:pPr>
            <a:r>
              <a:rPr lang="en-US" sz="1500"/>
              <a:t>Instance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551680" y="1659054"/>
            <a:ext cx="3096000" cy="2737728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76320" y="4064107"/>
            <a:ext cx="14097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AWS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24480" y="457968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Amazon Web Service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60" y="1676336"/>
            <a:ext cx="836640" cy="81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245120" y="2239436"/>
            <a:ext cx="498240" cy="49685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496320" y="2239436"/>
            <a:ext cx="420480" cy="49829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32" name="Freeform 16"/>
          <p:cNvSpPr>
            <a:spLocks noChangeArrowheads="1"/>
          </p:cNvSpPr>
          <p:nvPr/>
        </p:nvSpPr>
        <p:spPr bwMode="auto">
          <a:xfrm>
            <a:off x="596160" y="1644653"/>
            <a:ext cx="1575360" cy="995145"/>
          </a:xfrm>
          <a:custGeom>
            <a:avLst/>
            <a:gdLst>
              <a:gd name="T0" fmla="*/ 1930 w 21600"/>
              <a:gd name="T1" fmla="*/ 7160 h 21600"/>
              <a:gd name="T2" fmla="*/ 5270 w 21600"/>
              <a:gd name="T3" fmla="*/ 1970 h 21600"/>
              <a:gd name="T4" fmla="*/ 6970 w 21600"/>
              <a:gd name="T5" fmla="*/ 2600 h 21600"/>
              <a:gd name="T6" fmla="*/ 9340 w 21600"/>
              <a:gd name="T7" fmla="*/ 650 h 21600"/>
              <a:gd name="T8" fmla="*/ 11210 w 21600"/>
              <a:gd name="T9" fmla="*/ 1700 h 21600"/>
              <a:gd name="T10" fmla="*/ 13150 w 21600"/>
              <a:gd name="T11" fmla="*/ 0 h 21600"/>
              <a:gd name="T12" fmla="*/ 14870 w 21600"/>
              <a:gd name="T13" fmla="*/ 1160 h 21600"/>
              <a:gd name="T14" fmla="*/ 16740 w 21600"/>
              <a:gd name="T15" fmla="*/ 0 h 21600"/>
              <a:gd name="T16" fmla="*/ 19110 w 21600"/>
              <a:gd name="T17" fmla="*/ 2710 h 21600"/>
              <a:gd name="T18" fmla="*/ 21060 w 21600"/>
              <a:gd name="T19" fmla="*/ 6220 h 21600"/>
              <a:gd name="T20" fmla="*/ 20830 w 21600"/>
              <a:gd name="T21" fmla="*/ 7660 h 21600"/>
              <a:gd name="T22" fmla="*/ 21600 w 21600"/>
              <a:gd name="T23" fmla="*/ 10460 h 21600"/>
              <a:gd name="T24" fmla="*/ 18650 w 21600"/>
              <a:gd name="T25" fmla="*/ 15010 h 21600"/>
              <a:gd name="T26" fmla="*/ 15770 w 21600"/>
              <a:gd name="T27" fmla="*/ 18920 h 21600"/>
              <a:gd name="T28" fmla="*/ 14240 w 21600"/>
              <a:gd name="T29" fmla="*/ 18310 h 21600"/>
              <a:gd name="T30" fmla="*/ 11000 w 21600"/>
              <a:gd name="T31" fmla="*/ 21600 h 21600"/>
              <a:gd name="T32" fmla="*/ 8210 w 21600"/>
              <a:gd name="T33" fmla="*/ 19510 h 21600"/>
              <a:gd name="T34" fmla="*/ 6240 w 21600"/>
              <a:gd name="T35" fmla="*/ 20290 h 21600"/>
              <a:gd name="T36" fmla="*/ 2900 w 21600"/>
              <a:gd name="T37" fmla="*/ 17640 h 21600"/>
              <a:gd name="T38" fmla="*/ 480 w 21600"/>
              <a:gd name="T39" fmla="*/ 14660 h 21600"/>
              <a:gd name="T40" fmla="*/ 1070 w 21600"/>
              <a:gd name="T41" fmla="*/ 12640 h 21600"/>
              <a:gd name="T42" fmla="*/ 0 w 21600"/>
              <a:gd name="T43" fmla="*/ 10120 h 21600"/>
              <a:gd name="T44" fmla="*/ 1930 w 21600"/>
              <a:gd name="T45" fmla="*/ 7160 h 21600"/>
              <a:gd name="T46" fmla="*/ 1930 w 21600"/>
              <a:gd name="T47" fmla="*/ 7160 h 21600"/>
              <a:gd name="T48" fmla="*/ 2090 w 21600"/>
              <a:gd name="T49" fmla="*/ 7920 h 21600"/>
              <a:gd name="T50" fmla="*/ 6970 w 21600"/>
              <a:gd name="T51" fmla="*/ 2600 h 21600"/>
              <a:gd name="T52" fmla="*/ 7670 w 21600"/>
              <a:gd name="T53" fmla="*/ 3310 h 21600"/>
              <a:gd name="T54" fmla="*/ 11210 w 21600"/>
              <a:gd name="T55" fmla="*/ 1700 h 21600"/>
              <a:gd name="T56" fmla="*/ 11030 w 21600"/>
              <a:gd name="T57" fmla="*/ 2400 h 21600"/>
              <a:gd name="T58" fmla="*/ 14870 w 21600"/>
              <a:gd name="T59" fmla="*/ 1160 h 21600"/>
              <a:gd name="T60" fmla="*/ 14540 w 21600"/>
              <a:gd name="T61" fmla="*/ 2010 h 21600"/>
              <a:gd name="T62" fmla="*/ 19110 w 21600"/>
              <a:gd name="T63" fmla="*/ 2710 h 21600"/>
              <a:gd name="T64" fmla="*/ 19190 w 21600"/>
              <a:gd name="T65" fmla="*/ 3380 h 21600"/>
              <a:gd name="T66" fmla="*/ 20830 w 21600"/>
              <a:gd name="T67" fmla="*/ 7660 h 21600"/>
              <a:gd name="T68" fmla="*/ 20110 w 21600"/>
              <a:gd name="T69" fmla="*/ 8990 h 21600"/>
              <a:gd name="T70" fmla="*/ 18660 w 21600"/>
              <a:gd name="T71" fmla="*/ 15010 h 21600"/>
              <a:gd name="T72" fmla="*/ 17000 w 21600"/>
              <a:gd name="T73" fmla="*/ 11450 h 21600"/>
              <a:gd name="T74" fmla="*/ 14240 w 21600"/>
              <a:gd name="T75" fmla="*/ 18310 h 21600"/>
              <a:gd name="T76" fmla="*/ 14370 w 21600"/>
              <a:gd name="T77" fmla="*/ 17360 h 21600"/>
              <a:gd name="T78" fmla="*/ 8220 w 21600"/>
              <a:gd name="T79" fmla="*/ 19510 h 21600"/>
              <a:gd name="T80" fmla="*/ 7860 w 21600"/>
              <a:gd name="T81" fmla="*/ 18640 h 21600"/>
              <a:gd name="T82" fmla="*/ 2900 w 21600"/>
              <a:gd name="T83" fmla="*/ 17640 h 21600"/>
              <a:gd name="T84" fmla="*/ 3460 w 21600"/>
              <a:gd name="T85" fmla="*/ 17450 h 21600"/>
              <a:gd name="T86" fmla="*/ 1070 w 21600"/>
              <a:gd name="T87" fmla="*/ 12640 h 21600"/>
              <a:gd name="T88" fmla="*/ 2330 w 21600"/>
              <a:gd name="T89" fmla="*/ 13040 h 21600"/>
              <a:gd name="T90" fmla="*/ 3000 w 21600"/>
              <a:gd name="T91" fmla="*/ 3320 h 21600"/>
              <a:gd name="T92" fmla="*/ 17110 w 21600"/>
              <a:gd name="T93" fmla="*/ 173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Outside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171520" y="2070937"/>
            <a:ext cx="1742400" cy="144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5713920" y="1659055"/>
            <a:ext cx="3049080" cy="745998"/>
          </a:xfrm>
          <a:prstGeom prst="roundRect">
            <a:avLst>
              <a:gd name="adj" fmla="val 16667"/>
            </a:avLst>
          </a:prstGeom>
          <a:solidFill>
            <a:srgbClr val="FF663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Only Load Balancing Service</a:t>
            </a:r>
          </a:p>
        </p:txBody>
      </p:sp>
    </p:spTree>
    <p:extLst>
      <p:ext uri="{BB962C8B-B14F-4D97-AF65-F5344CB8AC3E}">
        <p14:creationId xmlns:p14="http://schemas.microsoft.com/office/powerpoint/2010/main" val="180972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02874BD-1908-4739-8C0E-935E2B851640}" type="slidenum">
              <a:rPr lang="en-US"/>
              <a:pPr/>
              <a:t>88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Possible Solutions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77440" y="2757890"/>
            <a:ext cx="2157120" cy="1153561"/>
          </a:xfrm>
          <a:prstGeom prst="roundRect">
            <a:avLst>
              <a:gd name="adj" fmla="val 16667"/>
            </a:avLst>
          </a:prstGeom>
          <a:solidFill>
            <a:srgbClr val="FF6633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460321" y="3247542"/>
            <a:ext cx="745920" cy="33123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Firewall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05761" y="3247542"/>
            <a:ext cx="745920" cy="33123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NIDS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68320" y="2783812"/>
            <a:ext cx="16531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FFFFFF"/>
                </a:solidFill>
              </a:rPr>
              <a:t>Web Server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59040" y="2691643"/>
            <a:ext cx="32241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>
                <a:solidFill>
                  <a:srgbClr val="008080"/>
                </a:solidFill>
              </a:rPr>
              <a:t>Performance Degration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118240" y="1317739"/>
            <a:ext cx="4635360" cy="663909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8080"/>
                </a:solidFill>
                <a:ea typeface="Droid Sans" charset="0"/>
                <a:cs typeface="Droid Sans" charset="0"/>
              </a:rPr>
              <a:t>Install all virtual middleboxes in the same VM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8080"/>
                </a:solidFill>
                <a:ea typeface="Droid Sans" charset="0"/>
                <a:cs typeface="Droid Sans" charset="0"/>
              </a:rPr>
              <a:t>As the client's application</a:t>
            </a:r>
          </a:p>
        </p:txBody>
      </p:sp>
    </p:spTree>
    <p:extLst>
      <p:ext uri="{BB962C8B-B14F-4D97-AF65-F5344CB8AC3E}">
        <p14:creationId xmlns:p14="http://schemas.microsoft.com/office/powerpoint/2010/main" val="202878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34F577B-CF91-48C3-B12B-D403B7642097}" type="slidenum">
              <a:rPr lang="en-US"/>
              <a:pPr/>
              <a:t>89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Possible Solutions</a:t>
            </a: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18240" y="1448792"/>
            <a:ext cx="4635360" cy="663910"/>
          </a:xfrm>
          <a:prstGeom prst="rect">
            <a:avLst/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8080"/>
                </a:solidFill>
                <a:ea typeface="Droid Sans" charset="0"/>
                <a:cs typeface="Droid Sans" charset="0"/>
              </a:rPr>
              <a:t>Manually Configure the network to deploy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8080"/>
                </a:solidFill>
                <a:ea typeface="Droid Sans" charset="0"/>
                <a:cs typeface="Droid Sans" charset="0"/>
              </a:rPr>
              <a:t>middleboxes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60" y="2989755"/>
            <a:ext cx="558720" cy="6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80" y="2360409"/>
            <a:ext cx="600480" cy="58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40" y="2883183"/>
            <a:ext cx="912960" cy="8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Freeform 9"/>
          <p:cNvSpPr>
            <a:spLocks noChangeArrowheads="1"/>
          </p:cNvSpPr>
          <p:nvPr/>
        </p:nvSpPr>
        <p:spPr bwMode="auto">
          <a:xfrm>
            <a:off x="498240" y="2791013"/>
            <a:ext cx="1215360" cy="995145"/>
          </a:xfrm>
          <a:custGeom>
            <a:avLst/>
            <a:gdLst>
              <a:gd name="T0" fmla="*/ 1930 w 21600"/>
              <a:gd name="T1" fmla="*/ 7160 h 21600"/>
              <a:gd name="T2" fmla="*/ 5270 w 21600"/>
              <a:gd name="T3" fmla="*/ 1970 h 21600"/>
              <a:gd name="T4" fmla="*/ 6970 w 21600"/>
              <a:gd name="T5" fmla="*/ 2600 h 21600"/>
              <a:gd name="T6" fmla="*/ 9340 w 21600"/>
              <a:gd name="T7" fmla="*/ 650 h 21600"/>
              <a:gd name="T8" fmla="*/ 11210 w 21600"/>
              <a:gd name="T9" fmla="*/ 1700 h 21600"/>
              <a:gd name="T10" fmla="*/ 13150 w 21600"/>
              <a:gd name="T11" fmla="*/ 0 h 21600"/>
              <a:gd name="T12" fmla="*/ 14870 w 21600"/>
              <a:gd name="T13" fmla="*/ 1160 h 21600"/>
              <a:gd name="T14" fmla="*/ 16740 w 21600"/>
              <a:gd name="T15" fmla="*/ 0 h 21600"/>
              <a:gd name="T16" fmla="*/ 19110 w 21600"/>
              <a:gd name="T17" fmla="*/ 2710 h 21600"/>
              <a:gd name="T18" fmla="*/ 21060 w 21600"/>
              <a:gd name="T19" fmla="*/ 6220 h 21600"/>
              <a:gd name="T20" fmla="*/ 20830 w 21600"/>
              <a:gd name="T21" fmla="*/ 7660 h 21600"/>
              <a:gd name="T22" fmla="*/ 21600 w 21600"/>
              <a:gd name="T23" fmla="*/ 10460 h 21600"/>
              <a:gd name="T24" fmla="*/ 18650 w 21600"/>
              <a:gd name="T25" fmla="*/ 15010 h 21600"/>
              <a:gd name="T26" fmla="*/ 15770 w 21600"/>
              <a:gd name="T27" fmla="*/ 18920 h 21600"/>
              <a:gd name="T28" fmla="*/ 14240 w 21600"/>
              <a:gd name="T29" fmla="*/ 18310 h 21600"/>
              <a:gd name="T30" fmla="*/ 11000 w 21600"/>
              <a:gd name="T31" fmla="*/ 21600 h 21600"/>
              <a:gd name="T32" fmla="*/ 8210 w 21600"/>
              <a:gd name="T33" fmla="*/ 19510 h 21600"/>
              <a:gd name="T34" fmla="*/ 6240 w 21600"/>
              <a:gd name="T35" fmla="*/ 20290 h 21600"/>
              <a:gd name="T36" fmla="*/ 2900 w 21600"/>
              <a:gd name="T37" fmla="*/ 17640 h 21600"/>
              <a:gd name="T38" fmla="*/ 480 w 21600"/>
              <a:gd name="T39" fmla="*/ 14660 h 21600"/>
              <a:gd name="T40" fmla="*/ 1070 w 21600"/>
              <a:gd name="T41" fmla="*/ 12640 h 21600"/>
              <a:gd name="T42" fmla="*/ 0 w 21600"/>
              <a:gd name="T43" fmla="*/ 10120 h 21600"/>
              <a:gd name="T44" fmla="*/ 1930 w 21600"/>
              <a:gd name="T45" fmla="*/ 7160 h 21600"/>
              <a:gd name="T46" fmla="*/ 1930 w 21600"/>
              <a:gd name="T47" fmla="*/ 7160 h 21600"/>
              <a:gd name="T48" fmla="*/ 2090 w 21600"/>
              <a:gd name="T49" fmla="*/ 7920 h 21600"/>
              <a:gd name="T50" fmla="*/ 6970 w 21600"/>
              <a:gd name="T51" fmla="*/ 2600 h 21600"/>
              <a:gd name="T52" fmla="*/ 7670 w 21600"/>
              <a:gd name="T53" fmla="*/ 3310 h 21600"/>
              <a:gd name="T54" fmla="*/ 11210 w 21600"/>
              <a:gd name="T55" fmla="*/ 1700 h 21600"/>
              <a:gd name="T56" fmla="*/ 11030 w 21600"/>
              <a:gd name="T57" fmla="*/ 2400 h 21600"/>
              <a:gd name="T58" fmla="*/ 14870 w 21600"/>
              <a:gd name="T59" fmla="*/ 1160 h 21600"/>
              <a:gd name="T60" fmla="*/ 14540 w 21600"/>
              <a:gd name="T61" fmla="*/ 2010 h 21600"/>
              <a:gd name="T62" fmla="*/ 19110 w 21600"/>
              <a:gd name="T63" fmla="*/ 2710 h 21600"/>
              <a:gd name="T64" fmla="*/ 19190 w 21600"/>
              <a:gd name="T65" fmla="*/ 3380 h 21600"/>
              <a:gd name="T66" fmla="*/ 20830 w 21600"/>
              <a:gd name="T67" fmla="*/ 7660 h 21600"/>
              <a:gd name="T68" fmla="*/ 20110 w 21600"/>
              <a:gd name="T69" fmla="*/ 8990 h 21600"/>
              <a:gd name="T70" fmla="*/ 18660 w 21600"/>
              <a:gd name="T71" fmla="*/ 15010 h 21600"/>
              <a:gd name="T72" fmla="*/ 17000 w 21600"/>
              <a:gd name="T73" fmla="*/ 11450 h 21600"/>
              <a:gd name="T74" fmla="*/ 14240 w 21600"/>
              <a:gd name="T75" fmla="*/ 18310 h 21600"/>
              <a:gd name="T76" fmla="*/ 14370 w 21600"/>
              <a:gd name="T77" fmla="*/ 17360 h 21600"/>
              <a:gd name="T78" fmla="*/ 8220 w 21600"/>
              <a:gd name="T79" fmla="*/ 19510 h 21600"/>
              <a:gd name="T80" fmla="*/ 7860 w 21600"/>
              <a:gd name="T81" fmla="*/ 18640 h 21600"/>
              <a:gd name="T82" fmla="*/ 2900 w 21600"/>
              <a:gd name="T83" fmla="*/ 17640 h 21600"/>
              <a:gd name="T84" fmla="*/ 3460 w 21600"/>
              <a:gd name="T85" fmla="*/ 17450 h 21600"/>
              <a:gd name="T86" fmla="*/ 1070 w 21600"/>
              <a:gd name="T87" fmla="*/ 12640 h 21600"/>
              <a:gd name="T88" fmla="*/ 2330 w 21600"/>
              <a:gd name="T89" fmla="*/ 13040 h 21600"/>
              <a:gd name="T90" fmla="*/ 3000 w 21600"/>
              <a:gd name="T91" fmla="*/ 3320 h 21600"/>
              <a:gd name="T92" fmla="*/ 17110 w 21600"/>
              <a:gd name="T93" fmla="*/ 173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E6E6E6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Outside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745281" y="3287866"/>
            <a:ext cx="776160" cy="144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903040" y="3287866"/>
            <a:ext cx="504000" cy="144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3816000" y="2455459"/>
            <a:ext cx="963360" cy="669670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80" y="3176974"/>
            <a:ext cx="600480" cy="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80" y="4156277"/>
            <a:ext cx="600480" cy="5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899521" y="3287866"/>
            <a:ext cx="914400" cy="20162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816000" y="3453483"/>
            <a:ext cx="963360" cy="913056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312801" y="4798584"/>
            <a:ext cx="157536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b="1"/>
              <a:t>Webserver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815201" y="3558614"/>
            <a:ext cx="1575360" cy="6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/>
              <a:t>Load Balancer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673280" y="3623421"/>
            <a:ext cx="157536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8454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000" b="1"/>
              <a:t>Firewall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590081" y="2266798"/>
            <a:ext cx="322416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 b="1">
                <a:solidFill>
                  <a:srgbClr val="008080"/>
                </a:solidFill>
              </a:rPr>
              <a:t>Manual Efforts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200" b="1">
                <a:solidFill>
                  <a:srgbClr val="008080"/>
                </a:solidFill>
              </a:rPr>
              <a:t>Trouble-shooting</a:t>
            </a: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2337121" y="2511624"/>
            <a:ext cx="912960" cy="1160762"/>
          </a:xfrm>
          <a:prstGeom prst="ellipse">
            <a:avLst/>
          </a:prstGeom>
          <a:noFill/>
          <a:ln w="1836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259361" y="2109822"/>
            <a:ext cx="1327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>
                <a:solidFill>
                  <a:srgbClr val="0084D1"/>
                </a:solidFill>
              </a:rPr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654924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 SGX limits the capability of cloud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0870-678E-48B5-BACD-98EFDDB2AE90}" type="slidenum">
              <a:rPr lang="en-US" smtClean="0"/>
              <a:t>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458200" cy="954107"/>
          </a:xfrm>
          <a:prstGeom prst="rect">
            <a:avLst/>
          </a:prstGeom>
          <a:solidFill>
            <a:srgbClr val="FFFB76"/>
          </a:solidFill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US" sz="2800" dirty="0"/>
              <a:t>C</a:t>
            </a:r>
            <a:r>
              <a:rPr lang="en-US" sz="2800" dirty="0" smtClean="0"/>
              <a:t>loud providers cannot inspect the client’s code and data within an SGX-based protected environment</a:t>
            </a:r>
            <a:endParaRPr lang="en-US" sz="2800" dirty="0"/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190840" y="4431270"/>
            <a:ext cx="3800760" cy="597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5190840" y="3059670"/>
            <a:ext cx="3800760" cy="58614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OS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7239000" y="1840469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876640" y="4496620"/>
            <a:ext cx="1851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 dirty="0"/>
              <a:t>Hardware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0840" y="3768929"/>
            <a:ext cx="3800760" cy="58614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VMM</a:t>
            </a: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43800" y="1992868"/>
            <a:ext cx="1143000" cy="53340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181600" y="1840468"/>
            <a:ext cx="1752600" cy="115487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27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43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7391400" y="1916670"/>
            <a:ext cx="0" cy="685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1400" y="1916670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63000" y="1916670"/>
            <a:ext cx="0" cy="6857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391400" y="2602468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105400" y="437030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054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105400" y="5117068"/>
            <a:ext cx="3962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067800" y="4370310"/>
            <a:ext cx="0" cy="74675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10200" y="139493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of an Intel SGX-based system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733800" y="51932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7338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33800" y="5421868"/>
            <a:ext cx="5715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343400" y="5193268"/>
            <a:ext cx="0" cy="228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43400" y="5117068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TCB (Trusted Computing Base)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733675"/>
            <a:ext cx="2143125" cy="2143125"/>
          </a:xfrm>
          <a:prstGeom prst="rect">
            <a:avLst/>
          </a:prstGeom>
        </p:spPr>
      </p:pic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28600" y="1588532"/>
            <a:ext cx="4305300" cy="1050945"/>
          </a:xfrm>
          <a:prstGeom prst="wedgeRectCallout">
            <a:avLst>
              <a:gd name="adj1" fmla="val 9649"/>
              <a:gd name="adj2" fmla="val 100399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Droid Sans" charset="0"/>
                <a:cs typeface="Droid Sans" charset="0"/>
              </a:rPr>
              <a:t>Is the code stack protected?</a:t>
            </a:r>
            <a:endParaRPr lang="en-US" sz="2000" dirty="0">
              <a:solidFill>
                <a:srgbClr val="000000"/>
              </a:solidFill>
              <a:ea typeface="Droid Sans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ACCCECD-BB2C-4AB0-BACD-16293423A036}" type="slidenum">
              <a:rPr lang="en-US"/>
              <a:pPr/>
              <a:t>90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Previous Work</a:t>
            </a: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#1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Middleboxes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9440" y="1575526"/>
            <a:ext cx="7548480" cy="162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 marL="214313" indent="-214313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 marL="646113" indent="-215900"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8080"/>
                </a:solidFill>
              </a:rPr>
              <a:t>Many previous works related to control middleboxes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8080"/>
                </a:solidFill>
              </a:rPr>
              <a:t>CloudNaas [Benson et al, SOCC 2011]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8080"/>
                </a:solidFill>
              </a:rPr>
              <a:t>SIMPLE [Qazi et al, ACM SIGCOMM 2013]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sz="2200">
                <a:solidFill>
                  <a:srgbClr val="008080"/>
                </a:solidFill>
              </a:rPr>
              <a:t>Use Software Defined Networking (SDN) to place virtual middleboxes</a:t>
            </a:r>
          </a:p>
        </p:txBody>
      </p:sp>
    </p:spTree>
    <p:extLst>
      <p:ext uri="{BB962C8B-B14F-4D97-AF65-F5344CB8AC3E}">
        <p14:creationId xmlns:p14="http://schemas.microsoft.com/office/powerpoint/2010/main" val="543083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87E485-EC50-40A7-8DF1-F1E03EF69F84}" type="slidenum">
              <a:rPr lang="en-US"/>
              <a:pPr/>
              <a:t>91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Problems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76336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#2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System-Level Services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1" y="2297041"/>
            <a:ext cx="2260800" cy="18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2720" y="4012262"/>
            <a:ext cx="1078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Client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3120" y="4012262"/>
            <a:ext cx="20145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/>
              <a:t>Cloud Provider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823681" y="1493438"/>
            <a:ext cx="2653920" cy="734477"/>
          </a:xfrm>
          <a:prstGeom prst="wedgeRectCallout">
            <a:avLst>
              <a:gd name="adj1" fmla="val 24398"/>
              <a:gd name="adj2" fmla="val 76231"/>
            </a:avLst>
          </a:prstGeom>
          <a:solidFill>
            <a:srgbClr val="FFFFFF"/>
          </a:solidFill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722" tIns="70536" rIns="93722" bIns="52902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ea typeface="Droid Sans" charset="0"/>
                <a:cs typeface="Droid Sans" charset="0"/>
              </a:rPr>
              <a:t>I want to run a rootkit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ea typeface="Droid Sans" charset="0"/>
                <a:cs typeface="Droid Sans" charset="0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13869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2B0C69-6D13-481F-8BA3-7AFE99BD69A0}" type="slidenum">
              <a:rPr lang="en-US"/>
              <a:pPr/>
              <a:t>92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Rootkit Detection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745920" y="3999301"/>
            <a:ext cx="7778880" cy="6293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48000" y="1437271"/>
            <a:ext cx="2917440" cy="189523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635520" y="2253837"/>
            <a:ext cx="1902240" cy="1078673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Work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066800" y="1857795"/>
            <a:ext cx="2376240" cy="1238530"/>
          </a:xfrm>
          <a:prstGeom prst="roundRect">
            <a:avLst>
              <a:gd name="adj" fmla="val 16667"/>
            </a:avLst>
          </a:prstGeom>
          <a:solidFill>
            <a:srgbClr val="83CA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548961" y="2256717"/>
            <a:ext cx="912960" cy="995144"/>
          </a:xfrm>
          <a:prstGeom prst="can">
            <a:avLst>
              <a:gd name="adj" fmla="val 27248"/>
            </a:avLst>
          </a:prstGeom>
          <a:solidFill>
            <a:srgbClr val="C0C0C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ea typeface="Droid Sans" charset="0"/>
                <a:cs typeface="Droid Sans" charset="0"/>
              </a:rPr>
              <a:t>Rules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7683840" y="3449162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27360" y="1441592"/>
            <a:ext cx="2967840" cy="41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719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/>
              <a:t>Management VM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862080" y="2011891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2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3862080" y="2860141"/>
            <a:ext cx="414720" cy="419084"/>
          </a:xfrm>
          <a:prstGeom prst="ellipse">
            <a:avLst/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3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63841" y="4677612"/>
            <a:ext cx="5060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8000"/>
                </a:solidFill>
              </a:rPr>
              <a:t>[Patagonix, Usenix Security 2008]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143000" y="2350327"/>
            <a:ext cx="1389961" cy="6639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Process the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ea typeface="Droid Sans" charset="0"/>
                <a:cs typeface="Droid Sans" charset="0"/>
              </a:rPr>
              <a:t>Page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2903040" y="2599473"/>
            <a:ext cx="506880" cy="414764"/>
          </a:xfrm>
          <a:prstGeom prst="diamond">
            <a:avLst/>
          </a:prstGeom>
          <a:solidFill>
            <a:srgbClr val="9999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>
                <a:solidFill>
                  <a:srgbClr val="000000"/>
                </a:solidFill>
                <a:ea typeface="Droid Sans" charset="0"/>
                <a:cs typeface="Droid Sans" charset="0"/>
              </a:rPr>
              <a:t>?</a:t>
            </a: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21" y="4110192"/>
            <a:ext cx="450720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21" y="4160597"/>
            <a:ext cx="516960" cy="28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143000" y="1972047"/>
            <a:ext cx="2226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Checking daemon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276192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#2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System-Level Services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794400" y="4052586"/>
            <a:ext cx="18244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86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/>
              <a:t>Hypervisor</a:t>
            </a:r>
          </a:p>
        </p:txBody>
      </p:sp>
      <p:cxnSp>
        <p:nvCxnSpPr>
          <p:cNvPr id="4" name="Elbow Connector 3"/>
          <p:cNvCxnSpPr>
            <a:stCxn id="14352" idx="1"/>
          </p:cNvCxnSpPr>
          <p:nvPr/>
        </p:nvCxnSpPr>
        <p:spPr>
          <a:xfrm rot="10800000" flipV="1">
            <a:off x="2677682" y="2806854"/>
            <a:ext cx="225359" cy="144087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56480" y="3014237"/>
            <a:ext cx="0" cy="1146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32961" y="2514600"/>
            <a:ext cx="2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37281" y="2819400"/>
            <a:ext cx="11116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340" idx="2"/>
          </p:cNvCxnSpPr>
          <p:nvPr/>
        </p:nvCxnSpPr>
        <p:spPr>
          <a:xfrm>
            <a:off x="7586640" y="3332510"/>
            <a:ext cx="0" cy="1093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37980" y="4425586"/>
            <a:ext cx="5748660" cy="1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37980" y="3014237"/>
            <a:ext cx="0" cy="14113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42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04EE6C-3D46-4AE7-8249-F5EC9617CDE0}" type="slidenum">
              <a:rPr lang="en-US"/>
              <a:pPr/>
              <a:t>93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Previous Work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Self-Service Cloud Computing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326240" y="3657984"/>
            <a:ext cx="6675840" cy="43060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Hypervisor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26240" y="4267169"/>
            <a:ext cx="6675840" cy="5645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0" y="4285890"/>
            <a:ext cx="49824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20" y="4352137"/>
            <a:ext cx="456480" cy="4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21" y="4298852"/>
            <a:ext cx="456480" cy="4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93280" y="4352137"/>
            <a:ext cx="5803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solidFill>
                  <a:srgbClr val="0066CC"/>
                </a:solidFill>
              </a:rPr>
              <a:t>I/O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05600" y="4352137"/>
            <a:ext cx="1075799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66CC"/>
                </a:solidFill>
              </a:rPr>
              <a:t>Memory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0040" y="4352137"/>
            <a:ext cx="9777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srgbClr val="0066CC"/>
                </a:solidFill>
              </a:rPr>
              <a:t>CPUs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1440" y="4252767"/>
            <a:ext cx="1851840" cy="4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498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700"/>
              <a:t>Hardware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301760" y="2508744"/>
            <a:ext cx="1850400" cy="98794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Management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966721" y="2592273"/>
            <a:ext cx="983520" cy="902975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Work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719521" y="2592272"/>
            <a:ext cx="1078560" cy="90441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UDom0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2761920" y="5318479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Lack of support for introspection services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829440" y="5317038"/>
            <a:ext cx="1908000" cy="829527"/>
          </a:xfrm>
          <a:prstGeom prst="roundRect">
            <a:avLst>
              <a:gd name="adj" fmla="val 16667"/>
            </a:avLst>
          </a:prstGeom>
          <a:solidFill>
            <a:srgbClr val="EB613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4985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700">
                <a:solidFill>
                  <a:srgbClr val="000000"/>
                </a:solidFill>
                <a:ea typeface="Droid Sans" charset="0"/>
                <a:cs typeface="Droid Sans" charset="0"/>
              </a:rPr>
              <a:t>Problem #2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2757600" y="5317038"/>
            <a:ext cx="5287680" cy="8295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Deployment of System-Level Services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5411520" y="2592273"/>
            <a:ext cx="1003680" cy="902975"/>
          </a:xfrm>
          <a:prstGeom prst="roundRect">
            <a:avLst>
              <a:gd name="adj" fmla="val 16667"/>
            </a:avLst>
          </a:prstGeom>
          <a:solidFill>
            <a:srgbClr val="94BD5E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86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Service</a:t>
            </a: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ea typeface="Droid Sans" charset="0"/>
                <a:cs typeface="Droid Sans" charset="0"/>
              </a:rPr>
              <a:t>VM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483361" y="2425215"/>
            <a:ext cx="4528800" cy="1179484"/>
          </a:xfrm>
          <a:prstGeom prst="rect">
            <a:avLst/>
          </a:prstGeom>
          <a:noFill/>
          <a:ln w="1836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411520" y="2073818"/>
            <a:ext cx="2639520" cy="31395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Client's meta-domain</a:t>
            </a: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6403680" y="2828457"/>
            <a:ext cx="580320" cy="249147"/>
          </a:xfrm>
          <a:prstGeom prst="leftRightArrow">
            <a:avLst>
              <a:gd name="adj1" fmla="val 50000"/>
              <a:gd name="adj2" fmla="val 46374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4798080" y="2842858"/>
            <a:ext cx="613440" cy="249147"/>
          </a:xfrm>
          <a:prstGeom prst="rightArrow">
            <a:avLst>
              <a:gd name="adj1" fmla="val 50000"/>
              <a:gd name="adj2" fmla="val 61561"/>
            </a:avLst>
          </a:prstGeom>
          <a:solidFill>
            <a:srgbClr val="000000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0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744AA4-579A-4031-A8CD-584CC59FE070}" type="slidenum">
              <a:rPr lang="en-US"/>
              <a:pPr/>
              <a:t>94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Goals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lnSpcReduction="100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Build a framework that unifies prior work on using VMs to implement cloud based services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Propose a model where clients can download a VM that provides cloud based services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>
                <a:solidFill>
                  <a:srgbClr val="008080"/>
                </a:solidFill>
              </a:rPr>
              <a:t>Cloud appliance</a:t>
            </a:r>
            <a:r>
              <a:rPr lang="en-US"/>
              <a:t> or </a:t>
            </a:r>
            <a:r>
              <a:rPr lang="en-US">
                <a:solidFill>
                  <a:srgbClr val="008080"/>
                </a:solidFill>
              </a:rPr>
              <a:t>cloud app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Cloud apps can be written by third parties</a:t>
            </a:r>
          </a:p>
        </p:txBody>
      </p:sp>
    </p:spTree>
    <p:extLst>
      <p:ext uri="{BB962C8B-B14F-4D97-AF65-F5344CB8AC3E}">
        <p14:creationId xmlns:p14="http://schemas.microsoft.com/office/powerpoint/2010/main" val="383978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B5E4740-4FEE-4F38-BDDB-B4E9F3DD4000}" type="slidenum">
              <a:rPr lang="en-US"/>
              <a:pPr/>
              <a:t>95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Main Contributions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92500" lnSpcReduction="100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A description of an end-to-end ecosystems needed to support cloud apps: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System-level apps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Network service apps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Storage service apps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Exploration of design spaces for the ecosystem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An evaluation of various cloud apps</a:t>
            </a:r>
          </a:p>
        </p:txBody>
      </p:sp>
    </p:spTree>
    <p:extLst>
      <p:ext uri="{BB962C8B-B14F-4D97-AF65-F5344CB8AC3E}">
        <p14:creationId xmlns:p14="http://schemas.microsoft.com/office/powerpoint/2010/main" val="504520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3B56A6-CF47-4B01-BAE5-5BDED929DD87}" type="slidenum">
              <a:rPr lang="en-US"/>
              <a:pPr/>
              <a:t>96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Threat Model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Three entities: the cloud provider, the client, the cloud apps</a:t>
            </a:r>
          </a:p>
        </p:txBody>
      </p:sp>
    </p:spTree>
    <p:extLst>
      <p:ext uri="{BB962C8B-B14F-4D97-AF65-F5344CB8AC3E}">
        <p14:creationId xmlns:p14="http://schemas.microsoft.com/office/powerpoint/2010/main" val="4034964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0B5FE8-D817-480C-AB09-B27C870BCC7C}" type="slidenum">
              <a:rPr lang="en-US"/>
              <a:pPr/>
              <a:t>97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Threat Model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>
            <a:normAutofit fontScale="85000" lnSpcReduction="100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The cloud provider is trusted: TPM, IOMMU units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Not aim to protect the client's VMs from malicious cloud administrators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Cloud apps are not trusted: 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Each cloud app must state its required permissions</a:t>
            </a:r>
          </a:p>
          <a:p>
            <a:pPr marL="781932" lvl="1" indent="-292325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Clients examine permissions prior to installing apps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Not aim to protect against side-channel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1241194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indefinite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indefinite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57AB917-5D6B-4F6C-8250-1ABC48605E6B}" type="slidenum">
              <a:rPr lang="en-US"/>
              <a:pPr/>
              <a:t>98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Taxonomy of Cloud Apps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Network Services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System-Level Services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Storage Services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Hybrid Services</a:t>
            </a:r>
          </a:p>
        </p:txBody>
      </p:sp>
    </p:spTree>
    <p:extLst>
      <p:ext uri="{BB962C8B-B14F-4D97-AF65-F5344CB8AC3E}">
        <p14:creationId xmlns:p14="http://schemas.microsoft.com/office/powerpoint/2010/main" val="419045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indefinite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4BD2D5-2CB8-4C37-A04A-2198F601D406}" type="slidenum">
              <a:rPr lang="en-US"/>
              <a:pPr/>
              <a:t>99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/>
              <a:t>Outline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045280" cy="3977698"/>
          </a:xfrm>
          <a:ln/>
        </p:spPr>
        <p:txBody>
          <a:bodyPr/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Threat Model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>
                <a:solidFill>
                  <a:srgbClr val="FF0000"/>
                </a:solidFill>
              </a:rPr>
              <a:t>The Platform Design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Evaluation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92312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24560</TotalTime>
  <Words>5716</Words>
  <Application>Microsoft Office PowerPoint</Application>
  <PresentationFormat>On-screen Show (4:3)</PresentationFormat>
  <Paragraphs>1823</Paragraphs>
  <Slides>135</Slides>
  <Notes>92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Exploring Security Support for Cloud-based Applications</vt:lpstr>
      <vt:lpstr>My thesis</vt:lpstr>
      <vt:lpstr>Contributions</vt:lpstr>
      <vt:lpstr>Part I: Enforcing security compliance of cloud-based applications within a hardware-based protected execution environment</vt:lpstr>
      <vt:lpstr>Intel SGX</vt:lpstr>
      <vt:lpstr>Intel SGX</vt:lpstr>
      <vt:lpstr>Intel SGX limits the capability of cloud providers</vt:lpstr>
      <vt:lpstr>Intel SGX limits the capability of cloud providers</vt:lpstr>
      <vt:lpstr>Intel SGX limits the capability of cloud providers</vt:lpstr>
      <vt:lpstr>Intel SGX limits the capability of cloud providers</vt:lpstr>
      <vt:lpstr>Our solution: EnGarde</vt:lpstr>
      <vt:lpstr>Threat model</vt:lpstr>
      <vt:lpstr>EnGarde architecture</vt:lpstr>
      <vt:lpstr>Enclave initialization and remote attestation</vt:lpstr>
      <vt:lpstr>Code provisioning</vt:lpstr>
      <vt:lpstr>Code provisioning</vt:lpstr>
      <vt:lpstr>Code disassembling</vt:lpstr>
      <vt:lpstr>Policy enforcement</vt:lpstr>
      <vt:lpstr>Policy enforcement</vt:lpstr>
      <vt:lpstr>Loading and relocating</vt:lpstr>
      <vt:lpstr>Enclave page permission enforcement</vt:lpstr>
      <vt:lpstr>Enclave page permission enforcement</vt:lpstr>
      <vt:lpstr>Implementation</vt:lpstr>
      <vt:lpstr>Evaluation</vt:lpstr>
      <vt:lpstr>Sizes of the components of EnGarde</vt:lpstr>
      <vt:lpstr>Compliance for library linking</vt:lpstr>
      <vt:lpstr>Compliance for library linking</vt:lpstr>
      <vt:lpstr>Performance of EnGarde to check the library-linking policy</vt:lpstr>
      <vt:lpstr>Compliance for stack protection</vt:lpstr>
      <vt:lpstr>Compliance for stack protection</vt:lpstr>
      <vt:lpstr>Performance of EnGarde to check the stack protection policy</vt:lpstr>
      <vt:lpstr>Restricting indirect function calls</vt:lpstr>
      <vt:lpstr>Restricting indirect function calls</vt:lpstr>
      <vt:lpstr>Restricting indirect function calls</vt:lpstr>
      <vt:lpstr>Performance of EnGarde to check the indirect function-call policy</vt:lpstr>
      <vt:lpstr>Conclusion</vt:lpstr>
      <vt:lpstr>Part II: Detecting ransomware attacks on cloud-based applications</vt:lpstr>
      <vt:lpstr>Ransomware is a growing threat</vt:lpstr>
      <vt:lpstr>Ransomware attacks on cloud services</vt:lpstr>
      <vt:lpstr>Ransomware attacks on cloud services</vt:lpstr>
      <vt:lpstr>Previous approaches to detect  ransomware</vt:lpstr>
      <vt:lpstr>Key idea: Leverage Hardware Performance Counters (HPCs)</vt:lpstr>
      <vt:lpstr>Key idea: Leverage Hardware Performance Counters (HPCs)</vt:lpstr>
      <vt:lpstr>Previous approaches to detect  ransomware</vt:lpstr>
      <vt:lpstr>Our solution</vt:lpstr>
      <vt:lpstr>Threat model</vt:lpstr>
      <vt:lpstr>Experimental Setup</vt:lpstr>
      <vt:lpstr>Workflow</vt:lpstr>
      <vt:lpstr>Workflow</vt:lpstr>
      <vt:lpstr>Workflow</vt:lpstr>
      <vt:lpstr>Workflow</vt:lpstr>
      <vt:lpstr>The performance event collection infrastructure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Event Selection</vt:lpstr>
      <vt:lpstr>Collecting traces for the training phase</vt:lpstr>
      <vt:lpstr>Collecting traces for the training phase</vt:lpstr>
      <vt:lpstr>Training phase</vt:lpstr>
      <vt:lpstr>Training phase</vt:lpstr>
      <vt:lpstr>Effectiveness Evaluation</vt:lpstr>
      <vt:lpstr>Deployment Phase</vt:lpstr>
      <vt:lpstr>Deployment Phase</vt:lpstr>
      <vt:lpstr>Case study: the Wannacry ransomware</vt:lpstr>
      <vt:lpstr>Case study: the Wannacry ransomware</vt:lpstr>
      <vt:lpstr>Case study: the Wannacry ransomware</vt:lpstr>
      <vt:lpstr>Case study: the Wannacry ransomware</vt:lpstr>
      <vt:lpstr>Conclusion</vt:lpstr>
      <vt:lpstr>Acknowledgements</vt:lpstr>
      <vt:lpstr>Thank you.</vt:lpstr>
      <vt:lpstr>Part III: Exploring infrastructure support for app-based services on cloud platforms</vt:lpstr>
      <vt:lpstr>PowerPoint Presentation</vt:lpstr>
      <vt:lpstr>Cloud Platforms</vt:lpstr>
      <vt:lpstr>Problems</vt:lpstr>
      <vt:lpstr>Problems</vt:lpstr>
      <vt:lpstr>Problems</vt:lpstr>
      <vt:lpstr>Problems</vt:lpstr>
      <vt:lpstr>Possible Solutions</vt:lpstr>
      <vt:lpstr>Possible Solutions</vt:lpstr>
      <vt:lpstr>Previous Work</vt:lpstr>
      <vt:lpstr>Problems</vt:lpstr>
      <vt:lpstr>Rootkit Detection</vt:lpstr>
      <vt:lpstr>Previous Work</vt:lpstr>
      <vt:lpstr>Goals</vt:lpstr>
      <vt:lpstr>Main Contributions</vt:lpstr>
      <vt:lpstr>Threat Model</vt:lpstr>
      <vt:lpstr>Threat Model</vt:lpstr>
      <vt:lpstr>Taxonomy of Cloud Apps</vt:lpstr>
      <vt:lpstr>Outline</vt:lpstr>
      <vt:lpstr>The CloudApp Platform</vt:lpstr>
      <vt:lpstr>The CloudApp Platform</vt:lpstr>
      <vt:lpstr>Permission Module</vt:lpstr>
      <vt:lpstr>Permission</vt:lpstr>
      <vt:lpstr>Policies</vt:lpstr>
      <vt:lpstr>Policies</vt:lpstr>
      <vt:lpstr>Policies</vt:lpstr>
      <vt:lpstr>Policies</vt:lpstr>
      <vt:lpstr>Middlebox Composer</vt:lpstr>
      <vt:lpstr>Network Middlebox Composition</vt:lpstr>
      <vt:lpstr>Network Middlebox Composition</vt:lpstr>
      <vt:lpstr>Network Middlebox Composition</vt:lpstr>
      <vt:lpstr>Network Middlebox Composition</vt:lpstr>
      <vt:lpstr>Network Middlebox Composition</vt:lpstr>
      <vt:lpstr>System-Level Service  Components</vt:lpstr>
      <vt:lpstr>System-Level Service</vt:lpstr>
      <vt:lpstr>System-Level Service</vt:lpstr>
      <vt:lpstr>System-Level Service</vt:lpstr>
      <vt:lpstr>System-Level Service</vt:lpstr>
      <vt:lpstr>System Service Policies</vt:lpstr>
      <vt:lpstr>System Service Policies</vt:lpstr>
      <vt:lpstr>Storage Service</vt:lpstr>
      <vt:lpstr>Storage Service</vt:lpstr>
      <vt:lpstr>Storage Service</vt:lpstr>
      <vt:lpstr>Composition of Cloud Apps</vt:lpstr>
      <vt:lpstr>Prototype</vt:lpstr>
      <vt:lpstr>Evaluation</vt:lpstr>
      <vt:lpstr>System-Level Services</vt:lpstr>
      <vt:lpstr>System-Level Services</vt:lpstr>
      <vt:lpstr>Network Middlebox Services</vt:lpstr>
      <vt:lpstr>Network Middlebox Services</vt:lpstr>
      <vt:lpstr>Network Middlebox Services</vt:lpstr>
      <vt:lpstr>Network Middlebox Services</vt:lpstr>
      <vt:lpstr>Storage Service</vt:lpstr>
      <vt:lpstr>Storage Service</vt:lpstr>
      <vt:lpstr>Storage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233</cp:revision>
  <dcterms:created xsi:type="dcterms:W3CDTF">2017-05-15T20:49:32Z</dcterms:created>
  <dcterms:modified xsi:type="dcterms:W3CDTF">2018-08-22T13:02:15Z</dcterms:modified>
</cp:coreProperties>
</file>