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Layouts/slideLayout6.xml" ContentType="application/vnd.openxmlformats-officedocument.presentationml.slideLayout+xml"/>
  <Override PartName="/ppt/tags/tag4.xml" ContentType="application/vnd.openxmlformats-officedocument.presentationml.tags+xml"/>
  <Override PartName="/ppt/notesSlides/notesSlide38.xml" ContentType="application/vnd.openxmlformats-officedocument.presentationml.notesSlide+xml"/>
  <Override PartName="/ppt/notesSlides/notesSlide49.xml" ContentType="application/vnd.openxmlformats-officedocument.presentationml.notesSlide+xml"/>
  <Override PartName="/ppt/slides/slide25.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27.xml" ContentType="application/vnd.openxmlformats-officedocument.presentationml.notesSlide+xml"/>
  <Override PartName="/ppt/notesSlides/notesSlide45.xml" ContentType="application/vnd.openxmlformats-officedocument.presentationml.notesSlide+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notesSlides/notesSlide34.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notesSlides/notesSlide23.xml" ContentType="application/vnd.openxmlformats-officedocument.presentationml.notesSlide+xml"/>
  <Override PartName="/ppt/notesSlides/notesSlide41.xml" ContentType="application/vnd.openxmlformats-officedocument.presentationml.notesSlide+xml"/>
  <Override PartName="/ppt/notesSlides/notesSlide52.xml" ContentType="application/vnd.openxmlformats-officedocument.presentationml.notesSlide+xml"/>
  <Override PartName="/ppt/notesSlides/notesSlide12.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slides/slide9.xml" ContentType="application/vnd.openxmlformats-officedocument.presentationml.slide+xml"/>
  <Override PartName="/ppt/viewProps.xml" ContentType="application/vnd.openxmlformats-officedocument.presentationml.viewProps+xml"/>
  <Override PartName="/ppt/slides/slide5.xml" ContentType="application/vnd.openxmlformats-officedocument.presentationml.slide+xml"/>
  <Override PartName="/ppt/slides/slide19.xml" ContentType="application/vnd.openxmlformats-officedocument.presentationml.slide+xml"/>
  <Override PartName="/ppt/slides/slide48.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3.xml" ContentType="application/vnd.openxmlformats-officedocument.presentationml.notesSlide+xml"/>
  <Default Extension="bin" ContentType="application/vnd.openxmlformats-officedocument.oleObject"/>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tags/tag5.xml" ContentType="application/vnd.openxmlformats-officedocument.presentationml.tags+xml"/>
  <Override PartName="/ppt/notesSlides/notesSlide39.xml" ContentType="application/vnd.openxmlformats-officedocument.presentationml.notesSlide+xml"/>
  <Override PartName="/ppt/notesSlides/notesSlide48.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Layouts/slideLayout3.xml" ContentType="application/vnd.openxmlformats-officedocument.presentationml.slideLayout+xml"/>
  <Default Extension="jpeg" ContentType="image/jpeg"/>
  <Default Extension="emf" ContentType="image/x-emf"/>
  <Override PartName="/ppt/tags/tag3.xml" ContentType="application/vnd.openxmlformats-officedocument.presentationml.tags+xml"/>
  <Override PartName="/ppt/notesSlides/notesSlide17.xml" ContentType="application/vnd.openxmlformats-officedocument.presentationml.notesSlide+xml"/>
  <Override PartName="/ppt/notesSlides/notesSlide28.xml" ContentType="application/vnd.openxmlformats-officedocument.presentationml.notesSlide+xml"/>
  <Override PartName="/ppt/notesSlides/notesSlide37.xml" ContentType="application/vnd.openxmlformats-officedocument.presentationml.notesSlide+xml"/>
  <Override PartName="/ppt/notesSlides/notesSlide46.xml" ContentType="application/vnd.openxmlformats-officedocument.presentationml.notesSlide+xml"/>
  <Override PartName="/ppt/notesSlides/notesSlide55.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Layouts/slideLayout1.xml" ContentType="application/vnd.openxmlformats-officedocument.presentationml.slideLayout+xml"/>
  <Override PartName="/ppt/tags/tag1.xml" ContentType="application/vnd.openxmlformats-officedocument.presentationml.tags+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ppt/notesSlides/notesSlide35.xml" ContentType="application/vnd.openxmlformats-officedocument.presentationml.notesSlide+xml"/>
  <Override PartName="/ppt/notesSlides/notesSlide44.xml" ContentType="application/vnd.openxmlformats-officedocument.presentationml.notesSlide+xml"/>
  <Override PartName="/ppt/notesSlides/notesSlide53.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notesSlides/notesSlide42.xml" ContentType="application/vnd.openxmlformats-officedocument.presentationml.notesSlide+xml"/>
  <Override PartName="/ppt/notesSlides/notesSlide51.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Default Extension="vml" ContentType="application/vnd.openxmlformats-officedocument.vmlDrawing"/>
  <Override PartName="/ppt/notesSlides/notesSlide20.xml" ContentType="application/vnd.openxmlformats-officedocument.presentationml.notesSlide+xml"/>
  <Override PartName="/ppt/notesSlides/notesSlide31.xml" ContentType="application/vnd.openxmlformats-officedocument.presentationml.notesSlide+xml"/>
  <Override PartName="/ppt/notesSlides/notesSlide40.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slides/slide49.xml" ContentType="application/vnd.openxmlformats-officedocument.presentationml.slide+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notesSlides/notesSlide29.xml" ContentType="application/vnd.openxmlformats-officedocument.presentationml.notesSlide+xml"/>
  <Override PartName="/ppt/notesSlides/notesSlide47.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tags/tag2.xml" ContentType="application/vnd.openxmlformats-officedocument.presentationml.tags+xml"/>
  <Default Extension="wmf" ContentType="image/x-wmf"/>
  <Override PartName="/ppt/notesSlides/notesSlide18.xml" ContentType="application/vnd.openxmlformats-officedocument.presentationml.notesSlide+xml"/>
  <Override PartName="/ppt/notesSlides/notesSlide36.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notesSlides/notesSlide25.xml" ContentType="application/vnd.openxmlformats-officedocument.presentationml.notesSlide+xml"/>
  <Override PartName="/ppt/notesSlides/notesSlide43.xml" ContentType="application/vnd.openxmlformats-officedocument.presentationml.notesSlide+xml"/>
  <Override PartName="/ppt/notesSlides/notesSlide54.xml" ContentType="application/vnd.openxmlformats-officedocument.presentationml.notes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32.xml" ContentType="application/vnd.openxmlformats-officedocument.presentationml.notesSlide+xml"/>
  <Override PartName="/ppt/notesSlides/notesSlide9.xml" ContentType="application/vnd.openxmlformats-officedocument.presentationml.notesSlide+xml"/>
  <Override PartName="/ppt/notesSlides/notesSlide21.xml" ContentType="application/vnd.openxmlformats-officedocument.presentationml.notesSlide+xml"/>
  <Override PartName="/ppt/notesSlides/notesSlide50.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28.xml" ContentType="application/vnd.openxmlformats-officedocument.presentationml.slide+xml"/>
  <Override PartName="/ppt/slides/slide39.xml" ContentType="application/vnd.openxmlformats-officedocument.presentationml.slide+xml"/>
  <Override PartName="/ppt/slides/slide57.xml" ContentType="application/vnd.openxmlformats-officedocument.presentationml.slide+xml"/>
  <Override PartName="/ppt/notesSlides/notesSlide1.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756" r:id="rId1"/>
  </p:sldMasterIdLst>
  <p:notesMasterIdLst>
    <p:notesMasterId r:id="rId59"/>
  </p:notesMasterIdLst>
  <p:handoutMasterIdLst>
    <p:handoutMasterId r:id="rId60"/>
  </p:handoutMasterIdLst>
  <p:sldIdLst>
    <p:sldId id="256" r:id="rId2"/>
    <p:sldId id="459" r:id="rId3"/>
    <p:sldId id="389" r:id="rId4"/>
    <p:sldId id="394" r:id="rId5"/>
    <p:sldId id="395" r:id="rId6"/>
    <p:sldId id="388" r:id="rId7"/>
    <p:sldId id="454" r:id="rId8"/>
    <p:sldId id="452" r:id="rId9"/>
    <p:sldId id="342" r:id="rId10"/>
    <p:sldId id="447" r:id="rId11"/>
    <p:sldId id="284" r:id="rId12"/>
    <p:sldId id="301" r:id="rId13"/>
    <p:sldId id="446" r:id="rId14"/>
    <p:sldId id="289" r:id="rId15"/>
    <p:sldId id="358" r:id="rId16"/>
    <p:sldId id="426" r:id="rId17"/>
    <p:sldId id="427" r:id="rId18"/>
    <p:sldId id="429" r:id="rId19"/>
    <p:sldId id="321" r:id="rId20"/>
    <p:sldId id="449" r:id="rId21"/>
    <p:sldId id="450" r:id="rId22"/>
    <p:sldId id="293" r:id="rId23"/>
    <p:sldId id="308" r:id="rId24"/>
    <p:sldId id="266" r:id="rId25"/>
    <p:sldId id="271" r:id="rId26"/>
    <p:sldId id="288" r:id="rId27"/>
    <p:sldId id="272" r:id="rId28"/>
    <p:sldId id="375" r:id="rId29"/>
    <p:sldId id="341" r:id="rId30"/>
    <p:sldId id="387" r:id="rId31"/>
    <p:sldId id="411" r:id="rId32"/>
    <p:sldId id="412" r:id="rId33"/>
    <p:sldId id="413" r:id="rId34"/>
    <p:sldId id="415" r:id="rId35"/>
    <p:sldId id="416" r:id="rId36"/>
    <p:sldId id="432" r:id="rId37"/>
    <p:sldId id="420" r:id="rId38"/>
    <p:sldId id="421" r:id="rId39"/>
    <p:sldId id="434" r:id="rId40"/>
    <p:sldId id="425" r:id="rId41"/>
    <p:sldId id="396" r:id="rId42"/>
    <p:sldId id="383" r:id="rId43"/>
    <p:sldId id="397" r:id="rId44"/>
    <p:sldId id="398" r:id="rId45"/>
    <p:sldId id="400" r:id="rId46"/>
    <p:sldId id="456" r:id="rId47"/>
    <p:sldId id="399" r:id="rId48"/>
    <p:sldId id="401" r:id="rId49"/>
    <p:sldId id="408" r:id="rId50"/>
    <p:sldId id="402" r:id="rId51"/>
    <p:sldId id="405" r:id="rId52"/>
    <p:sldId id="438" r:id="rId53"/>
    <p:sldId id="437" r:id="rId54"/>
    <p:sldId id="451" r:id="rId55"/>
    <p:sldId id="409" r:id="rId56"/>
    <p:sldId id="455" r:id="rId57"/>
    <p:sldId id="384" r:id="rId58"/>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pitchFamily="34" charset="0"/>
        <a:ea typeface="+mn-ea"/>
        <a:cs typeface="Arial" pitchFamily="34" charset="0"/>
      </a:defRPr>
    </a:lvl1pPr>
    <a:lvl2pPr marL="457200" algn="l" rtl="0" fontAlgn="base">
      <a:spcBef>
        <a:spcPct val="0"/>
      </a:spcBef>
      <a:spcAft>
        <a:spcPct val="0"/>
      </a:spcAft>
      <a:defRPr kern="1200">
        <a:solidFill>
          <a:schemeClr val="tx1"/>
        </a:solidFill>
        <a:latin typeface="Arial" pitchFamily="34" charset="0"/>
        <a:ea typeface="+mn-ea"/>
        <a:cs typeface="Arial" pitchFamily="34" charset="0"/>
      </a:defRPr>
    </a:lvl2pPr>
    <a:lvl3pPr marL="914400" algn="l" rtl="0" fontAlgn="base">
      <a:spcBef>
        <a:spcPct val="0"/>
      </a:spcBef>
      <a:spcAft>
        <a:spcPct val="0"/>
      </a:spcAft>
      <a:defRPr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 xmlns:p14="http://schemas.microsoft.com/office/powerpoint/2010/main">
          <a:srgbClr val="FF0000"/>
        </p14:laserClr>
      </p:ext>
      <p:ext uri="{2FDB2607-1784-4EEB-B798-7EB5836EED8A}">
        <p14:showMediaCtrls xmlns="" xmlns:p14="http://schemas.microsoft.com/office/powerpoint/2010/main" val="1"/>
      </p:ext>
    </p:extLst>
  </p:showPr>
  <p:clrMru>
    <a:srgbClr val="0000FF"/>
    <a:srgbClr val="008000"/>
    <a:srgbClr val="A50021"/>
    <a:srgbClr val="F1872F"/>
    <a:srgbClr val="000099"/>
    <a:srgbClr val="F2AC2E"/>
    <a:srgbClr val="F34B57"/>
    <a:srgbClr val="BD0D97"/>
    <a:srgbClr val="3A22A0"/>
    <a:srgbClr val="FFFFCC"/>
  </p:clrMru>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16D9F66E-5EB9-4882-86FB-DCBF35E3C3E4}" styleName="Medium Style 4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 styleId="{D7AC3CCA-C797-4891-BE02-D94E43425B78}" styleName="Medium Styl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 styleId="{8A107856-5554-42FB-B03E-39F5DBC370BA}" styleName="Medium Style 4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 styleId="{1FECB4D8-DB02-4DC6-A0A2-4F2EBAE1DC90}" styleName="Medium Style 1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EB344D84-9AFB-497E-A393-DC336BA19D2E}" styleName="Medium Style 3 - Accent 3">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3"/>
          </a:solidFill>
        </a:fill>
      </a:tcStyle>
    </a:lastCol>
    <a:firstCol>
      <a:tcTxStyle b="on">
        <a:fontRef idx="minor">
          <a:scrgbClr r="0" g="0" b="0"/>
        </a:fontRef>
        <a:schemeClr val="lt1"/>
      </a:tcTxStyle>
      <a:tcStyle>
        <a:tcBdr/>
        <a:fill>
          <a:solidFill>
            <a:schemeClr val="accent3"/>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3"/>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85BE263C-DBD7-4A20-BB59-AAB30ACAA65A}" styleName="Medium Style 3 - Accent 2">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2"/>
          </a:solidFill>
        </a:fill>
      </a:tcStyle>
    </a:lastCol>
    <a:firstCol>
      <a:tcTxStyle b="on">
        <a:fontRef idx="minor">
          <a:scrgbClr r="0" g="0" b="0"/>
        </a:fontRef>
        <a:schemeClr val="lt1"/>
      </a:tcTxStyle>
      <a:tcStyle>
        <a:tcBdr/>
        <a:fill>
          <a:solidFill>
            <a:schemeClr val="accent2"/>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2"/>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D27102A9-8310-4765-A935-A1911B00CA55}" styleName="Light Style 1 - Accent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79325" autoAdjust="0"/>
  </p:normalViewPr>
  <p:slideViewPr>
    <p:cSldViewPr>
      <p:cViewPr>
        <p:scale>
          <a:sx n="80" d="100"/>
          <a:sy n="80" d="100"/>
        </p:scale>
        <p:origin x="-858" y="-252"/>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notesViewPr>
    <p:cSldViewPr>
      <p:cViewPr varScale="1">
        <p:scale>
          <a:sx n="62" d="100"/>
          <a:sy n="62" d="100"/>
        </p:scale>
        <p:origin x="-2616" y="-78"/>
      </p:cViewPr>
      <p:guideLst>
        <p:guide orient="horz" pos="2880"/>
        <p:guide pos="2160"/>
      </p:guideLst>
    </p:cSldViewPr>
  </p:notes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notesMaster" Target="notesMasters/notesMaster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4.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5.wmf"/></Relationships>
</file>

<file path=ppt/drawings/_rels/vmlDrawing3.vml.rels><?xml version="1.0" encoding="UTF-8" standalone="yes"?>
<Relationships xmlns="http://schemas.openxmlformats.org/package/2006/relationships"><Relationship Id="rId2" Type="http://schemas.openxmlformats.org/officeDocument/2006/relationships/image" Target="../media/image19.wmf"/><Relationship Id="rId1" Type="http://schemas.openxmlformats.org/officeDocument/2006/relationships/image" Target="../media/image18.w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20.w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25.w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26.e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28.e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29.emf"/></Relationships>
</file>

<file path=ppt/drawings/_rels/vmlDrawing9.vml.rels><?xml version="1.0" encoding="UTF-8" standalone="yes"?>
<Relationships xmlns="http://schemas.openxmlformats.org/package/2006/relationships"><Relationship Id="rId2" Type="http://schemas.openxmlformats.org/officeDocument/2006/relationships/image" Target="../media/image31.emf"/><Relationship Id="rId1" Type="http://schemas.openxmlformats.org/officeDocument/2006/relationships/image" Target="../media/image30.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wrap="square" lIns="91440" tIns="45720" rIns="91440" bIns="45720" numCol="1" anchor="t" anchorCtr="0" compatLnSpc="1">
            <a:prstTxWarp prst="textNoShape">
              <a:avLst/>
            </a:prstTxWarp>
          </a:bodyPr>
          <a:lstStyle>
            <a:lvl1pPr>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a:defRPr sz="1200"/>
            </a:lvl1pPr>
          </a:lstStyle>
          <a:p>
            <a:fld id="{18DEDDF6-C31B-43E5-AC35-9DBC814C442C}" type="datetime1">
              <a:rPr lang="en-US"/>
              <a:pPr/>
              <a:t>4/4/2013</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wrap="square" lIns="91440" tIns="45720" rIns="91440" bIns="45720" numCol="1" anchor="b" anchorCtr="0" compatLnSpc="1">
            <a:prstTxWarp prst="textNoShape">
              <a:avLst/>
            </a:prstTxWarp>
          </a:bodyPr>
          <a:lstStyle>
            <a:lvl1pPr>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vl1pPr>
          </a:lstStyle>
          <a:p>
            <a:fld id="{89A5D37D-212A-49CB-9A2F-5A454837215E}" type="slidenum">
              <a:rPr lang="en-US"/>
              <a:pPr/>
              <a:t>‹#›</a:t>
            </a:fld>
            <a:endParaRPr lang="en-US"/>
          </a:p>
        </p:txBody>
      </p:sp>
    </p:spTree>
    <p:extLst>
      <p:ext uri="{BB962C8B-B14F-4D97-AF65-F5344CB8AC3E}">
        <p14:creationId xmlns="" xmlns:p14="http://schemas.microsoft.com/office/powerpoint/2010/main" val="285943812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wrap="square" lIns="91440" tIns="45720" rIns="91440" bIns="45720" numCol="1" anchor="t" anchorCtr="0" compatLnSpc="1">
            <a:prstTxWarp prst="textNoShape">
              <a:avLst/>
            </a:prstTxWarp>
          </a:bodyPr>
          <a:lstStyle>
            <a:lvl1pPr>
              <a:defRPr sz="1200">
                <a:latin typeface="Calibri" pitchFamily="34" charset="0"/>
              </a:defRPr>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a:defRPr sz="1200">
                <a:latin typeface="Calibri" pitchFamily="34" charset="0"/>
              </a:defRPr>
            </a:lvl1pPr>
          </a:lstStyle>
          <a:p>
            <a:fld id="{FB5770D6-D12E-451F-842E-7B9143DAAA1B}" type="datetime1">
              <a:rPr lang="en-US"/>
              <a:pPr/>
              <a:t>4/4/2013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smtClean="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wrap="square" lIns="91440" tIns="45720" rIns="91440" bIns="45720" numCol="1" anchor="b" anchorCtr="0" compatLnSpc="1">
            <a:prstTxWarp prst="textNoShape">
              <a:avLst/>
            </a:prstTxWarp>
          </a:bodyPr>
          <a:lstStyle>
            <a:lvl1pPr>
              <a:defRPr sz="1200">
                <a:latin typeface="Calibri" pitchFamily="34" charset="0"/>
              </a:defRPr>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atin typeface="Calibri" pitchFamily="34" charset="0"/>
              </a:defRPr>
            </a:lvl1pPr>
          </a:lstStyle>
          <a:p>
            <a:fld id="{AF2CF097-D98F-417B-8C81-96C659F6AAD1}" type="slidenum">
              <a:rPr lang="en-US"/>
              <a:pPr/>
              <a:t>‹#›</a:t>
            </a:fld>
            <a:endParaRPr lang="en-US"/>
          </a:p>
        </p:txBody>
      </p:sp>
    </p:spTree>
    <p:extLst>
      <p:ext uri="{BB962C8B-B14F-4D97-AF65-F5344CB8AC3E}">
        <p14:creationId xmlns="" xmlns:p14="http://schemas.microsoft.com/office/powerpoint/2010/main" val="1274910232"/>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ＭＳ Ｐゴシック" pitchFamily="-106" charset="-128"/>
        <a:cs typeface="ＭＳ Ｐゴシック" pitchFamily="-106" charset="-128"/>
      </a:defRPr>
    </a:lvl1pPr>
    <a:lvl2pPr marL="457200" algn="l" rtl="0" eaLnBrk="0" fontAlgn="base" hangingPunct="0">
      <a:spcBef>
        <a:spcPct val="30000"/>
      </a:spcBef>
      <a:spcAft>
        <a:spcPct val="0"/>
      </a:spcAft>
      <a:defRPr sz="1200" kern="1200">
        <a:solidFill>
          <a:schemeClr val="tx1"/>
        </a:solidFill>
        <a:latin typeface="+mn-lt"/>
        <a:ea typeface="ＭＳ Ｐゴシック" pitchFamily="-106" charset="-128"/>
        <a:cs typeface="+mn-cs"/>
      </a:defRPr>
    </a:lvl2pPr>
    <a:lvl3pPr marL="914400" algn="l" rtl="0" eaLnBrk="0" fontAlgn="base" hangingPunct="0">
      <a:spcBef>
        <a:spcPct val="30000"/>
      </a:spcBef>
      <a:spcAft>
        <a:spcPct val="0"/>
      </a:spcAft>
      <a:defRPr sz="1200" kern="1200">
        <a:solidFill>
          <a:schemeClr val="tx1"/>
        </a:solidFill>
        <a:latin typeface="+mn-lt"/>
        <a:ea typeface="ＭＳ Ｐゴシック" pitchFamily="-106" charset="-128"/>
        <a:cs typeface="+mn-cs"/>
      </a:defRPr>
    </a:lvl3pPr>
    <a:lvl4pPr marL="1371600" algn="l" rtl="0" eaLnBrk="0" fontAlgn="base" hangingPunct="0">
      <a:spcBef>
        <a:spcPct val="30000"/>
      </a:spcBef>
      <a:spcAft>
        <a:spcPct val="0"/>
      </a:spcAft>
      <a:defRPr sz="1200" kern="1200">
        <a:solidFill>
          <a:schemeClr val="tx1"/>
        </a:solidFill>
        <a:latin typeface="+mn-lt"/>
        <a:ea typeface="ＭＳ Ｐゴシック" pitchFamily="-106" charset="-128"/>
        <a:cs typeface="+mn-cs"/>
      </a:defRPr>
    </a:lvl4pPr>
    <a:lvl5pPr marL="1828800" algn="l" rtl="0" eaLnBrk="0" fontAlgn="base" hangingPunct="0">
      <a:spcBef>
        <a:spcPct val="30000"/>
      </a:spcBef>
      <a:spcAft>
        <a:spcPct val="0"/>
      </a:spcAft>
      <a:defRPr sz="1200" kern="1200">
        <a:solidFill>
          <a:schemeClr val="tx1"/>
        </a:solidFill>
        <a:latin typeface="+mn-lt"/>
        <a:ea typeface="ＭＳ Ｐゴシック" pitchFamily="-106"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Slide Image Placeholder 1"/>
          <p:cNvSpPr>
            <a:spLocks noGrp="1" noRot="1" noChangeAspect="1" noTextEdit="1"/>
          </p:cNvSpPr>
          <p:nvPr>
            <p:ph type="sldImg"/>
          </p:nvPr>
        </p:nvSpPr>
        <p:spPr bwMode="auto">
          <a:noFill/>
          <a:ln>
            <a:solidFill>
              <a:srgbClr val="000000"/>
            </a:solidFill>
            <a:miter lim="800000"/>
            <a:headEnd/>
            <a:tailEnd/>
          </a:ln>
        </p:spPr>
      </p:sp>
      <p:sp>
        <p:nvSpPr>
          <p:cNvPr id="6246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r>
              <a:rPr lang="en-US" dirty="0" smtClean="0">
                <a:ea typeface="ＭＳ Ｐゴシック" pitchFamily="34" charset="-128"/>
              </a:rPr>
              <a:t>Good morning everybody. Welcome to attend my thesis defense. Today I am going to present “New</a:t>
            </a:r>
            <a:r>
              <a:rPr lang="en-US" baseline="0" dirty="0" smtClean="0">
                <a:ea typeface="ＭＳ Ｐゴシック" pitchFamily="34" charset="-128"/>
              </a:rPr>
              <a:t> Pattern Matching Algorithms for Network Security Applications</a:t>
            </a:r>
            <a:r>
              <a:rPr lang="en-US" dirty="0" smtClean="0">
                <a:ea typeface="ＭＳ Ｐゴシック" pitchFamily="34" charset="-128"/>
              </a:rPr>
              <a:t>”.</a:t>
            </a:r>
          </a:p>
        </p:txBody>
      </p:sp>
      <p:sp>
        <p:nvSpPr>
          <p:cNvPr id="62468" name="Slide Number Placeholder 3"/>
          <p:cNvSpPr>
            <a:spLocks noGrp="1"/>
          </p:cNvSpPr>
          <p:nvPr>
            <p:ph type="sldNum" sz="quarter" idx="5"/>
          </p:nvPr>
        </p:nvSpPr>
        <p:spPr bwMode="auto">
          <a:noFill/>
          <a:ln>
            <a:miter lim="800000"/>
            <a:headEnd/>
            <a:tailEnd/>
          </a:ln>
        </p:spPr>
        <p:txBody>
          <a:bodyPr/>
          <a:lstStyle/>
          <a:p>
            <a:fld id="{2A47B653-F2A3-4229-9A5E-1F4F5A173AD9}" type="slidenum">
              <a:rPr lang="en-US"/>
              <a:pPr/>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Finite automata are natural representations for regular expressions. This figure shows that regular expressions, NFAs, and DFAs</a:t>
            </a:r>
            <a:r>
              <a:rPr lang="en-US" baseline="0" dirty="0" smtClean="0"/>
              <a:t> are equivalent in terms of expressive power.</a:t>
            </a:r>
            <a:r>
              <a:rPr lang="en-US" dirty="0" smtClean="0"/>
              <a:t> (A regular</a:t>
            </a:r>
            <a:r>
              <a:rPr lang="en-US" baseline="0" dirty="0" smtClean="0"/>
              <a:t> expression can be converted to an NFA using Thompson’s algorithm. An NFA can be converted to a DFA using the subset construction approach, and a DFA can be converted to a regular expressions.) Therefore, regular expression matching can be performed by operating the corresponding DFAs or NFAs.</a:t>
            </a:r>
            <a:endParaRPr lang="en-US" dirty="0"/>
          </a:p>
        </p:txBody>
      </p:sp>
      <p:sp>
        <p:nvSpPr>
          <p:cNvPr id="4" name="Slide Number Placeholder 3"/>
          <p:cNvSpPr>
            <a:spLocks noGrp="1"/>
          </p:cNvSpPr>
          <p:nvPr>
            <p:ph type="sldNum" sz="quarter" idx="10"/>
          </p:nvPr>
        </p:nvSpPr>
        <p:spPr/>
        <p:txBody>
          <a:bodyPr/>
          <a:lstStyle/>
          <a:p>
            <a:fld id="{AF2CF097-D98F-417B-8C81-96C659F6AAD1}" type="slidenum">
              <a:rPr lang="en-US" smtClean="0"/>
              <a:pPr/>
              <a:t>10</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Slide Image Placeholder 1"/>
          <p:cNvSpPr>
            <a:spLocks noGrp="1" noRot="1" noChangeAspect="1" noTextEdit="1"/>
          </p:cNvSpPr>
          <p:nvPr>
            <p:ph type="sldImg"/>
          </p:nvPr>
        </p:nvSpPr>
        <p:spPr bwMode="auto">
          <a:noFill/>
          <a:ln>
            <a:solidFill>
              <a:srgbClr val="000000"/>
            </a:solidFill>
            <a:miter lim="800000"/>
            <a:headEnd/>
            <a:tailEnd/>
          </a:ln>
        </p:spPr>
      </p:sp>
      <p:sp>
        <p:nvSpPr>
          <p:cNvPr id="73731"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baseline="0" dirty="0" smtClean="0">
                <a:ea typeface="ＭＳ Ｐゴシック" pitchFamily="34" charset="-128"/>
              </a:rPr>
              <a:t>Unfortunately, DFA is not a good choice due to three reasons. First, combining DFAs results in multiplicative increase in number of states. In this figure, the left side shows the DFAs of two regular expressions, and the right side shows the DFA combined from the two DFAs on the left. The individual DFAs on the left have 5 states in each, while the combined DFA has 16 states.</a:t>
            </a:r>
            <a:endParaRPr lang="en-US" dirty="0" smtClean="0">
              <a:ea typeface="ＭＳ Ｐゴシック" pitchFamily="34" charset="-128"/>
            </a:endParaRPr>
          </a:p>
        </p:txBody>
      </p:sp>
      <p:sp>
        <p:nvSpPr>
          <p:cNvPr id="73732" name="Slide Number Placeholder 3"/>
          <p:cNvSpPr>
            <a:spLocks noGrp="1"/>
          </p:cNvSpPr>
          <p:nvPr>
            <p:ph type="sldNum" sz="quarter" idx="5"/>
          </p:nvPr>
        </p:nvSpPr>
        <p:spPr bwMode="auto">
          <a:noFill/>
          <a:ln>
            <a:miter lim="800000"/>
            <a:headEnd/>
            <a:tailEnd/>
          </a:ln>
        </p:spPr>
        <p:txBody>
          <a:bodyPr/>
          <a:lstStyle/>
          <a:p>
            <a:fld id="{9326A617-E8AA-4E26-B261-1E10E852DF8E}" type="slidenum">
              <a:rPr lang="en-US"/>
              <a:pPr/>
              <a:t>11</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Slide Image Placeholder 1"/>
          <p:cNvSpPr>
            <a:spLocks noGrp="1" noRot="1" noChangeAspect="1" noTextEdit="1"/>
          </p:cNvSpPr>
          <p:nvPr>
            <p:ph type="sldImg"/>
          </p:nvPr>
        </p:nvSpPr>
        <p:spPr bwMode="auto">
          <a:noFill/>
          <a:ln>
            <a:solidFill>
              <a:srgbClr val="000000"/>
            </a:solidFill>
            <a:miter lim="800000"/>
            <a:headEnd/>
            <a:tailEnd/>
          </a:ln>
        </p:spPr>
      </p:sp>
      <p:sp>
        <p:nvSpPr>
          <p:cNvPr id="74755" name="Notes Placeholder 2"/>
          <p:cNvSpPr>
            <a:spLocks noGrp="1"/>
          </p:cNvSpPr>
          <p:nvPr>
            <p:ph type="body" idx="1"/>
          </p:nvPr>
        </p:nvSpPr>
        <p:spPr bwMode="auto">
          <a:noFill/>
        </p:spPr>
        <p:txBody>
          <a:bodyPr wrap="square" numCol="1" anchor="t" anchorCtr="0" compatLnSpc="1">
            <a:prstTxWarp prst="textNoShape">
              <a:avLst/>
            </a:prstTxWarp>
          </a:bodyPr>
          <a:lstStyle/>
          <a:p>
            <a:pPr marL="0" lvl="1"/>
            <a:r>
              <a:rPr lang="en-US" dirty="0" smtClean="0">
                <a:ea typeface="ＭＳ Ｐゴシック" pitchFamily="34" charset="-128"/>
              </a:rPr>
              <a:t>Second, the DFA</a:t>
            </a:r>
            <a:r>
              <a:rPr lang="en-US" baseline="0" dirty="0" smtClean="0">
                <a:ea typeface="ＭＳ Ｐゴシック" pitchFamily="34" charset="-128"/>
              </a:rPr>
              <a:t> construction</a:t>
            </a:r>
            <a:r>
              <a:rPr lang="en-US" dirty="0" smtClean="0">
                <a:ea typeface="ＭＳ Ｐゴシック" pitchFamily="34" charset="-128"/>
              </a:rPr>
              <a:t> of certain regular expressions suffers from state blow-up. For the</a:t>
            </a:r>
            <a:r>
              <a:rPr lang="en-US" baseline="0" dirty="0" smtClean="0">
                <a:ea typeface="ＭＳ Ｐゴシック" pitchFamily="34" charset="-128"/>
              </a:rPr>
              <a:t> example regular expression .*1[0|1]{3} in this slide, the NFA has 5 states, while the DFA has 16 states. In fact, the size of DFAs for such patterns is exponential to the value of quantifiers. In snort, the value of quantifier n can be up to 255, making the DFA construction infeasible.</a:t>
            </a:r>
            <a:endParaRPr lang="en-US" dirty="0" smtClean="0">
              <a:ea typeface="ＭＳ Ｐゴシック" pitchFamily="34" charset="-128"/>
            </a:endParaRPr>
          </a:p>
        </p:txBody>
      </p:sp>
      <p:sp>
        <p:nvSpPr>
          <p:cNvPr id="74756" name="Slide Number Placeholder 3"/>
          <p:cNvSpPr>
            <a:spLocks noGrp="1"/>
          </p:cNvSpPr>
          <p:nvPr>
            <p:ph type="sldNum" sz="quarter" idx="5"/>
          </p:nvPr>
        </p:nvSpPr>
        <p:spPr bwMode="auto">
          <a:noFill/>
          <a:ln>
            <a:miter lim="800000"/>
            <a:headEnd/>
            <a:tailEnd/>
          </a:ln>
        </p:spPr>
        <p:txBody>
          <a:bodyPr/>
          <a:lstStyle/>
          <a:p>
            <a:fld id="{374F79C5-D882-42C6-BAAE-0B3B3AF32A5F}" type="slidenum">
              <a:rPr lang="en-US"/>
              <a:pPr/>
              <a:t>12</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And lastly, pattern</a:t>
            </a:r>
            <a:r>
              <a:rPr lang="en-US" baseline="0" dirty="0" smtClean="0"/>
              <a:t> sets in real systems grow quickly. This figure shows that the rule set of Snort increased by 7x in the recent 8 years.</a:t>
            </a:r>
            <a:endParaRPr lang="en-US" dirty="0"/>
          </a:p>
        </p:txBody>
      </p:sp>
      <p:sp>
        <p:nvSpPr>
          <p:cNvPr id="4" name="Slide Number Placeholder 3"/>
          <p:cNvSpPr>
            <a:spLocks noGrp="1"/>
          </p:cNvSpPr>
          <p:nvPr>
            <p:ph type="sldNum" sz="quarter" idx="10"/>
          </p:nvPr>
        </p:nvSpPr>
        <p:spPr/>
        <p:txBody>
          <a:bodyPr/>
          <a:lstStyle/>
          <a:p>
            <a:fld id="{AF2CF097-D98F-417B-8C81-96C659F6AAD1}" type="slidenum">
              <a:rPr lang="en-US" smtClean="0"/>
              <a:pPr/>
              <a:t>13</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Slide Image Placeholder 1"/>
          <p:cNvSpPr>
            <a:spLocks noGrp="1" noRot="1" noChangeAspect="1" noTextEdit="1"/>
          </p:cNvSpPr>
          <p:nvPr>
            <p:ph type="sldImg"/>
          </p:nvPr>
        </p:nvSpPr>
        <p:spPr bwMode="auto">
          <a:noFill/>
          <a:ln>
            <a:solidFill>
              <a:srgbClr val="000000"/>
            </a:solidFill>
            <a:miter lim="800000"/>
            <a:headEnd/>
            <a:tailEnd/>
          </a:ln>
        </p:spPr>
      </p:sp>
      <p:sp>
        <p:nvSpPr>
          <p:cNvPr id="76803"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dirty="0" smtClean="0">
                <a:ea typeface="ＭＳ Ｐゴシック" pitchFamily="34" charset="-128"/>
              </a:rPr>
              <a:t>On the</a:t>
            </a:r>
            <a:r>
              <a:rPr lang="en-US" baseline="0" dirty="0" smtClean="0">
                <a:ea typeface="ＭＳ Ｐゴシック" pitchFamily="34" charset="-128"/>
              </a:rPr>
              <a:t> other side, combining NFAs only results in an additive increase in number of states. As is shown in this figure, combining two NFAs only needs to create a new start state and a new accept state, and add fourth epsilon transitions.</a:t>
            </a:r>
            <a:endParaRPr lang="en-US" dirty="0" smtClean="0">
              <a:ea typeface="ＭＳ Ｐゴシック" pitchFamily="34" charset="-128"/>
            </a:endParaRPr>
          </a:p>
        </p:txBody>
      </p:sp>
      <p:sp>
        <p:nvSpPr>
          <p:cNvPr id="76804" name="Slide Number Placeholder 3"/>
          <p:cNvSpPr>
            <a:spLocks noGrp="1"/>
          </p:cNvSpPr>
          <p:nvPr>
            <p:ph type="sldNum" sz="quarter" idx="5"/>
          </p:nvPr>
        </p:nvSpPr>
        <p:spPr bwMode="auto">
          <a:noFill/>
          <a:ln>
            <a:miter lim="800000"/>
            <a:headEnd/>
            <a:tailEnd/>
          </a:ln>
        </p:spPr>
        <p:txBody>
          <a:bodyPr/>
          <a:lstStyle/>
          <a:p>
            <a:fld id="{ABA4FD56-0BFC-465A-865A-D15778F67D99}" type="slidenum">
              <a:rPr lang="en-US"/>
              <a:pPr/>
              <a:t>14</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Slide Image Placeholder 1"/>
          <p:cNvSpPr>
            <a:spLocks noGrp="1" noRot="1" noChangeAspect="1" noTextEdit="1"/>
          </p:cNvSpPr>
          <p:nvPr>
            <p:ph type="sldImg"/>
          </p:nvPr>
        </p:nvSpPr>
        <p:spPr bwMode="auto">
          <a:noFill/>
          <a:ln>
            <a:solidFill>
              <a:srgbClr val="000000"/>
            </a:solidFill>
            <a:miter lim="800000"/>
            <a:headEnd/>
            <a:tailEnd/>
          </a:ln>
        </p:spPr>
      </p:sp>
      <p:sp>
        <p:nvSpPr>
          <p:cNvPr id="77827"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dirty="0" smtClean="0">
                <a:ea typeface="ＭＳ Ｐゴシック" pitchFamily="34" charset="-128"/>
              </a:rPr>
              <a:t>However, NFAs are slow in operation, because</a:t>
            </a:r>
            <a:r>
              <a:rPr lang="en-US" baseline="0" dirty="0" smtClean="0">
                <a:ea typeface="ＭＳ Ｐゴシック" pitchFamily="34" charset="-128"/>
              </a:rPr>
              <a:t> an NFA can be simultaneously in multiple states, called frontier set, at any instant. The frontier update of an NFA often requires multiple table lookups.</a:t>
            </a:r>
            <a:endParaRPr lang="en-US" dirty="0" smtClean="0">
              <a:ea typeface="ＭＳ Ｐゴシック" pitchFamily="34" charset="-128"/>
            </a:endParaRPr>
          </a:p>
        </p:txBody>
      </p:sp>
      <p:sp>
        <p:nvSpPr>
          <p:cNvPr id="77828" name="Slide Number Placeholder 3"/>
          <p:cNvSpPr>
            <a:spLocks noGrp="1"/>
          </p:cNvSpPr>
          <p:nvPr>
            <p:ph type="sldNum" sz="quarter" idx="5"/>
          </p:nvPr>
        </p:nvSpPr>
        <p:spPr bwMode="auto">
          <a:noFill/>
          <a:ln>
            <a:miter lim="800000"/>
            <a:headEnd/>
            <a:tailEnd/>
          </a:ln>
        </p:spPr>
        <p:txBody>
          <a:bodyPr/>
          <a:lstStyle/>
          <a:p>
            <a:fld id="{C3130450-9FA4-47CF-BDCA-292089CD8518}" type="slidenum">
              <a:rPr lang="en-US"/>
              <a:pPr/>
              <a:t>15</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aseline="0" dirty="0" smtClean="0"/>
              <a:t>This slide shows an example regular expression “a*</a:t>
            </a:r>
            <a:r>
              <a:rPr lang="en-US" baseline="0" dirty="0" err="1" smtClean="0"/>
              <a:t>aa</a:t>
            </a:r>
            <a:r>
              <a:rPr lang="en-US" baseline="0" dirty="0" smtClean="0"/>
              <a:t>”, the corresponding NFA, and its transition table. The transition table has three columns, denoting the current state, input symbol, and next state respectively.</a:t>
            </a:r>
            <a:endParaRPr lang="en-US" dirty="0"/>
          </a:p>
        </p:txBody>
      </p:sp>
      <p:sp>
        <p:nvSpPr>
          <p:cNvPr id="4" name="Slide Number Placeholder 3"/>
          <p:cNvSpPr>
            <a:spLocks noGrp="1"/>
          </p:cNvSpPr>
          <p:nvPr>
            <p:ph type="sldNum" sz="quarter" idx="10"/>
          </p:nvPr>
        </p:nvSpPr>
        <p:spPr/>
        <p:txBody>
          <a:bodyPr/>
          <a:lstStyle/>
          <a:p>
            <a:fld id="{4FE38F58-8DC6-495D-A9D8-32B4A360F355}" type="slidenum">
              <a:rPr lang="en-US" smtClean="0"/>
              <a:pPr/>
              <a:t>16</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aseline="0" dirty="0" smtClean="0"/>
              <a:t>For the example NFA with input string “</a:t>
            </a:r>
            <a:r>
              <a:rPr lang="en-US" baseline="0" dirty="0" err="1" smtClean="0"/>
              <a:t>aaaa</a:t>
            </a:r>
            <a:r>
              <a:rPr lang="en-US" baseline="0" dirty="0" smtClean="0"/>
              <a:t>”, the pattern matching can be performed in the following way:</a:t>
            </a:r>
          </a:p>
          <a:p>
            <a:r>
              <a:rPr lang="en-US" baseline="0" dirty="0" smtClean="0"/>
              <a:t>Starting from the start state {1}, with the first input symbol a, we can get the next states {1, 2} by looking up the transition table. Using  {1, 2} as current frontier, with the second input symbol, we can get the next frontier set {1, 2, 3}. Continue in this way. After processing the last symbol, we can see that the input string is accepted by the NFA. It can be observed that each frontier update requires multiple table lookups. That why NFAs are slow. A question is: can we make NFAs faster?</a:t>
            </a:r>
            <a:endParaRPr lang="en-US" dirty="0"/>
          </a:p>
        </p:txBody>
      </p:sp>
      <p:sp>
        <p:nvSpPr>
          <p:cNvPr id="4" name="Slide Number Placeholder 3"/>
          <p:cNvSpPr>
            <a:spLocks noGrp="1"/>
          </p:cNvSpPr>
          <p:nvPr>
            <p:ph type="sldNum" sz="quarter" idx="10"/>
          </p:nvPr>
        </p:nvSpPr>
        <p:spPr/>
        <p:txBody>
          <a:bodyPr/>
          <a:lstStyle/>
          <a:p>
            <a:fld id="{4FE38F58-8DC6-495D-A9D8-32B4A360F355}" type="slidenum">
              <a:rPr lang="en-US" smtClean="0"/>
              <a:pPr/>
              <a:t>17</a:t>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a:t>
            </a:r>
            <a:r>
              <a:rPr lang="en-US" baseline="0" dirty="0" smtClean="0"/>
              <a:t> idea is: updating the frontier set in one step, like this. But how?</a:t>
            </a:r>
            <a:endParaRPr lang="en-US" dirty="0"/>
          </a:p>
        </p:txBody>
      </p:sp>
      <p:sp>
        <p:nvSpPr>
          <p:cNvPr id="4" name="Slide Number Placeholder 3"/>
          <p:cNvSpPr>
            <a:spLocks noGrp="1"/>
          </p:cNvSpPr>
          <p:nvPr>
            <p:ph type="sldNum" sz="quarter" idx="10"/>
          </p:nvPr>
        </p:nvSpPr>
        <p:spPr/>
        <p:txBody>
          <a:bodyPr/>
          <a:lstStyle/>
          <a:p>
            <a:fld id="{4FE38F58-8DC6-495D-A9D8-32B4A360F355}" type="slidenum">
              <a:rPr lang="en-US" smtClean="0"/>
              <a:pPr/>
              <a:t>18</a:t>
            </a:fld>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Slide Image Placeholder 1"/>
          <p:cNvSpPr>
            <a:spLocks noGrp="1" noRot="1" noChangeAspect="1" noTextEdit="1"/>
          </p:cNvSpPr>
          <p:nvPr>
            <p:ph type="sldImg"/>
          </p:nvPr>
        </p:nvSpPr>
        <p:spPr bwMode="auto">
          <a:noFill/>
          <a:ln>
            <a:solidFill>
              <a:srgbClr val="000000"/>
            </a:solidFill>
            <a:miter lim="800000"/>
            <a:headEnd/>
            <a:tailEnd/>
          </a:ln>
        </p:spPr>
      </p:sp>
      <p:sp>
        <p:nvSpPr>
          <p:cNvPr id="84995"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dirty="0" smtClean="0">
                <a:ea typeface="ＭＳ Ｐゴシック" pitchFamily="34" charset="-128"/>
              </a:rPr>
              <a:t>For that, I</a:t>
            </a:r>
            <a:r>
              <a:rPr lang="en-US" baseline="0" dirty="0" smtClean="0">
                <a:ea typeface="ＭＳ Ｐゴシック" pitchFamily="34" charset="-128"/>
              </a:rPr>
              <a:t> present the NFA-OBDD model. The key idea is: using Boolean functions to represent NFAs, and employing ordered binary decision diagrams (OBDD)s to improve the efficiency of Boolean operations.</a:t>
            </a:r>
            <a:endParaRPr lang="en-US" dirty="0" smtClean="0">
              <a:ea typeface="ＭＳ Ｐゴシック" pitchFamily="34" charset="-128"/>
            </a:endParaRPr>
          </a:p>
        </p:txBody>
      </p:sp>
      <p:sp>
        <p:nvSpPr>
          <p:cNvPr id="84996" name="Slide Number Placeholder 3"/>
          <p:cNvSpPr>
            <a:spLocks noGrp="1"/>
          </p:cNvSpPr>
          <p:nvPr>
            <p:ph type="sldNum" sz="quarter" idx="5"/>
          </p:nvPr>
        </p:nvSpPr>
        <p:spPr bwMode="auto">
          <a:noFill/>
          <a:ln>
            <a:miter lim="800000"/>
            <a:headEnd/>
            <a:tailEnd/>
          </a:ln>
        </p:spPr>
        <p:txBody>
          <a:bodyPr/>
          <a:lstStyle/>
          <a:p>
            <a:fld id="{89947B49-F66D-4939-A044-30AB83541927}" type="slidenum">
              <a:rPr lang="en-US"/>
              <a:pPr/>
              <a:t>19</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Modern computer and network systems rely on intrusion detection systems for security. Intrusion detection systems</a:t>
            </a:r>
            <a:r>
              <a:rPr lang="en-US" baseline="0" dirty="0" smtClean="0"/>
              <a:t> can be broadly categorized as host-based and network-based. Network-based IDS can be further categorized as anomaly-based and signature-based. Signature-based IDS employ patterns to describe the features of malicious traffic, called signatures. Here is an example signature from Snort, a commercial network-based IDS. The blue color part shows a pattern which will match network packets containing a string in the form of “username=” followed by 255 characters. </a:t>
            </a:r>
            <a:endParaRPr lang="en-US" dirty="0"/>
          </a:p>
        </p:txBody>
      </p:sp>
      <p:sp>
        <p:nvSpPr>
          <p:cNvPr id="4" name="Slide Number Placeholder 3"/>
          <p:cNvSpPr>
            <a:spLocks noGrp="1"/>
          </p:cNvSpPr>
          <p:nvPr>
            <p:ph type="sldNum" sz="quarter" idx="10"/>
          </p:nvPr>
        </p:nvSpPr>
        <p:spPr/>
        <p:txBody>
          <a:bodyPr/>
          <a:lstStyle/>
          <a:p>
            <a:fld id="{AF2CF097-D98F-417B-8C81-96C659F6AAD1}" type="slidenum">
              <a:rPr lang="en-US" smtClean="0"/>
              <a:pPr/>
              <a:t>2</a:t>
            </a:fld>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dirty="0" smtClean="0"/>
              <a:t>Let</a:t>
            </a:r>
            <a:r>
              <a:rPr lang="en-US" baseline="0" dirty="0" smtClean="0"/>
              <a:t> me</a:t>
            </a:r>
            <a:r>
              <a:rPr lang="en-US" dirty="0" smtClean="0"/>
              <a:t> demonstrate</a:t>
            </a:r>
            <a:r>
              <a:rPr lang="en-US" baseline="0" dirty="0" smtClean="0"/>
              <a:t> the idea using the </a:t>
            </a:r>
            <a:r>
              <a:rPr lang="en-US" dirty="0" smtClean="0"/>
              <a:t>same example. The transition table of an </a:t>
            </a:r>
            <a:r>
              <a:rPr lang="en-US" baseline="0" dirty="0" smtClean="0"/>
              <a:t>NFA can be represented by a Boolean function. An individual transition can be expressed as a conjunction of current state, input symbol, and next state. The transition function is a disjunction of all individual transitions. </a:t>
            </a:r>
            <a:endParaRPr lang="en-US" dirty="0" smtClean="0"/>
          </a:p>
        </p:txBody>
      </p:sp>
      <p:sp>
        <p:nvSpPr>
          <p:cNvPr id="4" name="Slide Number Placeholder 3"/>
          <p:cNvSpPr>
            <a:spLocks noGrp="1"/>
          </p:cNvSpPr>
          <p:nvPr>
            <p:ph type="sldNum" sz="quarter" idx="10"/>
          </p:nvPr>
        </p:nvSpPr>
        <p:spPr/>
        <p:txBody>
          <a:bodyPr/>
          <a:lstStyle/>
          <a:p>
            <a:fld id="{AF2CF097-D98F-417B-8C81-96C659F6AAD1}" type="slidenum">
              <a:rPr lang="en-US" smtClean="0"/>
              <a:pPr/>
              <a:t>20</a:t>
            </a:fld>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 NFA-based pattern matching process can be expressed by Boolean</a:t>
            </a:r>
            <a:r>
              <a:rPr lang="en-US" baseline="0" dirty="0" smtClean="0"/>
              <a:t> operations as well. </a:t>
            </a:r>
            <a:endParaRPr lang="en-US" dirty="0" smtClean="0"/>
          </a:p>
          <a:p>
            <a:r>
              <a:rPr lang="en-US" dirty="0" smtClean="0"/>
              <a:t>For the example NFA with input string “</a:t>
            </a:r>
            <a:r>
              <a:rPr lang="en-US" dirty="0" err="1" smtClean="0"/>
              <a:t>aaaa</a:t>
            </a:r>
            <a:r>
              <a:rPr lang="en-US" dirty="0" smtClean="0"/>
              <a:t>”,</a:t>
            </a:r>
            <a:r>
              <a:rPr lang="en-US" baseline="0" dirty="0" smtClean="0"/>
              <a:t> starting from the start state {1} with the first symbol a, the next set of states can be obtained by doing a conjunction of current state {1}, input a, and transition function T(x, </a:t>
            </a:r>
            <a:r>
              <a:rPr lang="en-US" baseline="0" dirty="0" err="1" smtClean="0"/>
              <a:t>i</a:t>
            </a:r>
            <a:r>
              <a:rPr lang="en-US" baseline="0" dirty="0" smtClean="0"/>
              <a:t>, y). Such an operation  selects transitions with current state 1 and input symbol a from T(</a:t>
            </a:r>
            <a:r>
              <a:rPr lang="en-US" baseline="0" dirty="0" err="1" smtClean="0"/>
              <a:t>x,i,y</a:t>
            </a:r>
            <a:r>
              <a:rPr lang="en-US" baseline="0" dirty="0" smtClean="0"/>
              <a:t>). The selected transitions will generate the next set of states {1, 2}. Using {1, 2} as the current frontier set, do conjunctions with the second input symbol a and transition function T(x, </a:t>
            </a:r>
            <a:r>
              <a:rPr lang="en-US" baseline="0" dirty="0" err="1" smtClean="0"/>
              <a:t>i</a:t>
            </a:r>
            <a:r>
              <a:rPr lang="en-US" baseline="0" dirty="0" smtClean="0"/>
              <a:t>, y), we can get the next set of states {1,2,3}. Continue this way. After processing the last input symbol, we see that the input string is accepted by the NFA. </a:t>
            </a:r>
            <a:endParaRPr lang="en-US" dirty="0" smtClean="0"/>
          </a:p>
        </p:txBody>
      </p:sp>
      <p:sp>
        <p:nvSpPr>
          <p:cNvPr id="4" name="Slide Number Placeholder 3"/>
          <p:cNvSpPr>
            <a:spLocks noGrp="1"/>
          </p:cNvSpPr>
          <p:nvPr>
            <p:ph type="sldNum" sz="quarter" idx="10"/>
          </p:nvPr>
        </p:nvSpPr>
        <p:spPr/>
        <p:txBody>
          <a:bodyPr/>
          <a:lstStyle/>
          <a:p>
            <a:fld id="{AF2CF097-D98F-417B-8C81-96C659F6AAD1}" type="slidenum">
              <a:rPr lang="en-US" smtClean="0"/>
              <a:pPr/>
              <a:t>21</a:t>
            </a:fld>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Slide Image Placeholder 1"/>
          <p:cNvSpPr>
            <a:spLocks noGrp="1" noRot="1" noChangeAspect="1" noTextEdit="1"/>
          </p:cNvSpPr>
          <p:nvPr>
            <p:ph type="sldImg"/>
          </p:nvPr>
        </p:nvSpPr>
        <p:spPr bwMode="auto">
          <a:noFill/>
          <a:ln>
            <a:solidFill>
              <a:srgbClr val="000000"/>
            </a:solidFill>
            <a:miter lim="800000"/>
            <a:headEnd/>
            <a:tailEnd/>
          </a:ln>
        </p:spPr>
      </p:sp>
      <p:sp>
        <p:nvSpPr>
          <p:cNvPr id="89091"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dirty="0" smtClean="0">
                <a:ea typeface="ＭＳ Ｐゴシック" pitchFamily="34" charset="-128"/>
              </a:rPr>
              <a:t>The </a:t>
            </a:r>
            <a:r>
              <a:rPr lang="en-US" baseline="0" dirty="0" smtClean="0">
                <a:ea typeface="ＭＳ Ｐゴシック" pitchFamily="34" charset="-128"/>
              </a:rPr>
              <a:t>pattern matching process in the last slide can be summarized by the Boolean formula in this slide. The next frontier set can be obtained by a conjunction of current state, input symbol, and transition function, followed by an existential quantification and variable mapping. To check whether an NFA is in an accept state, just check whether the intersection between accept states and the frontier set is empty.</a:t>
            </a:r>
            <a:endParaRPr lang="en-US" dirty="0" smtClean="0">
              <a:ea typeface="ＭＳ Ｐゴシック" pitchFamily="34" charset="-128"/>
            </a:endParaRPr>
          </a:p>
        </p:txBody>
      </p:sp>
      <p:sp>
        <p:nvSpPr>
          <p:cNvPr id="89092" name="Slide Number Placeholder 3"/>
          <p:cNvSpPr>
            <a:spLocks noGrp="1"/>
          </p:cNvSpPr>
          <p:nvPr>
            <p:ph type="sldNum" sz="quarter" idx="5"/>
          </p:nvPr>
        </p:nvSpPr>
        <p:spPr bwMode="auto">
          <a:noFill/>
          <a:ln>
            <a:miter lim="800000"/>
            <a:headEnd/>
            <a:tailEnd/>
          </a:ln>
        </p:spPr>
        <p:txBody>
          <a:bodyPr/>
          <a:lstStyle/>
          <a:p>
            <a:fld id="{4472F755-27F8-49F2-89AE-D356F18F0117}" type="slidenum">
              <a:rPr lang="en-US"/>
              <a:pPr/>
              <a:t>22</a:t>
            </a:fld>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Slide Image Placeholder 1"/>
          <p:cNvSpPr>
            <a:spLocks noGrp="1" noRot="1" noChangeAspect="1" noTextEdit="1"/>
          </p:cNvSpPr>
          <p:nvPr>
            <p:ph type="sldImg"/>
          </p:nvPr>
        </p:nvSpPr>
        <p:spPr bwMode="auto">
          <a:noFill/>
          <a:ln>
            <a:solidFill>
              <a:srgbClr val="000000"/>
            </a:solidFill>
            <a:miter lim="800000"/>
            <a:headEnd/>
            <a:tailEnd/>
          </a:ln>
        </p:spPr>
      </p:sp>
      <p:sp>
        <p:nvSpPr>
          <p:cNvPr id="9011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r>
              <a:rPr lang="en-US" dirty="0" smtClean="0">
                <a:ea typeface="ＭＳ Ｐゴシック" pitchFamily="34" charset="-128"/>
              </a:rPr>
              <a:t>To improve the efficiency of Boolean operations,</a:t>
            </a:r>
            <a:r>
              <a:rPr lang="en-US" baseline="0" dirty="0" smtClean="0">
                <a:ea typeface="ＭＳ Ｐゴシック" pitchFamily="34" charset="-128"/>
              </a:rPr>
              <a:t> we employ a data structure, called OBDD, which was proposed by Bryant in 1986. An OBDD is a graph representation of a Boolean function. The left side of the slide is a Boolean function F(x) and its function table. The right side shows the OBDD of this Boolean function F(x) with variable order of x1&lt;x2&lt; …&lt;x6.</a:t>
            </a:r>
          </a:p>
          <a:p>
            <a:pPr eaLnBrk="1" hangingPunct="1"/>
            <a:endParaRPr lang="en-US" baseline="0" dirty="0" smtClean="0">
              <a:ea typeface="ＭＳ Ｐゴシック" pitchFamily="34" charset="-128"/>
            </a:endParaRPr>
          </a:p>
          <a:p>
            <a:pPr eaLnBrk="1" hangingPunct="1"/>
            <a:r>
              <a:rPr lang="en-US" baseline="0" dirty="0" smtClean="0">
                <a:ea typeface="ＭＳ Ｐゴシック" pitchFamily="34" charset="-128"/>
              </a:rPr>
              <a:t>OBDDs have been widely used in model checking to deal with state explosion problem. The use of OBDDs often remove the redundant relation of a finite state machine. That in turn, improves the efficiency of Boolean operations. The cost of OBDD operations such as APPLY and RESTRICT is proportional to the number of nodes of the operand OBDDs. SATIFIABILITY using OBDDs takes constant time.</a:t>
            </a:r>
            <a:endParaRPr lang="en-US" dirty="0" smtClean="0">
              <a:ea typeface="ＭＳ Ｐゴシック" pitchFamily="34" charset="-128"/>
            </a:endParaRPr>
          </a:p>
        </p:txBody>
      </p:sp>
      <p:sp>
        <p:nvSpPr>
          <p:cNvPr id="90116" name="Slide Number Placeholder 3"/>
          <p:cNvSpPr>
            <a:spLocks noGrp="1"/>
          </p:cNvSpPr>
          <p:nvPr>
            <p:ph type="sldNum" sz="quarter" idx="5"/>
          </p:nvPr>
        </p:nvSpPr>
        <p:spPr bwMode="auto">
          <a:noFill/>
          <a:ln>
            <a:miter lim="800000"/>
            <a:headEnd/>
            <a:tailEnd/>
          </a:ln>
        </p:spPr>
        <p:txBody>
          <a:bodyPr/>
          <a:lstStyle/>
          <a:p>
            <a:fld id="{F1E2993B-463C-4D0B-A305-D992F437563F}" type="slidenum">
              <a:rPr lang="en-US"/>
              <a:pPr/>
              <a:t>23</a:t>
            </a:fld>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Slide Image Placeholder 1"/>
          <p:cNvSpPr>
            <a:spLocks noGrp="1" noRot="1" noChangeAspect="1" noTextEdit="1"/>
          </p:cNvSpPr>
          <p:nvPr>
            <p:ph type="sldImg"/>
          </p:nvPr>
        </p:nvSpPr>
        <p:spPr bwMode="auto">
          <a:noFill/>
          <a:ln>
            <a:solidFill>
              <a:srgbClr val="000000"/>
            </a:solidFill>
            <a:miter lim="800000"/>
            <a:headEnd/>
            <a:tailEnd/>
          </a:ln>
        </p:spPr>
      </p:sp>
      <p:sp>
        <p:nvSpPr>
          <p:cNvPr id="9523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r>
              <a:rPr lang="en-US" dirty="0" smtClean="0">
                <a:ea typeface="ＭＳ Ｐゴシック" pitchFamily="34" charset="-128"/>
              </a:rPr>
              <a:t>To </a:t>
            </a:r>
            <a:r>
              <a:rPr lang="en-US" baseline="0" dirty="0" smtClean="0">
                <a:ea typeface="ＭＳ Ｐゴシック" pitchFamily="34" charset="-128"/>
              </a:rPr>
              <a:t>evaluate the performance of our approach,</a:t>
            </a:r>
            <a:r>
              <a:rPr lang="en-US" dirty="0" smtClean="0">
                <a:ea typeface="ＭＳ Ｐゴシック" pitchFamily="34" charset="-128"/>
              </a:rPr>
              <a:t> we implemented NFA-OBDD as </a:t>
            </a:r>
            <a:r>
              <a:rPr lang="en-US" baseline="0" dirty="0" smtClean="0">
                <a:ea typeface="ＭＳ Ｐゴシック" pitchFamily="34" charset="-128"/>
              </a:rPr>
              <a:t>a </a:t>
            </a:r>
            <a:r>
              <a:rPr lang="en-US" baseline="0" dirty="0" err="1" smtClean="0">
                <a:ea typeface="ＭＳ Ｐゴシック" pitchFamily="34" charset="-128"/>
              </a:rPr>
              <a:t>toolchain</a:t>
            </a:r>
            <a:r>
              <a:rPr lang="en-US" baseline="0" dirty="0" smtClean="0">
                <a:ea typeface="ＭＳ Ｐゴシック" pitchFamily="34" charset="-128"/>
              </a:rPr>
              <a:t> in C++. The C++ implementation interfaces with the CUDD package for OBDD construction and operations. CUDD is a widely used package for BDD construction and manipulation. The </a:t>
            </a:r>
            <a:r>
              <a:rPr lang="en-US" baseline="0" dirty="0" err="1" smtClean="0">
                <a:ea typeface="ＭＳ Ｐゴシック" pitchFamily="34" charset="-128"/>
              </a:rPr>
              <a:t>toolchain</a:t>
            </a:r>
            <a:r>
              <a:rPr lang="en-US" baseline="0" dirty="0" smtClean="0">
                <a:ea typeface="ＭＳ Ｐゴシック" pitchFamily="34" charset="-128"/>
              </a:rPr>
              <a:t> has three components. The first component reads regular expressions as input, and outputs the NFAs of the regular expressions. The NFAs are fed into the second component nfa2obdd, which constructs the OBDD representations of the NFAs. The third component, exec-</a:t>
            </a:r>
            <a:r>
              <a:rPr lang="en-US" baseline="0" dirty="0" err="1" smtClean="0">
                <a:ea typeface="ＭＳ Ｐゴシック" pitchFamily="34" charset="-128"/>
              </a:rPr>
              <a:t>nfaobdd</a:t>
            </a:r>
            <a:r>
              <a:rPr lang="en-US" baseline="0" dirty="0" smtClean="0">
                <a:ea typeface="ＭＳ Ｐゴシック" pitchFamily="34" charset="-128"/>
              </a:rPr>
              <a:t> loads the constructed OBDDs into memory, and matches them against a stream of network packets. </a:t>
            </a:r>
            <a:endParaRPr lang="en-US" dirty="0" smtClean="0">
              <a:ea typeface="ＭＳ Ｐゴシック" pitchFamily="34" charset="-128"/>
            </a:endParaRPr>
          </a:p>
        </p:txBody>
      </p:sp>
      <p:sp>
        <p:nvSpPr>
          <p:cNvPr id="95236" name="Slide Number Placeholder 3"/>
          <p:cNvSpPr>
            <a:spLocks noGrp="1"/>
          </p:cNvSpPr>
          <p:nvPr>
            <p:ph type="sldNum" sz="quarter" idx="5"/>
          </p:nvPr>
        </p:nvSpPr>
        <p:spPr bwMode="auto">
          <a:noFill/>
          <a:ln>
            <a:miter lim="800000"/>
            <a:headEnd/>
            <a:tailEnd/>
          </a:ln>
        </p:spPr>
        <p:txBody>
          <a:bodyPr/>
          <a:lstStyle/>
          <a:p>
            <a:fld id="{EFD0EC96-8A4D-4BA6-92CF-C4154155F4D0}" type="slidenum">
              <a:rPr lang="en-US"/>
              <a:pPr/>
              <a:t>24</a:t>
            </a:fld>
            <a:endParaRPr 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Slide Image Placeholder 1"/>
          <p:cNvSpPr>
            <a:spLocks noGrp="1" noRot="1" noChangeAspect="1" noTextEdit="1"/>
          </p:cNvSpPr>
          <p:nvPr>
            <p:ph type="sldImg"/>
          </p:nvPr>
        </p:nvSpPr>
        <p:spPr bwMode="auto">
          <a:noFill/>
          <a:ln>
            <a:solidFill>
              <a:srgbClr val="000000"/>
            </a:solidFill>
            <a:miter lim="800000"/>
            <a:headEnd/>
            <a:tailEnd/>
          </a:ln>
        </p:spPr>
      </p:sp>
      <p:sp>
        <p:nvSpPr>
          <p:cNvPr id="9625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r>
              <a:rPr lang="en-US" dirty="0" smtClean="0">
                <a:ea typeface="ＭＳ Ｐゴシック" pitchFamily="34" charset="-128"/>
              </a:rPr>
              <a:t>We used</a:t>
            </a:r>
            <a:r>
              <a:rPr lang="en-US" baseline="0" dirty="0" smtClean="0">
                <a:ea typeface="ＭＳ Ｐゴシック" pitchFamily="34" charset="-128"/>
              </a:rPr>
              <a:t> three sets of real-world patterns for experimentation. The first two pattern sets includes 1503 and 2612 regular expressions extracted from the HTTP rule sets of Snort 2007 and 2009; and the third pattern set includes 98 regular expressions from the FTP rule set in Snort 2009.</a:t>
            </a:r>
            <a:endParaRPr lang="en-US" dirty="0" smtClean="0">
              <a:ea typeface="ＭＳ Ｐゴシック" pitchFamily="34" charset="-128"/>
            </a:endParaRPr>
          </a:p>
        </p:txBody>
      </p:sp>
      <p:sp>
        <p:nvSpPr>
          <p:cNvPr id="96260" name="Slide Number Placeholder 3"/>
          <p:cNvSpPr>
            <a:spLocks noGrp="1"/>
          </p:cNvSpPr>
          <p:nvPr>
            <p:ph type="sldNum" sz="quarter" idx="5"/>
          </p:nvPr>
        </p:nvSpPr>
        <p:spPr bwMode="auto">
          <a:noFill/>
          <a:ln>
            <a:miter lim="800000"/>
            <a:headEnd/>
            <a:tailEnd/>
          </a:ln>
        </p:spPr>
        <p:txBody>
          <a:bodyPr/>
          <a:lstStyle/>
          <a:p>
            <a:fld id="{FE4FA93C-207B-4756-BCA4-2BB5DAD89B38}" type="slidenum">
              <a:rPr lang="en-US"/>
              <a:pPr/>
              <a:t>25</a:t>
            </a:fld>
            <a:endParaRPr 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Slide Image Placeholder 1"/>
          <p:cNvSpPr>
            <a:spLocks noGrp="1" noRot="1" noChangeAspect="1" noTextEdit="1"/>
          </p:cNvSpPr>
          <p:nvPr>
            <p:ph type="sldImg"/>
          </p:nvPr>
        </p:nvSpPr>
        <p:spPr bwMode="auto">
          <a:noFill/>
          <a:ln>
            <a:solidFill>
              <a:srgbClr val="000000"/>
            </a:solidFill>
            <a:miter lim="800000"/>
            <a:headEnd/>
            <a:tailEnd/>
          </a:ln>
        </p:spPr>
      </p:sp>
      <p:sp>
        <p:nvSpPr>
          <p:cNvPr id="9728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r>
              <a:rPr lang="en-US" dirty="0" smtClean="0">
                <a:ea typeface="ＭＳ Ｐゴシック" pitchFamily="34" charset="-128"/>
              </a:rPr>
              <a:t>We evaluate the performance</a:t>
            </a:r>
            <a:r>
              <a:rPr lang="en-US" baseline="0" dirty="0" smtClean="0">
                <a:ea typeface="ＭＳ Ｐゴシック" pitchFamily="34" charset="-128"/>
              </a:rPr>
              <a:t> of NFA-OBDD </a:t>
            </a:r>
            <a:r>
              <a:rPr lang="en-US" dirty="0" smtClean="0">
                <a:ea typeface="ＭＳ Ｐゴシック" pitchFamily="34" charset="-128"/>
              </a:rPr>
              <a:t>using real-world traffic traces. The traces include HTTP</a:t>
            </a:r>
            <a:r>
              <a:rPr lang="en-US" baseline="0" dirty="0" smtClean="0">
                <a:ea typeface="ＭＳ Ｐゴシック" pitchFamily="34" charset="-128"/>
              </a:rPr>
              <a:t> and FTP traffic collected from the CS department and HTTP traces downloaded from the DARPA’99 datasets.</a:t>
            </a:r>
            <a:endParaRPr lang="en-US" dirty="0" smtClean="0">
              <a:ea typeface="ＭＳ Ｐゴシック" pitchFamily="34" charset="-128"/>
            </a:endParaRPr>
          </a:p>
        </p:txBody>
      </p:sp>
      <p:sp>
        <p:nvSpPr>
          <p:cNvPr id="97284" name="Slide Number Placeholder 3"/>
          <p:cNvSpPr>
            <a:spLocks noGrp="1"/>
          </p:cNvSpPr>
          <p:nvPr>
            <p:ph type="sldNum" sz="quarter" idx="5"/>
          </p:nvPr>
        </p:nvSpPr>
        <p:spPr bwMode="auto">
          <a:noFill/>
          <a:ln>
            <a:miter lim="800000"/>
            <a:headEnd/>
            <a:tailEnd/>
          </a:ln>
        </p:spPr>
        <p:txBody>
          <a:bodyPr/>
          <a:lstStyle/>
          <a:p>
            <a:fld id="{E1216A02-791C-479E-B498-F293C0AC0C39}" type="slidenum">
              <a:rPr lang="en-US"/>
              <a:pPr/>
              <a:t>26</a:t>
            </a:fld>
            <a:endParaRPr 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Slide Image Placeholder 1"/>
          <p:cNvSpPr>
            <a:spLocks noGrp="1" noRot="1" noChangeAspect="1" noTextEdit="1"/>
          </p:cNvSpPr>
          <p:nvPr>
            <p:ph type="sldImg"/>
          </p:nvPr>
        </p:nvSpPr>
        <p:spPr bwMode="auto">
          <a:noFill/>
          <a:ln>
            <a:solidFill>
              <a:srgbClr val="000000"/>
            </a:solidFill>
            <a:miter lim="800000"/>
            <a:headEnd/>
            <a:tailEnd/>
          </a:ln>
        </p:spPr>
      </p:sp>
      <p:sp>
        <p:nvSpPr>
          <p:cNvPr id="9830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r>
              <a:rPr lang="en-US" sz="1100" dirty="0" smtClean="0">
                <a:ea typeface="ＭＳ Ｐゴシック" pitchFamily="34" charset="-128"/>
              </a:rPr>
              <a:t>This figure shows the performance data of different approaches</a:t>
            </a:r>
            <a:r>
              <a:rPr lang="en-US" sz="1100" baseline="0" dirty="0" smtClean="0">
                <a:ea typeface="ＭＳ Ｐゴシック" pitchFamily="34" charset="-128"/>
              </a:rPr>
              <a:t> for the 1503 regular expression set. The x-axis denotes the execution time in unit of cycle/byte. The y-axis denotes the memory consumption in unit of MB. We have the following observations: First, NFA-OBDD is three orders of magnitude faster than a traditional NFA implementation, with comparable memory consumption. Second, NFA-OBDD is one order of magnitude faster than PCRE. Third, NFA-OBDD is competitive to the slowest MDFA. The fastest MDFA is 10x faster than NFA-OBDD, but consumes 5x amount of memory. For other regular expression sets, we had the similar observation. Aside from that, we observed that the MDFA implementation run out of memory for the 2612 regular expression set.</a:t>
            </a:r>
            <a:endParaRPr lang="en-US" sz="1100" dirty="0" smtClean="0">
              <a:ea typeface="ＭＳ Ｐゴシック" pitchFamily="34" charset="-128"/>
            </a:endParaRPr>
          </a:p>
        </p:txBody>
      </p:sp>
      <p:sp>
        <p:nvSpPr>
          <p:cNvPr id="98308" name="Slide Number Placeholder 3"/>
          <p:cNvSpPr>
            <a:spLocks noGrp="1"/>
          </p:cNvSpPr>
          <p:nvPr>
            <p:ph type="sldNum" sz="quarter" idx="5"/>
          </p:nvPr>
        </p:nvSpPr>
        <p:spPr bwMode="auto">
          <a:noFill/>
          <a:ln>
            <a:miter lim="800000"/>
            <a:headEnd/>
            <a:tailEnd/>
          </a:ln>
        </p:spPr>
        <p:txBody>
          <a:bodyPr/>
          <a:lstStyle/>
          <a:p>
            <a:fld id="{A5FC5E84-318B-43F2-9C92-02DB152EC48B}" type="slidenum">
              <a:rPr lang="en-US"/>
              <a:pPr/>
              <a:t>27</a:t>
            </a:fld>
            <a:endParaRPr 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Now I briefly</a:t>
            </a:r>
            <a:r>
              <a:rPr lang="en-US" baseline="0" dirty="0" smtClean="0"/>
              <a:t> summarize what I have presented so far. NFA-OBDD is a time and space efficient data structure for regular expression matching. It has three benefits. First, it outperforms NFAs by three orders of magnitude, while retaining the space efficiency of NFAs. Second, it outperforms or is competitive with the PCRE package. Third, it is competitive with variants of DFAs but consumes much less memory.</a:t>
            </a:r>
            <a:endParaRPr lang="en-US" dirty="0"/>
          </a:p>
        </p:txBody>
      </p:sp>
      <p:sp>
        <p:nvSpPr>
          <p:cNvPr id="4" name="Slide Number Placeholder 3"/>
          <p:cNvSpPr>
            <a:spLocks noGrp="1"/>
          </p:cNvSpPr>
          <p:nvPr>
            <p:ph type="sldNum" sz="quarter" idx="10"/>
          </p:nvPr>
        </p:nvSpPr>
        <p:spPr/>
        <p:txBody>
          <a:bodyPr/>
          <a:lstStyle/>
          <a:p>
            <a:fld id="{AF2CF097-D98F-417B-8C81-96C659F6AAD1}" type="slidenum">
              <a:rPr lang="en-US" smtClean="0"/>
              <a:pPr/>
              <a:t>28</a:t>
            </a:fld>
            <a:endParaRPr 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Having</a:t>
            </a:r>
            <a:r>
              <a:rPr lang="en-US" baseline="0" dirty="0" smtClean="0"/>
              <a:t> presented NFA-OBDD, now I am going to move to a more general case: regular expressions extended with </a:t>
            </a:r>
            <a:r>
              <a:rPr lang="en-US" baseline="0" dirty="0" err="1" smtClean="0"/>
              <a:t>submatch</a:t>
            </a:r>
            <a:r>
              <a:rPr lang="en-US" baseline="0" dirty="0" smtClean="0"/>
              <a:t> extraction, which is an important feature in real-world patterns used by network security applications. I will present an extension of NFA-OBDD to model submatch extraction.</a:t>
            </a:r>
            <a:endParaRPr lang="en-US" dirty="0"/>
          </a:p>
        </p:txBody>
      </p:sp>
      <p:sp>
        <p:nvSpPr>
          <p:cNvPr id="4" name="Slide Number Placeholder 3"/>
          <p:cNvSpPr>
            <a:spLocks noGrp="1"/>
          </p:cNvSpPr>
          <p:nvPr>
            <p:ph type="sldNum" sz="quarter" idx="10"/>
          </p:nvPr>
        </p:nvSpPr>
        <p:spPr/>
        <p:txBody>
          <a:bodyPr/>
          <a:lstStyle/>
          <a:p>
            <a:fld id="{AF2CF097-D98F-417B-8C81-96C659F6AAD1}" type="slidenum">
              <a:rPr lang="en-US" smtClean="0"/>
              <a:pPr/>
              <a:t>29</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This figure demonstrates</a:t>
            </a:r>
            <a:r>
              <a:rPr lang="en-US" baseline="0" dirty="0" smtClean="0"/>
              <a:t> how NIDS perform deep packet inspection by matching network contents against known patterns of malicious traffic. In this figure, the pattern database has one pattern “.*evil”. Packets which do not contain the string “evil” will be allowed to pass, while packets containing string “evil” will be considered as malicious. Patterns used in real systems are more complicated.</a:t>
            </a:r>
            <a:endParaRPr lang="en-US" dirty="0"/>
          </a:p>
        </p:txBody>
      </p:sp>
      <p:sp>
        <p:nvSpPr>
          <p:cNvPr id="4" name="Slide Number Placeholder 3"/>
          <p:cNvSpPr>
            <a:spLocks noGrp="1"/>
          </p:cNvSpPr>
          <p:nvPr>
            <p:ph type="sldNum" sz="quarter" idx="10"/>
          </p:nvPr>
        </p:nvSpPr>
        <p:spPr/>
        <p:txBody>
          <a:bodyPr/>
          <a:lstStyle/>
          <a:p>
            <a:fld id="{AF2CF097-D98F-417B-8C81-96C659F6AAD1}" type="slidenum">
              <a:rPr lang="en-US" smtClean="0"/>
              <a:pPr/>
              <a:t>3</a:t>
            </a:fld>
            <a:endParaRPr 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aseline="0" dirty="0" err="1" smtClean="0"/>
              <a:t>Submatch</a:t>
            </a:r>
            <a:r>
              <a:rPr lang="en-US" baseline="0" dirty="0" smtClean="0"/>
              <a:t> extraction is used to extract information of interest. </a:t>
            </a:r>
          </a:p>
          <a:p>
            <a:r>
              <a:rPr lang="en-US" baseline="0" dirty="0" smtClean="0"/>
              <a:t>The left side of this slide shows a rule dot star followed by “address” followed by a capturing group, followed by resolved by, followed by a second capturing group. The two pairs of parenthesis are used to capture substrings which match the sub-expressions within the parenthesis. A string on the right side will match the pattern on the left. The two substrings which match the two capturing groups are the two IP addresses. The process of finding such substrings is called submatch extraction. </a:t>
            </a:r>
            <a:endParaRPr lang="en-US" dirty="0"/>
          </a:p>
        </p:txBody>
      </p:sp>
      <p:sp>
        <p:nvSpPr>
          <p:cNvPr id="4" name="Slide Number Placeholder 3"/>
          <p:cNvSpPr>
            <a:spLocks noGrp="1"/>
          </p:cNvSpPr>
          <p:nvPr>
            <p:ph type="sldNum" sz="quarter" idx="10"/>
          </p:nvPr>
        </p:nvSpPr>
        <p:spPr/>
        <p:txBody>
          <a:bodyPr/>
          <a:lstStyle/>
          <a:p>
            <a:fld id="{AF2CF097-D98F-417B-8C81-96C659F6AAD1}" type="slidenum">
              <a:rPr lang="en-US" smtClean="0"/>
              <a:pPr/>
              <a:t>30</a:t>
            </a:fld>
            <a:endParaRPr 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aseline="0" dirty="0" smtClean="0"/>
              <a:t>My approach to address </a:t>
            </a:r>
            <a:r>
              <a:rPr lang="en-US" baseline="0" dirty="0" err="1" smtClean="0"/>
              <a:t>submatch</a:t>
            </a:r>
            <a:r>
              <a:rPr lang="en-US" baseline="0" dirty="0" smtClean="0"/>
              <a:t> extraction is by tagging. For a pattern containing capturing groups, we can construct a NFA-like machine, called tagged-NFA, using a Thompson-like algorithm. For the example </a:t>
            </a:r>
            <a:r>
              <a:rPr lang="en-US" baseline="0" dirty="0" err="1" smtClean="0"/>
              <a:t>regex</a:t>
            </a:r>
            <a:r>
              <a:rPr lang="en-US" baseline="0" dirty="0" smtClean="0"/>
              <a:t>, we use tag t1 to denote the first capturing group. The tagged-NFA of the example pattern is shown in the slide. Transitions within a capturing group is tagged by t1. A transition table of a tagged-NFA has four columns, where the first three columns denote transitions and the fourth column denotes tags associated with corresponding transitions. For transitions which are not in capturing groups, no tag is associated with them.</a:t>
            </a:r>
            <a:endParaRPr lang="en-US" dirty="0"/>
          </a:p>
        </p:txBody>
      </p:sp>
      <p:sp>
        <p:nvSpPr>
          <p:cNvPr id="4" name="Slide Number Placeholder 3"/>
          <p:cNvSpPr>
            <a:spLocks noGrp="1"/>
          </p:cNvSpPr>
          <p:nvPr>
            <p:ph type="sldNum" sz="quarter" idx="10"/>
          </p:nvPr>
        </p:nvSpPr>
        <p:spPr/>
        <p:txBody>
          <a:bodyPr/>
          <a:lstStyle/>
          <a:p>
            <a:fld id="{4FE38F58-8DC6-495D-A9D8-32B4A360F355}" type="slidenum">
              <a:rPr lang="en-US" smtClean="0"/>
              <a:pPr/>
              <a:t>31</a:t>
            </a:fld>
            <a:endParaRPr lang="en-US"/>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To test whether</a:t>
            </a:r>
            <a:r>
              <a:rPr lang="en-US" baseline="0" dirty="0" smtClean="0"/>
              <a:t> an input string matches a pattern, we can operate the tagged-NFA according to its transition table. For the example pattern, with input string </a:t>
            </a:r>
            <a:r>
              <a:rPr lang="en-US" baseline="0" dirty="0" err="1" smtClean="0"/>
              <a:t>aaaa</a:t>
            </a:r>
            <a:r>
              <a:rPr lang="en-US" baseline="0" dirty="0" smtClean="0"/>
              <a:t>, we can do the following: </a:t>
            </a:r>
          </a:p>
          <a:p>
            <a:r>
              <a:rPr lang="en-US" baseline="0" dirty="0" smtClean="0"/>
              <a:t>Starting from the start state {1}, with the first input symbol a, we can get the next states {1, 2}, where the transition from 1 to 1 outputs tag t1, and the transition from 1 to 2 has no output tag. Using the same method, we can process the second, third, and fourth symbols and find out that the input string is accepted by the tagged-NFA. It can be observed that some transitions are associated with tag t1.</a:t>
            </a:r>
            <a:endParaRPr lang="en-US" dirty="0"/>
          </a:p>
        </p:txBody>
      </p:sp>
      <p:sp>
        <p:nvSpPr>
          <p:cNvPr id="4" name="Slide Number Placeholder 3"/>
          <p:cNvSpPr>
            <a:spLocks noGrp="1"/>
          </p:cNvSpPr>
          <p:nvPr>
            <p:ph type="sldNum" sz="quarter" idx="10"/>
          </p:nvPr>
        </p:nvSpPr>
        <p:spPr/>
        <p:txBody>
          <a:bodyPr/>
          <a:lstStyle/>
          <a:p>
            <a:fld id="{4FE38F58-8DC6-495D-A9D8-32B4A360F355}" type="slidenum">
              <a:rPr lang="en-US" smtClean="0"/>
              <a:pPr/>
              <a:t>32</a:t>
            </a:fld>
            <a:endParaRPr lang="en-US"/>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When an input string is accepted, we need to find out the submatches. We claim that “any path from an accept state to a start state during the match test generates</a:t>
            </a:r>
            <a:r>
              <a:rPr lang="en-US" baseline="0" dirty="0" smtClean="0"/>
              <a:t> a valid assignment of submatches</a:t>
            </a:r>
            <a:r>
              <a:rPr lang="en-US" dirty="0" smtClean="0"/>
              <a:t>”. The red</a:t>
            </a:r>
            <a:r>
              <a:rPr lang="en-US" baseline="0" dirty="0" smtClean="0"/>
              <a:t> arrows in the above figure shows such a path. We see that the first two transition edges are associated with tag t1. This tells us that the first two characters in the input string is a valid submatch. We denote the first submatch as $1, i.e., $1=aa. For reasons of why, see our explanation in the paper.</a:t>
            </a:r>
          </a:p>
          <a:p>
            <a:endParaRPr lang="en-US" baseline="0" dirty="0" smtClean="0"/>
          </a:p>
        </p:txBody>
      </p:sp>
      <p:sp>
        <p:nvSpPr>
          <p:cNvPr id="4" name="Slide Number Placeholder 3"/>
          <p:cNvSpPr>
            <a:spLocks noGrp="1"/>
          </p:cNvSpPr>
          <p:nvPr>
            <p:ph type="sldNum" sz="quarter" idx="10"/>
          </p:nvPr>
        </p:nvSpPr>
        <p:spPr/>
        <p:txBody>
          <a:bodyPr/>
          <a:lstStyle/>
          <a:p>
            <a:fld id="{4FE38F58-8DC6-495D-A9D8-32B4A360F355}" type="slidenum">
              <a:rPr lang="en-US" smtClean="0"/>
              <a:pPr/>
              <a:t>33</a:t>
            </a:fld>
            <a:endParaRPr lang="en-US"/>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Similar</a:t>
            </a:r>
            <a:r>
              <a:rPr lang="en-US" baseline="0" dirty="0" smtClean="0"/>
              <a:t> to what I did in NFA-OBDD, I employ Boolean functions to represent the process of </a:t>
            </a:r>
            <a:r>
              <a:rPr lang="en-US" baseline="0" dirty="0" err="1" smtClean="0"/>
              <a:t>submatch</a:t>
            </a:r>
            <a:r>
              <a:rPr lang="en-US" baseline="0" dirty="0" smtClean="0"/>
              <a:t> extraction, and use OBDDs to represent and manipulate the Boolean operations. I call this extension of NFA-OBDD as </a:t>
            </a:r>
            <a:r>
              <a:rPr lang="en-US" baseline="0" dirty="0" err="1" smtClean="0"/>
              <a:t>Submatch</a:t>
            </a:r>
            <a:r>
              <a:rPr lang="en-US" baseline="0" dirty="0" smtClean="0"/>
              <a:t>-OBDD.</a:t>
            </a:r>
            <a:endParaRPr lang="en-US" dirty="0"/>
          </a:p>
        </p:txBody>
      </p:sp>
      <p:sp>
        <p:nvSpPr>
          <p:cNvPr id="4" name="Slide Number Placeholder 3"/>
          <p:cNvSpPr>
            <a:spLocks noGrp="1"/>
          </p:cNvSpPr>
          <p:nvPr>
            <p:ph type="sldNum" sz="quarter" idx="10"/>
          </p:nvPr>
        </p:nvSpPr>
        <p:spPr/>
        <p:txBody>
          <a:bodyPr/>
          <a:lstStyle/>
          <a:p>
            <a:fld id="{4FE38F58-8DC6-495D-A9D8-32B4A360F355}" type="slidenum">
              <a:rPr lang="en-US" smtClean="0"/>
              <a:pPr/>
              <a:t>34</a:t>
            </a:fld>
            <a:endParaRPr lang="en-US"/>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 submatch extraction process can be summarized by Boolean</a:t>
            </a:r>
            <a:r>
              <a:rPr lang="en-US" baseline="0" dirty="0" smtClean="0"/>
              <a:t> formula shown in this slide. This slide seems complex, the only thing you need to remember is that it shows how to find a path using Boolean operations. (The basic idea here is to find a path from an accept state to a start state. After that, the </a:t>
            </a:r>
            <a:r>
              <a:rPr lang="en-US" baseline="0" dirty="0" err="1" smtClean="0"/>
              <a:t>submatch</a:t>
            </a:r>
            <a:r>
              <a:rPr lang="en-US" baseline="0" dirty="0" smtClean="0"/>
              <a:t> extraction is to collect the last consecutive sequence of symbols that are assigned with same tags.)</a:t>
            </a:r>
          </a:p>
        </p:txBody>
      </p:sp>
      <p:sp>
        <p:nvSpPr>
          <p:cNvPr id="4" name="Slide Number Placeholder 3"/>
          <p:cNvSpPr>
            <a:spLocks noGrp="1"/>
          </p:cNvSpPr>
          <p:nvPr>
            <p:ph type="sldNum" sz="quarter" idx="10"/>
          </p:nvPr>
        </p:nvSpPr>
        <p:spPr/>
        <p:txBody>
          <a:bodyPr/>
          <a:lstStyle/>
          <a:p>
            <a:fld id="{4FE38F58-8DC6-495D-A9D8-32B4A360F355}" type="slidenum">
              <a:rPr lang="en-US" smtClean="0"/>
              <a:pPr/>
              <a:t>35</a:t>
            </a:fld>
            <a:endParaRPr lang="en-US"/>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To evaluate the performance</a:t>
            </a:r>
            <a:r>
              <a:rPr lang="en-US" baseline="0" dirty="0" smtClean="0"/>
              <a:t> of my approach, </a:t>
            </a:r>
            <a:r>
              <a:rPr lang="en-US" dirty="0" smtClean="0"/>
              <a:t>I implemented </a:t>
            </a:r>
            <a:r>
              <a:rPr lang="en-US" dirty="0" err="1" smtClean="0"/>
              <a:t>Submatch</a:t>
            </a:r>
            <a:r>
              <a:rPr lang="en-US" dirty="0" smtClean="0"/>
              <a:t>-OBDD as a </a:t>
            </a:r>
            <a:r>
              <a:rPr lang="en-US" dirty="0" err="1" smtClean="0"/>
              <a:t>toolchain</a:t>
            </a:r>
            <a:r>
              <a:rPr lang="en-US" dirty="0" smtClean="0"/>
              <a:t> in C++.  The </a:t>
            </a:r>
            <a:r>
              <a:rPr lang="en-US" dirty="0" err="1" smtClean="0"/>
              <a:t>toolchain</a:t>
            </a:r>
            <a:r>
              <a:rPr lang="en-US" baseline="0" dirty="0" smtClean="0"/>
              <a:t> has similar structure as our NFA-OBDD implementation, except that it supports tagged NFAs and </a:t>
            </a:r>
            <a:r>
              <a:rPr lang="en-US" baseline="0" dirty="0" err="1" smtClean="0"/>
              <a:t>submatch</a:t>
            </a:r>
            <a:r>
              <a:rPr lang="en-US" baseline="0" dirty="0" smtClean="0"/>
              <a:t> extraction. </a:t>
            </a:r>
            <a:endParaRPr lang="en-US" dirty="0" smtClean="0"/>
          </a:p>
          <a:p>
            <a:r>
              <a:rPr lang="en-US" dirty="0" smtClean="0"/>
              <a:t>(The</a:t>
            </a:r>
            <a:r>
              <a:rPr lang="en-US" baseline="0" dirty="0" smtClean="0"/>
              <a:t> C++ implementation interfaces with the CUDD package for OBDD construction and manipulation.) The implementation has three components. The green colored fonts show the extension of this </a:t>
            </a:r>
            <a:r>
              <a:rPr lang="en-US" baseline="0" dirty="0" err="1" smtClean="0"/>
              <a:t>toolchain</a:t>
            </a:r>
            <a:r>
              <a:rPr lang="en-US" baseline="0" dirty="0" smtClean="0"/>
              <a:t> above NFA-OBDD. The first component reads regular expressions with capturing groups and constructs tagged-NFAs for them. The tagged-NFAs are input to the second component tnfa2obdd, which constructs the OBDD representation of the tagged-NFAs. The third component loads the constructed OBDDs and matches them against an input stream of strings. </a:t>
            </a:r>
            <a:r>
              <a:rPr lang="en-US" baseline="0" dirty="0" err="1" smtClean="0"/>
              <a:t>Submatches</a:t>
            </a:r>
            <a:r>
              <a:rPr lang="en-US" baseline="0" dirty="0" smtClean="0"/>
              <a:t> are output if there are any.</a:t>
            </a:r>
            <a:endParaRPr lang="en-US" dirty="0"/>
          </a:p>
        </p:txBody>
      </p:sp>
      <p:sp>
        <p:nvSpPr>
          <p:cNvPr id="4" name="Slide Number Placeholder 3"/>
          <p:cNvSpPr>
            <a:spLocks noGrp="1"/>
          </p:cNvSpPr>
          <p:nvPr>
            <p:ph type="sldNum" sz="quarter" idx="10"/>
          </p:nvPr>
        </p:nvSpPr>
        <p:spPr/>
        <p:txBody>
          <a:bodyPr/>
          <a:lstStyle/>
          <a:p>
            <a:fld id="{AF2CF097-D98F-417B-8C81-96C659F6AAD1}" type="slidenum">
              <a:rPr lang="en-US" smtClean="0"/>
              <a:pPr/>
              <a:t>36</a:t>
            </a:fld>
            <a:endParaRPr lang="en-US"/>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Our experimental datasets includes three sets of patterns. The first patterns set include</a:t>
            </a:r>
            <a:r>
              <a:rPr lang="en-US" baseline="0" dirty="0" smtClean="0"/>
              <a:t> 115 regular expressions with capturing groups from </a:t>
            </a:r>
            <a:r>
              <a:rPr lang="en-US" dirty="0" smtClean="0"/>
              <a:t>the Snort 2009 rule set. The second pattern set include</a:t>
            </a:r>
            <a:r>
              <a:rPr lang="en-US" baseline="0" dirty="0" smtClean="0"/>
              <a:t> 403 regular expressions with capturing groups from Snort 2012. The third pattern set includes 504 patterns from a commercial firewall. </a:t>
            </a:r>
            <a:endParaRPr lang="en-US" dirty="0"/>
          </a:p>
        </p:txBody>
      </p:sp>
      <p:sp>
        <p:nvSpPr>
          <p:cNvPr id="4" name="Slide Number Placeholder 3"/>
          <p:cNvSpPr>
            <a:spLocks noGrp="1"/>
          </p:cNvSpPr>
          <p:nvPr>
            <p:ph type="sldNum" sz="quarter" idx="10"/>
          </p:nvPr>
        </p:nvSpPr>
        <p:spPr/>
        <p:txBody>
          <a:bodyPr/>
          <a:lstStyle/>
          <a:p>
            <a:fld id="{4FE38F58-8DC6-495D-A9D8-32B4A360F355}" type="slidenum">
              <a:rPr lang="en-US" smtClean="0"/>
              <a:pPr/>
              <a:t>37</a:t>
            </a:fld>
            <a:endParaRPr lang="en-US"/>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I </a:t>
            </a:r>
            <a:r>
              <a:rPr lang="en-US" baseline="0" dirty="0" smtClean="0"/>
              <a:t>test the performance of </a:t>
            </a:r>
            <a:r>
              <a:rPr lang="en-US" baseline="0" dirty="0" err="1" smtClean="0"/>
              <a:t>Submatch</a:t>
            </a:r>
            <a:r>
              <a:rPr lang="en-US" baseline="0" dirty="0" smtClean="0"/>
              <a:t>-OBDD under two configurations. In the first configuration, patterns are compiled individually and matched sequentially against input traces. In the second configuration, patterns in a data set are combined into one big pattern using the UNION operation. The combined pattern is matched against the input traces. </a:t>
            </a:r>
            <a:endParaRPr lang="en-US" dirty="0"/>
          </a:p>
        </p:txBody>
      </p:sp>
      <p:sp>
        <p:nvSpPr>
          <p:cNvPr id="4" name="Slide Number Placeholder 3"/>
          <p:cNvSpPr>
            <a:spLocks noGrp="1"/>
          </p:cNvSpPr>
          <p:nvPr>
            <p:ph type="sldNum" sz="quarter" idx="10"/>
          </p:nvPr>
        </p:nvSpPr>
        <p:spPr/>
        <p:txBody>
          <a:bodyPr/>
          <a:lstStyle/>
          <a:p>
            <a:fld id="{4FE38F58-8DC6-495D-A9D8-32B4A360F355}" type="slidenum">
              <a:rPr lang="en-US" smtClean="0"/>
              <a:pPr/>
              <a:t>38</a:t>
            </a:fld>
            <a:endParaRPr lang="en-US"/>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This slide shows the performance</a:t>
            </a:r>
            <a:r>
              <a:rPr lang="en-US" baseline="0" dirty="0" smtClean="0"/>
              <a:t> of different approaches for the Snort-2009 data set. It can be observed that </a:t>
            </a:r>
            <a:r>
              <a:rPr lang="en-US" baseline="0" dirty="0" err="1" smtClean="0"/>
              <a:t>Submatch</a:t>
            </a:r>
            <a:r>
              <a:rPr lang="en-US" baseline="0" dirty="0" smtClean="0"/>
              <a:t>-OBDD achieves its ideal performance when patterns are combined, in which </a:t>
            </a:r>
            <a:r>
              <a:rPr lang="en-US" baseline="0" dirty="0" err="1" smtClean="0"/>
              <a:t>Submatch</a:t>
            </a:r>
            <a:r>
              <a:rPr lang="en-US" baseline="0" dirty="0" smtClean="0"/>
              <a:t>-OBDD is an order of magnitude faster than PCRE and RE2. For memory consumption, </a:t>
            </a:r>
            <a:r>
              <a:rPr lang="en-US" baseline="0" dirty="0" err="1" smtClean="0"/>
              <a:t>Submatch</a:t>
            </a:r>
            <a:r>
              <a:rPr lang="en-US" baseline="0" dirty="0" smtClean="0"/>
              <a:t>-OBDD is comparable to RE2. PCRE consumes the least memory. For other data sets, I have the similar observation.</a:t>
            </a:r>
            <a:endParaRPr lang="en-US" dirty="0"/>
          </a:p>
        </p:txBody>
      </p:sp>
      <p:sp>
        <p:nvSpPr>
          <p:cNvPr id="4" name="Slide Number Placeholder 3"/>
          <p:cNvSpPr>
            <a:spLocks noGrp="1"/>
          </p:cNvSpPr>
          <p:nvPr>
            <p:ph type="sldNum" sz="quarter" idx="10"/>
          </p:nvPr>
        </p:nvSpPr>
        <p:spPr/>
        <p:txBody>
          <a:bodyPr/>
          <a:lstStyle/>
          <a:p>
            <a:fld id="{AF2CF097-D98F-417B-8C81-96C659F6AAD1}" type="slidenum">
              <a:rPr lang="en-US" smtClean="0"/>
              <a:pPr/>
              <a:t>39</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Ideally, pattern matching in network security applications should meet two requirements: time efficiency</a:t>
            </a:r>
            <a:r>
              <a:rPr lang="en-US" baseline="0" dirty="0" smtClean="0"/>
              <a:t> and space efficiency. Since network applications are often deployed over high-speed network links, time efficiency requires the time spent on processing each byte of data to be small to keep up with the </a:t>
            </a:r>
            <a:r>
              <a:rPr lang="en-US" baseline="0" dirty="0" err="1" smtClean="0"/>
              <a:t>giga</a:t>
            </a:r>
            <a:r>
              <a:rPr lang="en-US" baseline="0" dirty="0" smtClean="0"/>
              <a:t>-bit speed of packet processing. Space efficiency requires that pattern representation should fit into the main memory of a NIDS.</a:t>
            </a:r>
            <a:endParaRPr lang="en-US" dirty="0"/>
          </a:p>
        </p:txBody>
      </p:sp>
      <p:sp>
        <p:nvSpPr>
          <p:cNvPr id="4" name="Slide Number Placeholder 3"/>
          <p:cNvSpPr>
            <a:spLocks noGrp="1"/>
          </p:cNvSpPr>
          <p:nvPr>
            <p:ph type="sldNum" sz="quarter" idx="10"/>
          </p:nvPr>
        </p:nvSpPr>
        <p:spPr/>
        <p:txBody>
          <a:bodyPr/>
          <a:lstStyle/>
          <a:p>
            <a:fld id="{AF2CF097-D98F-417B-8C81-96C659F6AAD1}" type="slidenum">
              <a:rPr lang="en-US" smtClean="0"/>
              <a:pPr/>
              <a:t>4</a:t>
            </a:fld>
            <a:endParaRPr lang="en-US"/>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aseline="0" dirty="0" smtClean="0"/>
              <a:t>Now I summarize the second part of my talk. Submatch-OBDD is an extension of NFA-OBDD to model submatch extraction. </a:t>
            </a:r>
          </a:p>
          <a:p>
            <a:r>
              <a:rPr lang="en-US" baseline="0" dirty="0" smtClean="0"/>
              <a:t>Experimental results have shown that </a:t>
            </a:r>
            <a:r>
              <a:rPr lang="en-US" baseline="0" dirty="0" err="1" smtClean="0"/>
              <a:t>Submatch</a:t>
            </a:r>
            <a:r>
              <a:rPr lang="en-US" baseline="0" dirty="0" smtClean="0"/>
              <a:t>-OBDD is one order of magnitude faster than RE2 and PCRE when pattern are combined. When patterns are compiled individually and matched sequentially, our approach is slower than RE2 and PCRE. Thus, we recommend to use Submatch-OBDD in cases where patterns can be combined.</a:t>
            </a:r>
            <a:endParaRPr lang="en-US" dirty="0"/>
          </a:p>
        </p:txBody>
      </p:sp>
      <p:sp>
        <p:nvSpPr>
          <p:cNvPr id="4" name="Slide Number Placeholder 3"/>
          <p:cNvSpPr>
            <a:spLocks noGrp="1"/>
          </p:cNvSpPr>
          <p:nvPr>
            <p:ph type="sldNum" sz="quarter" idx="10"/>
          </p:nvPr>
        </p:nvSpPr>
        <p:spPr/>
        <p:txBody>
          <a:bodyPr/>
          <a:lstStyle/>
          <a:p>
            <a:fld id="{4FE38F58-8DC6-495D-A9D8-32B4A360F355}" type="slidenum">
              <a:rPr lang="en-US" smtClean="0"/>
              <a:pPr/>
              <a:t>40</a:t>
            </a:fld>
            <a:endParaRPr lang="en-US"/>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Lastly, I am going</a:t>
            </a:r>
            <a:r>
              <a:rPr lang="en-US" baseline="0" dirty="0" smtClean="0"/>
              <a:t> to discuss an even more complicated case of pattern matching: patterns extended with back references, which are more expressive than patterns I discussed in the first two parts.</a:t>
            </a:r>
            <a:endParaRPr lang="en-US" dirty="0"/>
          </a:p>
        </p:txBody>
      </p:sp>
      <p:sp>
        <p:nvSpPr>
          <p:cNvPr id="4" name="Slide Number Placeholder 3"/>
          <p:cNvSpPr>
            <a:spLocks noGrp="1"/>
          </p:cNvSpPr>
          <p:nvPr>
            <p:ph type="sldNum" sz="quarter" idx="10"/>
          </p:nvPr>
        </p:nvSpPr>
        <p:spPr/>
        <p:txBody>
          <a:bodyPr/>
          <a:lstStyle/>
          <a:p>
            <a:fld id="{AF2CF097-D98F-417B-8C81-96C659F6AAD1}" type="slidenum">
              <a:rPr lang="en-US" smtClean="0"/>
              <a:pPr/>
              <a:t>41</a:t>
            </a:fld>
            <a:endParaRPr lang="en-US"/>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Back references are used to identify</a:t>
            </a:r>
            <a:r>
              <a:rPr lang="en-US" baseline="0" dirty="0" smtClean="0"/>
              <a:t> repeated substrings within an input string. Patterns with back references are non-regular languages. Here is an example pattern containing back reference. The pattern has a capturing group which will match </a:t>
            </a:r>
            <a:r>
              <a:rPr lang="en-US" baseline="0" dirty="0" err="1" smtClean="0"/>
              <a:t>sens</a:t>
            </a:r>
            <a:r>
              <a:rPr lang="en-US" baseline="0" dirty="0" smtClean="0"/>
              <a:t> or </a:t>
            </a:r>
            <a:r>
              <a:rPr lang="en-US" baseline="0" dirty="0" err="1" smtClean="0"/>
              <a:t>respons</a:t>
            </a:r>
            <a:r>
              <a:rPr lang="en-US" baseline="0" dirty="0" smtClean="0"/>
              <a:t>. A \1 means that the substring captured by the first capturing group will be repeated at this location. For the example pattern on the left, we can see that the first two strings on the right match the pattern, while the last two strings do not match since the captured substring are not repeated. A real example pattern with back reference from Snort is shown at the bottom of the slide.</a:t>
            </a:r>
          </a:p>
          <a:p>
            <a:endParaRPr lang="en-US" baseline="0" dirty="0" smtClean="0"/>
          </a:p>
          <a:p>
            <a:r>
              <a:rPr lang="en-US" baseline="0" dirty="0" smtClean="0"/>
              <a:t>Note of modifiers:</a:t>
            </a:r>
          </a:p>
          <a:p>
            <a:r>
              <a:rPr lang="en-US" baseline="0" dirty="0" smtClean="0"/>
              <a:t>s – dot matches new line</a:t>
            </a:r>
          </a:p>
          <a:p>
            <a:r>
              <a:rPr lang="en-US" baseline="0" dirty="0" err="1" smtClean="0"/>
              <a:t>i</a:t>
            </a:r>
            <a:r>
              <a:rPr lang="en-US" baseline="0" dirty="0" smtClean="0"/>
              <a:t> – case insensitive</a:t>
            </a:r>
          </a:p>
          <a:p>
            <a:r>
              <a:rPr lang="en-US" baseline="0" dirty="0" smtClean="0"/>
              <a:t>m – multiple lines match</a:t>
            </a:r>
            <a:endParaRPr lang="en-US" dirty="0"/>
          </a:p>
        </p:txBody>
      </p:sp>
      <p:sp>
        <p:nvSpPr>
          <p:cNvPr id="4" name="Slide Number Placeholder 3"/>
          <p:cNvSpPr>
            <a:spLocks noGrp="1"/>
          </p:cNvSpPr>
          <p:nvPr>
            <p:ph type="sldNum" sz="quarter" idx="10"/>
          </p:nvPr>
        </p:nvSpPr>
        <p:spPr/>
        <p:txBody>
          <a:bodyPr/>
          <a:lstStyle/>
          <a:p>
            <a:fld id="{AF2CF097-D98F-417B-8C81-96C659F6AAD1}" type="slidenum">
              <a:rPr lang="en-US" smtClean="0"/>
              <a:pPr/>
              <a:t>42</a:t>
            </a:fld>
            <a:endParaRPr lang="en-US"/>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Existing approach</a:t>
            </a:r>
            <a:r>
              <a:rPr lang="en-US" baseline="0" dirty="0" smtClean="0"/>
              <a:t> for back references is recursive backtracking, which has been implemented by PCRE, and the </a:t>
            </a:r>
            <a:r>
              <a:rPr lang="en-US" baseline="0" dirty="0" err="1" smtClean="0"/>
              <a:t>regex</a:t>
            </a:r>
            <a:r>
              <a:rPr lang="en-US" baseline="0" dirty="0" smtClean="0"/>
              <a:t> libraries of Java, Perl, etc. Backtracking is fast in general, but can be extremely slow for certain patterns. This figure shows how the performance of PCRE decreases for patterns in the form of a with 0 or 1 quantifier repeated n times, followed by n repeated a, followed by a back reference. For input strings of n repeated a, the throughput of PCRE quickly </a:t>
            </a:r>
            <a:r>
              <a:rPr lang="en-US" baseline="0" dirty="0" err="1" smtClean="0"/>
              <a:t>quickly</a:t>
            </a:r>
            <a:r>
              <a:rPr lang="en-US" baseline="0" dirty="0" smtClean="0"/>
              <a:t> goes down to nearly zero. In my experimentation, I have observed that PCRE failed to return correct results when n&gt;=25. There are numerous patterns that can make PCRE very slow. For Java, I have similar observations.</a:t>
            </a:r>
            <a:endParaRPr lang="en-US" dirty="0"/>
          </a:p>
        </p:txBody>
      </p:sp>
      <p:sp>
        <p:nvSpPr>
          <p:cNvPr id="4" name="Slide Number Placeholder 3"/>
          <p:cNvSpPr>
            <a:spLocks noGrp="1"/>
          </p:cNvSpPr>
          <p:nvPr>
            <p:ph type="sldNum" sz="quarter" idx="10"/>
          </p:nvPr>
        </p:nvSpPr>
        <p:spPr/>
        <p:txBody>
          <a:bodyPr/>
          <a:lstStyle/>
          <a:p>
            <a:fld id="{AF2CF097-D98F-417B-8C81-96C659F6AAD1}" type="slidenum">
              <a:rPr lang="en-US" smtClean="0"/>
              <a:pPr/>
              <a:t>43</a:t>
            </a:fld>
            <a:endParaRPr lang="en-US"/>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My approach</a:t>
            </a:r>
            <a:r>
              <a:rPr lang="en-US" baseline="0" dirty="0" smtClean="0"/>
              <a:t> to tackle back reference is relax + constraint. The basic idea is to convert a back reference problem to a conditional submatch problem. For example, the pattern on the left side can be converted to a pattern on the right side, where the back reference is replaced by the capturing group it refers to. To make the re-written pattern be equivalent to the original pattern, we can add a constraint requiring that the substrings captured by the two capturing groups are equal. </a:t>
            </a:r>
            <a:endParaRPr lang="en-US" dirty="0"/>
          </a:p>
        </p:txBody>
      </p:sp>
      <p:sp>
        <p:nvSpPr>
          <p:cNvPr id="4" name="Slide Number Placeholder 3"/>
          <p:cNvSpPr>
            <a:spLocks noGrp="1"/>
          </p:cNvSpPr>
          <p:nvPr>
            <p:ph type="sldNum" sz="quarter" idx="10"/>
          </p:nvPr>
        </p:nvSpPr>
        <p:spPr/>
        <p:txBody>
          <a:bodyPr/>
          <a:lstStyle/>
          <a:p>
            <a:fld id="{AF2CF097-D98F-417B-8C81-96C659F6AAD1}" type="slidenum">
              <a:rPr lang="en-US" smtClean="0"/>
              <a:pPr/>
              <a:t>44</a:t>
            </a:fld>
            <a:endParaRPr lang="en-US"/>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Once we convert</a:t>
            </a:r>
            <a:r>
              <a:rPr lang="en-US" baseline="0" dirty="0" smtClean="0"/>
              <a:t> a back reference problem to a conditional submatch problem, we can use a NFA-like approach to do pattern matching. For our example pattern, we can construct a tagged-NFA shown in this figure. The acceptance condition of this automaton is state 3, plus that the two captured substrings are equal.</a:t>
            </a:r>
            <a:endParaRPr lang="en-US" dirty="0"/>
          </a:p>
        </p:txBody>
      </p:sp>
      <p:sp>
        <p:nvSpPr>
          <p:cNvPr id="4" name="Slide Number Placeholder 3"/>
          <p:cNvSpPr>
            <a:spLocks noGrp="1"/>
          </p:cNvSpPr>
          <p:nvPr>
            <p:ph type="sldNum" sz="quarter" idx="10"/>
          </p:nvPr>
        </p:nvSpPr>
        <p:spPr/>
        <p:txBody>
          <a:bodyPr/>
          <a:lstStyle/>
          <a:p>
            <a:fld id="{AF2CF097-D98F-417B-8C81-96C659F6AAD1}" type="slidenum">
              <a:rPr lang="en-US" smtClean="0"/>
              <a:pPr/>
              <a:t>45</a:t>
            </a:fld>
            <a:endParaRPr lang="en-US"/>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 transition table of a tagged-NFA has</a:t>
            </a:r>
            <a:r>
              <a:rPr lang="en-US" baseline="0" dirty="0" smtClean="0"/>
              <a:t> four columns. The first three columns denote transitions, and the fourth column denotes actions to take for each transition. The actions here are used to maintain the substrings captured by the capturing groups. There are two types of transitions in the transition table. Transitions that are within a capturing group are associated with new() or update() action. A new action is used to create a new captured substring. An update action is used to update a substring by appending an input symbol to the end of the substring. Transitions that are not in any capturing group are associated with a carry-over() action, where captured strings are copied around from state to state. </a:t>
            </a:r>
            <a:endParaRPr lang="en-US" dirty="0"/>
          </a:p>
        </p:txBody>
      </p:sp>
      <p:sp>
        <p:nvSpPr>
          <p:cNvPr id="4" name="Slide Number Placeholder 3"/>
          <p:cNvSpPr>
            <a:spLocks noGrp="1"/>
          </p:cNvSpPr>
          <p:nvPr>
            <p:ph type="sldNum" sz="quarter" idx="10"/>
          </p:nvPr>
        </p:nvSpPr>
        <p:spPr/>
        <p:txBody>
          <a:bodyPr/>
          <a:lstStyle/>
          <a:p>
            <a:fld id="{AF2CF097-D98F-417B-8C81-96C659F6AAD1}" type="slidenum">
              <a:rPr lang="en-US" smtClean="0"/>
              <a:pPr/>
              <a:t>46</a:t>
            </a:fld>
            <a:endParaRPr lang="en-US"/>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In</a:t>
            </a:r>
            <a:r>
              <a:rPr lang="en-US" baseline="0" dirty="0" smtClean="0"/>
              <a:t> our design, we denote an element in a frontier set by a </a:t>
            </a:r>
            <a:r>
              <a:rPr lang="en-US" baseline="0" dirty="0" err="1" smtClean="0"/>
              <a:t>tuple</a:t>
            </a:r>
            <a:r>
              <a:rPr lang="en-US" baseline="0" dirty="0" smtClean="0"/>
              <a:t> (state#, substr1, substr2, …). The frontier update is a table lookup plus one or more actions. To check whether a tagged-NFA is in an accept configuration, we check the existence of a </a:t>
            </a:r>
            <a:r>
              <a:rPr lang="en-US" baseline="0" dirty="0" err="1" smtClean="0"/>
              <a:t>tuple</a:t>
            </a:r>
            <a:r>
              <a:rPr lang="en-US" baseline="0" dirty="0" smtClean="0"/>
              <a:t> (s, substr1, substr2) such that s is an accept state and the two captured substrings are equal.</a:t>
            </a:r>
            <a:endParaRPr lang="en-US" dirty="0"/>
          </a:p>
        </p:txBody>
      </p:sp>
      <p:sp>
        <p:nvSpPr>
          <p:cNvPr id="4" name="Slide Number Placeholder 3"/>
          <p:cNvSpPr>
            <a:spLocks noGrp="1"/>
          </p:cNvSpPr>
          <p:nvPr>
            <p:ph type="sldNum" sz="quarter" idx="10"/>
          </p:nvPr>
        </p:nvSpPr>
        <p:spPr/>
        <p:txBody>
          <a:bodyPr/>
          <a:lstStyle/>
          <a:p>
            <a:fld id="{AF2CF097-D98F-417B-8C81-96C659F6AAD1}" type="slidenum">
              <a:rPr lang="en-US" smtClean="0"/>
              <a:pPr/>
              <a:t>47</a:t>
            </a:fld>
            <a:endParaRPr lang="en-US"/>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I implemented</a:t>
            </a:r>
            <a:r>
              <a:rPr lang="en-US" baseline="0" dirty="0" smtClean="0"/>
              <a:t> my new back reference approach in C++.  Basically, I have two implementations. NFA-</a:t>
            </a:r>
            <a:r>
              <a:rPr lang="en-US" baseline="0" dirty="0" err="1" smtClean="0"/>
              <a:t>backref</a:t>
            </a:r>
            <a:r>
              <a:rPr lang="en-US" baseline="0" dirty="0" smtClean="0"/>
              <a:t> is an NFA-like implementation, while OBDD-</a:t>
            </a:r>
            <a:r>
              <a:rPr lang="en-US" baseline="0" dirty="0" err="1" smtClean="0"/>
              <a:t>backref</a:t>
            </a:r>
            <a:r>
              <a:rPr lang="en-US" baseline="0" dirty="0" smtClean="0"/>
              <a:t> is an implementation which employs Boolean functions and the OBDD data structure. (The implementation has two components. The first component accepts patterns with back references as input and compiles them into tagged NFAs and the corresponding accept conditions. The second component performs pattern matching by loading tagged-NFAs and matching them against a stream of input strings.)</a:t>
            </a:r>
            <a:endParaRPr lang="en-US" dirty="0"/>
          </a:p>
        </p:txBody>
      </p:sp>
      <p:sp>
        <p:nvSpPr>
          <p:cNvPr id="4" name="Slide Number Placeholder 3"/>
          <p:cNvSpPr>
            <a:spLocks noGrp="1"/>
          </p:cNvSpPr>
          <p:nvPr>
            <p:ph type="sldNum" sz="quarter" idx="10"/>
          </p:nvPr>
        </p:nvSpPr>
        <p:spPr/>
        <p:txBody>
          <a:bodyPr/>
          <a:lstStyle/>
          <a:p>
            <a:fld id="{AF2CF097-D98F-417B-8C81-96C659F6AAD1}" type="slidenum">
              <a:rPr lang="en-US" smtClean="0"/>
              <a:pPr/>
              <a:t>48</a:t>
            </a:fld>
            <a:endParaRPr lang="en-US"/>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I evaluate the feasibility of my</a:t>
            </a:r>
            <a:r>
              <a:rPr lang="en-US" baseline="0" dirty="0" smtClean="0"/>
              <a:t> algorithm using three sets of patterns with back references. The first two set of patterns are used to test how my approach performs under algorithmic complexity attacks. The third set of patterns are used to test how my approach behaves on benign patterns.  The first set of patterns are in the form of </a:t>
            </a:r>
            <a:r>
              <a:rPr lang="en-US" sz="1200" dirty="0" smtClean="0"/>
              <a:t>(a?{n})a{n}\1 for n = 5 to 30. The second set of patterns are revised</a:t>
            </a:r>
            <a:r>
              <a:rPr lang="en-US" sz="1200" baseline="0" dirty="0" smtClean="0"/>
              <a:t> from 10 patterns from Snort-2009 by adding back references to them. The third set of patterns are 46 patterns from Snort-2012. </a:t>
            </a:r>
            <a:endParaRPr lang="en-US" dirty="0"/>
          </a:p>
        </p:txBody>
      </p:sp>
      <p:sp>
        <p:nvSpPr>
          <p:cNvPr id="4" name="Slide Number Placeholder 3"/>
          <p:cNvSpPr>
            <a:spLocks noGrp="1"/>
          </p:cNvSpPr>
          <p:nvPr>
            <p:ph type="sldNum" sz="quarter" idx="10"/>
          </p:nvPr>
        </p:nvSpPr>
        <p:spPr/>
        <p:txBody>
          <a:bodyPr/>
          <a:lstStyle/>
          <a:p>
            <a:fld id="{AF2CF097-D98F-417B-8C81-96C659F6AAD1}" type="slidenum">
              <a:rPr lang="en-US" smtClean="0"/>
              <a:pPr/>
              <a:t>49</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dirty="0" smtClean="0"/>
              <a:t>Unfortunately,</a:t>
            </a:r>
            <a:r>
              <a:rPr lang="en-US" baseline="0" dirty="0" smtClean="0"/>
              <a:t> pattern matching in reality suffers from a time-space tradeoff. There are three prior approaches for pattern matching: DFA-based, NFA-based, and recursive backtracking-based approaches. DFAs are fast in operation, but suffer from space blow-up. NFAs are space efficient, but are slow in operation because an NFA can be simultaneously at multiple states at any instant. Recursive backtracking approaches are fast in general, but can be extremely slow for certain patterns.</a:t>
            </a:r>
            <a:endParaRPr lang="en-US" dirty="0"/>
          </a:p>
        </p:txBody>
      </p:sp>
      <p:sp>
        <p:nvSpPr>
          <p:cNvPr id="4" name="Slide Number Placeholder 3"/>
          <p:cNvSpPr>
            <a:spLocks noGrp="1"/>
          </p:cNvSpPr>
          <p:nvPr>
            <p:ph type="sldNum" sz="quarter" idx="10"/>
          </p:nvPr>
        </p:nvSpPr>
        <p:spPr/>
        <p:txBody>
          <a:bodyPr/>
          <a:lstStyle/>
          <a:p>
            <a:fld id="{AF2CF097-D98F-417B-8C81-96C659F6AAD1}" type="slidenum">
              <a:rPr lang="en-US" smtClean="0"/>
              <a:pPr/>
              <a:t>5</a:t>
            </a:fld>
            <a:endParaRPr lang="en-US"/>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This</a:t>
            </a:r>
            <a:r>
              <a:rPr lang="en-US" baseline="0" dirty="0" smtClean="0"/>
              <a:t> slide shows how different implementations performs for the second pattern set. The x-axis pattern ID, and the y-axis denotes execution time in the unit of cycles/byte. It can be observed that my algorithm is at least 3 orders of magnitude faster than PCRE for this pattern set. It also shows that OBDD does not help in this implementation.</a:t>
            </a:r>
            <a:endParaRPr lang="en-US" dirty="0"/>
          </a:p>
        </p:txBody>
      </p:sp>
      <p:sp>
        <p:nvSpPr>
          <p:cNvPr id="4" name="Slide Number Placeholder 3"/>
          <p:cNvSpPr>
            <a:spLocks noGrp="1"/>
          </p:cNvSpPr>
          <p:nvPr>
            <p:ph type="sldNum" sz="quarter" idx="10"/>
          </p:nvPr>
        </p:nvSpPr>
        <p:spPr/>
        <p:txBody>
          <a:bodyPr/>
          <a:lstStyle/>
          <a:p>
            <a:fld id="{AF2CF097-D98F-417B-8C81-96C659F6AAD1}" type="slidenum">
              <a:rPr lang="en-US" smtClean="0"/>
              <a:pPr/>
              <a:t>50</a:t>
            </a:fld>
            <a:endParaRPr lang="en-US"/>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This figure shows the performance of different</a:t>
            </a:r>
            <a:r>
              <a:rPr lang="en-US" baseline="0" dirty="0" smtClean="0"/>
              <a:t> implementations for the third pattern set. It can be observed that PCRE is one order of magnitude faster than NFA-</a:t>
            </a:r>
            <a:r>
              <a:rPr lang="en-US" baseline="0" dirty="0" err="1" smtClean="0"/>
              <a:t>backref</a:t>
            </a:r>
            <a:r>
              <a:rPr lang="en-US" baseline="0" dirty="0" smtClean="0"/>
              <a:t> for benign traces, which is in my expectation because backtracking is fast in general. However, we can see that our implement is three orders of magnitude faster than PCRE for pathological traces with the same pattern set.</a:t>
            </a:r>
            <a:endParaRPr lang="en-US" dirty="0"/>
          </a:p>
        </p:txBody>
      </p:sp>
      <p:sp>
        <p:nvSpPr>
          <p:cNvPr id="4" name="Slide Number Placeholder 3"/>
          <p:cNvSpPr>
            <a:spLocks noGrp="1"/>
          </p:cNvSpPr>
          <p:nvPr>
            <p:ph type="sldNum" sz="quarter" idx="10"/>
          </p:nvPr>
        </p:nvSpPr>
        <p:spPr/>
        <p:txBody>
          <a:bodyPr/>
          <a:lstStyle/>
          <a:p>
            <a:fld id="{AF2CF097-D98F-417B-8C81-96C659F6AAD1}" type="slidenum">
              <a:rPr lang="en-US" smtClean="0"/>
              <a:pPr/>
              <a:t>51</a:t>
            </a:fld>
            <a:endParaRPr lang="en-US"/>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Now I summarize</a:t>
            </a:r>
            <a:r>
              <a:rPr lang="en-US" baseline="0" dirty="0" smtClean="0"/>
              <a:t> the third part of my talk: I present an efficient algorithm for pattern matching with back references. Experimental results show that the new algorithm resists known algorithmic complexity attacks and outperforms existing backtracking tool PCRE by 3 orders of magnitude. PCRE is one order of magnitude faster than my implementation for benign patterns.</a:t>
            </a:r>
            <a:endParaRPr lang="en-US" dirty="0"/>
          </a:p>
        </p:txBody>
      </p:sp>
      <p:sp>
        <p:nvSpPr>
          <p:cNvPr id="4" name="Slide Number Placeholder 3"/>
          <p:cNvSpPr>
            <a:spLocks noGrp="1"/>
          </p:cNvSpPr>
          <p:nvPr>
            <p:ph type="sldNum" sz="quarter" idx="10"/>
          </p:nvPr>
        </p:nvSpPr>
        <p:spPr/>
        <p:txBody>
          <a:bodyPr/>
          <a:lstStyle/>
          <a:p>
            <a:fld id="{AF2CF097-D98F-417B-8C81-96C659F6AAD1}" type="slidenum">
              <a:rPr lang="en-US" smtClean="0"/>
              <a:pPr/>
              <a:t>52</a:t>
            </a:fld>
            <a:endParaRPr lang="en-US"/>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Slide Image Placeholder 1"/>
          <p:cNvSpPr>
            <a:spLocks noGrp="1" noRot="1" noChangeAspect="1" noTextEdit="1"/>
          </p:cNvSpPr>
          <p:nvPr>
            <p:ph type="sldImg"/>
          </p:nvPr>
        </p:nvSpPr>
        <p:spPr bwMode="auto">
          <a:noFill/>
          <a:ln>
            <a:solidFill>
              <a:srgbClr val="000000"/>
            </a:solidFill>
            <a:miter lim="800000"/>
            <a:headEnd/>
            <a:tailEnd/>
          </a:ln>
        </p:spPr>
      </p:sp>
      <p:sp>
        <p:nvSpPr>
          <p:cNvPr id="102403"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sz="1000" dirty="0" smtClean="0">
                <a:ea typeface="ＭＳ Ｐゴシック" pitchFamily="34" charset="-128"/>
              </a:rPr>
              <a:t>There</a:t>
            </a:r>
            <a:r>
              <a:rPr lang="en-US" sz="1000" baseline="0" dirty="0" smtClean="0">
                <a:ea typeface="ＭＳ Ｐゴシック" pitchFamily="34" charset="-128"/>
              </a:rPr>
              <a:t> are many research works regarding pattern matching. Most of them focused on patterns recognizable by regular languages. For submatch extraction, Horne et al proposed a DFA-based solution, which is time efficient but suffers from state blow-up. Google’s RE2 is a DFA/NFA mixed approach. RE2 does not support back references. PCRE is a representative implementation of recursive backtracking. For more related work, please read my papers.</a:t>
            </a:r>
            <a:endParaRPr lang="en-US" sz="1000" dirty="0" smtClean="0">
              <a:ea typeface="ＭＳ Ｐゴシック" pitchFamily="34" charset="-128"/>
            </a:endParaRPr>
          </a:p>
        </p:txBody>
      </p:sp>
      <p:sp>
        <p:nvSpPr>
          <p:cNvPr id="102404" name="Slide Number Placeholder 3"/>
          <p:cNvSpPr>
            <a:spLocks noGrp="1"/>
          </p:cNvSpPr>
          <p:nvPr>
            <p:ph type="sldNum" sz="quarter" idx="5"/>
          </p:nvPr>
        </p:nvSpPr>
        <p:spPr bwMode="auto">
          <a:noFill/>
          <a:ln>
            <a:miter lim="800000"/>
            <a:headEnd/>
            <a:tailEnd/>
          </a:ln>
        </p:spPr>
        <p:txBody>
          <a:bodyPr/>
          <a:lstStyle/>
          <a:p>
            <a:fld id="{F6EEA09D-A453-416D-9EA1-53545714F411}" type="slidenum">
              <a:rPr lang="en-US"/>
              <a:pPr/>
              <a:t>53</a:t>
            </a:fld>
            <a:endParaRPr lang="en-US"/>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To conclude, my thesis addresses one question: how to perform time and space efficient pattern matching? To answer this question, I have present </a:t>
            </a:r>
            <a:r>
              <a:rPr lang="en-US" baseline="0" dirty="0" smtClean="0"/>
              <a:t>three contributions. (1) First, I presented NFA-OBDD, a time and space efficient data structure for patterns which can be represented by regular languages. (2) Next, I presented an extension of NFA-OBDDs which allows them to model submatch extraction, an important feature used by real-world patterns in security applications. (3) Finally, I presented a technique to efficiently matching regular expression extended with back references, which are non-regular languages. I have shown that my algorithms beat the performance of existing approaches by orders of magnitude.</a:t>
            </a:r>
            <a:endParaRPr lang="en-US" dirty="0"/>
          </a:p>
        </p:txBody>
      </p:sp>
      <p:sp>
        <p:nvSpPr>
          <p:cNvPr id="4" name="Slide Number Placeholder 3"/>
          <p:cNvSpPr>
            <a:spLocks noGrp="1"/>
          </p:cNvSpPr>
          <p:nvPr>
            <p:ph type="sldNum" sz="quarter" idx="10"/>
          </p:nvPr>
        </p:nvSpPr>
        <p:spPr/>
        <p:txBody>
          <a:bodyPr/>
          <a:lstStyle/>
          <a:p>
            <a:fld id="{AF2CF097-D98F-417B-8C81-96C659F6AAD1}" type="slidenum">
              <a:rPr lang="en-US" smtClean="0"/>
              <a:pPr/>
              <a:t>54</a:t>
            </a:fld>
            <a:endParaRPr lang="en-US"/>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Finally,</a:t>
            </a:r>
            <a:r>
              <a:rPr lang="en-US" baseline="0" dirty="0" smtClean="0"/>
              <a:t> I would like to express my thanks to people who have helped me in my </a:t>
            </a:r>
            <a:r>
              <a:rPr lang="en-US" baseline="0" dirty="0" err="1" smtClean="0"/>
              <a:t>Ph.D</a:t>
            </a:r>
            <a:r>
              <a:rPr lang="en-US" baseline="0" dirty="0" smtClean="0"/>
              <a:t> studies. </a:t>
            </a:r>
            <a:endParaRPr lang="en-US" dirty="0"/>
          </a:p>
        </p:txBody>
      </p:sp>
      <p:sp>
        <p:nvSpPr>
          <p:cNvPr id="4" name="Slide Number Placeholder 3"/>
          <p:cNvSpPr>
            <a:spLocks noGrp="1"/>
          </p:cNvSpPr>
          <p:nvPr>
            <p:ph type="sldNum" sz="quarter" idx="10"/>
          </p:nvPr>
        </p:nvSpPr>
        <p:spPr/>
        <p:txBody>
          <a:bodyPr/>
          <a:lstStyle/>
          <a:p>
            <a:fld id="{AF2CF097-D98F-417B-8C81-96C659F6AAD1}" type="slidenum">
              <a:rPr lang="en-US" smtClean="0"/>
              <a:pPr/>
              <a:t>55</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 time-space tradeoff of different approaches can be shown by this figure,</a:t>
            </a:r>
            <a:r>
              <a:rPr lang="en-US" baseline="0" dirty="0" smtClean="0"/>
              <a:t> where the x-axis denotes space, and y-axis denotes time. An ideal solution should be close to the origin of the coordinate system. As we can see, none of the prior approaches can be considered as ideal. The main contribution of this dissertation is: finding approaches that are close to the ideal.</a:t>
            </a:r>
            <a:endParaRPr lang="en-US" dirty="0"/>
          </a:p>
        </p:txBody>
      </p:sp>
      <p:sp>
        <p:nvSpPr>
          <p:cNvPr id="4" name="Slide Number Placeholder 3"/>
          <p:cNvSpPr>
            <a:spLocks noGrp="1"/>
          </p:cNvSpPr>
          <p:nvPr>
            <p:ph type="sldNum" sz="quarter" idx="10"/>
          </p:nvPr>
        </p:nvSpPr>
        <p:spPr/>
        <p:txBody>
          <a:bodyPr/>
          <a:lstStyle/>
          <a:p>
            <a:fld id="{AF2CF097-D98F-417B-8C81-96C659F6AAD1}" type="slidenum">
              <a:rPr lang="en-US" smtClean="0"/>
              <a:pPr/>
              <a:t>6</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dirty="0" smtClean="0"/>
              <a:t>In this talk, </a:t>
            </a:r>
            <a:r>
              <a:rPr lang="en-US" baseline="0" dirty="0" smtClean="0"/>
              <a:t>I am going to present several new algorithms on pattern matching. In the first part, I will discuss regular expressions, which are patterns recognizable by regular languages. For that, I will present NFA-OBDD, a time and space efficient data structure for regular expressions. In the second part, I will present an extension of NFA-OBDD to model </a:t>
            </a:r>
            <a:r>
              <a:rPr lang="en-US" baseline="0" dirty="0" err="1" smtClean="0"/>
              <a:t>submatch</a:t>
            </a:r>
            <a:r>
              <a:rPr lang="en-US" baseline="0" dirty="0" smtClean="0"/>
              <a:t> extraction, an important feature in real-world patterns used by network security applications. Lastly, I will discuss patterns extended with back references, which are non-regular languages. I will present NFA-</a:t>
            </a:r>
            <a:r>
              <a:rPr lang="en-US" baseline="0" dirty="0" err="1" smtClean="0"/>
              <a:t>backref</a:t>
            </a:r>
            <a:r>
              <a:rPr lang="en-US" baseline="0" dirty="0" smtClean="0"/>
              <a:t>, an efficient matching algorithm for patterns with back references.</a:t>
            </a:r>
            <a:endParaRPr lang="en-US" dirty="0" smtClean="0"/>
          </a:p>
        </p:txBody>
      </p:sp>
      <p:sp>
        <p:nvSpPr>
          <p:cNvPr id="4" name="Slide Number Placeholder 3"/>
          <p:cNvSpPr>
            <a:spLocks noGrp="1"/>
          </p:cNvSpPr>
          <p:nvPr>
            <p:ph type="sldNum" sz="quarter" idx="10"/>
          </p:nvPr>
        </p:nvSpPr>
        <p:spPr/>
        <p:txBody>
          <a:bodyPr/>
          <a:lstStyle/>
          <a:p>
            <a:fld id="{AF2CF097-D98F-417B-8C81-96C659F6AAD1}" type="slidenum">
              <a:rPr lang="en-US" smtClean="0"/>
              <a:pPr/>
              <a:t>7</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I am going to show you that: (1) NFA-OBDD is </a:t>
            </a:r>
            <a:r>
              <a:rPr lang="en-US" baseline="0" dirty="0" smtClean="0"/>
              <a:t>capable of representing 1500 real-world patterns by 60MB memory, and it is 3 orders of magnitude faster than NFAs. (2) </a:t>
            </a:r>
            <a:r>
              <a:rPr lang="en-US" baseline="0" dirty="0" err="1" smtClean="0"/>
              <a:t>Submatch</a:t>
            </a:r>
            <a:r>
              <a:rPr lang="en-US" baseline="0" dirty="0" smtClean="0"/>
              <a:t>-OBDD is one order of magnitude faster than PCRE and Google’s RE2. (3) NFA-</a:t>
            </a:r>
            <a:r>
              <a:rPr lang="en-US" baseline="0" dirty="0" err="1" smtClean="0"/>
              <a:t>backref</a:t>
            </a:r>
            <a:r>
              <a:rPr lang="en-US" baseline="0" dirty="0" smtClean="0"/>
              <a:t> is three orders of magnitude faster than PCRE for certain types of patterns. </a:t>
            </a:r>
            <a:endParaRPr lang="en-US" dirty="0" smtClean="0"/>
          </a:p>
        </p:txBody>
      </p:sp>
      <p:sp>
        <p:nvSpPr>
          <p:cNvPr id="4" name="Slide Number Placeholder 3"/>
          <p:cNvSpPr>
            <a:spLocks noGrp="1"/>
          </p:cNvSpPr>
          <p:nvPr>
            <p:ph type="sldNum" sz="quarter" idx="10"/>
          </p:nvPr>
        </p:nvSpPr>
        <p:spPr/>
        <p:txBody>
          <a:bodyPr/>
          <a:lstStyle/>
          <a:p>
            <a:fld id="{AF2CF097-D98F-417B-8C81-96C659F6AAD1}" type="slidenum">
              <a:rPr lang="en-US" smtClean="0"/>
              <a:pPr/>
              <a:t>8</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Slide Image Placeholder 1"/>
          <p:cNvSpPr>
            <a:spLocks noGrp="1" noRot="1" noChangeAspect="1" noTextEdit="1"/>
          </p:cNvSpPr>
          <p:nvPr>
            <p:ph type="sldImg"/>
          </p:nvPr>
        </p:nvSpPr>
        <p:spPr bwMode="auto">
          <a:noFill/>
          <a:ln>
            <a:solidFill>
              <a:srgbClr val="000000"/>
            </a:solidFill>
            <a:miter lim="800000"/>
            <a:headEnd/>
            <a:tailEnd/>
          </a:ln>
        </p:spPr>
      </p:sp>
      <p:sp>
        <p:nvSpPr>
          <p:cNvPr id="65539"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dirty="0" smtClean="0">
                <a:ea typeface="ＭＳ Ｐゴシック" pitchFamily="34" charset="-128"/>
              </a:rPr>
              <a:t>Now let’s start from NFA-OBDD.</a:t>
            </a:r>
            <a:r>
              <a:rPr lang="en-US" baseline="0" dirty="0" smtClean="0">
                <a:ea typeface="ＭＳ Ｐゴシック" pitchFamily="34" charset="-128"/>
              </a:rPr>
              <a:t> This is a joint work with Rezwana, Vinod, and Randy.</a:t>
            </a:r>
            <a:endParaRPr lang="en-US" dirty="0" smtClean="0">
              <a:ea typeface="ＭＳ Ｐゴシック" pitchFamily="34" charset="-128"/>
            </a:endParaRPr>
          </a:p>
        </p:txBody>
      </p:sp>
      <p:sp>
        <p:nvSpPr>
          <p:cNvPr id="65540" name="Slide Number Placeholder 3"/>
          <p:cNvSpPr>
            <a:spLocks noGrp="1"/>
          </p:cNvSpPr>
          <p:nvPr>
            <p:ph type="sldNum" sz="quarter" idx="5"/>
          </p:nvPr>
        </p:nvSpPr>
        <p:spPr bwMode="auto">
          <a:noFill/>
          <a:ln>
            <a:miter lim="800000"/>
            <a:headEnd/>
            <a:tailEnd/>
          </a:ln>
        </p:spPr>
        <p:txBody>
          <a:bodyPr/>
          <a:lstStyle/>
          <a:p>
            <a:fld id="{278DF41F-6221-4A00-8416-F5DCDDE83E71}" type="slidenum">
              <a:rPr lang="en-US"/>
              <a:pPr/>
              <a:t>9</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4" name="Picture 8" descr="PPT_intropage_print"/>
          <p:cNvPicPr>
            <a:picLocks noChangeAspect="1" noChangeArrowheads="1"/>
          </p:cNvPicPr>
          <p:nvPr/>
        </p:nvPicPr>
        <p:blipFill>
          <a:blip r:embed="rId2"/>
          <a:srcRect/>
          <a:stretch>
            <a:fillRect/>
          </a:stretch>
        </p:blipFill>
        <p:spPr bwMode="auto">
          <a:xfrm>
            <a:off x="0" y="0"/>
            <a:ext cx="9144000" cy="6858000"/>
          </a:xfrm>
          <a:prstGeom prst="rect">
            <a:avLst/>
          </a:prstGeom>
          <a:noFill/>
          <a:ln w="9525">
            <a:noFill/>
            <a:miter lim="800000"/>
            <a:headEnd/>
            <a:tailEnd/>
          </a:ln>
        </p:spPr>
      </p:pic>
      <p:sp>
        <p:nvSpPr>
          <p:cNvPr id="4098" name="Rectangle 2"/>
          <p:cNvSpPr>
            <a:spLocks noGrp="1" noChangeArrowheads="1"/>
          </p:cNvSpPr>
          <p:nvPr>
            <p:ph type="ctrTitle"/>
          </p:nvPr>
        </p:nvSpPr>
        <p:spPr>
          <a:xfrm>
            <a:off x="685800" y="2130425"/>
            <a:ext cx="7772400" cy="1470025"/>
          </a:xfrm>
        </p:spPr>
        <p:txBody>
          <a:bodyPr/>
          <a:lstStyle>
            <a:lvl1pPr algn="ctr">
              <a:defRPr>
                <a:solidFill>
                  <a:schemeClr val="bg1"/>
                </a:solidFill>
              </a:defRPr>
            </a:lvl1pPr>
          </a:lstStyle>
          <a:p>
            <a:r>
              <a:rPr lang="en-US" smtClean="0"/>
              <a:t>Click to edit Master title style</a:t>
            </a:r>
            <a:endParaRPr lang="en-US"/>
          </a:p>
        </p:txBody>
      </p:sp>
      <p:sp>
        <p:nvSpPr>
          <p:cNvPr id="4099" name="Rectangle 3"/>
          <p:cNvSpPr>
            <a:spLocks noGrp="1" noChangeArrowheads="1"/>
          </p:cNvSpPr>
          <p:nvPr>
            <p:ph type="subTitle" idx="1"/>
          </p:nvPr>
        </p:nvSpPr>
        <p:spPr>
          <a:xfrm>
            <a:off x="1371600" y="3886200"/>
            <a:ext cx="6400800" cy="1752600"/>
          </a:xfrm>
        </p:spPr>
        <p:txBody>
          <a:bodyPr/>
          <a:lstStyle>
            <a:lvl1pPr marL="0" indent="0" algn="ctr">
              <a:buFontTx/>
              <a:buNone/>
              <a:defRPr>
                <a:solidFill>
                  <a:schemeClr val="bg1"/>
                </a:solidFill>
              </a:defRPr>
            </a:lvl1pPr>
          </a:lstStyle>
          <a:p>
            <a:r>
              <a:rPr lang="en-US" smtClean="0"/>
              <a:t>Click to edit Master subtitle style</a:t>
            </a:r>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6"/>
          <p:cNvSpPr>
            <a:spLocks noGrp="1" noChangeArrowheads="1"/>
          </p:cNvSpPr>
          <p:nvPr>
            <p:ph type="sldNum" sz="quarter" idx="10"/>
          </p:nvPr>
        </p:nvSpPr>
        <p:spPr>
          <a:ln/>
        </p:spPr>
        <p:txBody>
          <a:bodyPr/>
          <a:lstStyle>
            <a:lvl1pPr>
              <a:defRPr/>
            </a:lvl1pPr>
          </a:lstStyle>
          <a:p>
            <a:fld id="{144B84F8-D50D-4BCB-92C6-06FCEEC5DF0C}" type="slidenum">
              <a:rPr lang="en-US"/>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609600"/>
            <a:ext cx="2057400" cy="54483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609600"/>
            <a:ext cx="6019800" cy="54483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6"/>
          <p:cNvSpPr>
            <a:spLocks noGrp="1" noChangeArrowheads="1"/>
          </p:cNvSpPr>
          <p:nvPr>
            <p:ph type="sldNum" sz="quarter" idx="10"/>
          </p:nvPr>
        </p:nvSpPr>
        <p:spPr>
          <a:ln/>
        </p:spPr>
        <p:txBody>
          <a:bodyPr/>
          <a:lstStyle>
            <a:lvl1pPr>
              <a:defRPr/>
            </a:lvl1pPr>
          </a:lstStyle>
          <a:p>
            <a:fld id="{779FB9D9-5BD6-48DF-BBA1-C420B834FF24}" type="slidenum">
              <a:rPr lang="en-US"/>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3200"/>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a:defRPr sz="2800"/>
            </a:lvl1pPr>
            <a:lvl2pPr>
              <a:defRPr sz="2400"/>
            </a:lvl2pPr>
            <a:lvl3pPr>
              <a:defRPr sz="2000"/>
            </a:lvl3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Rectangle 6"/>
          <p:cNvSpPr>
            <a:spLocks noGrp="1" noChangeArrowheads="1"/>
          </p:cNvSpPr>
          <p:nvPr>
            <p:ph type="sldNum" sz="quarter" idx="10"/>
          </p:nvPr>
        </p:nvSpPr>
        <p:spPr>
          <a:ln/>
        </p:spPr>
        <p:txBody>
          <a:bodyPr/>
          <a:lstStyle>
            <a:lvl1pPr>
              <a:defRPr/>
            </a:lvl1pPr>
          </a:lstStyle>
          <a:p>
            <a:fld id="{2EC333B5-80CE-4E4C-8940-BF400749D67B}" type="slidenum">
              <a:rPr lang="en-US"/>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6"/>
          <p:cNvSpPr>
            <a:spLocks noGrp="1" noChangeArrowheads="1"/>
          </p:cNvSpPr>
          <p:nvPr>
            <p:ph type="sldNum" sz="quarter" idx="10"/>
          </p:nvPr>
        </p:nvSpPr>
        <p:spPr>
          <a:ln/>
        </p:spPr>
        <p:txBody>
          <a:bodyPr/>
          <a:lstStyle>
            <a:lvl1pPr>
              <a:defRPr/>
            </a:lvl1pPr>
          </a:lstStyle>
          <a:p>
            <a:fld id="{03DEA995-62C2-4358-A8BD-A62FBA474904}" type="slidenum">
              <a:rPr lang="en-US"/>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524000"/>
            <a:ext cx="4038600" cy="45339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524000"/>
            <a:ext cx="4038600" cy="45339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6"/>
          <p:cNvSpPr>
            <a:spLocks noGrp="1" noChangeArrowheads="1"/>
          </p:cNvSpPr>
          <p:nvPr>
            <p:ph type="sldNum" sz="quarter" idx="10"/>
          </p:nvPr>
        </p:nvSpPr>
        <p:spPr>
          <a:ln/>
        </p:spPr>
        <p:txBody>
          <a:bodyPr/>
          <a:lstStyle>
            <a:lvl1pPr>
              <a:defRPr/>
            </a:lvl1pPr>
          </a:lstStyle>
          <a:p>
            <a:fld id="{E8E9A70A-A08E-42DF-9B93-753A2FA86F82}" type="slidenum">
              <a:rPr lang="en-US"/>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6"/>
          <p:cNvSpPr>
            <a:spLocks noGrp="1" noChangeArrowheads="1"/>
          </p:cNvSpPr>
          <p:nvPr>
            <p:ph type="sldNum" sz="quarter" idx="10"/>
          </p:nvPr>
        </p:nvSpPr>
        <p:spPr>
          <a:ln/>
        </p:spPr>
        <p:txBody>
          <a:bodyPr/>
          <a:lstStyle>
            <a:lvl1pPr>
              <a:defRPr/>
            </a:lvl1pPr>
          </a:lstStyle>
          <a:p>
            <a:fld id="{09799343-77BB-425A-8946-17859A65DC9F}" type="slidenum">
              <a:rPr lang="en-US"/>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6"/>
          <p:cNvSpPr>
            <a:spLocks noGrp="1" noChangeArrowheads="1"/>
          </p:cNvSpPr>
          <p:nvPr>
            <p:ph type="sldNum" sz="quarter" idx="10"/>
          </p:nvPr>
        </p:nvSpPr>
        <p:spPr>
          <a:ln/>
        </p:spPr>
        <p:txBody>
          <a:bodyPr/>
          <a:lstStyle>
            <a:lvl1pPr>
              <a:defRPr/>
            </a:lvl1pPr>
          </a:lstStyle>
          <a:p>
            <a:fld id="{A9E0C702-6588-419F-A5F0-00C9E52CE5D7}" type="slidenum">
              <a:rPr lang="en-US"/>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6"/>
          <p:cNvSpPr>
            <a:spLocks noGrp="1" noChangeArrowheads="1"/>
          </p:cNvSpPr>
          <p:nvPr>
            <p:ph type="sldNum" sz="quarter" idx="10"/>
          </p:nvPr>
        </p:nvSpPr>
        <p:spPr>
          <a:ln/>
        </p:spPr>
        <p:txBody>
          <a:bodyPr/>
          <a:lstStyle>
            <a:lvl1pPr>
              <a:defRPr/>
            </a:lvl1pPr>
          </a:lstStyle>
          <a:p>
            <a:fld id="{44DA89C8-5557-468C-91AC-2E78049FB77B}" type="slidenum">
              <a:rPr lang="en-US"/>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6"/>
          <p:cNvSpPr>
            <a:spLocks noGrp="1" noChangeArrowheads="1"/>
          </p:cNvSpPr>
          <p:nvPr>
            <p:ph type="sldNum" sz="quarter" idx="10"/>
          </p:nvPr>
        </p:nvSpPr>
        <p:spPr>
          <a:ln/>
        </p:spPr>
        <p:txBody>
          <a:bodyPr/>
          <a:lstStyle>
            <a:lvl1pPr>
              <a:defRPr/>
            </a:lvl1pPr>
          </a:lstStyle>
          <a:p>
            <a:fld id="{60CC5D41-99AC-46B4-8345-91FFB1B2A508}" type="slidenum">
              <a:rPr lang="en-US"/>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6"/>
          <p:cNvSpPr>
            <a:spLocks noGrp="1" noChangeArrowheads="1"/>
          </p:cNvSpPr>
          <p:nvPr>
            <p:ph type="sldNum" sz="quarter" idx="10"/>
          </p:nvPr>
        </p:nvSpPr>
        <p:spPr>
          <a:ln/>
        </p:spPr>
        <p:txBody>
          <a:bodyPr/>
          <a:lstStyle>
            <a:lvl1pPr>
              <a:defRPr/>
            </a:lvl1pPr>
          </a:lstStyle>
          <a:p>
            <a:fld id="{5E957FEE-1AFE-4ACA-BF25-6628B0C46CB3}" type="slidenum">
              <a:rPr lang="en-US"/>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bwMode="auto">
          <a:xfrm>
            <a:off x="457200" y="609600"/>
            <a:ext cx="8229600" cy="808038"/>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dirty="0" smtClean="0"/>
              <a:t>Click to edit Master title style</a:t>
            </a:r>
          </a:p>
        </p:txBody>
      </p:sp>
      <p:sp>
        <p:nvSpPr>
          <p:cNvPr id="13315" name="Rectangle 3"/>
          <p:cNvSpPr>
            <a:spLocks noGrp="1" noChangeArrowheads="1"/>
          </p:cNvSpPr>
          <p:nvPr>
            <p:ph type="body" idx="1"/>
          </p:nvPr>
        </p:nvSpPr>
        <p:spPr bwMode="auto">
          <a:xfrm>
            <a:off x="457200" y="1524000"/>
            <a:ext cx="8229600" cy="45339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solidFill>
                  <a:srgbClr val="5F5F5F"/>
                </a:solidFill>
              </a:defRPr>
            </a:lvl1pPr>
          </a:lstStyle>
          <a:p>
            <a:fld id="{1A0A39C1-7062-4886-B87D-72EC951B2338}" type="slidenum">
              <a:rPr lang="en-US"/>
              <a:pPr/>
              <a:t>‹#›</a:t>
            </a:fld>
            <a:endParaRPr lang="en-US"/>
          </a:p>
        </p:txBody>
      </p:sp>
      <p:pic>
        <p:nvPicPr>
          <p:cNvPr id="13317" name="Picture 7" descr="RU_units-banner_red2"/>
          <p:cNvPicPr>
            <a:picLocks noChangeAspect="1" noChangeArrowheads="1"/>
          </p:cNvPicPr>
          <p:nvPr/>
        </p:nvPicPr>
        <p:blipFill>
          <a:blip r:embed="rId13"/>
          <a:srcRect/>
          <a:stretch>
            <a:fillRect/>
          </a:stretch>
        </p:blipFill>
        <p:spPr bwMode="auto">
          <a:xfrm>
            <a:off x="0" y="0"/>
            <a:ext cx="9172575" cy="619125"/>
          </a:xfrm>
          <a:prstGeom prst="rect">
            <a:avLst/>
          </a:prstGeom>
          <a:noFill/>
          <a:ln w="9525">
            <a:noFill/>
            <a:miter lim="800000"/>
            <a:headEnd/>
            <a:tailEnd/>
          </a:ln>
        </p:spPr>
      </p:pic>
      <p:sp>
        <p:nvSpPr>
          <p:cNvPr id="1033" name="Text Box 9"/>
          <p:cNvSpPr txBox="1">
            <a:spLocks noChangeArrowheads="1"/>
          </p:cNvSpPr>
          <p:nvPr/>
        </p:nvSpPr>
        <p:spPr bwMode="auto">
          <a:xfrm>
            <a:off x="457200" y="6248400"/>
            <a:ext cx="2286000" cy="304800"/>
          </a:xfrm>
          <a:prstGeom prst="rect">
            <a:avLst/>
          </a:prstGeom>
          <a:noFill/>
          <a:ln w="9525">
            <a:noFill/>
            <a:miter lim="800000"/>
            <a:headEnd/>
            <a:tailEnd/>
          </a:ln>
          <a:effectLst/>
        </p:spPr>
        <p:txBody>
          <a:bodyPr>
            <a:spAutoFit/>
          </a:bodyPr>
          <a:lstStyle/>
          <a:p>
            <a:pPr>
              <a:spcBef>
                <a:spcPct val="50000"/>
              </a:spcBef>
              <a:defRPr/>
            </a:pPr>
            <a:r>
              <a:rPr lang="en-US" sz="1400" dirty="0">
                <a:solidFill>
                  <a:srgbClr val="5F5F5F"/>
                </a:solidFill>
              </a:rPr>
              <a:t>Liu Yang</a:t>
            </a:r>
          </a:p>
        </p:txBody>
      </p:sp>
    </p:spTree>
  </p:cSld>
  <p:clrMap bg1="lt1" tx1="dk1" bg2="lt2" tx2="dk2" accent1="accent1" accent2="accent2" accent3="accent3" accent4="accent4" accent5="accent5" accent6="accent6" hlink="hlink" folHlink="folHlink"/>
  <p:sldLayoutIdLst>
    <p:sldLayoutId id="2147483791" r:id="rId1"/>
    <p:sldLayoutId id="2147483781" r:id="rId2"/>
    <p:sldLayoutId id="2147483782" r:id="rId3"/>
    <p:sldLayoutId id="2147483783" r:id="rId4"/>
    <p:sldLayoutId id="2147483784" r:id="rId5"/>
    <p:sldLayoutId id="2147483785" r:id="rId6"/>
    <p:sldLayoutId id="2147483786" r:id="rId7"/>
    <p:sldLayoutId id="2147483787" r:id="rId8"/>
    <p:sldLayoutId id="2147483788" r:id="rId9"/>
    <p:sldLayoutId id="2147483789" r:id="rId10"/>
    <p:sldLayoutId id="2147483790" r:id="rId11"/>
  </p:sldLayoutIdLst>
  <p:timing>
    <p:tnLst>
      <p:par>
        <p:cTn id="1" dur="indefinite" restart="never" nodeType="tmRoot"/>
      </p:par>
    </p:tnLst>
  </p:timing>
  <p:hf hdr="0"/>
  <p:txStyles>
    <p:titleStyle>
      <a:lvl1pPr algn="l" rtl="0" eaLnBrk="0" fontAlgn="base" hangingPunct="0">
        <a:spcBef>
          <a:spcPct val="0"/>
        </a:spcBef>
        <a:spcAft>
          <a:spcPct val="0"/>
        </a:spcAft>
        <a:defRPr sz="3200">
          <a:solidFill>
            <a:schemeClr val="tx2"/>
          </a:solidFill>
          <a:latin typeface="+mj-lt"/>
          <a:ea typeface="+mj-ea"/>
          <a:cs typeface="+mj-cs"/>
        </a:defRPr>
      </a:lvl1pPr>
      <a:lvl2pPr algn="l" rtl="0" eaLnBrk="0" fontAlgn="base" hangingPunct="0">
        <a:spcBef>
          <a:spcPct val="0"/>
        </a:spcBef>
        <a:spcAft>
          <a:spcPct val="0"/>
        </a:spcAft>
        <a:defRPr sz="3000">
          <a:solidFill>
            <a:schemeClr val="tx2"/>
          </a:solidFill>
          <a:latin typeface="Arial" pitchFamily="34" charset="0"/>
        </a:defRPr>
      </a:lvl2pPr>
      <a:lvl3pPr algn="l" rtl="0" eaLnBrk="0" fontAlgn="base" hangingPunct="0">
        <a:spcBef>
          <a:spcPct val="0"/>
        </a:spcBef>
        <a:spcAft>
          <a:spcPct val="0"/>
        </a:spcAft>
        <a:defRPr sz="3000">
          <a:solidFill>
            <a:schemeClr val="tx2"/>
          </a:solidFill>
          <a:latin typeface="Arial" pitchFamily="34" charset="0"/>
        </a:defRPr>
      </a:lvl3pPr>
      <a:lvl4pPr algn="l" rtl="0" eaLnBrk="0" fontAlgn="base" hangingPunct="0">
        <a:spcBef>
          <a:spcPct val="0"/>
        </a:spcBef>
        <a:spcAft>
          <a:spcPct val="0"/>
        </a:spcAft>
        <a:defRPr sz="3000">
          <a:solidFill>
            <a:schemeClr val="tx2"/>
          </a:solidFill>
          <a:latin typeface="Arial" pitchFamily="34" charset="0"/>
        </a:defRPr>
      </a:lvl4pPr>
      <a:lvl5pPr algn="l" rtl="0" eaLnBrk="0" fontAlgn="base" hangingPunct="0">
        <a:spcBef>
          <a:spcPct val="0"/>
        </a:spcBef>
        <a:spcAft>
          <a:spcPct val="0"/>
        </a:spcAft>
        <a:defRPr sz="3000">
          <a:solidFill>
            <a:schemeClr val="tx2"/>
          </a:solidFill>
          <a:latin typeface="Arial" pitchFamily="34" charset="0"/>
        </a:defRPr>
      </a:lvl5pPr>
      <a:lvl6pPr marL="457200" algn="l" rtl="0" eaLnBrk="1" fontAlgn="base" hangingPunct="1">
        <a:spcBef>
          <a:spcPct val="0"/>
        </a:spcBef>
        <a:spcAft>
          <a:spcPct val="0"/>
        </a:spcAft>
        <a:defRPr sz="3000">
          <a:solidFill>
            <a:schemeClr val="tx2"/>
          </a:solidFill>
          <a:latin typeface="Arial" pitchFamily="34" charset="0"/>
        </a:defRPr>
      </a:lvl6pPr>
      <a:lvl7pPr marL="914400" algn="l" rtl="0" eaLnBrk="1" fontAlgn="base" hangingPunct="1">
        <a:spcBef>
          <a:spcPct val="0"/>
        </a:spcBef>
        <a:spcAft>
          <a:spcPct val="0"/>
        </a:spcAft>
        <a:defRPr sz="3000">
          <a:solidFill>
            <a:schemeClr val="tx2"/>
          </a:solidFill>
          <a:latin typeface="Arial" pitchFamily="34" charset="0"/>
        </a:defRPr>
      </a:lvl7pPr>
      <a:lvl8pPr marL="1371600" algn="l" rtl="0" eaLnBrk="1" fontAlgn="base" hangingPunct="1">
        <a:spcBef>
          <a:spcPct val="0"/>
        </a:spcBef>
        <a:spcAft>
          <a:spcPct val="0"/>
        </a:spcAft>
        <a:defRPr sz="3000">
          <a:solidFill>
            <a:schemeClr val="tx2"/>
          </a:solidFill>
          <a:latin typeface="Arial" pitchFamily="34" charset="0"/>
        </a:defRPr>
      </a:lvl8pPr>
      <a:lvl9pPr marL="1828800" algn="l" rtl="0" eaLnBrk="1" fontAlgn="base" hangingPunct="1">
        <a:spcBef>
          <a:spcPct val="0"/>
        </a:spcBef>
        <a:spcAft>
          <a:spcPct val="0"/>
        </a:spcAft>
        <a:defRPr sz="3000">
          <a:solidFill>
            <a:schemeClr val="tx2"/>
          </a:solidFill>
          <a:latin typeface="Arial" pitchFamily="34" charset="0"/>
        </a:defRPr>
      </a:lvl9pPr>
    </p:titleStyle>
    <p:bodyStyle>
      <a:lvl1pPr marL="342900" indent="-342900" algn="l" rtl="0" eaLnBrk="0" fontAlgn="base" hangingPunct="0">
        <a:spcBef>
          <a:spcPct val="20000"/>
        </a:spcBef>
        <a:spcAft>
          <a:spcPct val="0"/>
        </a:spcAft>
        <a:buChar char="•"/>
        <a:defRPr sz="2400">
          <a:solidFill>
            <a:schemeClr val="tx1"/>
          </a:solidFill>
          <a:latin typeface="+mn-lt"/>
          <a:ea typeface="+mn-ea"/>
          <a:cs typeface="+mn-cs"/>
        </a:defRPr>
      </a:lvl1pPr>
      <a:lvl2pPr marL="742950" indent="-285750" algn="l" rtl="0" eaLnBrk="0" fontAlgn="base" hangingPunct="0">
        <a:spcBef>
          <a:spcPct val="20000"/>
        </a:spcBef>
        <a:spcAft>
          <a:spcPct val="0"/>
        </a:spcAft>
        <a:buChar char="–"/>
        <a:defRPr>
          <a:solidFill>
            <a:schemeClr val="tx1"/>
          </a:solidFill>
          <a:latin typeface="+mn-lt"/>
        </a:defRPr>
      </a:lvl2pPr>
      <a:lvl3pPr marL="1143000" indent="-228600" algn="l" rtl="0" eaLnBrk="0" fontAlgn="base" hangingPunct="0">
        <a:spcBef>
          <a:spcPct val="20000"/>
        </a:spcBef>
        <a:spcAft>
          <a:spcPct val="0"/>
        </a:spcAft>
        <a:buChar char="•"/>
        <a:defRPr sz="1600">
          <a:solidFill>
            <a:schemeClr val="tx1"/>
          </a:solidFill>
          <a:latin typeface="+mn-lt"/>
        </a:defRPr>
      </a:lvl3pPr>
      <a:lvl4pPr marL="1600200" indent="-228600" algn="l" rtl="0" eaLnBrk="0" fontAlgn="base" hangingPunct="0">
        <a:spcBef>
          <a:spcPct val="20000"/>
        </a:spcBef>
        <a:spcAft>
          <a:spcPct val="0"/>
        </a:spcAft>
        <a:buChar char="–"/>
        <a:defRPr sz="1400">
          <a:solidFill>
            <a:schemeClr val="tx1"/>
          </a:solidFill>
          <a:latin typeface="+mn-lt"/>
        </a:defRPr>
      </a:lvl4pPr>
      <a:lvl5pPr marL="2057400" indent="-228600" algn="l" rtl="0" eaLnBrk="0" fontAlgn="base" hangingPunct="0">
        <a:spcBef>
          <a:spcPct val="20000"/>
        </a:spcBef>
        <a:spcAft>
          <a:spcPct val="0"/>
        </a:spcAft>
        <a:buChar char="»"/>
        <a:defRPr sz="1400">
          <a:solidFill>
            <a:schemeClr val="tx1"/>
          </a:solidFill>
          <a:latin typeface="+mn-lt"/>
        </a:defRPr>
      </a:lvl5pPr>
      <a:lvl6pPr marL="2514600" indent="-228600" algn="l" rtl="0" eaLnBrk="1" fontAlgn="base" hangingPunct="1">
        <a:spcBef>
          <a:spcPct val="20000"/>
        </a:spcBef>
        <a:spcAft>
          <a:spcPct val="0"/>
        </a:spcAft>
        <a:buChar char="»"/>
        <a:defRPr sz="1400">
          <a:solidFill>
            <a:schemeClr val="tx1"/>
          </a:solidFill>
          <a:latin typeface="+mn-lt"/>
        </a:defRPr>
      </a:lvl6pPr>
      <a:lvl7pPr marL="2971800" indent="-228600" algn="l" rtl="0" eaLnBrk="1" fontAlgn="base" hangingPunct="1">
        <a:spcBef>
          <a:spcPct val="20000"/>
        </a:spcBef>
        <a:spcAft>
          <a:spcPct val="0"/>
        </a:spcAft>
        <a:buChar char="»"/>
        <a:defRPr sz="1400">
          <a:solidFill>
            <a:schemeClr val="tx1"/>
          </a:solidFill>
          <a:latin typeface="+mn-lt"/>
        </a:defRPr>
      </a:lvl7pPr>
      <a:lvl8pPr marL="3429000" indent="-228600" algn="l" rtl="0" eaLnBrk="1" fontAlgn="base" hangingPunct="1">
        <a:spcBef>
          <a:spcPct val="20000"/>
        </a:spcBef>
        <a:spcAft>
          <a:spcPct val="0"/>
        </a:spcAft>
        <a:buChar char="»"/>
        <a:defRPr sz="1400">
          <a:solidFill>
            <a:schemeClr val="tx1"/>
          </a:solidFill>
          <a:latin typeface="+mn-lt"/>
        </a:defRPr>
      </a:lvl8pPr>
      <a:lvl9pPr marL="3886200" indent="-228600" algn="l" rtl="0" eaLnBrk="1" fontAlgn="base" hangingPunct="1">
        <a:spcBef>
          <a:spcPct val="20000"/>
        </a:spcBef>
        <a:spcAft>
          <a:spcPct val="0"/>
        </a:spcAft>
        <a:buChar char="»"/>
        <a:defRPr sz="14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notesSlide" Target="../notesSlides/notesSlide11.xml"/><Relationship Id="rId7" Type="http://schemas.openxmlformats.org/officeDocument/2006/relationships/image" Target="../media/image9.png"/><Relationship Id="rId2" Type="http://schemas.openxmlformats.org/officeDocument/2006/relationships/slideLayout" Target="../slideLayouts/slideLayout2.xml"/><Relationship Id="rId1" Type="http://schemas.openxmlformats.org/officeDocument/2006/relationships/tags" Target="../tags/tag1.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 Id="rId9" Type="http://schemas.openxmlformats.org/officeDocument/2006/relationships/image" Target="../media/image11.png"/></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2.xml"/><Relationship Id="rId1" Type="http://schemas.openxmlformats.org/officeDocument/2006/relationships/tags" Target="../tags/tag2.xml"/><Relationship Id="rId5" Type="http://schemas.openxmlformats.org/officeDocument/2006/relationships/image" Target="../media/image13.png"/><Relationship Id="rId4" Type="http://schemas.openxmlformats.org/officeDocument/2006/relationships/image" Target="../media/image12.png"/></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2.xml"/><Relationship Id="rId1" Type="http://schemas.openxmlformats.org/officeDocument/2006/relationships/vmlDrawing" Target="../drawings/vmlDrawing1.vml"/><Relationship Id="rId4" Type="http://schemas.openxmlformats.org/officeDocument/2006/relationships/oleObject" Target="../embeddings/oleObject1.bin"/></Relationships>
</file>

<file path=ppt/slides/_rels/slide14.xml.rels><?xml version="1.0" encoding="UTF-8" standalone="yes"?>
<Relationships xmlns="http://schemas.openxmlformats.org/package/2006/relationships"><Relationship Id="rId8" Type="http://schemas.openxmlformats.org/officeDocument/2006/relationships/image" Target="../media/image11.png"/><Relationship Id="rId13" Type="http://schemas.openxmlformats.org/officeDocument/2006/relationships/oleObject" Target="../embeddings/oleObject4.bin"/><Relationship Id="rId3" Type="http://schemas.openxmlformats.org/officeDocument/2006/relationships/slideLayout" Target="../slideLayouts/slideLayout2.xml"/><Relationship Id="rId7" Type="http://schemas.openxmlformats.org/officeDocument/2006/relationships/image" Target="../media/image10.png"/><Relationship Id="rId12" Type="http://schemas.openxmlformats.org/officeDocument/2006/relationships/oleObject" Target="../embeddings/oleObject3.bin"/><Relationship Id="rId2" Type="http://schemas.openxmlformats.org/officeDocument/2006/relationships/tags" Target="../tags/tag3.xml"/><Relationship Id="rId1" Type="http://schemas.openxmlformats.org/officeDocument/2006/relationships/vmlDrawing" Target="../drawings/vmlDrawing2.vml"/><Relationship Id="rId6" Type="http://schemas.openxmlformats.org/officeDocument/2006/relationships/image" Target="../media/image9.png"/><Relationship Id="rId11" Type="http://schemas.openxmlformats.org/officeDocument/2006/relationships/oleObject" Target="../embeddings/oleObject2.bin"/><Relationship Id="rId5" Type="http://schemas.openxmlformats.org/officeDocument/2006/relationships/image" Target="../media/image6.png"/><Relationship Id="rId10" Type="http://schemas.openxmlformats.org/officeDocument/2006/relationships/image" Target="../media/image17.png"/><Relationship Id="rId4" Type="http://schemas.openxmlformats.org/officeDocument/2006/relationships/notesSlide" Target="../notesSlides/notesSlide14.xml"/><Relationship Id="rId9" Type="http://schemas.openxmlformats.org/officeDocument/2006/relationships/image" Target="../media/image16.png"/><Relationship Id="rId14" Type="http://schemas.openxmlformats.org/officeDocument/2006/relationships/oleObject" Target="../embeddings/oleObject5.bin"/></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4.xml"/><Relationship Id="rId1" Type="http://schemas.openxmlformats.org/officeDocument/2006/relationships/vmlDrawing" Target="../drawings/vmlDrawing3.vml"/><Relationship Id="rId6" Type="http://schemas.openxmlformats.org/officeDocument/2006/relationships/oleObject" Target="../embeddings/oleObject7.bin"/><Relationship Id="rId5" Type="http://schemas.openxmlformats.org/officeDocument/2006/relationships/oleObject" Target="../embeddings/oleObject6.bin"/><Relationship Id="rId4"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23.xml"/><Relationship Id="rId2" Type="http://schemas.openxmlformats.org/officeDocument/2006/relationships/slideLayout" Target="../slideLayouts/slideLayout4.xml"/><Relationship Id="rId1" Type="http://schemas.openxmlformats.org/officeDocument/2006/relationships/vmlDrawing" Target="../drawings/vmlDrawing4.vml"/><Relationship Id="rId5" Type="http://schemas.openxmlformats.org/officeDocument/2006/relationships/oleObject" Target="../embeddings/oleObject8.bin"/><Relationship Id="rId4" Type="http://schemas.openxmlformats.org/officeDocument/2006/relationships/image" Target="../media/image21.png"/></Relationships>
</file>

<file path=ppt/slides/_rels/slide2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notesSlide" Target="../notesSlides/notesSlide27.xml"/><Relationship Id="rId2" Type="http://schemas.openxmlformats.org/officeDocument/2006/relationships/slideLayout" Target="../slideLayouts/slideLayout2.xml"/><Relationship Id="rId1" Type="http://schemas.openxmlformats.org/officeDocument/2006/relationships/tags" Target="../tags/tag5.xml"/><Relationship Id="rId4" Type="http://schemas.openxmlformats.org/officeDocument/2006/relationships/image" Target="../media/image23.emf"/></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30.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notesSlide" Target="../notesSlides/notesSlide35.xml"/><Relationship Id="rId2" Type="http://schemas.openxmlformats.org/officeDocument/2006/relationships/slideLayout" Target="../slideLayouts/slideLayout2.xml"/><Relationship Id="rId1" Type="http://schemas.openxmlformats.org/officeDocument/2006/relationships/vmlDrawing" Target="../drawings/vmlDrawing5.vml"/><Relationship Id="rId4" Type="http://schemas.openxmlformats.org/officeDocument/2006/relationships/oleObject" Target="../embeddings/oleObject9.bin"/></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notesSlide" Target="../notesSlides/notesSlide39.xml"/><Relationship Id="rId2" Type="http://schemas.openxmlformats.org/officeDocument/2006/relationships/slideLayout" Target="../slideLayouts/slideLayout2.xml"/><Relationship Id="rId1" Type="http://schemas.openxmlformats.org/officeDocument/2006/relationships/vmlDrawing" Target="../drawings/vmlDrawing6.vml"/><Relationship Id="rId4" Type="http://schemas.openxmlformats.org/officeDocument/2006/relationships/oleObject" Target="../embeddings/oleObject10.bin"/></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42.xml"/><Relationship Id="rId1" Type="http://schemas.openxmlformats.org/officeDocument/2006/relationships/slideLayout" Target="../slideLayouts/slideLayout2.xml"/><Relationship Id="rId4" Type="http://schemas.openxmlformats.org/officeDocument/2006/relationships/image" Target="../media/image27.png"/></Relationships>
</file>

<file path=ppt/slides/_rels/slide43.xml.rels><?xml version="1.0" encoding="UTF-8" standalone="yes"?>
<Relationships xmlns="http://schemas.openxmlformats.org/package/2006/relationships"><Relationship Id="rId3" Type="http://schemas.openxmlformats.org/officeDocument/2006/relationships/notesSlide" Target="../notesSlides/notesSlide43.xml"/><Relationship Id="rId2" Type="http://schemas.openxmlformats.org/officeDocument/2006/relationships/slideLayout" Target="../slideLayouts/slideLayout2.xml"/><Relationship Id="rId1" Type="http://schemas.openxmlformats.org/officeDocument/2006/relationships/vmlDrawing" Target="../drawings/vmlDrawing7.vml"/><Relationship Id="rId4" Type="http://schemas.openxmlformats.org/officeDocument/2006/relationships/oleObject" Target="../embeddings/oleObject11.bin"/></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notesSlide" Target="../notesSlides/notesSlide50.xml"/><Relationship Id="rId2" Type="http://schemas.openxmlformats.org/officeDocument/2006/relationships/slideLayout" Target="../slideLayouts/slideLayout2.xml"/><Relationship Id="rId1" Type="http://schemas.openxmlformats.org/officeDocument/2006/relationships/vmlDrawing" Target="../drawings/vmlDrawing8.vml"/><Relationship Id="rId4" Type="http://schemas.openxmlformats.org/officeDocument/2006/relationships/oleObject" Target="../embeddings/oleObject12.bin"/></Relationships>
</file>

<file path=ppt/slides/_rels/slide51.xml.rels><?xml version="1.0" encoding="UTF-8" standalone="yes"?>
<Relationships xmlns="http://schemas.openxmlformats.org/package/2006/relationships"><Relationship Id="rId3" Type="http://schemas.openxmlformats.org/officeDocument/2006/relationships/notesSlide" Target="../notesSlides/notesSlide51.xml"/><Relationship Id="rId2" Type="http://schemas.openxmlformats.org/officeDocument/2006/relationships/slideLayout" Target="../slideLayouts/slideLayout2.xml"/><Relationship Id="rId1" Type="http://schemas.openxmlformats.org/officeDocument/2006/relationships/vmlDrawing" Target="../drawings/vmlDrawing9.vml"/><Relationship Id="rId5" Type="http://schemas.openxmlformats.org/officeDocument/2006/relationships/oleObject" Target="../embeddings/oleObject14.bin"/><Relationship Id="rId4" Type="http://schemas.openxmlformats.org/officeDocument/2006/relationships/oleObject" Target="../embeddings/oleObject13.bin"/></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2743200"/>
            <a:ext cx="9144000" cy="41148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362" name="Title 1"/>
          <p:cNvSpPr>
            <a:spLocks noGrp="1"/>
          </p:cNvSpPr>
          <p:nvPr>
            <p:ph type="ctrTitle"/>
          </p:nvPr>
        </p:nvSpPr>
        <p:spPr>
          <a:xfrm>
            <a:off x="304800" y="1066800"/>
            <a:ext cx="8610600" cy="2133600"/>
          </a:xfrm>
        </p:spPr>
        <p:txBody>
          <a:bodyPr/>
          <a:lstStyle/>
          <a:p>
            <a:pPr eaLnBrk="1" hangingPunct="1"/>
            <a:r>
              <a:rPr lang="en-US" sz="3800" dirty="0" smtClean="0">
                <a:ea typeface="宋体" pitchFamily="2" charset="-122"/>
              </a:rPr>
              <a:t>New Pattern Matching Algorithms for Network Security Applications</a:t>
            </a:r>
            <a:endParaRPr lang="en-US" sz="3800" dirty="0" smtClean="0">
              <a:ea typeface="ＭＳ Ｐゴシック" pitchFamily="34" charset="-128"/>
            </a:endParaRPr>
          </a:p>
        </p:txBody>
      </p:sp>
      <p:sp>
        <p:nvSpPr>
          <p:cNvPr id="14339" name="Subtitle 2"/>
          <p:cNvSpPr>
            <a:spLocks noGrp="1"/>
          </p:cNvSpPr>
          <p:nvPr>
            <p:ph type="subTitle" idx="1"/>
          </p:nvPr>
        </p:nvSpPr>
        <p:spPr>
          <a:xfrm>
            <a:off x="1295400" y="3962400"/>
            <a:ext cx="6705600" cy="1981200"/>
          </a:xfrm>
        </p:spPr>
        <p:txBody>
          <a:bodyPr/>
          <a:lstStyle/>
          <a:p>
            <a:pPr eaLnBrk="1" hangingPunct="1">
              <a:lnSpc>
                <a:spcPct val="80000"/>
              </a:lnSpc>
              <a:buSzPct val="70000"/>
              <a:buFont typeface="Wingdings" pitchFamily="2" charset="2"/>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z="2800" b="1" dirty="0" smtClean="0">
                <a:solidFill>
                  <a:schemeClr val="tx1"/>
                </a:solidFill>
                <a:ea typeface="宋体" pitchFamily="2" charset="-122"/>
              </a:rPr>
              <a:t>Liu Yang</a:t>
            </a:r>
          </a:p>
          <a:p>
            <a:pPr eaLnBrk="1" hangingPunct="1">
              <a:lnSpc>
                <a:spcPct val="80000"/>
              </a:lnSpc>
              <a:buSzPct val="70000"/>
              <a:buFont typeface="Wingdings" pitchFamily="2" charset="2"/>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z="2800" dirty="0" smtClean="0">
                <a:solidFill>
                  <a:schemeClr val="tx1"/>
                </a:solidFill>
                <a:ea typeface="宋体" pitchFamily="2" charset="-122"/>
              </a:rPr>
              <a:t>Department of Computer Science</a:t>
            </a:r>
          </a:p>
          <a:p>
            <a:pPr eaLnBrk="1" hangingPunct="1">
              <a:lnSpc>
                <a:spcPct val="80000"/>
              </a:lnSpc>
              <a:buSzPct val="70000"/>
              <a:buFont typeface="Wingdings" pitchFamily="2" charset="2"/>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z="2800" dirty="0" smtClean="0">
                <a:solidFill>
                  <a:schemeClr val="tx1"/>
                </a:solidFill>
                <a:ea typeface="宋体" pitchFamily="2" charset="-122"/>
              </a:rPr>
              <a:t>Rutgers University</a:t>
            </a:r>
          </a:p>
          <a:p>
            <a:pPr eaLnBrk="1" hangingPunct="1">
              <a:lnSpc>
                <a:spcPct val="80000"/>
              </a:lnSpc>
              <a:buSzPct val="70000"/>
              <a:buFont typeface="Wingdings" pitchFamily="2" charset="2"/>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en-US" sz="2800" b="1" dirty="0" smtClean="0">
              <a:solidFill>
                <a:schemeClr val="tx1"/>
              </a:solidFill>
              <a:ea typeface="宋体" pitchFamily="2" charset="-122"/>
            </a:endParaRPr>
          </a:p>
        </p:txBody>
      </p:sp>
      <p:sp>
        <p:nvSpPr>
          <p:cNvPr id="5" name="TextBox 4"/>
          <p:cNvSpPr txBox="1"/>
          <p:nvPr/>
        </p:nvSpPr>
        <p:spPr>
          <a:xfrm>
            <a:off x="6248400" y="6334125"/>
            <a:ext cx="2819400" cy="400110"/>
          </a:xfrm>
          <a:prstGeom prst="rect">
            <a:avLst/>
          </a:prstGeom>
          <a:noFill/>
        </p:spPr>
        <p:txBody>
          <a:bodyPr wrap="square">
            <a:spAutoFit/>
          </a:bodyPr>
          <a:lstStyle/>
          <a:p>
            <a:pPr algn="ctr">
              <a:defRPr/>
            </a:pPr>
            <a:r>
              <a:rPr lang="en-US" sz="2000" dirty="0" smtClean="0"/>
              <a:t>April 4th, 2013</a:t>
            </a:r>
            <a:endParaRPr lang="en-US" sz="2000" dirty="0"/>
          </a:p>
        </p:txBody>
      </p:sp>
    </p:spTree>
  </p:cSld>
  <p:clrMapOvr>
    <a:masterClrMapping/>
  </p:clrMapOvr>
  <p:transition advTm="16785"/>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Finite Automata</a:t>
            </a:r>
            <a:endParaRPr lang="en-US" dirty="0"/>
          </a:p>
        </p:txBody>
      </p:sp>
      <p:sp>
        <p:nvSpPr>
          <p:cNvPr id="3" name="Content Placeholder 2"/>
          <p:cNvSpPr>
            <a:spLocks noGrp="1"/>
          </p:cNvSpPr>
          <p:nvPr>
            <p:ph idx="1"/>
          </p:nvPr>
        </p:nvSpPr>
        <p:spPr>
          <a:xfrm>
            <a:off x="457200" y="1524000"/>
            <a:ext cx="8229600" cy="1066800"/>
          </a:xfrm>
        </p:spPr>
        <p:txBody>
          <a:bodyPr/>
          <a:lstStyle/>
          <a:p>
            <a:r>
              <a:rPr lang="en-US" dirty="0" smtClean="0"/>
              <a:t>Regular expressions and finite automata are equally expressive</a:t>
            </a:r>
          </a:p>
        </p:txBody>
      </p:sp>
      <p:sp>
        <p:nvSpPr>
          <p:cNvPr id="4" name="Slide Number Placeholder 3"/>
          <p:cNvSpPr>
            <a:spLocks noGrp="1"/>
          </p:cNvSpPr>
          <p:nvPr>
            <p:ph type="sldNum" sz="quarter" idx="10"/>
          </p:nvPr>
        </p:nvSpPr>
        <p:spPr/>
        <p:txBody>
          <a:bodyPr/>
          <a:lstStyle/>
          <a:p>
            <a:fld id="{2EC333B5-80CE-4E4C-8940-BF400749D67B}" type="slidenum">
              <a:rPr lang="en-US" smtClean="0"/>
              <a:pPr/>
              <a:t>10</a:t>
            </a:fld>
            <a:endParaRPr lang="en-US"/>
          </a:p>
        </p:txBody>
      </p:sp>
      <p:sp>
        <p:nvSpPr>
          <p:cNvPr id="6" name="Oval 5"/>
          <p:cNvSpPr/>
          <p:nvPr/>
        </p:nvSpPr>
        <p:spPr>
          <a:xfrm>
            <a:off x="1524000" y="2819400"/>
            <a:ext cx="2209800" cy="129540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solidFill>
                  <a:schemeClr val="tx1"/>
                </a:solidFill>
              </a:rPr>
              <a:t>Regular expressions</a:t>
            </a:r>
            <a:endParaRPr lang="en-US" sz="2000" dirty="0">
              <a:solidFill>
                <a:schemeClr val="tx1"/>
              </a:solidFill>
            </a:endParaRPr>
          </a:p>
        </p:txBody>
      </p:sp>
      <p:sp>
        <p:nvSpPr>
          <p:cNvPr id="7" name="Oval 6"/>
          <p:cNvSpPr/>
          <p:nvPr/>
        </p:nvSpPr>
        <p:spPr>
          <a:xfrm>
            <a:off x="5105400" y="2819400"/>
            <a:ext cx="2209800" cy="129540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solidFill>
                  <a:schemeClr val="tx1"/>
                </a:solidFill>
              </a:rPr>
              <a:t>NFAs</a:t>
            </a:r>
            <a:endParaRPr lang="en-US" sz="2000" dirty="0">
              <a:solidFill>
                <a:schemeClr val="tx1"/>
              </a:solidFill>
            </a:endParaRPr>
          </a:p>
        </p:txBody>
      </p:sp>
      <p:sp>
        <p:nvSpPr>
          <p:cNvPr id="8" name="Oval 7"/>
          <p:cNvSpPr/>
          <p:nvPr/>
        </p:nvSpPr>
        <p:spPr>
          <a:xfrm>
            <a:off x="3352800" y="4724400"/>
            <a:ext cx="2209800" cy="129540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solidFill>
                  <a:schemeClr val="tx1"/>
                </a:solidFill>
              </a:rPr>
              <a:t>DFAs</a:t>
            </a:r>
            <a:endParaRPr lang="en-US" sz="2000" dirty="0">
              <a:solidFill>
                <a:schemeClr val="tx1"/>
              </a:solidFill>
            </a:endParaRPr>
          </a:p>
        </p:txBody>
      </p:sp>
      <p:cxnSp>
        <p:nvCxnSpPr>
          <p:cNvPr id="12" name="Straight Arrow Connector 11"/>
          <p:cNvCxnSpPr>
            <a:stCxn id="6" idx="6"/>
            <a:endCxn id="7" idx="2"/>
          </p:cNvCxnSpPr>
          <p:nvPr/>
        </p:nvCxnSpPr>
        <p:spPr>
          <a:xfrm>
            <a:off x="3733800" y="3467100"/>
            <a:ext cx="1371600" cy="1588"/>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a:stCxn id="7" idx="4"/>
            <a:endCxn id="8" idx="7"/>
          </p:cNvCxnSpPr>
          <p:nvPr/>
        </p:nvCxnSpPr>
        <p:spPr>
          <a:xfrm rot="5400000">
            <a:off x="5324988" y="4028794"/>
            <a:ext cx="799307" cy="971318"/>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a:stCxn id="8" idx="1"/>
            <a:endCxn id="6" idx="4"/>
          </p:cNvCxnSpPr>
          <p:nvPr/>
        </p:nvCxnSpPr>
        <p:spPr>
          <a:xfrm rot="16200000" flipV="1">
            <a:off x="2753006" y="3990695"/>
            <a:ext cx="799307" cy="1047518"/>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1"/>
          <p:cNvSpPr>
            <a:spLocks noGrp="1"/>
          </p:cNvSpPr>
          <p:nvPr>
            <p:ph type="title"/>
          </p:nvPr>
        </p:nvSpPr>
        <p:spPr/>
        <p:txBody>
          <a:bodyPr/>
          <a:lstStyle/>
          <a:p>
            <a:pPr eaLnBrk="1" hangingPunct="1"/>
            <a:r>
              <a:rPr lang="en-US" dirty="0" smtClean="0">
                <a:ea typeface="ＭＳ Ｐゴシック" pitchFamily="34" charset="-128"/>
              </a:rPr>
              <a:t>Why not DFA?</a:t>
            </a:r>
          </a:p>
        </p:txBody>
      </p:sp>
      <p:pic>
        <p:nvPicPr>
          <p:cNvPr id="66562" name="Picture 2"/>
          <p:cNvPicPr>
            <a:picLocks noGrp="1" noChangeAspect="1" noChangeArrowheads="1"/>
          </p:cNvPicPr>
          <p:nvPr>
            <p:ph idx="1"/>
          </p:nvPr>
        </p:nvPicPr>
        <p:blipFill>
          <a:blip r:embed="rId4"/>
          <a:srcRect/>
          <a:stretch>
            <a:fillRect/>
          </a:stretch>
        </p:blipFill>
        <p:spPr>
          <a:xfrm>
            <a:off x="457200" y="3124200"/>
            <a:ext cx="3309196" cy="1158875"/>
          </a:xfrm>
        </p:spPr>
      </p:pic>
      <p:sp>
        <p:nvSpPr>
          <p:cNvPr id="26628" name="Slide Number Placeholder 3"/>
          <p:cNvSpPr>
            <a:spLocks noGrp="1"/>
          </p:cNvSpPr>
          <p:nvPr>
            <p:ph type="sldNum" sz="quarter" idx="10"/>
          </p:nvPr>
        </p:nvSpPr>
        <p:spPr>
          <a:noFill/>
        </p:spPr>
        <p:txBody>
          <a:bodyPr/>
          <a:lstStyle/>
          <a:p>
            <a:fld id="{7817B776-C154-4F7B-B998-10C4E0F56BDA}" type="slidenum">
              <a:rPr lang="en-US"/>
              <a:pPr/>
              <a:t>11</a:t>
            </a:fld>
            <a:endParaRPr lang="en-US" dirty="0"/>
          </a:p>
        </p:txBody>
      </p:sp>
      <p:pic>
        <p:nvPicPr>
          <p:cNvPr id="66564" name="Picture 4"/>
          <p:cNvPicPr>
            <a:picLocks noChangeAspect="1" noChangeArrowheads="1"/>
          </p:cNvPicPr>
          <p:nvPr/>
        </p:nvPicPr>
        <p:blipFill>
          <a:blip r:embed="rId5"/>
          <a:srcRect/>
          <a:stretch>
            <a:fillRect/>
          </a:stretch>
        </p:blipFill>
        <p:spPr bwMode="auto">
          <a:xfrm>
            <a:off x="5638801" y="2133600"/>
            <a:ext cx="2835538" cy="2895600"/>
          </a:xfrm>
          <a:prstGeom prst="rect">
            <a:avLst/>
          </a:prstGeom>
          <a:noFill/>
          <a:ln w="9525">
            <a:noFill/>
            <a:miter lim="800000"/>
            <a:headEnd/>
            <a:tailEnd/>
          </a:ln>
        </p:spPr>
      </p:pic>
      <p:sp>
        <p:nvSpPr>
          <p:cNvPr id="10" name="TextBox 9"/>
          <p:cNvSpPr txBox="1">
            <a:spLocks noChangeArrowheads="1"/>
          </p:cNvSpPr>
          <p:nvPr/>
        </p:nvSpPr>
        <p:spPr bwMode="auto">
          <a:xfrm>
            <a:off x="1066800" y="5307012"/>
            <a:ext cx="1447800" cy="400110"/>
          </a:xfrm>
          <a:prstGeom prst="rect">
            <a:avLst/>
          </a:prstGeom>
          <a:noFill/>
          <a:ln w="9525">
            <a:noFill/>
            <a:miter lim="800000"/>
            <a:headEnd/>
            <a:tailEnd/>
          </a:ln>
        </p:spPr>
        <p:txBody>
          <a:bodyPr wrap="square">
            <a:spAutoFit/>
          </a:bodyPr>
          <a:lstStyle/>
          <a:p>
            <a:r>
              <a:rPr lang="en-US" sz="2000" b="1" dirty="0" smtClean="0"/>
              <a:t>“.*</a:t>
            </a:r>
            <a:r>
              <a:rPr lang="en-US" sz="2000" b="1" dirty="0"/>
              <a:t>ab.*</a:t>
            </a:r>
            <a:r>
              <a:rPr lang="en-US" sz="2000" b="1" dirty="0" err="1" smtClean="0"/>
              <a:t>cd</a:t>
            </a:r>
            <a:r>
              <a:rPr lang="en-US" sz="2000" b="1" dirty="0" smtClean="0"/>
              <a:t>”</a:t>
            </a:r>
            <a:endParaRPr lang="en-US" sz="2000" b="1" dirty="0"/>
          </a:p>
        </p:txBody>
      </p:sp>
      <p:sp>
        <p:nvSpPr>
          <p:cNvPr id="11" name="TextBox 10"/>
          <p:cNvSpPr txBox="1">
            <a:spLocks noChangeArrowheads="1"/>
          </p:cNvSpPr>
          <p:nvPr/>
        </p:nvSpPr>
        <p:spPr bwMode="auto">
          <a:xfrm>
            <a:off x="3810000" y="5307012"/>
            <a:ext cx="1447800" cy="400110"/>
          </a:xfrm>
          <a:prstGeom prst="rect">
            <a:avLst/>
          </a:prstGeom>
          <a:noFill/>
          <a:ln w="9525">
            <a:noFill/>
            <a:miter lim="800000"/>
            <a:headEnd/>
            <a:tailEnd/>
          </a:ln>
        </p:spPr>
        <p:txBody>
          <a:bodyPr wrap="square">
            <a:spAutoFit/>
          </a:bodyPr>
          <a:lstStyle/>
          <a:p>
            <a:r>
              <a:rPr lang="en-US" sz="2000" b="1" dirty="0" smtClean="0"/>
              <a:t>“.*</a:t>
            </a:r>
            <a:r>
              <a:rPr lang="en-US" sz="2000" b="1" dirty="0" err="1"/>
              <a:t>ef</a:t>
            </a:r>
            <a:r>
              <a:rPr lang="en-US" sz="2000" b="1" dirty="0"/>
              <a:t>.*</a:t>
            </a:r>
            <a:r>
              <a:rPr lang="en-US" sz="2000" b="1" dirty="0" err="1" smtClean="0"/>
              <a:t>gh</a:t>
            </a:r>
            <a:r>
              <a:rPr lang="en-US" sz="2000" b="1" dirty="0" smtClean="0"/>
              <a:t>”</a:t>
            </a:r>
            <a:endParaRPr lang="en-US" sz="2000" b="1" dirty="0"/>
          </a:p>
        </p:txBody>
      </p:sp>
      <p:pic>
        <p:nvPicPr>
          <p:cNvPr id="14" name="Picture 5"/>
          <p:cNvPicPr>
            <a:picLocks noChangeAspect="1" noChangeArrowheads="1"/>
          </p:cNvPicPr>
          <p:nvPr/>
        </p:nvPicPr>
        <p:blipFill>
          <a:blip r:embed="rId6"/>
          <a:srcRect/>
          <a:stretch>
            <a:fillRect/>
          </a:stretch>
        </p:blipFill>
        <p:spPr bwMode="auto">
          <a:xfrm>
            <a:off x="5372100" y="2466975"/>
            <a:ext cx="266700" cy="123825"/>
          </a:xfrm>
          <a:prstGeom prst="rect">
            <a:avLst/>
          </a:prstGeom>
          <a:noFill/>
          <a:ln w="9525">
            <a:noFill/>
            <a:miter lim="800000"/>
            <a:headEnd/>
            <a:tailEnd/>
          </a:ln>
        </p:spPr>
      </p:pic>
      <p:pic>
        <p:nvPicPr>
          <p:cNvPr id="15" name="Picture 14" descr="efgh.png"/>
          <p:cNvPicPr>
            <a:picLocks noChangeAspect="1"/>
          </p:cNvPicPr>
          <p:nvPr/>
        </p:nvPicPr>
        <p:blipFill>
          <a:blip r:embed="rId7"/>
          <a:srcRect/>
          <a:stretch>
            <a:fillRect/>
          </a:stretch>
        </p:blipFill>
        <p:spPr bwMode="auto">
          <a:xfrm>
            <a:off x="3733800" y="2286000"/>
            <a:ext cx="1658112" cy="2743200"/>
          </a:xfrm>
          <a:prstGeom prst="rect">
            <a:avLst/>
          </a:prstGeom>
          <a:noFill/>
          <a:ln w="9525">
            <a:noFill/>
            <a:miter lim="800000"/>
            <a:headEnd/>
            <a:tailEnd/>
          </a:ln>
        </p:spPr>
      </p:pic>
      <p:pic>
        <p:nvPicPr>
          <p:cNvPr id="66566" name="Picture 6"/>
          <p:cNvPicPr>
            <a:picLocks noChangeAspect="1" noChangeArrowheads="1"/>
          </p:cNvPicPr>
          <p:nvPr/>
        </p:nvPicPr>
        <p:blipFill>
          <a:blip r:embed="rId8"/>
          <a:srcRect/>
          <a:stretch>
            <a:fillRect/>
          </a:stretch>
        </p:blipFill>
        <p:spPr bwMode="auto">
          <a:xfrm>
            <a:off x="3810000" y="3581400"/>
            <a:ext cx="257175" cy="276225"/>
          </a:xfrm>
          <a:prstGeom prst="rect">
            <a:avLst/>
          </a:prstGeom>
          <a:noFill/>
          <a:ln w="9525">
            <a:noFill/>
            <a:miter lim="800000"/>
            <a:headEnd/>
            <a:tailEnd/>
          </a:ln>
        </p:spPr>
      </p:pic>
      <p:pic>
        <p:nvPicPr>
          <p:cNvPr id="66567" name="Picture 7"/>
          <p:cNvPicPr>
            <a:picLocks noChangeAspect="1" noChangeArrowheads="1"/>
          </p:cNvPicPr>
          <p:nvPr/>
        </p:nvPicPr>
        <p:blipFill>
          <a:blip r:embed="rId9"/>
          <a:srcRect/>
          <a:stretch>
            <a:fillRect/>
          </a:stretch>
        </p:blipFill>
        <p:spPr bwMode="auto">
          <a:xfrm>
            <a:off x="5029200" y="3611380"/>
            <a:ext cx="238125" cy="238125"/>
          </a:xfrm>
          <a:prstGeom prst="rect">
            <a:avLst/>
          </a:prstGeom>
          <a:noFill/>
          <a:ln w="9525">
            <a:noFill/>
            <a:miter lim="800000"/>
            <a:headEnd/>
            <a:tailEnd/>
          </a:ln>
        </p:spPr>
      </p:pic>
      <p:sp>
        <p:nvSpPr>
          <p:cNvPr id="19" name="TextBox 18"/>
          <p:cNvSpPr txBox="1">
            <a:spLocks noChangeArrowheads="1"/>
          </p:cNvSpPr>
          <p:nvPr/>
        </p:nvSpPr>
        <p:spPr bwMode="auto">
          <a:xfrm>
            <a:off x="6096000" y="5307012"/>
            <a:ext cx="2590800" cy="400050"/>
          </a:xfrm>
          <a:prstGeom prst="rect">
            <a:avLst/>
          </a:prstGeom>
          <a:noFill/>
          <a:ln w="9525">
            <a:noFill/>
            <a:miter lim="800000"/>
            <a:headEnd/>
            <a:tailEnd/>
          </a:ln>
        </p:spPr>
        <p:txBody>
          <a:bodyPr>
            <a:spAutoFit/>
          </a:bodyPr>
          <a:lstStyle/>
          <a:p>
            <a:r>
              <a:rPr lang="en-US" sz="2000" b="1" dirty="0" smtClean="0"/>
              <a:t>“.*</a:t>
            </a:r>
            <a:r>
              <a:rPr lang="en-US" sz="2000" b="1" dirty="0"/>
              <a:t>ab.*</a:t>
            </a:r>
            <a:r>
              <a:rPr lang="en-US" sz="2000" b="1" dirty="0" err="1"/>
              <a:t>cd</a:t>
            </a:r>
            <a:r>
              <a:rPr lang="en-US" sz="2000" b="1" dirty="0"/>
              <a:t> | .*</a:t>
            </a:r>
            <a:r>
              <a:rPr lang="en-US" sz="2000" b="1" dirty="0" err="1"/>
              <a:t>ef</a:t>
            </a:r>
            <a:r>
              <a:rPr lang="en-US" sz="2000" b="1" dirty="0"/>
              <a:t>.*</a:t>
            </a:r>
            <a:r>
              <a:rPr lang="en-US" sz="2000" b="1" dirty="0" err="1" smtClean="0"/>
              <a:t>gh</a:t>
            </a:r>
            <a:r>
              <a:rPr lang="en-US" sz="2000" b="1" dirty="0" smtClean="0"/>
              <a:t>”</a:t>
            </a:r>
            <a:endParaRPr lang="en-US" sz="2000" b="1" dirty="0"/>
          </a:p>
        </p:txBody>
      </p:sp>
      <p:sp>
        <p:nvSpPr>
          <p:cNvPr id="26637" name="TextBox 12"/>
          <p:cNvSpPr txBox="1">
            <a:spLocks noChangeArrowheads="1"/>
          </p:cNvSpPr>
          <p:nvPr/>
        </p:nvSpPr>
        <p:spPr bwMode="auto">
          <a:xfrm>
            <a:off x="2667000" y="5649912"/>
            <a:ext cx="5791200" cy="369888"/>
          </a:xfrm>
          <a:prstGeom prst="rect">
            <a:avLst/>
          </a:prstGeom>
          <a:noFill/>
          <a:ln w="9525">
            <a:noFill/>
            <a:miter lim="800000"/>
            <a:headEnd/>
            <a:tailEnd/>
          </a:ln>
        </p:spPr>
        <p:txBody>
          <a:bodyPr>
            <a:spAutoFit/>
          </a:bodyPr>
          <a:lstStyle/>
          <a:p>
            <a:pPr algn="r"/>
            <a:r>
              <a:rPr lang="en-US" dirty="0"/>
              <a:t>Picture courtesy : </a:t>
            </a:r>
            <a:r>
              <a:rPr lang="en-US" dirty="0">
                <a:solidFill>
                  <a:schemeClr val="tx2"/>
                </a:solidFill>
              </a:rPr>
              <a:t>[Smith et al.  Oakland’08]</a:t>
            </a:r>
          </a:p>
        </p:txBody>
      </p:sp>
      <p:sp>
        <p:nvSpPr>
          <p:cNvPr id="16" name="Title 1"/>
          <p:cNvSpPr txBox="1">
            <a:spLocks/>
          </p:cNvSpPr>
          <p:nvPr/>
        </p:nvSpPr>
        <p:spPr bwMode="auto">
          <a:xfrm>
            <a:off x="533400" y="1447800"/>
            <a:ext cx="7620000" cy="685800"/>
          </a:xfrm>
          <a:prstGeom prst="rect">
            <a:avLst/>
          </a:prstGeom>
          <a:solidFill>
            <a:srgbClr val="FFFF00"/>
          </a:solidFill>
          <a:ln w="9525">
            <a:noFill/>
            <a:miter lim="800000"/>
            <a:headEnd/>
            <a:tailEnd/>
          </a:ln>
        </p:spPr>
        <p:txBody>
          <a:bodyPr anchor="ctr"/>
          <a:lstStyle/>
          <a:p>
            <a:pPr eaLnBrk="0" hangingPunct="0">
              <a:defRPr/>
            </a:pPr>
            <a:r>
              <a:rPr lang="en-US" sz="2800" dirty="0">
                <a:latin typeface="+mj-lt"/>
                <a:ea typeface="ＭＳ Ｐゴシック" pitchFamily="-106" charset="-128"/>
                <a:cs typeface="ＭＳ Ｐゴシック" pitchFamily="-106" charset="-128"/>
              </a:rPr>
              <a:t>Combining </a:t>
            </a:r>
            <a:r>
              <a:rPr lang="en-US" sz="2800" dirty="0" smtClean="0">
                <a:latin typeface="+mj-lt"/>
                <a:ea typeface="ＭＳ Ｐゴシック" pitchFamily="-106" charset="-128"/>
                <a:cs typeface="ＭＳ Ｐゴシック" pitchFamily="-106" charset="-128"/>
              </a:rPr>
              <a:t>DFAs: </a:t>
            </a:r>
            <a:r>
              <a:rPr lang="en-US" sz="2800" b="1" dirty="0" smtClean="0">
                <a:latin typeface="+mj-lt"/>
                <a:ea typeface="ＭＳ Ｐゴシック" pitchFamily="-106" charset="-128"/>
                <a:cs typeface="ＭＳ Ｐゴシック" pitchFamily="-106" charset="-128"/>
              </a:rPr>
              <a:t>Multiplicative</a:t>
            </a:r>
            <a:r>
              <a:rPr lang="en-US" sz="2800" dirty="0" smtClean="0">
                <a:latin typeface="+mj-lt"/>
                <a:ea typeface="ＭＳ Ｐゴシック" pitchFamily="-106" charset="-128"/>
                <a:cs typeface="ＭＳ Ｐゴシック" pitchFamily="-106" charset="-128"/>
              </a:rPr>
              <a:t> </a:t>
            </a:r>
            <a:r>
              <a:rPr lang="en-US" sz="2800" dirty="0">
                <a:latin typeface="+mj-lt"/>
                <a:ea typeface="ＭＳ Ｐゴシック" pitchFamily="-106" charset="-128"/>
                <a:cs typeface="ＭＳ Ｐゴシック" pitchFamily="-106" charset="-128"/>
              </a:rPr>
              <a:t>increase in number of states</a:t>
            </a:r>
          </a:p>
        </p:txBody>
      </p:sp>
    </p:spTree>
    <p:custDataLst>
      <p:tags r:id="rId1"/>
    </p:custDataLst>
  </p:cSld>
  <p:clrMapOvr>
    <a:masterClrMapping/>
  </p:clrMapOvr>
  <p:transition advTm="54912"/>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6562"/>
                                        </p:tgtEl>
                                        <p:attrNameLst>
                                          <p:attrName>style.visibility</p:attrName>
                                        </p:attrNameLst>
                                      </p:cBhvr>
                                      <p:to>
                                        <p:strVal val="visible"/>
                                      </p:to>
                                    </p:set>
                                    <p:animEffect transition="in" filter="fade">
                                      <p:cBhvr>
                                        <p:cTn id="7" dur="2000"/>
                                        <p:tgtEl>
                                          <p:spTgt spid="6656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fade">
                                      <p:cBhvr>
                                        <p:cTn id="10" dur="2000"/>
                                        <p:tgtEl>
                                          <p:spTgt spid="10"/>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1"/>
                                        </p:tgtEl>
                                        <p:attrNameLst>
                                          <p:attrName>style.visibility</p:attrName>
                                        </p:attrNameLst>
                                      </p:cBhvr>
                                      <p:to>
                                        <p:strVal val="visible"/>
                                      </p:to>
                                    </p:set>
                                    <p:animEffect transition="in" filter="fade">
                                      <p:cBhvr>
                                        <p:cTn id="13" dur="2000"/>
                                        <p:tgtEl>
                                          <p:spTgt spid="11"/>
                                        </p:tgtEl>
                                      </p:cBhvr>
                                    </p:animEffect>
                                  </p:childTnLst>
                                </p:cTn>
                              </p:par>
                              <p:par>
                                <p:cTn id="14" presetID="10" presetClass="entr" presetSubtype="0" fill="hold" nodeType="withEffect">
                                  <p:stCondLst>
                                    <p:cond delay="0"/>
                                  </p:stCondLst>
                                  <p:childTnLst>
                                    <p:set>
                                      <p:cBhvr>
                                        <p:cTn id="15" dur="1" fill="hold">
                                          <p:stCondLst>
                                            <p:cond delay="0"/>
                                          </p:stCondLst>
                                        </p:cTn>
                                        <p:tgtEl>
                                          <p:spTgt spid="15"/>
                                        </p:tgtEl>
                                        <p:attrNameLst>
                                          <p:attrName>style.visibility</p:attrName>
                                        </p:attrNameLst>
                                      </p:cBhvr>
                                      <p:to>
                                        <p:strVal val="visible"/>
                                      </p:to>
                                    </p:set>
                                    <p:animEffect transition="in" filter="fade">
                                      <p:cBhvr>
                                        <p:cTn id="16" dur="2000"/>
                                        <p:tgtEl>
                                          <p:spTgt spid="15"/>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14"/>
                                        </p:tgtEl>
                                        <p:attrNameLst>
                                          <p:attrName>style.visibility</p:attrName>
                                        </p:attrNameLst>
                                      </p:cBhvr>
                                      <p:to>
                                        <p:strVal val="visible"/>
                                      </p:to>
                                    </p:set>
                                    <p:animEffect transition="in" filter="fade">
                                      <p:cBhvr>
                                        <p:cTn id="21" dur="2000"/>
                                        <p:tgtEl>
                                          <p:spTgt spid="14"/>
                                        </p:tgtEl>
                                      </p:cBhvr>
                                    </p:animEffect>
                                  </p:childTnLst>
                                </p:cTn>
                              </p:par>
                              <p:par>
                                <p:cTn id="22" presetID="10" presetClass="entr" presetSubtype="0" fill="hold" nodeType="withEffect">
                                  <p:stCondLst>
                                    <p:cond delay="0"/>
                                  </p:stCondLst>
                                  <p:childTnLst>
                                    <p:set>
                                      <p:cBhvr>
                                        <p:cTn id="23" dur="1" fill="hold">
                                          <p:stCondLst>
                                            <p:cond delay="0"/>
                                          </p:stCondLst>
                                        </p:cTn>
                                        <p:tgtEl>
                                          <p:spTgt spid="66564"/>
                                        </p:tgtEl>
                                        <p:attrNameLst>
                                          <p:attrName>style.visibility</p:attrName>
                                        </p:attrNameLst>
                                      </p:cBhvr>
                                      <p:to>
                                        <p:strVal val="visible"/>
                                      </p:to>
                                    </p:set>
                                    <p:animEffect transition="in" filter="fade">
                                      <p:cBhvr>
                                        <p:cTn id="24" dur="2000"/>
                                        <p:tgtEl>
                                          <p:spTgt spid="66564"/>
                                        </p:tgtEl>
                                      </p:cBhvr>
                                    </p:animEffect>
                                  </p:childTnLst>
                                </p:cTn>
                              </p:par>
                              <p:par>
                                <p:cTn id="25" presetID="10" presetClass="entr" presetSubtype="0" fill="hold" nodeType="withEffect">
                                  <p:stCondLst>
                                    <p:cond delay="0"/>
                                  </p:stCondLst>
                                  <p:childTnLst>
                                    <p:set>
                                      <p:cBhvr>
                                        <p:cTn id="26" dur="1" fill="hold">
                                          <p:stCondLst>
                                            <p:cond delay="0"/>
                                          </p:stCondLst>
                                        </p:cTn>
                                        <p:tgtEl>
                                          <p:spTgt spid="66567"/>
                                        </p:tgtEl>
                                        <p:attrNameLst>
                                          <p:attrName>style.visibility</p:attrName>
                                        </p:attrNameLst>
                                      </p:cBhvr>
                                      <p:to>
                                        <p:strVal val="visible"/>
                                      </p:to>
                                    </p:set>
                                    <p:animEffect transition="in" filter="fade">
                                      <p:cBhvr>
                                        <p:cTn id="27" dur="2000"/>
                                        <p:tgtEl>
                                          <p:spTgt spid="66567"/>
                                        </p:tgtEl>
                                      </p:cBhvr>
                                    </p:animEffect>
                                  </p:childTnLst>
                                </p:cTn>
                              </p:par>
                              <p:par>
                                <p:cTn id="28" presetID="10" presetClass="entr" presetSubtype="0" fill="hold" nodeType="withEffect">
                                  <p:stCondLst>
                                    <p:cond delay="0"/>
                                  </p:stCondLst>
                                  <p:childTnLst>
                                    <p:set>
                                      <p:cBhvr>
                                        <p:cTn id="29" dur="1" fill="hold">
                                          <p:stCondLst>
                                            <p:cond delay="0"/>
                                          </p:stCondLst>
                                        </p:cTn>
                                        <p:tgtEl>
                                          <p:spTgt spid="66566"/>
                                        </p:tgtEl>
                                        <p:attrNameLst>
                                          <p:attrName>style.visibility</p:attrName>
                                        </p:attrNameLst>
                                      </p:cBhvr>
                                      <p:to>
                                        <p:strVal val="visible"/>
                                      </p:to>
                                    </p:set>
                                    <p:animEffect transition="in" filter="fade">
                                      <p:cBhvr>
                                        <p:cTn id="30" dur="2000"/>
                                        <p:tgtEl>
                                          <p:spTgt spid="66566"/>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20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P spid="19"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1"/>
          <p:cNvSpPr>
            <a:spLocks noGrp="1"/>
          </p:cNvSpPr>
          <p:nvPr>
            <p:ph type="title"/>
          </p:nvPr>
        </p:nvSpPr>
        <p:spPr/>
        <p:txBody>
          <a:bodyPr/>
          <a:lstStyle/>
          <a:p>
            <a:pPr eaLnBrk="1" hangingPunct="1"/>
            <a:r>
              <a:rPr lang="en-US" smtClean="0">
                <a:ea typeface="ＭＳ Ｐゴシック" pitchFamily="34" charset="-128"/>
              </a:rPr>
              <a:t>Why not DFA? (cont.)</a:t>
            </a:r>
          </a:p>
        </p:txBody>
      </p:sp>
      <p:pic>
        <p:nvPicPr>
          <p:cNvPr id="11" name="Content Placeholder 10" descr="c-nfa.png"/>
          <p:cNvPicPr>
            <a:picLocks noGrp="1" noChangeAspect="1"/>
          </p:cNvPicPr>
          <p:nvPr>
            <p:ph idx="1"/>
          </p:nvPr>
        </p:nvPicPr>
        <p:blipFill>
          <a:blip r:embed="rId4"/>
          <a:srcRect/>
          <a:stretch>
            <a:fillRect/>
          </a:stretch>
        </p:blipFill>
        <p:spPr>
          <a:xfrm>
            <a:off x="1524000" y="1524000"/>
            <a:ext cx="6553200" cy="983287"/>
          </a:xfrm>
        </p:spPr>
      </p:pic>
      <p:sp>
        <p:nvSpPr>
          <p:cNvPr id="27652" name="Slide Number Placeholder 3"/>
          <p:cNvSpPr>
            <a:spLocks noGrp="1"/>
          </p:cNvSpPr>
          <p:nvPr>
            <p:ph type="sldNum" sz="quarter" idx="10"/>
          </p:nvPr>
        </p:nvSpPr>
        <p:spPr>
          <a:noFill/>
        </p:spPr>
        <p:txBody>
          <a:bodyPr/>
          <a:lstStyle/>
          <a:p>
            <a:fld id="{0154A52B-9EED-46A0-94F2-229D544F918A}" type="slidenum">
              <a:rPr lang="en-US"/>
              <a:pPr/>
              <a:t>12</a:t>
            </a:fld>
            <a:endParaRPr lang="en-US"/>
          </a:p>
        </p:txBody>
      </p:sp>
      <p:sp>
        <p:nvSpPr>
          <p:cNvPr id="25604" name="TextBox 24"/>
          <p:cNvSpPr txBox="1">
            <a:spLocks noChangeArrowheads="1"/>
          </p:cNvSpPr>
          <p:nvPr/>
        </p:nvSpPr>
        <p:spPr bwMode="auto">
          <a:xfrm>
            <a:off x="6477000" y="2624137"/>
            <a:ext cx="2438400" cy="1262063"/>
          </a:xfrm>
          <a:prstGeom prst="rect">
            <a:avLst/>
          </a:prstGeom>
          <a:noFill/>
          <a:ln w="9525">
            <a:noFill/>
            <a:miter lim="800000"/>
            <a:headEnd/>
            <a:tailEnd/>
          </a:ln>
        </p:spPr>
        <p:txBody>
          <a:bodyPr>
            <a:spAutoFit/>
          </a:bodyPr>
          <a:lstStyle/>
          <a:p>
            <a:r>
              <a:rPr lang="en-US" sz="2800" dirty="0" smtClean="0"/>
              <a:t>Pattern:</a:t>
            </a:r>
            <a:endParaRPr lang="en-US" sz="2800" dirty="0"/>
          </a:p>
          <a:p>
            <a:r>
              <a:rPr lang="en-US" sz="2800" dirty="0" smtClean="0"/>
              <a:t>“.*</a:t>
            </a:r>
            <a:r>
              <a:rPr lang="en-US" sz="2800" dirty="0"/>
              <a:t>1[0|1] {3}  </a:t>
            </a:r>
            <a:r>
              <a:rPr lang="en-US" sz="2800" dirty="0" smtClean="0"/>
              <a:t>”</a:t>
            </a:r>
            <a:endParaRPr lang="en-US" sz="3000" dirty="0"/>
          </a:p>
          <a:p>
            <a:endParaRPr lang="en-US" dirty="0"/>
          </a:p>
        </p:txBody>
      </p:sp>
      <p:pic>
        <p:nvPicPr>
          <p:cNvPr id="27" name="Picture 26" descr="c-dfa.png"/>
          <p:cNvPicPr>
            <a:picLocks noChangeAspect="1"/>
          </p:cNvPicPr>
          <p:nvPr/>
        </p:nvPicPr>
        <p:blipFill>
          <a:blip r:embed="rId5"/>
          <a:srcRect/>
          <a:stretch>
            <a:fillRect/>
          </a:stretch>
        </p:blipFill>
        <p:spPr bwMode="auto">
          <a:xfrm>
            <a:off x="1524000" y="2514600"/>
            <a:ext cx="4956908" cy="3276600"/>
          </a:xfrm>
          <a:prstGeom prst="rect">
            <a:avLst/>
          </a:prstGeom>
          <a:noFill/>
          <a:ln w="9525">
            <a:noFill/>
            <a:miter lim="800000"/>
            <a:headEnd/>
            <a:tailEnd/>
          </a:ln>
        </p:spPr>
      </p:pic>
      <p:sp>
        <p:nvSpPr>
          <p:cNvPr id="12" name="Rectangle 11"/>
          <p:cNvSpPr/>
          <p:nvPr/>
        </p:nvSpPr>
        <p:spPr>
          <a:xfrm>
            <a:off x="7831110" y="3124200"/>
            <a:ext cx="533400" cy="457200"/>
          </a:xfrm>
          <a:prstGeom prst="rect">
            <a:avLst/>
          </a:prstGeom>
          <a:solidFill>
            <a:srgbClr val="BD0D97">
              <a:alpha val="31000"/>
            </a:srgb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en-US">
              <a:solidFill>
                <a:srgbClr val="FFFFFF"/>
              </a:solidFill>
              <a:cs typeface="Arial" pitchFamily="34" charset="0"/>
            </a:endParaRPr>
          </a:p>
        </p:txBody>
      </p:sp>
      <p:sp>
        <p:nvSpPr>
          <p:cNvPr id="25608" name="TextBox 9"/>
          <p:cNvSpPr txBox="1">
            <a:spLocks noChangeArrowheads="1"/>
          </p:cNvSpPr>
          <p:nvPr/>
        </p:nvSpPr>
        <p:spPr bwMode="auto">
          <a:xfrm>
            <a:off x="762000" y="1992313"/>
            <a:ext cx="685800" cy="369887"/>
          </a:xfrm>
          <a:prstGeom prst="rect">
            <a:avLst/>
          </a:prstGeom>
          <a:noFill/>
          <a:ln w="9525">
            <a:noFill/>
            <a:miter lim="800000"/>
            <a:headEnd/>
            <a:tailEnd/>
          </a:ln>
        </p:spPr>
        <p:txBody>
          <a:bodyPr>
            <a:spAutoFit/>
          </a:bodyPr>
          <a:lstStyle/>
          <a:p>
            <a:r>
              <a:rPr lang="en-US" b="1" dirty="0"/>
              <a:t>NFA</a:t>
            </a:r>
          </a:p>
        </p:txBody>
      </p:sp>
      <p:sp>
        <p:nvSpPr>
          <p:cNvPr id="25609" name="TextBox 9"/>
          <p:cNvSpPr txBox="1">
            <a:spLocks noChangeArrowheads="1"/>
          </p:cNvSpPr>
          <p:nvPr/>
        </p:nvSpPr>
        <p:spPr bwMode="auto">
          <a:xfrm>
            <a:off x="762000" y="2906712"/>
            <a:ext cx="685800" cy="369888"/>
          </a:xfrm>
          <a:prstGeom prst="rect">
            <a:avLst/>
          </a:prstGeom>
          <a:noFill/>
          <a:ln w="9525">
            <a:noFill/>
            <a:miter lim="800000"/>
            <a:headEnd/>
            <a:tailEnd/>
          </a:ln>
        </p:spPr>
        <p:txBody>
          <a:bodyPr>
            <a:spAutoFit/>
          </a:bodyPr>
          <a:lstStyle/>
          <a:p>
            <a:r>
              <a:rPr lang="en-US" b="1" dirty="0"/>
              <a:t>DFA</a:t>
            </a:r>
          </a:p>
        </p:txBody>
      </p:sp>
      <p:sp>
        <p:nvSpPr>
          <p:cNvPr id="13" name="Explosion 1 12"/>
          <p:cNvSpPr/>
          <p:nvPr/>
        </p:nvSpPr>
        <p:spPr>
          <a:xfrm>
            <a:off x="6400800" y="3657600"/>
            <a:ext cx="2514600" cy="1752600"/>
          </a:xfrm>
          <a:prstGeom prst="irregularSeal1">
            <a:avLst/>
          </a:prstGeom>
          <a:solidFill>
            <a:srgbClr val="F34B57"/>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a:t>State explosion</a:t>
            </a:r>
          </a:p>
          <a:p>
            <a:pPr algn="ctr">
              <a:defRPr/>
            </a:pPr>
            <a:r>
              <a:rPr lang="en-US" dirty="0" smtClean="0">
                <a:sym typeface="Wingdings" pitchFamily="2" charset="2"/>
              </a:rPr>
              <a:t>n </a:t>
            </a:r>
            <a:r>
              <a:rPr lang="en-US" dirty="0"/>
              <a:t>O(2^n)</a:t>
            </a:r>
          </a:p>
        </p:txBody>
      </p:sp>
      <p:sp>
        <p:nvSpPr>
          <p:cNvPr id="27660" name="TextBox 13"/>
          <p:cNvSpPr txBox="1">
            <a:spLocks noChangeArrowheads="1"/>
          </p:cNvSpPr>
          <p:nvPr/>
        </p:nvSpPr>
        <p:spPr bwMode="auto">
          <a:xfrm>
            <a:off x="2133600" y="1295400"/>
            <a:ext cx="4876800" cy="523875"/>
          </a:xfrm>
          <a:prstGeom prst="rect">
            <a:avLst/>
          </a:prstGeom>
          <a:solidFill>
            <a:srgbClr val="FFFF00"/>
          </a:solidFill>
          <a:ln w="9525">
            <a:noFill/>
            <a:miter lim="800000"/>
            <a:headEnd/>
            <a:tailEnd/>
          </a:ln>
        </p:spPr>
        <p:txBody>
          <a:bodyPr>
            <a:spAutoFit/>
          </a:bodyPr>
          <a:lstStyle/>
          <a:p>
            <a:r>
              <a:rPr lang="en-US" sz="2800" dirty="0">
                <a:ea typeface="ＭＳ Ｐゴシック" pitchFamily="34" charset="-128"/>
              </a:rPr>
              <a:t>State </a:t>
            </a:r>
            <a:r>
              <a:rPr lang="en-US" sz="2800" dirty="0" smtClean="0">
                <a:ea typeface="ＭＳ Ｐゴシック" pitchFamily="34" charset="-128"/>
              </a:rPr>
              <a:t>explosion </a:t>
            </a:r>
            <a:r>
              <a:rPr lang="en-US" sz="2800" dirty="0">
                <a:ea typeface="ＭＳ Ｐゴシック" pitchFamily="34" charset="-128"/>
              </a:rPr>
              <a:t>may happen</a:t>
            </a:r>
            <a:endParaRPr lang="en-US" sz="2800" dirty="0"/>
          </a:p>
        </p:txBody>
      </p:sp>
      <p:sp>
        <p:nvSpPr>
          <p:cNvPr id="20" name="TextBox 13"/>
          <p:cNvSpPr txBox="1">
            <a:spLocks noChangeArrowheads="1"/>
          </p:cNvSpPr>
          <p:nvPr/>
        </p:nvSpPr>
        <p:spPr bwMode="auto">
          <a:xfrm>
            <a:off x="990600" y="5715000"/>
            <a:ext cx="7391400" cy="523220"/>
          </a:xfrm>
          <a:prstGeom prst="rect">
            <a:avLst/>
          </a:prstGeom>
          <a:solidFill>
            <a:srgbClr val="FFFF00"/>
          </a:solidFill>
          <a:ln w="9525">
            <a:noFill/>
            <a:miter lim="800000"/>
            <a:headEnd/>
            <a:tailEnd/>
          </a:ln>
        </p:spPr>
        <p:txBody>
          <a:bodyPr wrap="square">
            <a:spAutoFit/>
          </a:bodyPr>
          <a:lstStyle/>
          <a:p>
            <a:r>
              <a:rPr lang="en-US" sz="2800" dirty="0" smtClean="0"/>
              <a:t>The value of quantifier </a:t>
            </a:r>
            <a:r>
              <a:rPr lang="en-US" sz="2800" i="1" dirty="0" smtClean="0"/>
              <a:t>n</a:t>
            </a:r>
            <a:r>
              <a:rPr lang="en-US" sz="2800" dirty="0" smtClean="0"/>
              <a:t> is up to 255 in Snort</a:t>
            </a:r>
            <a:endParaRPr lang="en-US" sz="2800" dirty="0"/>
          </a:p>
        </p:txBody>
      </p:sp>
    </p:spTree>
    <p:custDataLst>
      <p:tags r:id="rId1"/>
    </p:custDataLst>
  </p:cSld>
  <p:clrMapOvr>
    <a:masterClrMapping/>
  </p:clrMapOvr>
  <p:transition advTm="101977"/>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5604"/>
                                        </p:tgtEl>
                                        <p:attrNameLst>
                                          <p:attrName>style.visibility</p:attrName>
                                        </p:attrNameLst>
                                      </p:cBhvr>
                                      <p:to>
                                        <p:strVal val="visible"/>
                                      </p:to>
                                    </p:set>
                                    <p:animEffect transition="in" filter="blinds(horizontal)">
                                      <p:cBhvr>
                                        <p:cTn id="7" dur="500"/>
                                        <p:tgtEl>
                                          <p:spTgt spid="25604"/>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blinds(horizontal)">
                                      <p:cBhvr>
                                        <p:cTn id="10" dur="500"/>
                                        <p:tgtEl>
                                          <p:spTgt spid="12"/>
                                        </p:tgtEl>
                                      </p:cBhvr>
                                    </p:animEffect>
                                  </p:childTnLst>
                                </p:cTn>
                              </p:par>
                            </p:childTnLst>
                          </p:cTn>
                        </p:par>
                      </p:childTnLst>
                    </p:cTn>
                  </p:par>
                  <p:par>
                    <p:cTn id="11" fill="hold">
                      <p:stCondLst>
                        <p:cond delay="indefinite"/>
                      </p:stCondLst>
                      <p:childTnLst>
                        <p:par>
                          <p:cTn id="12" fill="hold">
                            <p:stCondLst>
                              <p:cond delay="0"/>
                            </p:stCondLst>
                            <p:childTnLst>
                              <p:par>
                                <p:cTn id="13" presetID="3" presetClass="entr" presetSubtype="10" fill="hold" grpId="0" nodeType="clickEffect">
                                  <p:stCondLst>
                                    <p:cond delay="0"/>
                                  </p:stCondLst>
                                  <p:childTnLst>
                                    <p:set>
                                      <p:cBhvr>
                                        <p:cTn id="14" dur="1" fill="hold">
                                          <p:stCondLst>
                                            <p:cond delay="0"/>
                                          </p:stCondLst>
                                        </p:cTn>
                                        <p:tgtEl>
                                          <p:spTgt spid="25608"/>
                                        </p:tgtEl>
                                        <p:attrNameLst>
                                          <p:attrName>style.visibility</p:attrName>
                                        </p:attrNameLst>
                                      </p:cBhvr>
                                      <p:to>
                                        <p:strVal val="visible"/>
                                      </p:to>
                                    </p:set>
                                    <p:animEffect transition="in" filter="blinds(horizontal)">
                                      <p:cBhvr>
                                        <p:cTn id="15" dur="500"/>
                                        <p:tgtEl>
                                          <p:spTgt spid="25608"/>
                                        </p:tgtEl>
                                      </p:cBhvr>
                                    </p:animEffect>
                                  </p:childTnLst>
                                </p:cTn>
                              </p:par>
                              <p:par>
                                <p:cTn id="16" presetID="3" presetClass="entr" presetSubtype="10" fill="hold" nodeType="with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blinds(horizontal)">
                                      <p:cBhvr>
                                        <p:cTn id="18" dur="500"/>
                                        <p:tgtEl>
                                          <p:spTgt spid="11"/>
                                        </p:tgtEl>
                                      </p:cBhvr>
                                    </p:animEffect>
                                  </p:childTnLst>
                                </p:cTn>
                              </p:par>
                            </p:childTnLst>
                          </p:cTn>
                        </p:par>
                      </p:childTnLst>
                    </p:cTn>
                  </p:par>
                  <p:par>
                    <p:cTn id="19" fill="hold">
                      <p:stCondLst>
                        <p:cond delay="indefinite"/>
                      </p:stCondLst>
                      <p:childTnLst>
                        <p:par>
                          <p:cTn id="20" fill="hold">
                            <p:stCondLst>
                              <p:cond delay="0"/>
                            </p:stCondLst>
                            <p:childTnLst>
                              <p:par>
                                <p:cTn id="21" presetID="3" presetClass="entr" presetSubtype="10" fill="hold" grpId="0" nodeType="clickEffect">
                                  <p:stCondLst>
                                    <p:cond delay="0"/>
                                  </p:stCondLst>
                                  <p:childTnLst>
                                    <p:set>
                                      <p:cBhvr>
                                        <p:cTn id="22" dur="1" fill="hold">
                                          <p:stCondLst>
                                            <p:cond delay="0"/>
                                          </p:stCondLst>
                                        </p:cTn>
                                        <p:tgtEl>
                                          <p:spTgt spid="25609"/>
                                        </p:tgtEl>
                                        <p:attrNameLst>
                                          <p:attrName>style.visibility</p:attrName>
                                        </p:attrNameLst>
                                      </p:cBhvr>
                                      <p:to>
                                        <p:strVal val="visible"/>
                                      </p:to>
                                    </p:set>
                                    <p:animEffect transition="in" filter="blinds(horizontal)">
                                      <p:cBhvr>
                                        <p:cTn id="23" dur="500"/>
                                        <p:tgtEl>
                                          <p:spTgt spid="25609"/>
                                        </p:tgtEl>
                                      </p:cBhvr>
                                    </p:animEffect>
                                  </p:childTnLst>
                                </p:cTn>
                              </p:par>
                              <p:par>
                                <p:cTn id="24" presetID="3" presetClass="entr" presetSubtype="10" fill="hold" nodeType="withEffect">
                                  <p:stCondLst>
                                    <p:cond delay="0"/>
                                  </p:stCondLst>
                                  <p:childTnLst>
                                    <p:set>
                                      <p:cBhvr>
                                        <p:cTn id="25" dur="1" fill="hold">
                                          <p:stCondLst>
                                            <p:cond delay="0"/>
                                          </p:stCondLst>
                                        </p:cTn>
                                        <p:tgtEl>
                                          <p:spTgt spid="27"/>
                                        </p:tgtEl>
                                        <p:attrNameLst>
                                          <p:attrName>style.visibility</p:attrName>
                                        </p:attrNameLst>
                                      </p:cBhvr>
                                      <p:to>
                                        <p:strVal val="visible"/>
                                      </p:to>
                                    </p:set>
                                    <p:animEffect transition="in" filter="blinds(horizontal)">
                                      <p:cBhvr>
                                        <p:cTn id="26" dur="500"/>
                                        <p:tgtEl>
                                          <p:spTgt spid="27"/>
                                        </p:tgtEl>
                                      </p:cBhvr>
                                    </p:animEffect>
                                  </p:childTnLst>
                                </p:cTn>
                              </p:par>
                            </p:childTnLst>
                          </p:cTn>
                        </p:par>
                      </p:childTnLst>
                    </p:cTn>
                  </p:par>
                  <p:par>
                    <p:cTn id="27" fill="hold">
                      <p:stCondLst>
                        <p:cond delay="indefinite"/>
                      </p:stCondLst>
                      <p:childTnLst>
                        <p:par>
                          <p:cTn id="28" fill="hold">
                            <p:stCondLst>
                              <p:cond delay="0"/>
                            </p:stCondLst>
                            <p:childTnLst>
                              <p:par>
                                <p:cTn id="29" presetID="3" presetClass="entr" presetSubtype="10" fill="hold" grpId="0" nodeType="clickEffect">
                                  <p:stCondLst>
                                    <p:cond delay="0"/>
                                  </p:stCondLst>
                                  <p:childTnLst>
                                    <p:set>
                                      <p:cBhvr>
                                        <p:cTn id="30" dur="1" fill="hold">
                                          <p:stCondLst>
                                            <p:cond delay="0"/>
                                          </p:stCondLst>
                                        </p:cTn>
                                        <p:tgtEl>
                                          <p:spTgt spid="13"/>
                                        </p:tgtEl>
                                        <p:attrNameLst>
                                          <p:attrName>style.visibility</p:attrName>
                                        </p:attrNameLst>
                                      </p:cBhvr>
                                      <p:to>
                                        <p:strVal val="visible"/>
                                      </p:to>
                                    </p:set>
                                    <p:animEffect transition="in" filter="blinds(horizontal)">
                                      <p:cBhvr>
                                        <p:cTn id="31" dur="500"/>
                                        <p:tgtEl>
                                          <p:spTgt spid="13"/>
                                        </p:tgtEl>
                                      </p:cBhvr>
                                    </p:animEffect>
                                  </p:childTnLst>
                                </p:cTn>
                              </p:par>
                            </p:childTnLst>
                          </p:cTn>
                        </p:par>
                      </p:childTnLst>
                    </p:cTn>
                  </p:par>
                  <p:par>
                    <p:cTn id="32" fill="hold">
                      <p:stCondLst>
                        <p:cond delay="indefinite"/>
                      </p:stCondLst>
                      <p:childTnLst>
                        <p:par>
                          <p:cTn id="33" fill="hold">
                            <p:stCondLst>
                              <p:cond delay="0"/>
                            </p:stCondLst>
                            <p:childTnLst>
                              <p:par>
                                <p:cTn id="34" presetID="3" presetClass="entr" presetSubtype="10" fill="hold" grpId="0" nodeType="clickEffect">
                                  <p:stCondLst>
                                    <p:cond delay="0"/>
                                  </p:stCondLst>
                                  <p:childTnLst>
                                    <p:set>
                                      <p:cBhvr>
                                        <p:cTn id="35" dur="1" fill="hold">
                                          <p:stCondLst>
                                            <p:cond delay="0"/>
                                          </p:stCondLst>
                                        </p:cTn>
                                        <p:tgtEl>
                                          <p:spTgt spid="20"/>
                                        </p:tgtEl>
                                        <p:attrNameLst>
                                          <p:attrName>style.visibility</p:attrName>
                                        </p:attrNameLst>
                                      </p:cBhvr>
                                      <p:to>
                                        <p:strVal val="visible"/>
                                      </p:to>
                                    </p:set>
                                    <p:animEffect transition="in" filter="blinds(horizontal)">
                                      <p:cBhvr>
                                        <p:cTn id="36"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604" grpId="0"/>
      <p:bldP spid="12" grpId="0" animBg="1"/>
      <p:bldP spid="25608" grpId="0"/>
      <p:bldP spid="25609" grpId="0"/>
      <p:bldP spid="13" grpId="0" animBg="1"/>
      <p:bldP spid="20"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000000"/>
                </a:solidFill>
                <a:ea typeface="宋体" pitchFamily="2" charset="-122"/>
              </a:rPr>
              <a:t>Pattern Set Grows Fast</a:t>
            </a:r>
            <a:endParaRPr lang="en-US" dirty="0"/>
          </a:p>
        </p:txBody>
      </p:sp>
      <p:sp>
        <p:nvSpPr>
          <p:cNvPr id="4" name="Slide Number Placeholder 3"/>
          <p:cNvSpPr>
            <a:spLocks noGrp="1"/>
          </p:cNvSpPr>
          <p:nvPr>
            <p:ph type="sldNum" sz="quarter" idx="10"/>
          </p:nvPr>
        </p:nvSpPr>
        <p:spPr/>
        <p:txBody>
          <a:bodyPr/>
          <a:lstStyle/>
          <a:p>
            <a:fld id="{2EC333B5-80CE-4E4C-8940-BF400749D67B}" type="slidenum">
              <a:rPr lang="en-US" smtClean="0"/>
              <a:pPr/>
              <a:t>13</a:t>
            </a:fld>
            <a:endParaRPr lang="en-US"/>
          </a:p>
        </p:txBody>
      </p:sp>
      <p:graphicFrame>
        <p:nvGraphicFramePr>
          <p:cNvPr id="5" name="Content Placeholder 4"/>
          <p:cNvGraphicFramePr>
            <a:graphicFrameLocks noGrp="1" noChangeAspect="1"/>
          </p:cNvGraphicFramePr>
          <p:nvPr>
            <p:ph idx="1"/>
          </p:nvPr>
        </p:nvGraphicFramePr>
        <p:xfrm>
          <a:off x="1295400" y="1524000"/>
          <a:ext cx="6091237" cy="4064000"/>
        </p:xfrm>
        <a:graphic>
          <a:graphicData uri="http://schemas.openxmlformats.org/presentationml/2006/ole">
            <p:oleObj spid="_x0000_s214021" name="Chart" r:id="rId4" imgW="6095966" imgH="4067165" progId="MSGraph.Chart.8">
              <p:embed followColorScheme="full"/>
            </p:oleObj>
          </a:graphicData>
        </a:graphic>
      </p:graphicFrame>
      <p:sp>
        <p:nvSpPr>
          <p:cNvPr id="6" name="TextBox 6"/>
          <p:cNvSpPr txBox="1">
            <a:spLocks noChangeArrowheads="1"/>
          </p:cNvSpPr>
          <p:nvPr/>
        </p:nvSpPr>
        <p:spPr bwMode="auto">
          <a:xfrm>
            <a:off x="1295400" y="5638800"/>
            <a:ext cx="6477000" cy="523220"/>
          </a:xfrm>
          <a:prstGeom prst="rect">
            <a:avLst/>
          </a:prstGeom>
          <a:solidFill>
            <a:srgbClr val="FFFF00"/>
          </a:solidFill>
          <a:ln w="9525">
            <a:noFill/>
            <a:miter lim="800000"/>
            <a:headEnd/>
            <a:tailEnd/>
          </a:ln>
        </p:spPr>
        <p:txBody>
          <a:bodyPr wrap="square">
            <a:spAutoFit/>
          </a:bodyPr>
          <a:lstStyle/>
          <a:p>
            <a:pPr algn="ctr"/>
            <a:r>
              <a:rPr lang="en-US" sz="2800" dirty="0" smtClean="0">
                <a:solidFill>
                  <a:srgbClr val="000000"/>
                </a:solidFill>
                <a:ea typeface="宋体" pitchFamily="2" charset="-122"/>
              </a:rPr>
              <a:t>Snort rule set grows 7x in 8 years</a:t>
            </a:r>
            <a:endParaRPr lang="en-US" sz="2800"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le 1"/>
          <p:cNvSpPr>
            <a:spLocks noGrp="1"/>
          </p:cNvSpPr>
          <p:nvPr>
            <p:ph type="title"/>
          </p:nvPr>
        </p:nvSpPr>
        <p:spPr/>
        <p:txBody>
          <a:bodyPr/>
          <a:lstStyle/>
          <a:p>
            <a:pPr eaLnBrk="1" hangingPunct="1"/>
            <a:r>
              <a:rPr lang="en-US" smtClean="0">
                <a:ea typeface="ＭＳ Ｐゴシック" pitchFamily="34" charset="-128"/>
              </a:rPr>
              <a:t>Space-efficiency of NFAs</a:t>
            </a:r>
          </a:p>
        </p:txBody>
      </p:sp>
      <p:pic>
        <p:nvPicPr>
          <p:cNvPr id="28675" name="Picture 2"/>
          <p:cNvPicPr>
            <a:picLocks noGrp="1" noChangeAspect="1" noChangeArrowheads="1"/>
          </p:cNvPicPr>
          <p:nvPr>
            <p:ph idx="1"/>
          </p:nvPr>
        </p:nvPicPr>
        <p:blipFill>
          <a:blip r:embed="rId5"/>
          <a:srcRect/>
          <a:stretch>
            <a:fillRect/>
          </a:stretch>
        </p:blipFill>
        <p:spPr>
          <a:xfrm>
            <a:off x="381000" y="3486150"/>
            <a:ext cx="3019425" cy="1057275"/>
          </a:xfrm>
        </p:spPr>
      </p:pic>
      <p:sp>
        <p:nvSpPr>
          <p:cNvPr id="28676" name="Slide Number Placeholder 3"/>
          <p:cNvSpPr>
            <a:spLocks noGrp="1"/>
          </p:cNvSpPr>
          <p:nvPr>
            <p:ph type="sldNum" sz="quarter" idx="10"/>
          </p:nvPr>
        </p:nvSpPr>
        <p:spPr>
          <a:noFill/>
        </p:spPr>
        <p:txBody>
          <a:bodyPr/>
          <a:lstStyle/>
          <a:p>
            <a:fld id="{31F8E2BA-6A2A-4678-AB57-4AC5BD6248BC}" type="slidenum">
              <a:rPr lang="en-US"/>
              <a:pPr/>
              <a:t>14</a:t>
            </a:fld>
            <a:endParaRPr lang="en-US"/>
          </a:p>
        </p:txBody>
      </p:sp>
      <p:pic>
        <p:nvPicPr>
          <p:cNvPr id="28677" name="Picture 6" descr="efgh.png"/>
          <p:cNvPicPr>
            <a:picLocks noChangeAspect="1"/>
          </p:cNvPicPr>
          <p:nvPr/>
        </p:nvPicPr>
        <p:blipFill>
          <a:blip r:embed="rId6"/>
          <a:srcRect/>
          <a:stretch>
            <a:fillRect/>
          </a:stretch>
        </p:blipFill>
        <p:spPr bwMode="auto">
          <a:xfrm>
            <a:off x="3352800" y="2571750"/>
            <a:ext cx="1727200" cy="2857500"/>
          </a:xfrm>
          <a:prstGeom prst="rect">
            <a:avLst/>
          </a:prstGeom>
          <a:noFill/>
          <a:ln w="9525">
            <a:noFill/>
            <a:miter lim="800000"/>
            <a:headEnd/>
            <a:tailEnd/>
          </a:ln>
        </p:spPr>
      </p:pic>
      <p:pic>
        <p:nvPicPr>
          <p:cNvPr id="28678" name="Picture 6"/>
          <p:cNvPicPr>
            <a:picLocks noChangeAspect="1" noChangeArrowheads="1"/>
          </p:cNvPicPr>
          <p:nvPr/>
        </p:nvPicPr>
        <p:blipFill>
          <a:blip r:embed="rId7"/>
          <a:srcRect/>
          <a:stretch>
            <a:fillRect/>
          </a:stretch>
        </p:blipFill>
        <p:spPr bwMode="auto">
          <a:xfrm>
            <a:off x="3429000" y="3867150"/>
            <a:ext cx="257175" cy="276225"/>
          </a:xfrm>
          <a:prstGeom prst="rect">
            <a:avLst/>
          </a:prstGeom>
          <a:noFill/>
          <a:ln w="9525">
            <a:noFill/>
            <a:miter lim="800000"/>
            <a:headEnd/>
            <a:tailEnd/>
          </a:ln>
        </p:spPr>
      </p:pic>
      <p:pic>
        <p:nvPicPr>
          <p:cNvPr id="28679" name="Picture 7"/>
          <p:cNvPicPr>
            <a:picLocks noChangeAspect="1" noChangeArrowheads="1"/>
          </p:cNvPicPr>
          <p:nvPr/>
        </p:nvPicPr>
        <p:blipFill>
          <a:blip r:embed="rId8"/>
          <a:srcRect/>
          <a:stretch>
            <a:fillRect/>
          </a:stretch>
        </p:blipFill>
        <p:spPr bwMode="auto">
          <a:xfrm>
            <a:off x="4648200" y="3943350"/>
            <a:ext cx="238125" cy="238125"/>
          </a:xfrm>
          <a:prstGeom prst="rect">
            <a:avLst/>
          </a:prstGeom>
          <a:noFill/>
          <a:ln w="9525">
            <a:noFill/>
            <a:miter lim="800000"/>
            <a:headEnd/>
            <a:tailEnd/>
          </a:ln>
        </p:spPr>
      </p:pic>
      <p:pic>
        <p:nvPicPr>
          <p:cNvPr id="28680" name="Picture 10" descr="abcd.png"/>
          <p:cNvPicPr>
            <a:picLocks noChangeAspect="1"/>
          </p:cNvPicPr>
          <p:nvPr/>
        </p:nvPicPr>
        <p:blipFill>
          <a:blip r:embed="rId9"/>
          <a:srcRect/>
          <a:stretch>
            <a:fillRect/>
          </a:stretch>
        </p:blipFill>
        <p:spPr bwMode="auto">
          <a:xfrm>
            <a:off x="5410200" y="3028950"/>
            <a:ext cx="3038475" cy="1076325"/>
          </a:xfrm>
          <a:prstGeom prst="rect">
            <a:avLst/>
          </a:prstGeom>
          <a:noFill/>
          <a:ln w="9525">
            <a:noFill/>
            <a:miter lim="800000"/>
            <a:headEnd/>
            <a:tailEnd/>
          </a:ln>
        </p:spPr>
      </p:pic>
      <p:pic>
        <p:nvPicPr>
          <p:cNvPr id="28681" name="Picture 11" descr="efgh-2.png"/>
          <p:cNvPicPr>
            <a:picLocks noChangeAspect="1"/>
          </p:cNvPicPr>
          <p:nvPr/>
        </p:nvPicPr>
        <p:blipFill>
          <a:blip r:embed="rId10"/>
          <a:srcRect/>
          <a:stretch>
            <a:fillRect/>
          </a:stretch>
        </p:blipFill>
        <p:spPr bwMode="auto">
          <a:xfrm>
            <a:off x="5486400" y="4171950"/>
            <a:ext cx="3040063" cy="1047750"/>
          </a:xfrm>
          <a:prstGeom prst="rect">
            <a:avLst/>
          </a:prstGeom>
          <a:noFill/>
          <a:ln w="9525">
            <a:noFill/>
            <a:miter lim="800000"/>
            <a:headEnd/>
            <a:tailEnd/>
          </a:ln>
        </p:spPr>
      </p:pic>
      <p:sp>
        <p:nvSpPr>
          <p:cNvPr id="13" name="Flowchart: Connector 12"/>
          <p:cNvSpPr/>
          <p:nvPr/>
        </p:nvSpPr>
        <p:spPr>
          <a:xfrm>
            <a:off x="5105400" y="3943350"/>
            <a:ext cx="304800" cy="304800"/>
          </a:xfrm>
          <a:prstGeom prst="flowChartConnector">
            <a:avLst/>
          </a:prstGeom>
          <a:solidFill>
            <a:schemeClr val="accent2">
              <a:lumMod val="40000"/>
              <a:lumOff val="60000"/>
            </a:schemeClr>
          </a:solidFill>
          <a:ln w="15875">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en-US">
              <a:solidFill>
                <a:srgbClr val="FFFFFF"/>
              </a:solidFill>
              <a:cs typeface="Arial" pitchFamily="34" charset="0"/>
            </a:endParaRPr>
          </a:p>
        </p:txBody>
      </p:sp>
      <p:sp>
        <p:nvSpPr>
          <p:cNvPr id="15" name="Flowchart: Connector 14"/>
          <p:cNvSpPr/>
          <p:nvPr/>
        </p:nvSpPr>
        <p:spPr>
          <a:xfrm>
            <a:off x="8458200" y="4019550"/>
            <a:ext cx="304800" cy="304800"/>
          </a:xfrm>
          <a:prstGeom prst="flowChartConnector">
            <a:avLst/>
          </a:prstGeom>
          <a:solidFill>
            <a:schemeClr val="accent2">
              <a:lumMod val="40000"/>
              <a:lumOff val="60000"/>
            </a:schemeClr>
          </a:solidFill>
          <a:ln>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en-US">
              <a:solidFill>
                <a:srgbClr val="FFFFFF"/>
              </a:solidFill>
              <a:cs typeface="Arial" pitchFamily="34" charset="0"/>
            </a:endParaRPr>
          </a:p>
        </p:txBody>
      </p:sp>
      <p:cxnSp>
        <p:nvCxnSpPr>
          <p:cNvPr id="17" name="Straight Arrow Connector 16"/>
          <p:cNvCxnSpPr/>
          <p:nvPr/>
        </p:nvCxnSpPr>
        <p:spPr>
          <a:xfrm rot="5400000" flipH="1" flipV="1">
            <a:off x="5365750" y="3593580"/>
            <a:ext cx="349250" cy="349250"/>
          </a:xfrm>
          <a:prstGeom prst="straightConnector1">
            <a:avLst/>
          </a:prstGeom>
          <a:ln w="15875">
            <a:solidFill>
              <a:schemeClr val="accent2"/>
            </a:solidFill>
            <a:tailEnd type="triangle"/>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a:stCxn id="13" idx="5"/>
          </p:cNvCxnSpPr>
          <p:nvPr/>
        </p:nvCxnSpPr>
        <p:spPr>
          <a:xfrm rot="16200000" flipH="1">
            <a:off x="5317938" y="4251137"/>
            <a:ext cx="520887" cy="425637"/>
          </a:xfrm>
          <a:prstGeom prst="straightConnector1">
            <a:avLst/>
          </a:prstGeom>
          <a:ln w="15875">
            <a:solidFill>
              <a:schemeClr val="accent2"/>
            </a:solidFill>
            <a:tailEnd type="triangle"/>
          </a:ln>
        </p:spPr>
        <p:style>
          <a:lnRef idx="1">
            <a:schemeClr val="accent1"/>
          </a:lnRef>
          <a:fillRef idx="0">
            <a:schemeClr val="accent1"/>
          </a:fillRef>
          <a:effectRef idx="0">
            <a:schemeClr val="accent1"/>
          </a:effectRef>
          <a:fontRef idx="minor">
            <a:schemeClr val="tx1"/>
          </a:fontRef>
        </p:style>
      </p:cxnSp>
      <p:cxnSp>
        <p:nvCxnSpPr>
          <p:cNvPr id="22" name="Straight Arrow Connector 21"/>
          <p:cNvCxnSpPr>
            <a:endCxn id="15" idx="0"/>
          </p:cNvCxnSpPr>
          <p:nvPr/>
        </p:nvCxnSpPr>
        <p:spPr>
          <a:xfrm rot="16200000" flipH="1">
            <a:off x="8267700" y="3676650"/>
            <a:ext cx="381000" cy="304800"/>
          </a:xfrm>
          <a:prstGeom prst="straightConnector1">
            <a:avLst/>
          </a:prstGeom>
          <a:ln w="15875">
            <a:solidFill>
              <a:schemeClr val="accent2"/>
            </a:solidFill>
            <a:tailEnd type="triangle"/>
          </a:ln>
        </p:spPr>
        <p:style>
          <a:lnRef idx="1">
            <a:schemeClr val="accent1"/>
          </a:lnRef>
          <a:fillRef idx="0">
            <a:schemeClr val="accent1"/>
          </a:fillRef>
          <a:effectRef idx="0">
            <a:schemeClr val="accent1"/>
          </a:effectRef>
          <a:fontRef idx="minor">
            <a:schemeClr val="tx1"/>
          </a:fontRef>
        </p:style>
      </p:cxnSp>
      <p:cxnSp>
        <p:nvCxnSpPr>
          <p:cNvPr id="27" name="Straight Arrow Connector 26"/>
          <p:cNvCxnSpPr>
            <a:endCxn id="15" idx="4"/>
          </p:cNvCxnSpPr>
          <p:nvPr/>
        </p:nvCxnSpPr>
        <p:spPr>
          <a:xfrm rot="5400000" flipH="1" flipV="1">
            <a:off x="8343900" y="4362450"/>
            <a:ext cx="304800" cy="228600"/>
          </a:xfrm>
          <a:prstGeom prst="straightConnector1">
            <a:avLst/>
          </a:prstGeom>
          <a:ln w="15875">
            <a:solidFill>
              <a:schemeClr val="accent2"/>
            </a:solidFill>
            <a:tailEnd type="triangle"/>
          </a:ln>
        </p:spPr>
        <p:style>
          <a:lnRef idx="1">
            <a:schemeClr val="accent1"/>
          </a:lnRef>
          <a:fillRef idx="0">
            <a:schemeClr val="accent1"/>
          </a:fillRef>
          <a:effectRef idx="0">
            <a:schemeClr val="accent1"/>
          </a:effectRef>
          <a:fontRef idx="minor">
            <a:schemeClr val="tx1"/>
          </a:fontRef>
        </p:style>
      </p:cxnSp>
      <p:sp>
        <p:nvSpPr>
          <p:cNvPr id="30" name="TextBox 29"/>
          <p:cNvSpPr txBox="1">
            <a:spLocks noChangeArrowheads="1"/>
          </p:cNvSpPr>
          <p:nvPr/>
        </p:nvSpPr>
        <p:spPr bwMode="auto">
          <a:xfrm>
            <a:off x="5105400" y="4002088"/>
            <a:ext cx="304800" cy="246062"/>
          </a:xfrm>
          <a:prstGeom prst="rect">
            <a:avLst/>
          </a:prstGeom>
          <a:noFill/>
          <a:ln w="9525">
            <a:noFill/>
            <a:miter lim="800000"/>
            <a:headEnd/>
            <a:tailEnd/>
          </a:ln>
        </p:spPr>
        <p:txBody>
          <a:bodyPr>
            <a:spAutoFit/>
          </a:bodyPr>
          <a:lstStyle/>
          <a:p>
            <a:pPr algn="r"/>
            <a:r>
              <a:rPr lang="en-US" sz="1000" b="1"/>
              <a:t>M</a:t>
            </a:r>
          </a:p>
        </p:txBody>
      </p:sp>
      <p:sp>
        <p:nvSpPr>
          <p:cNvPr id="31" name="TextBox 30"/>
          <p:cNvSpPr txBox="1">
            <a:spLocks noChangeArrowheads="1"/>
          </p:cNvSpPr>
          <p:nvPr/>
        </p:nvSpPr>
        <p:spPr bwMode="auto">
          <a:xfrm>
            <a:off x="8534400" y="4078288"/>
            <a:ext cx="228600" cy="246062"/>
          </a:xfrm>
          <a:prstGeom prst="rect">
            <a:avLst/>
          </a:prstGeom>
          <a:noFill/>
          <a:ln w="9525">
            <a:noFill/>
            <a:miter lim="800000"/>
            <a:headEnd/>
            <a:tailEnd/>
          </a:ln>
        </p:spPr>
        <p:txBody>
          <a:bodyPr>
            <a:spAutoFit/>
          </a:bodyPr>
          <a:lstStyle/>
          <a:p>
            <a:pPr algn="ctr"/>
            <a:r>
              <a:rPr lang="en-US" sz="1000" b="1"/>
              <a:t>N</a:t>
            </a:r>
          </a:p>
        </p:txBody>
      </p:sp>
      <p:sp>
        <p:nvSpPr>
          <p:cNvPr id="28694" name="TextBox 35"/>
          <p:cNvSpPr txBox="1">
            <a:spLocks noChangeArrowheads="1"/>
          </p:cNvSpPr>
          <p:nvPr/>
        </p:nvSpPr>
        <p:spPr bwMode="auto">
          <a:xfrm>
            <a:off x="1066800" y="5543550"/>
            <a:ext cx="1600200" cy="400110"/>
          </a:xfrm>
          <a:prstGeom prst="rect">
            <a:avLst/>
          </a:prstGeom>
          <a:noFill/>
          <a:ln w="9525">
            <a:noFill/>
            <a:miter lim="800000"/>
            <a:headEnd/>
            <a:tailEnd/>
          </a:ln>
        </p:spPr>
        <p:txBody>
          <a:bodyPr wrap="square">
            <a:spAutoFit/>
          </a:bodyPr>
          <a:lstStyle/>
          <a:p>
            <a:r>
              <a:rPr lang="en-US" sz="2000" b="1" dirty="0" smtClean="0"/>
              <a:t>“.*</a:t>
            </a:r>
            <a:r>
              <a:rPr lang="en-US" sz="2000" b="1" dirty="0"/>
              <a:t>ab.*</a:t>
            </a:r>
            <a:r>
              <a:rPr lang="en-US" sz="2000" b="1" dirty="0" err="1" smtClean="0"/>
              <a:t>cd</a:t>
            </a:r>
            <a:r>
              <a:rPr lang="en-US" sz="2000" b="1" dirty="0" smtClean="0"/>
              <a:t>”</a:t>
            </a:r>
            <a:endParaRPr lang="en-US" sz="2000" b="1" dirty="0"/>
          </a:p>
        </p:txBody>
      </p:sp>
      <p:sp>
        <p:nvSpPr>
          <p:cNvPr id="28695" name="TextBox 36"/>
          <p:cNvSpPr txBox="1">
            <a:spLocks noChangeArrowheads="1"/>
          </p:cNvSpPr>
          <p:nvPr/>
        </p:nvSpPr>
        <p:spPr bwMode="auto">
          <a:xfrm>
            <a:off x="3429000" y="5543550"/>
            <a:ext cx="1524000" cy="400110"/>
          </a:xfrm>
          <a:prstGeom prst="rect">
            <a:avLst/>
          </a:prstGeom>
          <a:noFill/>
          <a:ln w="9525">
            <a:noFill/>
            <a:miter lim="800000"/>
            <a:headEnd/>
            <a:tailEnd/>
          </a:ln>
        </p:spPr>
        <p:txBody>
          <a:bodyPr wrap="square">
            <a:spAutoFit/>
          </a:bodyPr>
          <a:lstStyle/>
          <a:p>
            <a:r>
              <a:rPr lang="en-US" sz="2000" b="1" dirty="0" smtClean="0"/>
              <a:t>“.*</a:t>
            </a:r>
            <a:r>
              <a:rPr lang="en-US" sz="2000" b="1" dirty="0" err="1"/>
              <a:t>ef</a:t>
            </a:r>
            <a:r>
              <a:rPr lang="en-US" sz="2000" b="1" dirty="0"/>
              <a:t>.*</a:t>
            </a:r>
            <a:r>
              <a:rPr lang="en-US" sz="2000" b="1" dirty="0" err="1" smtClean="0"/>
              <a:t>gh</a:t>
            </a:r>
            <a:r>
              <a:rPr lang="en-US" sz="2000" b="1" dirty="0" smtClean="0"/>
              <a:t>”</a:t>
            </a:r>
            <a:endParaRPr lang="en-US" sz="2000" b="1" dirty="0"/>
          </a:p>
        </p:txBody>
      </p:sp>
      <p:sp>
        <p:nvSpPr>
          <p:cNvPr id="28696" name="TextBox 37"/>
          <p:cNvSpPr txBox="1">
            <a:spLocks noChangeArrowheads="1"/>
          </p:cNvSpPr>
          <p:nvPr/>
        </p:nvSpPr>
        <p:spPr bwMode="auto">
          <a:xfrm>
            <a:off x="6096000" y="5543550"/>
            <a:ext cx="2590800" cy="400050"/>
          </a:xfrm>
          <a:prstGeom prst="rect">
            <a:avLst/>
          </a:prstGeom>
          <a:noFill/>
          <a:ln w="9525">
            <a:noFill/>
            <a:miter lim="800000"/>
            <a:headEnd/>
            <a:tailEnd/>
          </a:ln>
        </p:spPr>
        <p:txBody>
          <a:bodyPr>
            <a:spAutoFit/>
          </a:bodyPr>
          <a:lstStyle/>
          <a:p>
            <a:r>
              <a:rPr lang="en-US" sz="2000" b="1" dirty="0" smtClean="0"/>
              <a:t>“.*</a:t>
            </a:r>
            <a:r>
              <a:rPr lang="en-US" sz="2000" b="1" dirty="0"/>
              <a:t>ab.*</a:t>
            </a:r>
            <a:r>
              <a:rPr lang="en-US" sz="2000" b="1" dirty="0" err="1"/>
              <a:t>cd</a:t>
            </a:r>
            <a:r>
              <a:rPr lang="en-US" sz="2000" b="1" dirty="0"/>
              <a:t> | .*</a:t>
            </a:r>
            <a:r>
              <a:rPr lang="en-US" sz="2000" b="1" dirty="0" err="1"/>
              <a:t>ef</a:t>
            </a:r>
            <a:r>
              <a:rPr lang="en-US" sz="2000" b="1" dirty="0"/>
              <a:t>.*</a:t>
            </a:r>
            <a:r>
              <a:rPr lang="en-US" sz="2000" b="1" dirty="0" err="1" smtClean="0"/>
              <a:t>gh</a:t>
            </a:r>
            <a:r>
              <a:rPr lang="en-US" sz="2000" b="1" dirty="0" smtClean="0"/>
              <a:t>”</a:t>
            </a:r>
            <a:endParaRPr lang="en-US" sz="2000" b="1" dirty="0"/>
          </a:p>
        </p:txBody>
      </p:sp>
      <p:sp>
        <p:nvSpPr>
          <p:cNvPr id="25" name="Title 1"/>
          <p:cNvSpPr txBox="1">
            <a:spLocks/>
          </p:cNvSpPr>
          <p:nvPr/>
        </p:nvSpPr>
        <p:spPr bwMode="auto">
          <a:xfrm>
            <a:off x="685800" y="1447800"/>
            <a:ext cx="8001000" cy="1143000"/>
          </a:xfrm>
          <a:prstGeom prst="rect">
            <a:avLst/>
          </a:prstGeom>
          <a:solidFill>
            <a:schemeClr val="bg1"/>
          </a:solidFill>
          <a:ln w="9525">
            <a:noFill/>
            <a:miter lim="800000"/>
            <a:headEnd/>
            <a:tailEnd/>
          </a:ln>
        </p:spPr>
        <p:txBody>
          <a:bodyPr anchor="ctr"/>
          <a:lstStyle/>
          <a:p>
            <a:pPr eaLnBrk="0" hangingPunct="0">
              <a:defRPr/>
            </a:pPr>
            <a:r>
              <a:rPr lang="en-US" sz="3200" dirty="0">
                <a:ea typeface="ＭＳ Ｐゴシック" pitchFamily="34" charset="-128"/>
              </a:rPr>
              <a:t>Combining NFAs: </a:t>
            </a:r>
            <a:r>
              <a:rPr lang="en-US" sz="3000" b="1" dirty="0">
                <a:latin typeface="+mj-lt"/>
                <a:ea typeface="ＭＳ Ｐゴシック" pitchFamily="-106" charset="-128"/>
                <a:cs typeface="ＭＳ Ｐゴシック" pitchFamily="-106" charset="-128"/>
              </a:rPr>
              <a:t>Additive</a:t>
            </a:r>
            <a:r>
              <a:rPr lang="en-US" sz="3000" dirty="0">
                <a:latin typeface="+mj-lt"/>
                <a:ea typeface="ＭＳ Ｐゴシック" pitchFamily="-106" charset="-128"/>
                <a:cs typeface="ＭＳ Ｐゴシック" pitchFamily="-106" charset="-128"/>
              </a:rPr>
              <a:t> increase in number of states</a:t>
            </a:r>
          </a:p>
        </p:txBody>
      </p:sp>
      <p:graphicFrame>
        <p:nvGraphicFramePr>
          <p:cNvPr id="26" name="Object 25"/>
          <p:cNvGraphicFramePr>
            <a:graphicFrameLocks noChangeAspect="1"/>
          </p:cNvGraphicFramePr>
          <p:nvPr/>
        </p:nvGraphicFramePr>
        <p:xfrm>
          <a:off x="5334000" y="3733800"/>
          <a:ext cx="127000" cy="139700"/>
        </p:xfrm>
        <a:graphic>
          <a:graphicData uri="http://schemas.openxmlformats.org/presentationml/2006/ole">
            <p:oleObj spid="_x0000_s49165" name="Equation" r:id="rId11" imgW="126835" imgH="139518" progId="Equation.3">
              <p:embed/>
            </p:oleObj>
          </a:graphicData>
        </a:graphic>
      </p:graphicFrame>
      <p:graphicFrame>
        <p:nvGraphicFramePr>
          <p:cNvPr id="49154" name="Object 2"/>
          <p:cNvGraphicFramePr>
            <a:graphicFrameLocks noChangeAspect="1"/>
          </p:cNvGraphicFramePr>
          <p:nvPr/>
        </p:nvGraphicFramePr>
        <p:xfrm>
          <a:off x="5344886" y="4410530"/>
          <a:ext cx="127000" cy="139700"/>
        </p:xfrm>
        <a:graphic>
          <a:graphicData uri="http://schemas.openxmlformats.org/presentationml/2006/ole">
            <p:oleObj spid="_x0000_s49166" name="Equation" r:id="rId12" imgW="126835" imgH="139518" progId="Equation.3">
              <p:embed/>
            </p:oleObj>
          </a:graphicData>
        </a:graphic>
      </p:graphicFrame>
      <p:graphicFrame>
        <p:nvGraphicFramePr>
          <p:cNvPr id="49155" name="Object 3"/>
          <p:cNvGraphicFramePr>
            <a:graphicFrameLocks noChangeAspect="1"/>
          </p:cNvGraphicFramePr>
          <p:nvPr/>
        </p:nvGraphicFramePr>
        <p:xfrm>
          <a:off x="8523514" y="3679372"/>
          <a:ext cx="127000" cy="139700"/>
        </p:xfrm>
        <a:graphic>
          <a:graphicData uri="http://schemas.openxmlformats.org/presentationml/2006/ole">
            <p:oleObj spid="_x0000_s49167" name="Equation" r:id="rId13" imgW="126835" imgH="139518" progId="Equation.3">
              <p:embed/>
            </p:oleObj>
          </a:graphicData>
        </a:graphic>
      </p:graphicFrame>
      <p:graphicFrame>
        <p:nvGraphicFramePr>
          <p:cNvPr id="49156" name="Object 4"/>
          <p:cNvGraphicFramePr>
            <a:graphicFrameLocks noChangeAspect="1"/>
          </p:cNvGraphicFramePr>
          <p:nvPr/>
        </p:nvGraphicFramePr>
        <p:xfrm>
          <a:off x="8534400" y="4495800"/>
          <a:ext cx="127000" cy="139700"/>
        </p:xfrm>
        <a:graphic>
          <a:graphicData uri="http://schemas.openxmlformats.org/presentationml/2006/ole">
            <p:oleObj spid="_x0000_s49168" name="Equation" r:id="rId14" imgW="126835" imgH="139518" progId="Equation.3">
              <p:embed/>
            </p:oleObj>
          </a:graphicData>
        </a:graphic>
      </p:graphicFrame>
    </p:spTree>
    <p:custDataLst>
      <p:tags r:id="rId2"/>
    </p:custDataLst>
  </p:cSld>
  <p:clrMapOvr>
    <a:masterClrMapping/>
  </p:clrMapOvr>
  <p:transition advTm="15491"/>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2000"/>
                                        <p:tgtEl>
                                          <p:spTgt spid="1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0"/>
                                        </p:tgtEl>
                                        <p:attrNameLst>
                                          <p:attrName>style.visibility</p:attrName>
                                        </p:attrNameLst>
                                      </p:cBhvr>
                                      <p:to>
                                        <p:strVal val="visible"/>
                                      </p:to>
                                    </p:set>
                                    <p:animEffect transition="in" filter="fade">
                                      <p:cBhvr>
                                        <p:cTn id="10" dur="2000"/>
                                        <p:tgtEl>
                                          <p:spTgt spid="30"/>
                                        </p:tgtEl>
                                      </p:cBhvr>
                                    </p:animEffect>
                                  </p:childTnLst>
                                </p:cTn>
                              </p:par>
                              <p:par>
                                <p:cTn id="11" presetID="10" presetClass="entr" presetSubtype="0" fill="hold" nodeType="withEffect">
                                  <p:stCondLst>
                                    <p:cond delay="0"/>
                                  </p:stCondLst>
                                  <p:childTnLst>
                                    <p:set>
                                      <p:cBhvr>
                                        <p:cTn id="12" dur="1" fill="hold">
                                          <p:stCondLst>
                                            <p:cond delay="0"/>
                                          </p:stCondLst>
                                        </p:cTn>
                                        <p:tgtEl>
                                          <p:spTgt spid="17"/>
                                        </p:tgtEl>
                                        <p:attrNameLst>
                                          <p:attrName>style.visibility</p:attrName>
                                        </p:attrNameLst>
                                      </p:cBhvr>
                                      <p:to>
                                        <p:strVal val="visible"/>
                                      </p:to>
                                    </p:set>
                                    <p:animEffect transition="in" filter="fade">
                                      <p:cBhvr>
                                        <p:cTn id="13" dur="2000"/>
                                        <p:tgtEl>
                                          <p:spTgt spid="17"/>
                                        </p:tgtEl>
                                      </p:cBhvr>
                                    </p:animEffect>
                                  </p:childTnLst>
                                </p:cTn>
                              </p:par>
                              <p:par>
                                <p:cTn id="14" presetID="10" presetClass="entr" presetSubtype="0" fill="hold" nodeType="with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fade">
                                      <p:cBhvr>
                                        <p:cTn id="16" dur="2000"/>
                                        <p:tgtEl>
                                          <p:spTgt spid="20"/>
                                        </p:tgtEl>
                                      </p:cBhvr>
                                    </p:animEffect>
                                  </p:childTnLst>
                                </p:cTn>
                              </p:par>
                              <p:par>
                                <p:cTn id="17" presetID="10" presetClass="entr" presetSubtype="0" fill="hold" nodeType="withEffect">
                                  <p:stCondLst>
                                    <p:cond delay="0"/>
                                  </p:stCondLst>
                                  <p:childTnLst>
                                    <p:set>
                                      <p:cBhvr>
                                        <p:cTn id="18" dur="1" fill="hold">
                                          <p:stCondLst>
                                            <p:cond delay="0"/>
                                          </p:stCondLst>
                                        </p:cTn>
                                        <p:tgtEl>
                                          <p:spTgt spid="15"/>
                                        </p:tgtEl>
                                        <p:attrNameLst>
                                          <p:attrName>style.visibility</p:attrName>
                                        </p:attrNameLst>
                                      </p:cBhvr>
                                      <p:to>
                                        <p:strVal val="visible"/>
                                      </p:to>
                                    </p:set>
                                    <p:animEffect transition="in" filter="fade">
                                      <p:cBhvr>
                                        <p:cTn id="19" dur="2000"/>
                                        <p:tgtEl>
                                          <p:spTgt spid="15"/>
                                        </p:tgtEl>
                                      </p:cBhvr>
                                    </p:animEffect>
                                  </p:childTnLst>
                                </p:cTn>
                              </p:par>
                              <p:par>
                                <p:cTn id="20" presetID="10" presetClass="entr" presetSubtype="0" fill="hold" nodeType="withEffect">
                                  <p:stCondLst>
                                    <p:cond delay="0"/>
                                  </p:stCondLst>
                                  <p:childTnLst>
                                    <p:set>
                                      <p:cBhvr>
                                        <p:cTn id="21" dur="1" fill="hold">
                                          <p:stCondLst>
                                            <p:cond delay="0"/>
                                          </p:stCondLst>
                                        </p:cTn>
                                        <p:tgtEl>
                                          <p:spTgt spid="22"/>
                                        </p:tgtEl>
                                        <p:attrNameLst>
                                          <p:attrName>style.visibility</p:attrName>
                                        </p:attrNameLst>
                                      </p:cBhvr>
                                      <p:to>
                                        <p:strVal val="visible"/>
                                      </p:to>
                                    </p:set>
                                    <p:animEffect transition="in" filter="fade">
                                      <p:cBhvr>
                                        <p:cTn id="22" dur="2000"/>
                                        <p:tgtEl>
                                          <p:spTgt spid="22"/>
                                        </p:tgtEl>
                                      </p:cBhvr>
                                    </p:animEffect>
                                  </p:childTnLst>
                                </p:cTn>
                              </p:par>
                              <p:par>
                                <p:cTn id="23" presetID="10" presetClass="entr" presetSubtype="0" fill="hold" nodeType="withEffect">
                                  <p:stCondLst>
                                    <p:cond delay="0"/>
                                  </p:stCondLst>
                                  <p:childTnLst>
                                    <p:set>
                                      <p:cBhvr>
                                        <p:cTn id="24" dur="1" fill="hold">
                                          <p:stCondLst>
                                            <p:cond delay="0"/>
                                          </p:stCondLst>
                                        </p:cTn>
                                        <p:tgtEl>
                                          <p:spTgt spid="27"/>
                                        </p:tgtEl>
                                        <p:attrNameLst>
                                          <p:attrName>style.visibility</p:attrName>
                                        </p:attrNameLst>
                                      </p:cBhvr>
                                      <p:to>
                                        <p:strVal val="visible"/>
                                      </p:to>
                                    </p:set>
                                    <p:animEffect transition="in" filter="fade">
                                      <p:cBhvr>
                                        <p:cTn id="25" dur="2000"/>
                                        <p:tgtEl>
                                          <p:spTgt spid="27"/>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31"/>
                                        </p:tgtEl>
                                        <p:attrNameLst>
                                          <p:attrName>style.visibility</p:attrName>
                                        </p:attrNameLst>
                                      </p:cBhvr>
                                      <p:to>
                                        <p:strVal val="visible"/>
                                      </p:to>
                                    </p:set>
                                    <p:animEffect transition="in" filter="fade">
                                      <p:cBhvr>
                                        <p:cTn id="28" dur="20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30" grpId="0"/>
      <p:bldP spid="31"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1"/>
          <p:cNvSpPr>
            <a:spLocks noGrp="1"/>
          </p:cNvSpPr>
          <p:nvPr>
            <p:ph type="title"/>
          </p:nvPr>
        </p:nvSpPr>
        <p:spPr/>
        <p:txBody>
          <a:bodyPr/>
          <a:lstStyle/>
          <a:p>
            <a:pPr eaLnBrk="1" hangingPunct="1"/>
            <a:r>
              <a:rPr lang="en-US" dirty="0" smtClean="0">
                <a:ea typeface="ＭＳ Ｐゴシック" pitchFamily="34" charset="-128"/>
              </a:rPr>
              <a:t>NFAs are Slow</a:t>
            </a:r>
          </a:p>
        </p:txBody>
      </p:sp>
      <p:sp>
        <p:nvSpPr>
          <p:cNvPr id="29699" name="Content Placeholder 2"/>
          <p:cNvSpPr>
            <a:spLocks noGrp="1"/>
          </p:cNvSpPr>
          <p:nvPr>
            <p:ph idx="1"/>
          </p:nvPr>
        </p:nvSpPr>
        <p:spPr/>
        <p:txBody>
          <a:bodyPr/>
          <a:lstStyle/>
          <a:p>
            <a:pPr eaLnBrk="1" hangingPunct="1"/>
            <a:r>
              <a:rPr lang="en-US" dirty="0" smtClean="0">
                <a:ea typeface="ＭＳ Ｐゴシック" pitchFamily="34" charset="-128"/>
              </a:rPr>
              <a:t>NFA frontiers</a:t>
            </a:r>
            <a:r>
              <a:rPr lang="en-US" baseline="30000" dirty="0" smtClean="0">
                <a:solidFill>
                  <a:srgbClr val="FF0000"/>
                </a:solidFill>
                <a:ea typeface="ＭＳ Ｐゴシック" pitchFamily="34" charset="-128"/>
              </a:rPr>
              <a:t>1</a:t>
            </a:r>
            <a:r>
              <a:rPr lang="en-US" dirty="0" smtClean="0">
                <a:ea typeface="ＭＳ Ｐゴシック" pitchFamily="34" charset="-128"/>
              </a:rPr>
              <a:t> may contain multiple states</a:t>
            </a:r>
          </a:p>
          <a:p>
            <a:pPr eaLnBrk="1" hangingPunct="1"/>
            <a:r>
              <a:rPr lang="en-US" dirty="0" smtClean="0">
                <a:ea typeface="ＭＳ Ｐゴシック" pitchFamily="34" charset="-128"/>
              </a:rPr>
              <a:t>Frontier update may require </a:t>
            </a:r>
            <a:r>
              <a:rPr lang="en-US" b="1" dirty="0" smtClean="0">
                <a:ea typeface="ＭＳ Ｐゴシック" pitchFamily="34" charset="-128"/>
              </a:rPr>
              <a:t>multiple </a:t>
            </a:r>
            <a:r>
              <a:rPr lang="en-US" dirty="0" smtClean="0">
                <a:ea typeface="ＭＳ Ｐゴシック" pitchFamily="34" charset="-128"/>
              </a:rPr>
              <a:t>transition table lookups</a:t>
            </a:r>
          </a:p>
        </p:txBody>
      </p:sp>
      <p:sp>
        <p:nvSpPr>
          <p:cNvPr id="29700" name="Slide Number Placeholder 3"/>
          <p:cNvSpPr>
            <a:spLocks noGrp="1"/>
          </p:cNvSpPr>
          <p:nvPr>
            <p:ph type="sldNum" sz="quarter" idx="10"/>
          </p:nvPr>
        </p:nvSpPr>
        <p:spPr>
          <a:noFill/>
        </p:spPr>
        <p:txBody>
          <a:bodyPr/>
          <a:lstStyle/>
          <a:p>
            <a:fld id="{22966C98-32FB-4110-BD45-A780CDE4FF07}" type="slidenum">
              <a:rPr lang="en-US"/>
              <a:pPr/>
              <a:t>15</a:t>
            </a:fld>
            <a:endParaRPr lang="en-US" dirty="0"/>
          </a:p>
        </p:txBody>
      </p:sp>
      <p:sp>
        <p:nvSpPr>
          <p:cNvPr id="5" name="TextBox 4"/>
          <p:cNvSpPr txBox="1"/>
          <p:nvPr/>
        </p:nvSpPr>
        <p:spPr>
          <a:xfrm>
            <a:off x="795730" y="5493603"/>
            <a:ext cx="7239000" cy="830997"/>
          </a:xfrm>
          <a:prstGeom prst="rect">
            <a:avLst/>
          </a:prstGeom>
          <a:noFill/>
        </p:spPr>
        <p:txBody>
          <a:bodyPr wrap="square" rtlCol="0">
            <a:spAutoFit/>
          </a:bodyPr>
          <a:lstStyle/>
          <a:p>
            <a:r>
              <a:rPr lang="en-US" sz="2400" dirty="0" smtClean="0">
                <a:solidFill>
                  <a:srgbClr val="FF0000"/>
                </a:solidFill>
              </a:rPr>
              <a:t>1</a:t>
            </a:r>
            <a:r>
              <a:rPr lang="en-US" sz="2400" dirty="0" smtClean="0"/>
              <a:t>. A frontier set is a set of states where NFA can be at any instant.</a:t>
            </a:r>
            <a:endParaRPr lang="en-US" sz="2400" dirty="0"/>
          </a:p>
        </p:txBody>
      </p:sp>
      <p:cxnSp>
        <p:nvCxnSpPr>
          <p:cNvPr id="7" name="Straight Connector 6"/>
          <p:cNvCxnSpPr/>
          <p:nvPr/>
        </p:nvCxnSpPr>
        <p:spPr>
          <a:xfrm>
            <a:off x="914400" y="5501390"/>
            <a:ext cx="2895600" cy="1588"/>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NFAs of Regular Expressions</a:t>
            </a:r>
            <a:endParaRPr lang="en-US" dirty="0"/>
          </a:p>
        </p:txBody>
      </p:sp>
      <p:graphicFrame>
        <p:nvGraphicFramePr>
          <p:cNvPr id="6" name="Table 5"/>
          <p:cNvGraphicFramePr>
            <a:graphicFrameLocks noGrp="1"/>
          </p:cNvGraphicFramePr>
          <p:nvPr/>
        </p:nvGraphicFramePr>
        <p:xfrm>
          <a:off x="1447800" y="4303399"/>
          <a:ext cx="6172200" cy="1483360"/>
        </p:xfrm>
        <a:graphic>
          <a:graphicData uri="http://schemas.openxmlformats.org/drawingml/2006/table">
            <a:tbl>
              <a:tblPr firstRow="1" bandRow="1">
                <a:tableStyleId>{D27102A9-8310-4765-A935-A1911B00CA55}</a:tableStyleId>
              </a:tblPr>
              <a:tblGrid>
                <a:gridCol w="2057400"/>
                <a:gridCol w="2057400"/>
                <a:gridCol w="2057400"/>
              </a:tblGrid>
              <a:tr h="370840">
                <a:tc>
                  <a:txBody>
                    <a:bodyPr/>
                    <a:lstStyle/>
                    <a:p>
                      <a:r>
                        <a:rPr lang="en-US" dirty="0" smtClean="0"/>
                        <a:t>Current state (x)</a:t>
                      </a:r>
                      <a:endParaRPr lang="en-US" dirty="0">
                        <a:latin typeface="Arial" pitchFamily="34" charset="0"/>
                        <a:cs typeface="Arial" pitchFamily="34" charset="0"/>
                      </a:endParaRPr>
                    </a:p>
                  </a:txBody>
                  <a:tcPr/>
                </a:tc>
                <a:tc>
                  <a:txBody>
                    <a:bodyPr/>
                    <a:lstStyle/>
                    <a:p>
                      <a:r>
                        <a:rPr lang="en-US" dirty="0" smtClean="0"/>
                        <a:t>Input symbol (</a:t>
                      </a:r>
                      <a:r>
                        <a:rPr lang="en-US" dirty="0" err="1" smtClean="0"/>
                        <a:t>i</a:t>
                      </a:r>
                      <a:r>
                        <a:rPr lang="en-US" dirty="0" smtClean="0"/>
                        <a:t>)</a:t>
                      </a:r>
                      <a:endParaRPr lang="en-US" dirty="0">
                        <a:latin typeface="Arial" pitchFamily="34" charset="0"/>
                        <a:cs typeface="Arial" pitchFamily="34" charset="0"/>
                      </a:endParaRPr>
                    </a:p>
                  </a:txBody>
                  <a:tcPr/>
                </a:tc>
                <a:tc>
                  <a:txBody>
                    <a:bodyPr/>
                    <a:lstStyle/>
                    <a:p>
                      <a:r>
                        <a:rPr lang="en-US" dirty="0" smtClean="0"/>
                        <a:t>Next state (y)</a:t>
                      </a:r>
                      <a:endParaRPr lang="en-US" dirty="0">
                        <a:latin typeface="Arial" pitchFamily="34" charset="0"/>
                        <a:cs typeface="Arial" pitchFamily="34" charset="0"/>
                      </a:endParaRPr>
                    </a:p>
                  </a:txBody>
                  <a:tcPr/>
                </a:tc>
              </a:tr>
              <a:tr h="370840">
                <a:tc>
                  <a:txBody>
                    <a:bodyPr/>
                    <a:lstStyle/>
                    <a:p>
                      <a:r>
                        <a:rPr lang="en-US" dirty="0" smtClean="0"/>
                        <a:t>1</a:t>
                      </a:r>
                      <a:endParaRPr lang="en-US" dirty="0">
                        <a:latin typeface="Arial" pitchFamily="34" charset="0"/>
                        <a:cs typeface="Arial" pitchFamily="34" charset="0"/>
                      </a:endParaRPr>
                    </a:p>
                  </a:txBody>
                  <a:tcPr/>
                </a:tc>
                <a:tc>
                  <a:txBody>
                    <a:bodyPr/>
                    <a:lstStyle/>
                    <a:p>
                      <a:r>
                        <a:rPr lang="en-US" dirty="0" smtClean="0"/>
                        <a:t>a</a:t>
                      </a:r>
                      <a:endParaRPr lang="en-US" dirty="0">
                        <a:latin typeface="Arial" pitchFamily="34" charset="0"/>
                        <a:cs typeface="Arial" pitchFamily="34" charset="0"/>
                      </a:endParaRPr>
                    </a:p>
                  </a:txBody>
                  <a:tcPr/>
                </a:tc>
                <a:tc>
                  <a:txBody>
                    <a:bodyPr/>
                    <a:lstStyle/>
                    <a:p>
                      <a:r>
                        <a:rPr lang="en-US" dirty="0" smtClean="0"/>
                        <a:t>1</a:t>
                      </a:r>
                      <a:endParaRPr lang="en-US" dirty="0">
                        <a:latin typeface="Arial" pitchFamily="34" charset="0"/>
                        <a:cs typeface="Arial" pitchFamily="34" charset="0"/>
                      </a:endParaRPr>
                    </a:p>
                  </a:txBody>
                  <a:tcPr/>
                </a:tc>
              </a:tr>
              <a:tr h="370840">
                <a:tc>
                  <a:txBody>
                    <a:bodyPr/>
                    <a:lstStyle/>
                    <a:p>
                      <a:r>
                        <a:rPr lang="en-US" dirty="0" smtClean="0"/>
                        <a:t>1</a:t>
                      </a:r>
                      <a:endParaRPr lang="en-US" dirty="0">
                        <a:latin typeface="Arial" pitchFamily="34" charset="0"/>
                        <a:cs typeface="Arial" pitchFamily="34" charset="0"/>
                      </a:endParaRPr>
                    </a:p>
                  </a:txBody>
                  <a:tcPr/>
                </a:tc>
                <a:tc>
                  <a:txBody>
                    <a:bodyPr/>
                    <a:lstStyle/>
                    <a:p>
                      <a:r>
                        <a:rPr lang="en-US" dirty="0" smtClean="0"/>
                        <a:t>a</a:t>
                      </a:r>
                      <a:endParaRPr lang="en-US" dirty="0">
                        <a:latin typeface="Arial" pitchFamily="34" charset="0"/>
                        <a:cs typeface="Arial" pitchFamily="34" charset="0"/>
                      </a:endParaRPr>
                    </a:p>
                  </a:txBody>
                  <a:tcPr/>
                </a:tc>
                <a:tc>
                  <a:txBody>
                    <a:bodyPr/>
                    <a:lstStyle/>
                    <a:p>
                      <a:r>
                        <a:rPr lang="en-US" dirty="0" smtClean="0"/>
                        <a:t>2</a:t>
                      </a:r>
                      <a:endParaRPr lang="en-US" dirty="0">
                        <a:latin typeface="Arial" pitchFamily="34" charset="0"/>
                        <a:cs typeface="Arial" pitchFamily="34" charset="0"/>
                      </a:endParaRPr>
                    </a:p>
                  </a:txBody>
                  <a:tcPr/>
                </a:tc>
              </a:tr>
              <a:tr h="370840">
                <a:tc>
                  <a:txBody>
                    <a:bodyPr/>
                    <a:lstStyle/>
                    <a:p>
                      <a:r>
                        <a:rPr lang="en-US" dirty="0" smtClean="0"/>
                        <a:t>2</a:t>
                      </a:r>
                      <a:endParaRPr lang="en-US" dirty="0">
                        <a:latin typeface="Arial" pitchFamily="34" charset="0"/>
                        <a:cs typeface="Arial" pitchFamily="34" charset="0"/>
                      </a:endParaRPr>
                    </a:p>
                  </a:txBody>
                  <a:tcPr/>
                </a:tc>
                <a:tc>
                  <a:txBody>
                    <a:bodyPr/>
                    <a:lstStyle/>
                    <a:p>
                      <a:r>
                        <a:rPr lang="en-US" dirty="0" smtClean="0"/>
                        <a:t>a</a:t>
                      </a:r>
                      <a:endParaRPr lang="en-US" dirty="0">
                        <a:latin typeface="Arial" pitchFamily="34" charset="0"/>
                        <a:cs typeface="Arial" pitchFamily="34" charset="0"/>
                      </a:endParaRPr>
                    </a:p>
                  </a:txBody>
                  <a:tcPr/>
                </a:tc>
                <a:tc>
                  <a:txBody>
                    <a:bodyPr/>
                    <a:lstStyle/>
                    <a:p>
                      <a:r>
                        <a:rPr lang="en-US" dirty="0" smtClean="0"/>
                        <a:t>3</a:t>
                      </a:r>
                      <a:endParaRPr lang="en-US" dirty="0">
                        <a:latin typeface="Arial" pitchFamily="34" charset="0"/>
                        <a:cs typeface="Arial" pitchFamily="34" charset="0"/>
                      </a:endParaRPr>
                    </a:p>
                  </a:txBody>
                  <a:tcPr/>
                </a:tc>
              </a:tr>
            </a:tbl>
          </a:graphicData>
        </a:graphic>
      </p:graphicFrame>
      <p:sp>
        <p:nvSpPr>
          <p:cNvPr id="7" name="TextBox 6"/>
          <p:cNvSpPr txBox="1"/>
          <p:nvPr/>
        </p:nvSpPr>
        <p:spPr>
          <a:xfrm>
            <a:off x="1295400" y="1625025"/>
            <a:ext cx="6324600" cy="584775"/>
          </a:xfrm>
          <a:prstGeom prst="rect">
            <a:avLst/>
          </a:prstGeom>
          <a:noFill/>
        </p:spPr>
        <p:txBody>
          <a:bodyPr wrap="square" rtlCol="0">
            <a:spAutoFit/>
          </a:bodyPr>
          <a:lstStyle/>
          <a:p>
            <a:r>
              <a:rPr lang="en-US" sz="3200" dirty="0" smtClean="0">
                <a:latin typeface="Arial" pitchFamily="34" charset="0"/>
                <a:cs typeface="Arial" pitchFamily="34" charset="0"/>
              </a:rPr>
              <a:t>Example: </a:t>
            </a:r>
            <a:r>
              <a:rPr lang="en-US" sz="3200" dirty="0" err="1" smtClean="0">
                <a:latin typeface="Arial" pitchFamily="34" charset="0"/>
                <a:cs typeface="Arial" pitchFamily="34" charset="0"/>
              </a:rPr>
              <a:t>regex</a:t>
            </a:r>
            <a:r>
              <a:rPr lang="en-US" sz="3200" dirty="0" smtClean="0">
                <a:latin typeface="Arial" pitchFamily="34" charset="0"/>
                <a:cs typeface="Arial" pitchFamily="34" charset="0"/>
              </a:rPr>
              <a:t>=“a*</a:t>
            </a:r>
            <a:r>
              <a:rPr lang="en-US" sz="3200" dirty="0" err="1" smtClean="0">
                <a:latin typeface="Arial" pitchFamily="34" charset="0"/>
                <a:cs typeface="Arial" pitchFamily="34" charset="0"/>
              </a:rPr>
              <a:t>aa</a:t>
            </a:r>
            <a:r>
              <a:rPr lang="en-US" sz="3200" dirty="0" smtClean="0">
                <a:latin typeface="Arial" pitchFamily="34" charset="0"/>
                <a:cs typeface="Arial" pitchFamily="34" charset="0"/>
              </a:rPr>
              <a:t>”</a:t>
            </a:r>
            <a:endParaRPr lang="en-US" sz="3200" dirty="0">
              <a:latin typeface="Arial" pitchFamily="34" charset="0"/>
              <a:cs typeface="Arial" pitchFamily="34" charset="0"/>
            </a:endParaRPr>
          </a:p>
        </p:txBody>
      </p:sp>
      <p:sp>
        <p:nvSpPr>
          <p:cNvPr id="8" name="TextBox 7"/>
          <p:cNvSpPr txBox="1"/>
          <p:nvPr/>
        </p:nvSpPr>
        <p:spPr>
          <a:xfrm>
            <a:off x="2438400" y="5858431"/>
            <a:ext cx="4419599" cy="461665"/>
          </a:xfrm>
          <a:prstGeom prst="rect">
            <a:avLst/>
          </a:prstGeom>
          <a:noFill/>
        </p:spPr>
        <p:txBody>
          <a:bodyPr wrap="square" rtlCol="0">
            <a:spAutoFit/>
          </a:bodyPr>
          <a:lstStyle/>
          <a:p>
            <a:r>
              <a:rPr lang="en-US" sz="2400" b="1" dirty="0" smtClean="0">
                <a:latin typeface="Arial" pitchFamily="34" charset="0"/>
                <a:cs typeface="Arial" pitchFamily="34" charset="0"/>
              </a:rPr>
              <a:t>Transition table T(</a:t>
            </a:r>
            <a:r>
              <a:rPr lang="en-US" sz="2400" b="1" dirty="0" err="1" smtClean="0">
                <a:latin typeface="Arial" pitchFamily="34" charset="0"/>
                <a:cs typeface="Arial" pitchFamily="34" charset="0"/>
              </a:rPr>
              <a:t>x,i,y</a:t>
            </a:r>
            <a:r>
              <a:rPr lang="en-US" sz="2400" b="1" dirty="0" smtClean="0">
                <a:latin typeface="Arial" pitchFamily="34" charset="0"/>
                <a:cs typeface="Arial" pitchFamily="34" charset="0"/>
              </a:rPr>
              <a:t>)</a:t>
            </a:r>
            <a:endParaRPr lang="en-US" sz="2400" b="1" dirty="0">
              <a:latin typeface="Arial" pitchFamily="34" charset="0"/>
              <a:cs typeface="Arial" pitchFamily="34" charset="0"/>
            </a:endParaRPr>
          </a:p>
        </p:txBody>
      </p:sp>
      <p:grpSp>
        <p:nvGrpSpPr>
          <p:cNvPr id="19" name="Group 18"/>
          <p:cNvGrpSpPr/>
          <p:nvPr/>
        </p:nvGrpSpPr>
        <p:grpSpPr>
          <a:xfrm>
            <a:off x="1828800" y="2209800"/>
            <a:ext cx="4343400" cy="1295400"/>
            <a:chOff x="1828800" y="2209800"/>
            <a:chExt cx="4343400" cy="1295400"/>
          </a:xfrm>
        </p:grpSpPr>
        <p:grpSp>
          <p:nvGrpSpPr>
            <p:cNvPr id="17" name="Group 16"/>
            <p:cNvGrpSpPr/>
            <p:nvPr/>
          </p:nvGrpSpPr>
          <p:grpSpPr>
            <a:xfrm>
              <a:off x="2133600" y="2209800"/>
              <a:ext cx="4038600" cy="1295400"/>
              <a:chOff x="2133600" y="2209800"/>
              <a:chExt cx="4038600" cy="1295400"/>
            </a:xfrm>
          </p:grpSpPr>
          <p:sp>
            <p:nvSpPr>
              <p:cNvPr id="10" name="Oval 9"/>
              <p:cNvSpPr/>
              <p:nvPr/>
            </p:nvSpPr>
            <p:spPr>
              <a:xfrm>
                <a:off x="2209800" y="2971800"/>
                <a:ext cx="533400" cy="53340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a:solidFill>
                      <a:schemeClr val="tx1"/>
                    </a:solidFill>
                    <a:cs typeface="Arial" pitchFamily="34" charset="0"/>
                  </a:rPr>
                  <a:t>1</a:t>
                </a:r>
              </a:p>
            </p:txBody>
          </p:sp>
          <p:sp>
            <p:nvSpPr>
              <p:cNvPr id="11" name="Oval 10"/>
              <p:cNvSpPr/>
              <p:nvPr/>
            </p:nvSpPr>
            <p:spPr>
              <a:xfrm>
                <a:off x="3886200" y="2971800"/>
                <a:ext cx="533400" cy="53340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a:solidFill>
                      <a:schemeClr val="tx1"/>
                    </a:solidFill>
                    <a:cs typeface="Arial" pitchFamily="34" charset="0"/>
                  </a:rPr>
                  <a:t>2</a:t>
                </a:r>
              </a:p>
            </p:txBody>
          </p:sp>
          <p:sp>
            <p:nvSpPr>
              <p:cNvPr id="13" name="Oval 12"/>
              <p:cNvSpPr/>
              <p:nvPr/>
            </p:nvSpPr>
            <p:spPr>
              <a:xfrm>
                <a:off x="5638800" y="2971800"/>
                <a:ext cx="533400" cy="533400"/>
              </a:xfrm>
              <a:prstGeom prst="ellipse">
                <a:avLst/>
              </a:prstGeom>
              <a:no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dirty="0">
                    <a:solidFill>
                      <a:schemeClr val="tx1"/>
                    </a:solidFill>
                    <a:cs typeface="Arial" pitchFamily="34" charset="0"/>
                  </a:rPr>
                  <a:t>3</a:t>
                </a:r>
              </a:p>
            </p:txBody>
          </p:sp>
          <p:sp>
            <p:nvSpPr>
              <p:cNvPr id="15" name="Arc 14"/>
              <p:cNvSpPr/>
              <p:nvPr/>
            </p:nvSpPr>
            <p:spPr>
              <a:xfrm>
                <a:off x="2133600" y="2514600"/>
                <a:ext cx="685800" cy="609600"/>
              </a:xfrm>
              <a:prstGeom prst="arc">
                <a:avLst>
                  <a:gd name="adj1" fmla="val 7442801"/>
                  <a:gd name="adj2" fmla="val 3177079"/>
                </a:avLst>
              </a:prstGeom>
              <a:ln w="25400">
                <a:solidFill>
                  <a:schemeClr val="tx1"/>
                </a:solidFill>
                <a:headEnd type="arrow"/>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cxnSp>
            <p:nvCxnSpPr>
              <p:cNvPr id="16" name="Straight Arrow Connector 15"/>
              <p:cNvCxnSpPr>
                <a:stCxn id="10" idx="6"/>
                <a:endCxn id="11" idx="2"/>
              </p:cNvCxnSpPr>
              <p:nvPr/>
            </p:nvCxnSpPr>
            <p:spPr>
              <a:xfrm>
                <a:off x="2743200" y="3238500"/>
                <a:ext cx="1143000" cy="1588"/>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2" name="Straight Arrow Connector 21"/>
              <p:cNvCxnSpPr>
                <a:stCxn id="11" idx="6"/>
                <a:endCxn id="13" idx="2"/>
              </p:cNvCxnSpPr>
              <p:nvPr/>
            </p:nvCxnSpPr>
            <p:spPr>
              <a:xfrm>
                <a:off x="4419600" y="3238500"/>
                <a:ext cx="1219200" cy="1588"/>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5" name="TextBox 45"/>
              <p:cNvSpPr txBox="1">
                <a:spLocks noChangeArrowheads="1"/>
              </p:cNvSpPr>
              <p:nvPr/>
            </p:nvSpPr>
            <p:spPr bwMode="auto">
              <a:xfrm>
                <a:off x="3124200" y="2743200"/>
                <a:ext cx="312738" cy="369888"/>
              </a:xfrm>
              <a:prstGeom prst="rect">
                <a:avLst/>
              </a:prstGeom>
              <a:noFill/>
              <a:ln w="9525">
                <a:noFill/>
                <a:miter lim="800000"/>
                <a:headEnd/>
                <a:tailEnd/>
              </a:ln>
            </p:spPr>
            <p:txBody>
              <a:bodyPr wrap="none">
                <a:spAutoFit/>
              </a:bodyPr>
              <a:lstStyle/>
              <a:p>
                <a:r>
                  <a:rPr lang="en-US" dirty="0"/>
                  <a:t>a</a:t>
                </a:r>
              </a:p>
            </p:txBody>
          </p:sp>
          <p:sp>
            <p:nvSpPr>
              <p:cNvPr id="26" name="TextBox 45"/>
              <p:cNvSpPr txBox="1">
                <a:spLocks noChangeArrowheads="1"/>
              </p:cNvSpPr>
              <p:nvPr/>
            </p:nvSpPr>
            <p:spPr bwMode="auto">
              <a:xfrm>
                <a:off x="4800600" y="2819400"/>
                <a:ext cx="312738" cy="369888"/>
              </a:xfrm>
              <a:prstGeom prst="rect">
                <a:avLst/>
              </a:prstGeom>
              <a:noFill/>
              <a:ln w="9525">
                <a:noFill/>
                <a:miter lim="800000"/>
                <a:headEnd/>
                <a:tailEnd/>
              </a:ln>
            </p:spPr>
            <p:txBody>
              <a:bodyPr wrap="none">
                <a:spAutoFit/>
              </a:bodyPr>
              <a:lstStyle/>
              <a:p>
                <a:r>
                  <a:rPr lang="en-US" dirty="0"/>
                  <a:t>a</a:t>
                </a:r>
              </a:p>
            </p:txBody>
          </p:sp>
          <p:sp>
            <p:nvSpPr>
              <p:cNvPr id="27" name="TextBox 45"/>
              <p:cNvSpPr txBox="1">
                <a:spLocks noChangeArrowheads="1"/>
              </p:cNvSpPr>
              <p:nvPr/>
            </p:nvSpPr>
            <p:spPr bwMode="auto">
              <a:xfrm>
                <a:off x="2286000" y="2209800"/>
                <a:ext cx="312738" cy="369888"/>
              </a:xfrm>
              <a:prstGeom prst="rect">
                <a:avLst/>
              </a:prstGeom>
              <a:noFill/>
              <a:ln w="9525">
                <a:noFill/>
                <a:miter lim="800000"/>
                <a:headEnd/>
                <a:tailEnd/>
              </a:ln>
            </p:spPr>
            <p:txBody>
              <a:bodyPr wrap="none">
                <a:spAutoFit/>
              </a:bodyPr>
              <a:lstStyle/>
              <a:p>
                <a:r>
                  <a:rPr lang="en-US" dirty="0"/>
                  <a:t>a</a:t>
                </a:r>
              </a:p>
            </p:txBody>
          </p:sp>
        </p:grpSp>
        <p:cxnSp>
          <p:nvCxnSpPr>
            <p:cNvPr id="18" name="Straight Arrow Connector 17"/>
            <p:cNvCxnSpPr/>
            <p:nvPr/>
          </p:nvCxnSpPr>
          <p:spPr>
            <a:xfrm>
              <a:off x="1828800" y="3236408"/>
              <a:ext cx="381000" cy="1588"/>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grpSp>
      <p:sp>
        <p:nvSpPr>
          <p:cNvPr id="20" name="Slide Number Placeholder 3"/>
          <p:cNvSpPr>
            <a:spLocks noGrp="1"/>
          </p:cNvSpPr>
          <p:nvPr>
            <p:ph type="sldNum" sz="quarter" idx="10"/>
          </p:nvPr>
        </p:nvSpPr>
        <p:spPr>
          <a:xfrm>
            <a:off x="6553200" y="6245225"/>
            <a:ext cx="2133600" cy="476250"/>
          </a:xfrm>
          <a:noFill/>
        </p:spPr>
        <p:txBody>
          <a:bodyPr/>
          <a:lstStyle/>
          <a:p>
            <a:fld id="{22966C98-32FB-4110-BD45-A780CDE4FF07}" type="slidenum">
              <a:rPr lang="en-US"/>
              <a:pPr/>
              <a:t>16</a:t>
            </a:fld>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linds(horizontal)">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19"/>
                                        </p:tgtEl>
                                        <p:attrNameLst>
                                          <p:attrName>style.visibility</p:attrName>
                                        </p:attrNameLst>
                                      </p:cBhvr>
                                      <p:to>
                                        <p:strVal val="visible"/>
                                      </p:to>
                                    </p:set>
                                    <p:animEffect transition="in" filter="blinds(horizontal)">
                                      <p:cBhvr>
                                        <p:cTn id="12" dur="500"/>
                                        <p:tgtEl>
                                          <p:spTgt spid="19"/>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blinds(horizontal)">
                                      <p:cBhvr>
                                        <p:cTn id="17" dur="500"/>
                                        <p:tgtEl>
                                          <p:spTgt spid="6"/>
                                        </p:tgtEl>
                                      </p:cBhvr>
                                    </p:animEffect>
                                  </p:childTnLst>
                                </p:cTn>
                              </p:par>
                              <p:par>
                                <p:cTn id="18" presetID="3" presetClass="entr" presetSubtype="10" fill="hold" grpId="0" nodeType="with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blinds(horizontal)">
                                      <p:cBhvr>
                                        <p:cTn id="20"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609600"/>
            <a:ext cx="8229600" cy="808038"/>
          </a:xfrm>
        </p:spPr>
        <p:txBody>
          <a:bodyPr/>
          <a:lstStyle/>
          <a:p>
            <a:r>
              <a:rPr lang="en-US" dirty="0" smtClean="0"/>
              <a:t>NFA Frontier Update: Multiple Lookups</a:t>
            </a:r>
            <a:endParaRPr lang="en-US" dirty="0"/>
          </a:p>
        </p:txBody>
      </p:sp>
      <p:sp>
        <p:nvSpPr>
          <p:cNvPr id="4" name="Flowchart: Connector 3"/>
          <p:cNvSpPr/>
          <p:nvPr/>
        </p:nvSpPr>
        <p:spPr bwMode="auto">
          <a:xfrm>
            <a:off x="1938235" y="2361533"/>
            <a:ext cx="304800" cy="304800"/>
          </a:xfrm>
          <a:prstGeom prst="flowChartConnector">
            <a:avLst/>
          </a:prstGeom>
          <a:solidFill>
            <a:schemeClr val="tx1">
              <a:lumMod val="50000"/>
              <a:lumOff val="5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57200" rtl="0" eaLnBrk="1" fontAlgn="base" latinLnBrk="0" hangingPunct="0">
              <a:lnSpc>
                <a:spcPct val="93000"/>
              </a:lnSpc>
              <a:spcBef>
                <a:spcPct val="0"/>
              </a:spcBef>
              <a:spcAft>
                <a:spcPct val="0"/>
              </a:spcAft>
              <a:buClr>
                <a:srgbClr val="000000"/>
              </a:buClr>
              <a:buSzPct val="100000"/>
              <a:buFont typeface="Times New Roman" pitchFamily="16" charset="0"/>
              <a:buNone/>
              <a:tabLst/>
            </a:pPr>
            <a:endParaRPr kumimoji="0" lang="en-US" sz="1800" b="0" i="0" u="none" strike="noStrike" cap="none" normalizeH="0" baseline="0" smtClean="0">
              <a:ln>
                <a:noFill/>
              </a:ln>
              <a:effectLst/>
              <a:latin typeface="Arial" charset="0"/>
            </a:endParaRPr>
          </a:p>
        </p:txBody>
      </p:sp>
      <p:sp>
        <p:nvSpPr>
          <p:cNvPr id="5" name="TextBox 4"/>
          <p:cNvSpPr txBox="1"/>
          <p:nvPr/>
        </p:nvSpPr>
        <p:spPr>
          <a:xfrm>
            <a:off x="1866644" y="1411249"/>
            <a:ext cx="4507965" cy="523220"/>
          </a:xfrm>
          <a:prstGeom prst="rect">
            <a:avLst/>
          </a:prstGeom>
          <a:noFill/>
        </p:spPr>
        <p:txBody>
          <a:bodyPr wrap="none" rtlCol="0">
            <a:spAutoFit/>
          </a:bodyPr>
          <a:lstStyle/>
          <a:p>
            <a:r>
              <a:rPr lang="en-US" sz="2800" dirty="0" err="1" smtClean="0"/>
              <a:t>regex</a:t>
            </a:r>
            <a:r>
              <a:rPr lang="en-US" sz="2800" dirty="0" smtClean="0"/>
              <a:t>=“a*</a:t>
            </a:r>
            <a:r>
              <a:rPr lang="en-US" sz="2800" dirty="0" err="1" smtClean="0"/>
              <a:t>aa</a:t>
            </a:r>
            <a:r>
              <a:rPr lang="en-US" sz="2800" dirty="0" smtClean="0"/>
              <a:t>”; input=“</a:t>
            </a:r>
            <a:r>
              <a:rPr lang="en-US" sz="2800" dirty="0" err="1" smtClean="0"/>
              <a:t>aaaa</a:t>
            </a:r>
            <a:r>
              <a:rPr lang="en-US" sz="2800" dirty="0" smtClean="0"/>
              <a:t>”</a:t>
            </a:r>
            <a:endParaRPr lang="en-US" sz="2800" dirty="0"/>
          </a:p>
        </p:txBody>
      </p:sp>
      <p:sp>
        <p:nvSpPr>
          <p:cNvPr id="8" name="Flowchart: Connector 7"/>
          <p:cNvSpPr/>
          <p:nvPr/>
        </p:nvSpPr>
        <p:spPr bwMode="auto">
          <a:xfrm>
            <a:off x="3157435" y="2361533"/>
            <a:ext cx="304800" cy="304800"/>
          </a:xfrm>
          <a:prstGeom prst="flowChartConnector">
            <a:avLst/>
          </a:prstGeom>
          <a:solidFill>
            <a:schemeClr val="tx1">
              <a:lumMod val="50000"/>
              <a:lumOff val="5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57200" rtl="0" eaLnBrk="1" fontAlgn="base" latinLnBrk="0" hangingPunct="0">
              <a:lnSpc>
                <a:spcPct val="93000"/>
              </a:lnSpc>
              <a:spcBef>
                <a:spcPct val="0"/>
              </a:spcBef>
              <a:spcAft>
                <a:spcPct val="0"/>
              </a:spcAft>
              <a:buClr>
                <a:srgbClr val="000000"/>
              </a:buClr>
              <a:buSzPct val="100000"/>
              <a:buFont typeface="Times New Roman" pitchFamily="16" charset="0"/>
              <a:buNone/>
              <a:tabLst/>
            </a:pPr>
            <a:endParaRPr kumimoji="0" lang="en-US" sz="1800" b="0" i="0" u="none" strike="noStrike" cap="none" normalizeH="0" baseline="0" smtClean="0">
              <a:ln>
                <a:noFill/>
              </a:ln>
              <a:effectLst/>
              <a:latin typeface="Arial" charset="0"/>
            </a:endParaRPr>
          </a:p>
        </p:txBody>
      </p:sp>
      <p:sp>
        <p:nvSpPr>
          <p:cNvPr id="9" name="Flowchart: Connector 8"/>
          <p:cNvSpPr/>
          <p:nvPr/>
        </p:nvSpPr>
        <p:spPr bwMode="auto">
          <a:xfrm>
            <a:off x="3157435" y="3275933"/>
            <a:ext cx="304800" cy="304800"/>
          </a:xfrm>
          <a:prstGeom prst="flowChartConnector">
            <a:avLst/>
          </a:prstGeom>
          <a:solidFill>
            <a:schemeClr val="tx1">
              <a:lumMod val="50000"/>
              <a:lumOff val="5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57200" rtl="0" eaLnBrk="1" fontAlgn="base" latinLnBrk="0" hangingPunct="0">
              <a:lnSpc>
                <a:spcPct val="93000"/>
              </a:lnSpc>
              <a:spcBef>
                <a:spcPct val="0"/>
              </a:spcBef>
              <a:spcAft>
                <a:spcPct val="0"/>
              </a:spcAft>
              <a:buClr>
                <a:srgbClr val="000000"/>
              </a:buClr>
              <a:buSzPct val="100000"/>
              <a:buFont typeface="Times New Roman" pitchFamily="16" charset="0"/>
              <a:buNone/>
              <a:tabLst/>
            </a:pPr>
            <a:endParaRPr kumimoji="0" lang="en-US" sz="1800" b="0" i="0" u="none" strike="noStrike" cap="none" normalizeH="0" baseline="0" smtClean="0">
              <a:ln>
                <a:noFill/>
              </a:ln>
              <a:effectLst/>
              <a:latin typeface="Arial" charset="0"/>
            </a:endParaRPr>
          </a:p>
        </p:txBody>
      </p:sp>
      <p:sp>
        <p:nvSpPr>
          <p:cNvPr id="11" name="Flowchart: Connector 10"/>
          <p:cNvSpPr/>
          <p:nvPr/>
        </p:nvSpPr>
        <p:spPr bwMode="auto">
          <a:xfrm>
            <a:off x="4376635" y="2381853"/>
            <a:ext cx="304800" cy="304800"/>
          </a:xfrm>
          <a:prstGeom prst="flowChartConnector">
            <a:avLst/>
          </a:prstGeom>
          <a:solidFill>
            <a:schemeClr val="tx1">
              <a:lumMod val="50000"/>
              <a:lumOff val="5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57200" rtl="0" eaLnBrk="1" fontAlgn="base" latinLnBrk="0" hangingPunct="0">
              <a:lnSpc>
                <a:spcPct val="93000"/>
              </a:lnSpc>
              <a:spcBef>
                <a:spcPct val="0"/>
              </a:spcBef>
              <a:spcAft>
                <a:spcPct val="0"/>
              </a:spcAft>
              <a:buClr>
                <a:srgbClr val="000000"/>
              </a:buClr>
              <a:buSzPct val="100000"/>
              <a:buFont typeface="Times New Roman" pitchFamily="16" charset="0"/>
              <a:buNone/>
              <a:tabLst/>
            </a:pPr>
            <a:endParaRPr kumimoji="0" lang="en-US" sz="1800" b="0" i="0" u="none" strike="noStrike" cap="none" normalizeH="0" baseline="0" smtClean="0">
              <a:ln>
                <a:noFill/>
              </a:ln>
              <a:effectLst/>
              <a:latin typeface="Arial" charset="0"/>
            </a:endParaRPr>
          </a:p>
        </p:txBody>
      </p:sp>
      <p:sp>
        <p:nvSpPr>
          <p:cNvPr id="12" name="Flowchart: Connector 11"/>
          <p:cNvSpPr/>
          <p:nvPr/>
        </p:nvSpPr>
        <p:spPr bwMode="auto">
          <a:xfrm>
            <a:off x="4376635" y="3296253"/>
            <a:ext cx="304800" cy="304800"/>
          </a:xfrm>
          <a:prstGeom prst="flowChartConnector">
            <a:avLst/>
          </a:prstGeom>
          <a:solidFill>
            <a:schemeClr val="tx1">
              <a:lumMod val="50000"/>
              <a:lumOff val="5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57200" rtl="0" eaLnBrk="1" fontAlgn="base" latinLnBrk="0" hangingPunct="0">
              <a:lnSpc>
                <a:spcPct val="93000"/>
              </a:lnSpc>
              <a:spcBef>
                <a:spcPct val="0"/>
              </a:spcBef>
              <a:spcAft>
                <a:spcPct val="0"/>
              </a:spcAft>
              <a:buClr>
                <a:srgbClr val="000000"/>
              </a:buClr>
              <a:buSzPct val="100000"/>
              <a:buFont typeface="Times New Roman" pitchFamily="16" charset="0"/>
              <a:buNone/>
              <a:tabLst/>
            </a:pPr>
            <a:endParaRPr kumimoji="0" lang="en-US" sz="1800" b="0" i="0" u="none" strike="noStrike" cap="none" normalizeH="0" baseline="0" smtClean="0">
              <a:ln>
                <a:noFill/>
              </a:ln>
              <a:effectLst/>
              <a:latin typeface="Arial" charset="0"/>
            </a:endParaRPr>
          </a:p>
        </p:txBody>
      </p:sp>
      <p:sp>
        <p:nvSpPr>
          <p:cNvPr id="13" name="Flowchart: Connector 12"/>
          <p:cNvSpPr/>
          <p:nvPr/>
        </p:nvSpPr>
        <p:spPr bwMode="auto">
          <a:xfrm>
            <a:off x="4376635" y="4210653"/>
            <a:ext cx="304800" cy="304800"/>
          </a:xfrm>
          <a:prstGeom prst="flowChartConnector">
            <a:avLst/>
          </a:prstGeom>
          <a:solidFill>
            <a:schemeClr val="tx1">
              <a:lumMod val="50000"/>
              <a:lumOff val="5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57200" rtl="0" eaLnBrk="1" fontAlgn="base" latinLnBrk="0" hangingPunct="0">
              <a:lnSpc>
                <a:spcPct val="93000"/>
              </a:lnSpc>
              <a:spcBef>
                <a:spcPct val="0"/>
              </a:spcBef>
              <a:spcAft>
                <a:spcPct val="0"/>
              </a:spcAft>
              <a:buClr>
                <a:srgbClr val="000000"/>
              </a:buClr>
              <a:buSzPct val="100000"/>
              <a:buFont typeface="Times New Roman" pitchFamily="16" charset="0"/>
              <a:buNone/>
              <a:tabLst/>
            </a:pPr>
            <a:endParaRPr kumimoji="0" lang="en-US" sz="1800" b="0" i="0" u="none" strike="noStrike" cap="none" normalizeH="0" baseline="0" smtClean="0">
              <a:ln>
                <a:noFill/>
              </a:ln>
              <a:effectLst/>
              <a:latin typeface="Arial" charset="0"/>
            </a:endParaRPr>
          </a:p>
        </p:txBody>
      </p:sp>
      <p:sp>
        <p:nvSpPr>
          <p:cNvPr id="14" name="Flowchart: Connector 13"/>
          <p:cNvSpPr/>
          <p:nvPr/>
        </p:nvSpPr>
        <p:spPr bwMode="auto">
          <a:xfrm>
            <a:off x="5672035" y="2386933"/>
            <a:ext cx="304800" cy="304800"/>
          </a:xfrm>
          <a:prstGeom prst="flowChartConnector">
            <a:avLst/>
          </a:prstGeom>
          <a:solidFill>
            <a:schemeClr val="tx1">
              <a:lumMod val="50000"/>
              <a:lumOff val="5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57200" rtl="0" eaLnBrk="1" fontAlgn="base" latinLnBrk="0" hangingPunct="0">
              <a:lnSpc>
                <a:spcPct val="93000"/>
              </a:lnSpc>
              <a:spcBef>
                <a:spcPct val="0"/>
              </a:spcBef>
              <a:spcAft>
                <a:spcPct val="0"/>
              </a:spcAft>
              <a:buClr>
                <a:srgbClr val="000000"/>
              </a:buClr>
              <a:buSzPct val="100000"/>
              <a:buFont typeface="Times New Roman" pitchFamily="16" charset="0"/>
              <a:buNone/>
              <a:tabLst/>
            </a:pPr>
            <a:endParaRPr kumimoji="0" lang="en-US" sz="1800" b="0" i="0" u="none" strike="noStrike" cap="none" normalizeH="0" baseline="0" smtClean="0">
              <a:ln>
                <a:noFill/>
              </a:ln>
              <a:effectLst/>
              <a:latin typeface="Arial" charset="0"/>
            </a:endParaRPr>
          </a:p>
        </p:txBody>
      </p:sp>
      <p:sp>
        <p:nvSpPr>
          <p:cNvPr id="15" name="Flowchart: Connector 14"/>
          <p:cNvSpPr/>
          <p:nvPr/>
        </p:nvSpPr>
        <p:spPr bwMode="auto">
          <a:xfrm>
            <a:off x="5672035" y="3352133"/>
            <a:ext cx="304800" cy="304800"/>
          </a:xfrm>
          <a:prstGeom prst="flowChartConnector">
            <a:avLst/>
          </a:prstGeom>
          <a:solidFill>
            <a:schemeClr val="tx1">
              <a:lumMod val="50000"/>
              <a:lumOff val="5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57200" rtl="0" eaLnBrk="1" fontAlgn="base" latinLnBrk="0" hangingPunct="0">
              <a:lnSpc>
                <a:spcPct val="93000"/>
              </a:lnSpc>
              <a:spcBef>
                <a:spcPct val="0"/>
              </a:spcBef>
              <a:spcAft>
                <a:spcPct val="0"/>
              </a:spcAft>
              <a:buClr>
                <a:srgbClr val="000000"/>
              </a:buClr>
              <a:buSzPct val="100000"/>
              <a:buFont typeface="Times New Roman" pitchFamily="16" charset="0"/>
              <a:buNone/>
              <a:tabLst/>
            </a:pPr>
            <a:endParaRPr kumimoji="0" lang="en-US" sz="1800" b="0" i="0" u="none" strike="noStrike" cap="none" normalizeH="0" baseline="0" smtClean="0">
              <a:ln>
                <a:noFill/>
              </a:ln>
              <a:effectLst/>
              <a:latin typeface="Arial" charset="0"/>
            </a:endParaRPr>
          </a:p>
        </p:txBody>
      </p:sp>
      <p:sp>
        <p:nvSpPr>
          <p:cNvPr id="16" name="Flowchart: Connector 15"/>
          <p:cNvSpPr/>
          <p:nvPr/>
        </p:nvSpPr>
        <p:spPr bwMode="auto">
          <a:xfrm>
            <a:off x="5672035" y="4266533"/>
            <a:ext cx="304800" cy="304800"/>
          </a:xfrm>
          <a:prstGeom prst="flowChartConnector">
            <a:avLst/>
          </a:prstGeom>
          <a:solidFill>
            <a:schemeClr val="tx1">
              <a:lumMod val="50000"/>
              <a:lumOff val="5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57200" rtl="0" eaLnBrk="1" fontAlgn="base" latinLnBrk="0" hangingPunct="0">
              <a:lnSpc>
                <a:spcPct val="93000"/>
              </a:lnSpc>
              <a:spcBef>
                <a:spcPct val="0"/>
              </a:spcBef>
              <a:spcAft>
                <a:spcPct val="0"/>
              </a:spcAft>
              <a:buClr>
                <a:srgbClr val="000000"/>
              </a:buClr>
              <a:buSzPct val="100000"/>
              <a:buFont typeface="Times New Roman" pitchFamily="16" charset="0"/>
              <a:buNone/>
              <a:tabLst/>
            </a:pPr>
            <a:endParaRPr kumimoji="0" lang="en-US" sz="1800" b="0" i="0" u="none" strike="noStrike" cap="none" normalizeH="0" baseline="0" smtClean="0">
              <a:ln>
                <a:noFill/>
              </a:ln>
              <a:effectLst/>
              <a:latin typeface="Arial" charset="0"/>
            </a:endParaRPr>
          </a:p>
        </p:txBody>
      </p:sp>
      <p:sp>
        <p:nvSpPr>
          <p:cNvPr id="17" name="Flowchart: Connector 16"/>
          <p:cNvSpPr/>
          <p:nvPr/>
        </p:nvSpPr>
        <p:spPr bwMode="auto">
          <a:xfrm>
            <a:off x="6901395" y="2386933"/>
            <a:ext cx="304800" cy="304800"/>
          </a:xfrm>
          <a:prstGeom prst="flowChartConnector">
            <a:avLst/>
          </a:prstGeom>
          <a:solidFill>
            <a:schemeClr val="tx1">
              <a:lumMod val="50000"/>
              <a:lumOff val="5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57200" rtl="0" eaLnBrk="1" fontAlgn="base" latinLnBrk="0" hangingPunct="0">
              <a:lnSpc>
                <a:spcPct val="93000"/>
              </a:lnSpc>
              <a:spcBef>
                <a:spcPct val="0"/>
              </a:spcBef>
              <a:spcAft>
                <a:spcPct val="0"/>
              </a:spcAft>
              <a:buClr>
                <a:srgbClr val="000000"/>
              </a:buClr>
              <a:buSzPct val="100000"/>
              <a:buFont typeface="Times New Roman" pitchFamily="16" charset="0"/>
              <a:buNone/>
              <a:tabLst/>
            </a:pPr>
            <a:endParaRPr kumimoji="0" lang="en-US" sz="1800" b="0" i="0" u="none" strike="noStrike" cap="none" normalizeH="0" baseline="0" smtClean="0">
              <a:ln>
                <a:noFill/>
              </a:ln>
              <a:effectLst/>
              <a:latin typeface="Arial" charset="0"/>
            </a:endParaRPr>
          </a:p>
        </p:txBody>
      </p:sp>
      <p:sp>
        <p:nvSpPr>
          <p:cNvPr id="18" name="Flowchart: Connector 17"/>
          <p:cNvSpPr/>
          <p:nvPr/>
        </p:nvSpPr>
        <p:spPr bwMode="auto">
          <a:xfrm>
            <a:off x="6901395" y="3352133"/>
            <a:ext cx="304800" cy="304800"/>
          </a:xfrm>
          <a:prstGeom prst="flowChartConnector">
            <a:avLst/>
          </a:prstGeom>
          <a:solidFill>
            <a:schemeClr val="tx1">
              <a:lumMod val="50000"/>
              <a:lumOff val="5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57200" rtl="0" eaLnBrk="1" fontAlgn="base" latinLnBrk="0" hangingPunct="0">
              <a:lnSpc>
                <a:spcPct val="93000"/>
              </a:lnSpc>
              <a:spcBef>
                <a:spcPct val="0"/>
              </a:spcBef>
              <a:spcAft>
                <a:spcPct val="0"/>
              </a:spcAft>
              <a:buClr>
                <a:srgbClr val="000000"/>
              </a:buClr>
              <a:buSzPct val="100000"/>
              <a:buFont typeface="Times New Roman" pitchFamily="16" charset="0"/>
              <a:buNone/>
              <a:tabLst/>
            </a:pPr>
            <a:endParaRPr kumimoji="0" lang="en-US" sz="1800" b="0" i="0" u="none" strike="noStrike" cap="none" normalizeH="0" baseline="0" smtClean="0">
              <a:ln>
                <a:noFill/>
              </a:ln>
              <a:effectLst/>
              <a:latin typeface="Arial" charset="0"/>
            </a:endParaRPr>
          </a:p>
        </p:txBody>
      </p:sp>
      <p:sp>
        <p:nvSpPr>
          <p:cNvPr id="19" name="Flowchart: Connector 18"/>
          <p:cNvSpPr/>
          <p:nvPr/>
        </p:nvSpPr>
        <p:spPr bwMode="auto">
          <a:xfrm>
            <a:off x="6967435" y="4266533"/>
            <a:ext cx="304800" cy="304800"/>
          </a:xfrm>
          <a:prstGeom prst="flowChartConnector">
            <a:avLst/>
          </a:prstGeom>
          <a:solidFill>
            <a:schemeClr val="tx1">
              <a:lumMod val="50000"/>
              <a:lumOff val="5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57200" rtl="0" eaLnBrk="1" fontAlgn="base" latinLnBrk="0" hangingPunct="0">
              <a:lnSpc>
                <a:spcPct val="93000"/>
              </a:lnSpc>
              <a:spcBef>
                <a:spcPct val="0"/>
              </a:spcBef>
              <a:spcAft>
                <a:spcPct val="0"/>
              </a:spcAft>
              <a:buClr>
                <a:srgbClr val="000000"/>
              </a:buClr>
              <a:buSzPct val="100000"/>
              <a:buFont typeface="Times New Roman" pitchFamily="16" charset="0"/>
              <a:buNone/>
              <a:tabLst/>
            </a:pPr>
            <a:endParaRPr kumimoji="0" lang="en-US" sz="1800" b="0" i="0" u="none" strike="noStrike" cap="none" normalizeH="0" baseline="0" smtClean="0">
              <a:ln>
                <a:noFill/>
              </a:ln>
              <a:effectLst/>
              <a:latin typeface="Arial" charset="0"/>
            </a:endParaRPr>
          </a:p>
        </p:txBody>
      </p:sp>
      <p:sp>
        <p:nvSpPr>
          <p:cNvPr id="20" name="TextBox 19"/>
          <p:cNvSpPr txBox="1"/>
          <p:nvPr/>
        </p:nvSpPr>
        <p:spPr>
          <a:xfrm>
            <a:off x="1481035" y="2361533"/>
            <a:ext cx="312906" cy="349968"/>
          </a:xfrm>
          <a:prstGeom prst="rect">
            <a:avLst/>
          </a:prstGeom>
          <a:noFill/>
        </p:spPr>
        <p:txBody>
          <a:bodyPr wrap="none" rtlCol="0">
            <a:spAutoFit/>
          </a:bodyPr>
          <a:lstStyle/>
          <a:p>
            <a:r>
              <a:rPr lang="en-US" dirty="0" smtClean="0"/>
              <a:t>1</a:t>
            </a:r>
            <a:endParaRPr lang="en-US" dirty="0"/>
          </a:p>
        </p:txBody>
      </p:sp>
      <p:sp>
        <p:nvSpPr>
          <p:cNvPr id="21" name="TextBox 20"/>
          <p:cNvSpPr txBox="1"/>
          <p:nvPr/>
        </p:nvSpPr>
        <p:spPr>
          <a:xfrm>
            <a:off x="1491195" y="3251085"/>
            <a:ext cx="312906" cy="349968"/>
          </a:xfrm>
          <a:prstGeom prst="rect">
            <a:avLst/>
          </a:prstGeom>
          <a:noFill/>
        </p:spPr>
        <p:txBody>
          <a:bodyPr wrap="none" rtlCol="0">
            <a:spAutoFit/>
          </a:bodyPr>
          <a:lstStyle/>
          <a:p>
            <a:r>
              <a:rPr lang="en-US" dirty="0" smtClean="0"/>
              <a:t>2</a:t>
            </a:r>
            <a:endParaRPr lang="en-US" dirty="0"/>
          </a:p>
        </p:txBody>
      </p:sp>
      <p:sp>
        <p:nvSpPr>
          <p:cNvPr id="22" name="TextBox 21"/>
          <p:cNvSpPr txBox="1"/>
          <p:nvPr/>
        </p:nvSpPr>
        <p:spPr>
          <a:xfrm>
            <a:off x="1481035" y="4190333"/>
            <a:ext cx="312906" cy="349968"/>
          </a:xfrm>
          <a:prstGeom prst="rect">
            <a:avLst/>
          </a:prstGeom>
          <a:noFill/>
        </p:spPr>
        <p:txBody>
          <a:bodyPr wrap="none" rtlCol="0">
            <a:spAutoFit/>
          </a:bodyPr>
          <a:lstStyle/>
          <a:p>
            <a:r>
              <a:rPr lang="en-US" dirty="0" smtClean="0"/>
              <a:t>3</a:t>
            </a:r>
            <a:endParaRPr lang="en-US" dirty="0"/>
          </a:p>
        </p:txBody>
      </p:sp>
      <p:sp>
        <p:nvSpPr>
          <p:cNvPr id="23" name="TextBox 22"/>
          <p:cNvSpPr txBox="1"/>
          <p:nvPr/>
        </p:nvSpPr>
        <p:spPr>
          <a:xfrm>
            <a:off x="2624035" y="4876133"/>
            <a:ext cx="697627" cy="369332"/>
          </a:xfrm>
          <a:prstGeom prst="rect">
            <a:avLst/>
          </a:prstGeom>
          <a:noFill/>
        </p:spPr>
        <p:txBody>
          <a:bodyPr wrap="none" rtlCol="0">
            <a:spAutoFit/>
          </a:bodyPr>
          <a:lstStyle/>
          <a:p>
            <a:r>
              <a:rPr lang="en-US" b="1" dirty="0" err="1" smtClean="0">
                <a:solidFill>
                  <a:srgbClr val="00B0F0"/>
                </a:solidFill>
              </a:rPr>
              <a:t>a</a:t>
            </a:r>
            <a:r>
              <a:rPr lang="en-US" dirty="0" err="1" smtClean="0"/>
              <a:t>aaa</a:t>
            </a:r>
            <a:endParaRPr lang="en-US" dirty="0"/>
          </a:p>
        </p:txBody>
      </p:sp>
      <p:sp>
        <p:nvSpPr>
          <p:cNvPr id="24" name="TextBox 23"/>
          <p:cNvSpPr txBox="1"/>
          <p:nvPr/>
        </p:nvSpPr>
        <p:spPr>
          <a:xfrm>
            <a:off x="3758929" y="4876133"/>
            <a:ext cx="697627" cy="369332"/>
          </a:xfrm>
          <a:prstGeom prst="rect">
            <a:avLst/>
          </a:prstGeom>
          <a:noFill/>
        </p:spPr>
        <p:txBody>
          <a:bodyPr wrap="none" rtlCol="0">
            <a:spAutoFit/>
          </a:bodyPr>
          <a:lstStyle/>
          <a:p>
            <a:r>
              <a:rPr lang="en-US" dirty="0" err="1" smtClean="0"/>
              <a:t>a</a:t>
            </a:r>
            <a:r>
              <a:rPr lang="en-US" b="1" dirty="0" err="1" smtClean="0">
                <a:solidFill>
                  <a:srgbClr val="00B0F0"/>
                </a:solidFill>
              </a:rPr>
              <a:t>a</a:t>
            </a:r>
            <a:r>
              <a:rPr lang="en-US" dirty="0" err="1" smtClean="0"/>
              <a:t>aa</a:t>
            </a:r>
            <a:endParaRPr lang="en-US" dirty="0"/>
          </a:p>
        </p:txBody>
      </p:sp>
      <p:sp>
        <p:nvSpPr>
          <p:cNvPr id="25" name="TextBox 24"/>
          <p:cNvSpPr txBox="1"/>
          <p:nvPr/>
        </p:nvSpPr>
        <p:spPr>
          <a:xfrm>
            <a:off x="4986235" y="4897005"/>
            <a:ext cx="697627" cy="369332"/>
          </a:xfrm>
          <a:prstGeom prst="rect">
            <a:avLst/>
          </a:prstGeom>
          <a:noFill/>
        </p:spPr>
        <p:txBody>
          <a:bodyPr wrap="none" rtlCol="0">
            <a:spAutoFit/>
          </a:bodyPr>
          <a:lstStyle/>
          <a:p>
            <a:r>
              <a:rPr lang="en-US" dirty="0" err="1" smtClean="0"/>
              <a:t>aa</a:t>
            </a:r>
            <a:r>
              <a:rPr lang="en-US" b="1" dirty="0" err="1" smtClean="0">
                <a:solidFill>
                  <a:srgbClr val="00B0F0"/>
                </a:solidFill>
              </a:rPr>
              <a:t>a</a:t>
            </a:r>
            <a:r>
              <a:rPr lang="en-US" dirty="0" err="1" smtClean="0"/>
              <a:t>a</a:t>
            </a:r>
            <a:endParaRPr lang="en-US" dirty="0"/>
          </a:p>
        </p:txBody>
      </p:sp>
      <p:sp>
        <p:nvSpPr>
          <p:cNvPr id="26" name="TextBox 25"/>
          <p:cNvSpPr txBox="1"/>
          <p:nvPr/>
        </p:nvSpPr>
        <p:spPr>
          <a:xfrm>
            <a:off x="6273529" y="4907165"/>
            <a:ext cx="697627" cy="369332"/>
          </a:xfrm>
          <a:prstGeom prst="rect">
            <a:avLst/>
          </a:prstGeom>
          <a:noFill/>
        </p:spPr>
        <p:txBody>
          <a:bodyPr wrap="none" rtlCol="0">
            <a:spAutoFit/>
          </a:bodyPr>
          <a:lstStyle/>
          <a:p>
            <a:r>
              <a:rPr lang="en-US" dirty="0" err="1" smtClean="0"/>
              <a:t>aaa</a:t>
            </a:r>
            <a:r>
              <a:rPr lang="en-US" b="1" dirty="0" err="1" smtClean="0">
                <a:solidFill>
                  <a:srgbClr val="00B0F0"/>
                </a:solidFill>
              </a:rPr>
              <a:t>a</a:t>
            </a:r>
            <a:endParaRPr lang="en-US" b="1" dirty="0">
              <a:solidFill>
                <a:srgbClr val="00B0F0"/>
              </a:solidFill>
            </a:endParaRPr>
          </a:p>
        </p:txBody>
      </p:sp>
      <p:sp>
        <p:nvSpPr>
          <p:cNvPr id="27" name="TextBox 26"/>
          <p:cNvSpPr txBox="1"/>
          <p:nvPr/>
        </p:nvSpPr>
        <p:spPr>
          <a:xfrm>
            <a:off x="1862035" y="5485733"/>
            <a:ext cx="466794" cy="349968"/>
          </a:xfrm>
          <a:prstGeom prst="rect">
            <a:avLst/>
          </a:prstGeom>
          <a:noFill/>
        </p:spPr>
        <p:txBody>
          <a:bodyPr wrap="none" rtlCol="0">
            <a:spAutoFit/>
          </a:bodyPr>
          <a:lstStyle/>
          <a:p>
            <a:r>
              <a:rPr lang="en-US" dirty="0" smtClean="0"/>
              <a:t>{1}</a:t>
            </a:r>
            <a:endParaRPr lang="en-US" dirty="0"/>
          </a:p>
        </p:txBody>
      </p:sp>
      <p:sp>
        <p:nvSpPr>
          <p:cNvPr id="28" name="TextBox 27"/>
          <p:cNvSpPr txBox="1"/>
          <p:nvPr/>
        </p:nvSpPr>
        <p:spPr>
          <a:xfrm>
            <a:off x="2915520" y="5485733"/>
            <a:ext cx="659155" cy="349968"/>
          </a:xfrm>
          <a:prstGeom prst="rect">
            <a:avLst/>
          </a:prstGeom>
          <a:noFill/>
        </p:spPr>
        <p:txBody>
          <a:bodyPr wrap="none" rtlCol="0">
            <a:spAutoFit/>
          </a:bodyPr>
          <a:lstStyle/>
          <a:p>
            <a:r>
              <a:rPr lang="en-US" dirty="0" smtClean="0"/>
              <a:t>{1,2}</a:t>
            </a:r>
            <a:endParaRPr lang="en-US" dirty="0"/>
          </a:p>
        </p:txBody>
      </p:sp>
      <p:sp>
        <p:nvSpPr>
          <p:cNvPr id="29" name="TextBox 28"/>
          <p:cNvSpPr txBox="1"/>
          <p:nvPr/>
        </p:nvSpPr>
        <p:spPr>
          <a:xfrm>
            <a:off x="4134720" y="5485733"/>
            <a:ext cx="851515" cy="349968"/>
          </a:xfrm>
          <a:prstGeom prst="rect">
            <a:avLst/>
          </a:prstGeom>
          <a:noFill/>
        </p:spPr>
        <p:txBody>
          <a:bodyPr wrap="none" rtlCol="0">
            <a:spAutoFit/>
          </a:bodyPr>
          <a:lstStyle/>
          <a:p>
            <a:r>
              <a:rPr lang="en-US" dirty="0" smtClean="0"/>
              <a:t>{1,2,3}</a:t>
            </a:r>
            <a:endParaRPr lang="en-US" dirty="0"/>
          </a:p>
        </p:txBody>
      </p:sp>
      <p:sp>
        <p:nvSpPr>
          <p:cNvPr id="30" name="TextBox 29"/>
          <p:cNvSpPr txBox="1"/>
          <p:nvPr/>
        </p:nvSpPr>
        <p:spPr>
          <a:xfrm>
            <a:off x="5430120" y="5485733"/>
            <a:ext cx="851515" cy="349968"/>
          </a:xfrm>
          <a:prstGeom prst="rect">
            <a:avLst/>
          </a:prstGeom>
          <a:noFill/>
        </p:spPr>
        <p:txBody>
          <a:bodyPr wrap="none" rtlCol="0">
            <a:spAutoFit/>
          </a:bodyPr>
          <a:lstStyle/>
          <a:p>
            <a:r>
              <a:rPr lang="en-US" dirty="0" smtClean="0"/>
              <a:t>{1,2,3}</a:t>
            </a:r>
            <a:endParaRPr lang="en-US" dirty="0"/>
          </a:p>
        </p:txBody>
      </p:sp>
      <p:sp>
        <p:nvSpPr>
          <p:cNvPr id="31" name="TextBox 30"/>
          <p:cNvSpPr txBox="1"/>
          <p:nvPr/>
        </p:nvSpPr>
        <p:spPr>
          <a:xfrm>
            <a:off x="6725520" y="5485733"/>
            <a:ext cx="851515" cy="349968"/>
          </a:xfrm>
          <a:prstGeom prst="rect">
            <a:avLst/>
          </a:prstGeom>
          <a:noFill/>
        </p:spPr>
        <p:txBody>
          <a:bodyPr wrap="none" rtlCol="0">
            <a:spAutoFit/>
          </a:bodyPr>
          <a:lstStyle/>
          <a:p>
            <a:r>
              <a:rPr lang="en-US" dirty="0" smtClean="0"/>
              <a:t>{1,2,3}</a:t>
            </a:r>
            <a:endParaRPr lang="en-US" dirty="0"/>
          </a:p>
        </p:txBody>
      </p:sp>
      <p:cxnSp>
        <p:nvCxnSpPr>
          <p:cNvPr id="32" name="Straight Arrow Connector 31"/>
          <p:cNvCxnSpPr>
            <a:stCxn id="4" idx="6"/>
            <a:endCxn id="8" idx="2"/>
          </p:cNvCxnSpPr>
          <p:nvPr/>
        </p:nvCxnSpPr>
        <p:spPr bwMode="auto">
          <a:xfrm>
            <a:off x="2243035" y="2513933"/>
            <a:ext cx="914400" cy="1588"/>
          </a:xfrm>
          <a:prstGeom prst="straightConnector1">
            <a:avLst/>
          </a:prstGeom>
          <a:solidFill>
            <a:srgbClr val="00B8FF"/>
          </a:solidFill>
          <a:ln w="19050" cap="flat" cmpd="sng" algn="ctr">
            <a:solidFill>
              <a:schemeClr val="tx1"/>
            </a:solidFill>
            <a:prstDash val="solid"/>
            <a:round/>
            <a:headEnd type="none" w="med" len="med"/>
            <a:tailEnd type="arrow"/>
          </a:ln>
          <a:effectLst/>
        </p:spPr>
      </p:cxnSp>
      <p:cxnSp>
        <p:nvCxnSpPr>
          <p:cNvPr id="37" name="Straight Arrow Connector 36"/>
          <p:cNvCxnSpPr>
            <a:stCxn id="4" idx="5"/>
            <a:endCxn id="9" idx="2"/>
          </p:cNvCxnSpPr>
          <p:nvPr/>
        </p:nvCxnSpPr>
        <p:spPr bwMode="auto">
          <a:xfrm rot="16200000" flipH="1">
            <a:off x="2274598" y="2545495"/>
            <a:ext cx="806637" cy="959037"/>
          </a:xfrm>
          <a:prstGeom prst="straightConnector1">
            <a:avLst/>
          </a:prstGeom>
          <a:solidFill>
            <a:srgbClr val="00B8FF"/>
          </a:solidFill>
          <a:ln w="19050" cap="flat" cmpd="sng" algn="ctr">
            <a:solidFill>
              <a:schemeClr val="tx1"/>
            </a:solidFill>
            <a:prstDash val="solid"/>
            <a:round/>
            <a:headEnd type="none" w="med" len="med"/>
            <a:tailEnd type="arrow"/>
          </a:ln>
          <a:effectLst/>
        </p:spPr>
      </p:cxnSp>
      <p:cxnSp>
        <p:nvCxnSpPr>
          <p:cNvPr id="38" name="Straight Arrow Connector 37"/>
          <p:cNvCxnSpPr>
            <a:stCxn id="9" idx="6"/>
            <a:endCxn id="13" idx="1"/>
          </p:cNvCxnSpPr>
          <p:nvPr/>
        </p:nvCxnSpPr>
        <p:spPr bwMode="auto">
          <a:xfrm>
            <a:off x="3462235" y="3428333"/>
            <a:ext cx="959037" cy="826957"/>
          </a:xfrm>
          <a:prstGeom prst="straightConnector1">
            <a:avLst/>
          </a:prstGeom>
          <a:solidFill>
            <a:srgbClr val="00B8FF"/>
          </a:solidFill>
          <a:ln w="19050" cap="flat" cmpd="sng" algn="ctr">
            <a:solidFill>
              <a:schemeClr val="tx1"/>
            </a:solidFill>
            <a:prstDash val="solid"/>
            <a:round/>
            <a:headEnd type="none" w="med" len="med"/>
            <a:tailEnd type="arrow"/>
          </a:ln>
          <a:effectLst/>
        </p:spPr>
      </p:cxnSp>
      <p:cxnSp>
        <p:nvCxnSpPr>
          <p:cNvPr id="39" name="Straight Arrow Connector 38"/>
          <p:cNvCxnSpPr>
            <a:stCxn id="8" idx="5"/>
            <a:endCxn id="12" idx="2"/>
          </p:cNvCxnSpPr>
          <p:nvPr/>
        </p:nvCxnSpPr>
        <p:spPr bwMode="auto">
          <a:xfrm rot="16200000" flipH="1">
            <a:off x="3483638" y="2555655"/>
            <a:ext cx="826957" cy="959037"/>
          </a:xfrm>
          <a:prstGeom prst="straightConnector1">
            <a:avLst/>
          </a:prstGeom>
          <a:solidFill>
            <a:srgbClr val="00B8FF"/>
          </a:solidFill>
          <a:ln w="19050" cap="flat" cmpd="sng" algn="ctr">
            <a:solidFill>
              <a:schemeClr val="tx1"/>
            </a:solidFill>
            <a:prstDash val="solid"/>
            <a:round/>
            <a:headEnd type="none" w="med" len="med"/>
            <a:tailEnd type="arrow"/>
          </a:ln>
          <a:effectLst/>
        </p:spPr>
      </p:cxnSp>
      <p:cxnSp>
        <p:nvCxnSpPr>
          <p:cNvPr id="40" name="Straight Arrow Connector 39"/>
          <p:cNvCxnSpPr>
            <a:stCxn id="12" idx="6"/>
            <a:endCxn id="16" idx="2"/>
          </p:cNvCxnSpPr>
          <p:nvPr/>
        </p:nvCxnSpPr>
        <p:spPr bwMode="auto">
          <a:xfrm>
            <a:off x="4681435" y="3448653"/>
            <a:ext cx="990600" cy="970280"/>
          </a:xfrm>
          <a:prstGeom prst="straightConnector1">
            <a:avLst/>
          </a:prstGeom>
          <a:solidFill>
            <a:srgbClr val="00B8FF"/>
          </a:solidFill>
          <a:ln w="19050" cap="flat" cmpd="sng" algn="ctr">
            <a:solidFill>
              <a:schemeClr val="tx1"/>
            </a:solidFill>
            <a:prstDash val="solid"/>
            <a:round/>
            <a:headEnd type="none" w="med" len="med"/>
            <a:tailEnd type="arrow"/>
          </a:ln>
          <a:effectLst/>
        </p:spPr>
      </p:cxnSp>
      <p:cxnSp>
        <p:nvCxnSpPr>
          <p:cNvPr id="41" name="Straight Arrow Connector 40"/>
          <p:cNvCxnSpPr>
            <a:stCxn id="11" idx="5"/>
            <a:endCxn id="15" idx="2"/>
          </p:cNvCxnSpPr>
          <p:nvPr/>
        </p:nvCxnSpPr>
        <p:spPr bwMode="auto">
          <a:xfrm rot="16200000" flipH="1">
            <a:off x="4723158" y="2555655"/>
            <a:ext cx="862517" cy="1035237"/>
          </a:xfrm>
          <a:prstGeom prst="straightConnector1">
            <a:avLst/>
          </a:prstGeom>
          <a:solidFill>
            <a:srgbClr val="00B8FF"/>
          </a:solidFill>
          <a:ln w="19050" cap="flat" cmpd="sng" algn="ctr">
            <a:solidFill>
              <a:schemeClr val="tx1"/>
            </a:solidFill>
            <a:prstDash val="solid"/>
            <a:round/>
            <a:headEnd type="none" w="med" len="med"/>
            <a:tailEnd type="arrow"/>
          </a:ln>
          <a:effectLst/>
        </p:spPr>
      </p:cxnSp>
      <p:cxnSp>
        <p:nvCxnSpPr>
          <p:cNvPr id="42" name="Straight Arrow Connector 41"/>
          <p:cNvCxnSpPr>
            <a:stCxn id="14" idx="5"/>
            <a:endCxn id="18" idx="2"/>
          </p:cNvCxnSpPr>
          <p:nvPr/>
        </p:nvCxnSpPr>
        <p:spPr bwMode="auto">
          <a:xfrm rot="16200000" flipH="1">
            <a:off x="5988078" y="2591215"/>
            <a:ext cx="857437" cy="969197"/>
          </a:xfrm>
          <a:prstGeom prst="straightConnector1">
            <a:avLst/>
          </a:prstGeom>
          <a:solidFill>
            <a:srgbClr val="00B8FF"/>
          </a:solidFill>
          <a:ln w="19050" cap="flat" cmpd="sng" algn="ctr">
            <a:solidFill>
              <a:schemeClr val="tx1"/>
            </a:solidFill>
            <a:prstDash val="solid"/>
            <a:round/>
            <a:headEnd type="none" w="med" len="med"/>
            <a:tailEnd type="arrow"/>
          </a:ln>
          <a:effectLst/>
        </p:spPr>
      </p:cxnSp>
      <p:cxnSp>
        <p:nvCxnSpPr>
          <p:cNvPr id="43" name="Straight Arrow Connector 42"/>
          <p:cNvCxnSpPr>
            <a:stCxn id="15" idx="6"/>
            <a:endCxn id="19" idx="2"/>
          </p:cNvCxnSpPr>
          <p:nvPr/>
        </p:nvCxnSpPr>
        <p:spPr bwMode="auto">
          <a:xfrm>
            <a:off x="5976835" y="3504533"/>
            <a:ext cx="990600" cy="914400"/>
          </a:xfrm>
          <a:prstGeom prst="straightConnector1">
            <a:avLst/>
          </a:prstGeom>
          <a:solidFill>
            <a:srgbClr val="00B8FF"/>
          </a:solidFill>
          <a:ln w="19050" cap="flat" cmpd="sng" algn="ctr">
            <a:solidFill>
              <a:schemeClr val="tx1"/>
            </a:solidFill>
            <a:prstDash val="solid"/>
            <a:round/>
            <a:headEnd type="none" w="med" len="med"/>
            <a:tailEnd type="arrow"/>
          </a:ln>
          <a:effectLst/>
        </p:spPr>
      </p:cxnSp>
      <p:cxnSp>
        <p:nvCxnSpPr>
          <p:cNvPr id="44" name="Straight Arrow Connector 43"/>
          <p:cNvCxnSpPr>
            <a:stCxn id="11" idx="6"/>
            <a:endCxn id="14" idx="2"/>
          </p:cNvCxnSpPr>
          <p:nvPr/>
        </p:nvCxnSpPr>
        <p:spPr bwMode="auto">
          <a:xfrm>
            <a:off x="4681435" y="2534253"/>
            <a:ext cx="990600" cy="5080"/>
          </a:xfrm>
          <a:prstGeom prst="straightConnector1">
            <a:avLst/>
          </a:prstGeom>
          <a:solidFill>
            <a:srgbClr val="00B8FF"/>
          </a:solidFill>
          <a:ln w="19050" cap="flat" cmpd="sng" algn="ctr">
            <a:solidFill>
              <a:schemeClr val="tx1"/>
            </a:solidFill>
            <a:prstDash val="solid"/>
            <a:round/>
            <a:headEnd type="none" w="med" len="med"/>
            <a:tailEnd type="arrow"/>
          </a:ln>
          <a:effectLst/>
        </p:spPr>
      </p:cxnSp>
      <p:cxnSp>
        <p:nvCxnSpPr>
          <p:cNvPr id="45" name="Straight Arrow Connector 44"/>
          <p:cNvCxnSpPr>
            <a:stCxn id="14" idx="6"/>
            <a:endCxn id="17" idx="2"/>
          </p:cNvCxnSpPr>
          <p:nvPr/>
        </p:nvCxnSpPr>
        <p:spPr bwMode="auto">
          <a:xfrm>
            <a:off x="5976835" y="2539333"/>
            <a:ext cx="924560" cy="1588"/>
          </a:xfrm>
          <a:prstGeom prst="straightConnector1">
            <a:avLst/>
          </a:prstGeom>
          <a:solidFill>
            <a:srgbClr val="00B8FF"/>
          </a:solidFill>
          <a:ln w="19050" cap="flat" cmpd="sng" algn="ctr">
            <a:solidFill>
              <a:schemeClr val="tx1"/>
            </a:solidFill>
            <a:prstDash val="solid"/>
            <a:round/>
            <a:headEnd type="none" w="med" len="med"/>
            <a:tailEnd type="arrow"/>
          </a:ln>
          <a:effectLst/>
        </p:spPr>
      </p:cxnSp>
      <p:cxnSp>
        <p:nvCxnSpPr>
          <p:cNvPr id="46" name="Straight Arrow Connector 45"/>
          <p:cNvCxnSpPr>
            <a:stCxn id="8" idx="6"/>
            <a:endCxn id="11" idx="2"/>
          </p:cNvCxnSpPr>
          <p:nvPr/>
        </p:nvCxnSpPr>
        <p:spPr bwMode="auto">
          <a:xfrm>
            <a:off x="3462235" y="2513933"/>
            <a:ext cx="914400" cy="20320"/>
          </a:xfrm>
          <a:prstGeom prst="straightConnector1">
            <a:avLst/>
          </a:prstGeom>
          <a:solidFill>
            <a:srgbClr val="00B8FF"/>
          </a:solidFill>
          <a:ln w="19050" cap="flat" cmpd="sng" algn="ctr">
            <a:solidFill>
              <a:schemeClr val="tx1"/>
            </a:solidFill>
            <a:prstDash val="solid"/>
            <a:round/>
            <a:headEnd type="none" w="med" len="med"/>
            <a:tailEnd type="arrow"/>
          </a:ln>
          <a:effectLst/>
        </p:spPr>
      </p:cxnSp>
      <p:sp>
        <p:nvSpPr>
          <p:cNvPr id="47" name="TextBox 46"/>
          <p:cNvSpPr txBox="1"/>
          <p:nvPr/>
        </p:nvSpPr>
        <p:spPr>
          <a:xfrm>
            <a:off x="7348435" y="4266533"/>
            <a:ext cx="1066800" cy="369332"/>
          </a:xfrm>
          <a:prstGeom prst="rect">
            <a:avLst/>
          </a:prstGeom>
          <a:noFill/>
        </p:spPr>
        <p:txBody>
          <a:bodyPr wrap="square" rtlCol="0">
            <a:spAutoFit/>
          </a:bodyPr>
          <a:lstStyle/>
          <a:p>
            <a:r>
              <a:rPr lang="en-US" b="1" dirty="0" smtClean="0"/>
              <a:t>Accept</a:t>
            </a:r>
            <a:endParaRPr lang="en-US" b="1" dirty="0"/>
          </a:p>
        </p:txBody>
      </p:sp>
      <p:sp>
        <p:nvSpPr>
          <p:cNvPr id="48" name="TextBox 47"/>
          <p:cNvSpPr txBox="1"/>
          <p:nvPr/>
        </p:nvSpPr>
        <p:spPr>
          <a:xfrm>
            <a:off x="719035" y="5485733"/>
            <a:ext cx="979755" cy="349968"/>
          </a:xfrm>
          <a:prstGeom prst="rect">
            <a:avLst/>
          </a:prstGeom>
          <a:noFill/>
        </p:spPr>
        <p:txBody>
          <a:bodyPr wrap="none" rtlCol="0">
            <a:spAutoFit/>
          </a:bodyPr>
          <a:lstStyle/>
          <a:p>
            <a:r>
              <a:rPr lang="en-US" dirty="0" smtClean="0"/>
              <a:t>Frontier</a:t>
            </a:r>
            <a:endParaRPr lang="en-US" dirty="0"/>
          </a:p>
        </p:txBody>
      </p:sp>
      <p:sp>
        <p:nvSpPr>
          <p:cNvPr id="49" name="Slide Number Placeholder 3"/>
          <p:cNvSpPr>
            <a:spLocks noGrp="1"/>
          </p:cNvSpPr>
          <p:nvPr>
            <p:ph type="sldNum" sz="quarter" idx="10"/>
          </p:nvPr>
        </p:nvSpPr>
        <p:spPr>
          <a:xfrm>
            <a:off x="6553200" y="6245225"/>
            <a:ext cx="2133600" cy="476250"/>
          </a:xfrm>
          <a:noFill/>
        </p:spPr>
        <p:txBody>
          <a:bodyPr/>
          <a:lstStyle/>
          <a:p>
            <a:fld id="{22966C98-32FB-4110-BD45-A780CDE4FF07}" type="slidenum">
              <a:rPr lang="en-US"/>
              <a:pPr/>
              <a:t>17</a:t>
            </a:fld>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500"/>
                                        <p:tgtEl>
                                          <p:spTgt spid="4"/>
                                        </p:tgtEl>
                                      </p:cBhvr>
                                    </p:animEffect>
                                  </p:childTnLst>
                                </p:cTn>
                              </p:par>
                              <p:par>
                                <p:cTn id="8" presetID="3" presetClass="entr" presetSubtype="10" fill="hold" nodeType="withEffect">
                                  <p:stCondLst>
                                    <p:cond delay="0"/>
                                  </p:stCondLst>
                                  <p:childTnLst>
                                    <p:set>
                                      <p:cBhvr>
                                        <p:cTn id="9" dur="1" fill="hold">
                                          <p:stCondLst>
                                            <p:cond delay="0"/>
                                          </p:stCondLst>
                                        </p:cTn>
                                        <p:tgtEl>
                                          <p:spTgt spid="27"/>
                                        </p:tgtEl>
                                        <p:attrNameLst>
                                          <p:attrName>style.visibility</p:attrName>
                                        </p:attrNameLst>
                                      </p:cBhvr>
                                      <p:to>
                                        <p:strVal val="visible"/>
                                      </p:to>
                                    </p:set>
                                    <p:animEffect transition="in" filter="blinds(horizontal)">
                                      <p:cBhvr>
                                        <p:cTn id="10" dur="500"/>
                                        <p:tgtEl>
                                          <p:spTgt spid="27"/>
                                        </p:tgtEl>
                                      </p:cBhvr>
                                    </p:animEffect>
                                  </p:childTnLst>
                                </p:cTn>
                              </p:par>
                            </p:childTnLst>
                          </p:cTn>
                        </p:par>
                      </p:childTnLst>
                    </p:cTn>
                  </p:par>
                  <p:par>
                    <p:cTn id="11" fill="hold">
                      <p:stCondLst>
                        <p:cond delay="indefinite"/>
                      </p:stCondLst>
                      <p:childTnLst>
                        <p:par>
                          <p:cTn id="12" fill="hold">
                            <p:stCondLst>
                              <p:cond delay="0"/>
                            </p:stCondLst>
                            <p:childTnLst>
                              <p:par>
                                <p:cTn id="13" presetID="3" presetClass="entr" presetSubtype="10" fill="hold" grpId="0" nodeType="clickEffect">
                                  <p:stCondLst>
                                    <p:cond delay="0"/>
                                  </p:stCondLst>
                                  <p:childTnLst>
                                    <p:set>
                                      <p:cBhvr>
                                        <p:cTn id="14" dur="1" fill="hold">
                                          <p:stCondLst>
                                            <p:cond delay="0"/>
                                          </p:stCondLst>
                                        </p:cTn>
                                        <p:tgtEl>
                                          <p:spTgt spid="23"/>
                                        </p:tgtEl>
                                        <p:attrNameLst>
                                          <p:attrName>style.visibility</p:attrName>
                                        </p:attrNameLst>
                                      </p:cBhvr>
                                      <p:to>
                                        <p:strVal val="visible"/>
                                      </p:to>
                                    </p:set>
                                    <p:animEffect transition="in" filter="blinds(horizontal)">
                                      <p:cBhvr>
                                        <p:cTn id="15" dur="500"/>
                                        <p:tgtEl>
                                          <p:spTgt spid="23"/>
                                        </p:tgtEl>
                                      </p:cBhvr>
                                    </p:animEffect>
                                  </p:childTnLst>
                                </p:cTn>
                              </p:par>
                              <p:par>
                                <p:cTn id="16" presetID="3" presetClass="entr" presetSubtype="10" fill="hold" nodeType="withEffect">
                                  <p:stCondLst>
                                    <p:cond delay="0"/>
                                  </p:stCondLst>
                                  <p:childTnLst>
                                    <p:set>
                                      <p:cBhvr>
                                        <p:cTn id="17" dur="1" fill="hold">
                                          <p:stCondLst>
                                            <p:cond delay="0"/>
                                          </p:stCondLst>
                                        </p:cTn>
                                        <p:tgtEl>
                                          <p:spTgt spid="32"/>
                                        </p:tgtEl>
                                        <p:attrNameLst>
                                          <p:attrName>style.visibility</p:attrName>
                                        </p:attrNameLst>
                                      </p:cBhvr>
                                      <p:to>
                                        <p:strVal val="visible"/>
                                      </p:to>
                                    </p:set>
                                    <p:animEffect transition="in" filter="blinds(horizontal)">
                                      <p:cBhvr>
                                        <p:cTn id="18" dur="500"/>
                                        <p:tgtEl>
                                          <p:spTgt spid="32"/>
                                        </p:tgtEl>
                                      </p:cBhvr>
                                    </p:animEffect>
                                  </p:childTnLst>
                                </p:cTn>
                              </p:par>
                              <p:par>
                                <p:cTn id="19" presetID="3" presetClass="entr" presetSubtype="10" fill="hold" grpId="0" nodeType="withEffect">
                                  <p:stCondLst>
                                    <p:cond delay="0"/>
                                  </p:stCondLst>
                                  <p:childTnLst>
                                    <p:set>
                                      <p:cBhvr>
                                        <p:cTn id="20" dur="1" fill="hold">
                                          <p:stCondLst>
                                            <p:cond delay="0"/>
                                          </p:stCondLst>
                                        </p:cTn>
                                        <p:tgtEl>
                                          <p:spTgt spid="8"/>
                                        </p:tgtEl>
                                        <p:attrNameLst>
                                          <p:attrName>style.visibility</p:attrName>
                                        </p:attrNameLst>
                                      </p:cBhvr>
                                      <p:to>
                                        <p:strVal val="visible"/>
                                      </p:to>
                                    </p:set>
                                    <p:animEffect transition="in" filter="blinds(horizontal)">
                                      <p:cBhvr>
                                        <p:cTn id="21" dur="500"/>
                                        <p:tgtEl>
                                          <p:spTgt spid="8"/>
                                        </p:tgtEl>
                                      </p:cBhvr>
                                    </p:animEffect>
                                  </p:childTnLst>
                                </p:cTn>
                              </p:par>
                            </p:childTnLst>
                          </p:cTn>
                        </p:par>
                      </p:childTnLst>
                    </p:cTn>
                  </p:par>
                  <p:par>
                    <p:cTn id="22" fill="hold">
                      <p:stCondLst>
                        <p:cond delay="indefinite"/>
                      </p:stCondLst>
                      <p:childTnLst>
                        <p:par>
                          <p:cTn id="23" fill="hold">
                            <p:stCondLst>
                              <p:cond delay="0"/>
                            </p:stCondLst>
                            <p:childTnLst>
                              <p:par>
                                <p:cTn id="24" presetID="3" presetClass="entr" presetSubtype="10" fill="hold" nodeType="clickEffect">
                                  <p:stCondLst>
                                    <p:cond delay="0"/>
                                  </p:stCondLst>
                                  <p:childTnLst>
                                    <p:set>
                                      <p:cBhvr>
                                        <p:cTn id="25" dur="1" fill="hold">
                                          <p:stCondLst>
                                            <p:cond delay="0"/>
                                          </p:stCondLst>
                                        </p:cTn>
                                        <p:tgtEl>
                                          <p:spTgt spid="37"/>
                                        </p:tgtEl>
                                        <p:attrNameLst>
                                          <p:attrName>style.visibility</p:attrName>
                                        </p:attrNameLst>
                                      </p:cBhvr>
                                      <p:to>
                                        <p:strVal val="visible"/>
                                      </p:to>
                                    </p:set>
                                    <p:animEffect transition="in" filter="blinds(horizontal)">
                                      <p:cBhvr>
                                        <p:cTn id="26" dur="500"/>
                                        <p:tgtEl>
                                          <p:spTgt spid="37"/>
                                        </p:tgtEl>
                                      </p:cBhvr>
                                    </p:animEffect>
                                  </p:childTnLst>
                                </p:cTn>
                              </p:par>
                              <p:par>
                                <p:cTn id="27" presetID="3" presetClass="entr" presetSubtype="10" fill="hold" grpId="0" nodeType="withEffect">
                                  <p:stCondLst>
                                    <p:cond delay="0"/>
                                  </p:stCondLst>
                                  <p:childTnLst>
                                    <p:set>
                                      <p:cBhvr>
                                        <p:cTn id="28" dur="1" fill="hold">
                                          <p:stCondLst>
                                            <p:cond delay="0"/>
                                          </p:stCondLst>
                                        </p:cTn>
                                        <p:tgtEl>
                                          <p:spTgt spid="9"/>
                                        </p:tgtEl>
                                        <p:attrNameLst>
                                          <p:attrName>style.visibility</p:attrName>
                                        </p:attrNameLst>
                                      </p:cBhvr>
                                      <p:to>
                                        <p:strVal val="visible"/>
                                      </p:to>
                                    </p:set>
                                    <p:animEffect transition="in" filter="blinds(horizontal)">
                                      <p:cBhvr>
                                        <p:cTn id="29" dur="500"/>
                                        <p:tgtEl>
                                          <p:spTgt spid="9"/>
                                        </p:tgtEl>
                                      </p:cBhvr>
                                    </p:animEffect>
                                  </p:childTnLst>
                                </p:cTn>
                              </p:par>
                              <p:par>
                                <p:cTn id="30" presetID="3" presetClass="entr" presetSubtype="10" fill="hold" grpId="0" nodeType="withEffect">
                                  <p:stCondLst>
                                    <p:cond delay="0"/>
                                  </p:stCondLst>
                                  <p:childTnLst>
                                    <p:set>
                                      <p:cBhvr>
                                        <p:cTn id="31" dur="1" fill="hold">
                                          <p:stCondLst>
                                            <p:cond delay="0"/>
                                          </p:stCondLst>
                                        </p:cTn>
                                        <p:tgtEl>
                                          <p:spTgt spid="28"/>
                                        </p:tgtEl>
                                        <p:attrNameLst>
                                          <p:attrName>style.visibility</p:attrName>
                                        </p:attrNameLst>
                                      </p:cBhvr>
                                      <p:to>
                                        <p:strVal val="visible"/>
                                      </p:to>
                                    </p:set>
                                    <p:animEffect transition="in" filter="blinds(horizontal)">
                                      <p:cBhvr>
                                        <p:cTn id="32" dur="500"/>
                                        <p:tgtEl>
                                          <p:spTgt spid="28"/>
                                        </p:tgtEl>
                                      </p:cBhvr>
                                    </p:animEffect>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grpId="0" nodeType="clickEffect">
                                  <p:stCondLst>
                                    <p:cond delay="0"/>
                                  </p:stCondLst>
                                  <p:childTnLst>
                                    <p:set>
                                      <p:cBhvr>
                                        <p:cTn id="36" dur="1" fill="hold">
                                          <p:stCondLst>
                                            <p:cond delay="0"/>
                                          </p:stCondLst>
                                        </p:cTn>
                                        <p:tgtEl>
                                          <p:spTgt spid="24"/>
                                        </p:tgtEl>
                                        <p:attrNameLst>
                                          <p:attrName>style.visibility</p:attrName>
                                        </p:attrNameLst>
                                      </p:cBhvr>
                                      <p:to>
                                        <p:strVal val="visible"/>
                                      </p:to>
                                    </p:set>
                                    <p:animEffect transition="in" filter="blinds(horizontal)">
                                      <p:cBhvr>
                                        <p:cTn id="37" dur="500"/>
                                        <p:tgtEl>
                                          <p:spTgt spid="24"/>
                                        </p:tgtEl>
                                      </p:cBhvr>
                                    </p:animEffect>
                                  </p:childTnLst>
                                </p:cTn>
                              </p:par>
                              <p:par>
                                <p:cTn id="38" presetID="3" presetClass="entr" presetSubtype="10" fill="hold" nodeType="withEffect">
                                  <p:stCondLst>
                                    <p:cond delay="0"/>
                                  </p:stCondLst>
                                  <p:childTnLst>
                                    <p:set>
                                      <p:cBhvr>
                                        <p:cTn id="39" dur="1" fill="hold">
                                          <p:stCondLst>
                                            <p:cond delay="0"/>
                                          </p:stCondLst>
                                        </p:cTn>
                                        <p:tgtEl>
                                          <p:spTgt spid="46"/>
                                        </p:tgtEl>
                                        <p:attrNameLst>
                                          <p:attrName>style.visibility</p:attrName>
                                        </p:attrNameLst>
                                      </p:cBhvr>
                                      <p:to>
                                        <p:strVal val="visible"/>
                                      </p:to>
                                    </p:set>
                                    <p:animEffect transition="in" filter="blinds(horizontal)">
                                      <p:cBhvr>
                                        <p:cTn id="40" dur="500"/>
                                        <p:tgtEl>
                                          <p:spTgt spid="46"/>
                                        </p:tgtEl>
                                      </p:cBhvr>
                                    </p:animEffect>
                                  </p:childTnLst>
                                </p:cTn>
                              </p:par>
                              <p:par>
                                <p:cTn id="41" presetID="3" presetClass="entr" presetSubtype="10" fill="hold" grpId="0" nodeType="withEffect">
                                  <p:stCondLst>
                                    <p:cond delay="0"/>
                                  </p:stCondLst>
                                  <p:childTnLst>
                                    <p:set>
                                      <p:cBhvr>
                                        <p:cTn id="42" dur="1" fill="hold">
                                          <p:stCondLst>
                                            <p:cond delay="0"/>
                                          </p:stCondLst>
                                        </p:cTn>
                                        <p:tgtEl>
                                          <p:spTgt spid="11"/>
                                        </p:tgtEl>
                                        <p:attrNameLst>
                                          <p:attrName>style.visibility</p:attrName>
                                        </p:attrNameLst>
                                      </p:cBhvr>
                                      <p:to>
                                        <p:strVal val="visible"/>
                                      </p:to>
                                    </p:set>
                                    <p:animEffect transition="in" filter="blinds(horizontal)">
                                      <p:cBhvr>
                                        <p:cTn id="43" dur="500"/>
                                        <p:tgtEl>
                                          <p:spTgt spid="11"/>
                                        </p:tgtEl>
                                      </p:cBhvr>
                                    </p:animEffect>
                                  </p:childTnLst>
                                </p:cTn>
                              </p:par>
                            </p:childTnLst>
                          </p:cTn>
                        </p:par>
                      </p:childTnLst>
                    </p:cTn>
                  </p:par>
                  <p:par>
                    <p:cTn id="44" fill="hold">
                      <p:stCondLst>
                        <p:cond delay="indefinite"/>
                      </p:stCondLst>
                      <p:childTnLst>
                        <p:par>
                          <p:cTn id="45" fill="hold">
                            <p:stCondLst>
                              <p:cond delay="0"/>
                            </p:stCondLst>
                            <p:childTnLst>
                              <p:par>
                                <p:cTn id="46" presetID="3" presetClass="entr" presetSubtype="10" fill="hold" nodeType="clickEffect">
                                  <p:stCondLst>
                                    <p:cond delay="0"/>
                                  </p:stCondLst>
                                  <p:childTnLst>
                                    <p:set>
                                      <p:cBhvr>
                                        <p:cTn id="47" dur="1" fill="hold">
                                          <p:stCondLst>
                                            <p:cond delay="0"/>
                                          </p:stCondLst>
                                        </p:cTn>
                                        <p:tgtEl>
                                          <p:spTgt spid="39"/>
                                        </p:tgtEl>
                                        <p:attrNameLst>
                                          <p:attrName>style.visibility</p:attrName>
                                        </p:attrNameLst>
                                      </p:cBhvr>
                                      <p:to>
                                        <p:strVal val="visible"/>
                                      </p:to>
                                    </p:set>
                                    <p:animEffect transition="in" filter="blinds(horizontal)">
                                      <p:cBhvr>
                                        <p:cTn id="48" dur="500"/>
                                        <p:tgtEl>
                                          <p:spTgt spid="39"/>
                                        </p:tgtEl>
                                      </p:cBhvr>
                                    </p:animEffect>
                                  </p:childTnLst>
                                </p:cTn>
                              </p:par>
                              <p:par>
                                <p:cTn id="49" presetID="3" presetClass="entr" presetSubtype="10" fill="hold" grpId="0" nodeType="withEffect">
                                  <p:stCondLst>
                                    <p:cond delay="0"/>
                                  </p:stCondLst>
                                  <p:childTnLst>
                                    <p:set>
                                      <p:cBhvr>
                                        <p:cTn id="50" dur="1" fill="hold">
                                          <p:stCondLst>
                                            <p:cond delay="0"/>
                                          </p:stCondLst>
                                        </p:cTn>
                                        <p:tgtEl>
                                          <p:spTgt spid="12"/>
                                        </p:tgtEl>
                                        <p:attrNameLst>
                                          <p:attrName>style.visibility</p:attrName>
                                        </p:attrNameLst>
                                      </p:cBhvr>
                                      <p:to>
                                        <p:strVal val="visible"/>
                                      </p:to>
                                    </p:set>
                                    <p:animEffect transition="in" filter="blinds(horizontal)">
                                      <p:cBhvr>
                                        <p:cTn id="51" dur="500"/>
                                        <p:tgtEl>
                                          <p:spTgt spid="12"/>
                                        </p:tgtEl>
                                      </p:cBhvr>
                                    </p:animEffect>
                                  </p:childTnLst>
                                </p:cTn>
                              </p:par>
                            </p:childTnLst>
                          </p:cTn>
                        </p:par>
                      </p:childTnLst>
                    </p:cTn>
                  </p:par>
                  <p:par>
                    <p:cTn id="52" fill="hold">
                      <p:stCondLst>
                        <p:cond delay="indefinite"/>
                      </p:stCondLst>
                      <p:childTnLst>
                        <p:par>
                          <p:cTn id="53" fill="hold">
                            <p:stCondLst>
                              <p:cond delay="0"/>
                            </p:stCondLst>
                            <p:childTnLst>
                              <p:par>
                                <p:cTn id="54" presetID="3" presetClass="entr" presetSubtype="10" fill="hold" nodeType="clickEffect">
                                  <p:stCondLst>
                                    <p:cond delay="0"/>
                                  </p:stCondLst>
                                  <p:childTnLst>
                                    <p:set>
                                      <p:cBhvr>
                                        <p:cTn id="55" dur="1" fill="hold">
                                          <p:stCondLst>
                                            <p:cond delay="0"/>
                                          </p:stCondLst>
                                        </p:cTn>
                                        <p:tgtEl>
                                          <p:spTgt spid="38"/>
                                        </p:tgtEl>
                                        <p:attrNameLst>
                                          <p:attrName>style.visibility</p:attrName>
                                        </p:attrNameLst>
                                      </p:cBhvr>
                                      <p:to>
                                        <p:strVal val="visible"/>
                                      </p:to>
                                    </p:set>
                                    <p:animEffect transition="in" filter="blinds(horizontal)">
                                      <p:cBhvr>
                                        <p:cTn id="56" dur="500"/>
                                        <p:tgtEl>
                                          <p:spTgt spid="38"/>
                                        </p:tgtEl>
                                      </p:cBhvr>
                                    </p:animEffect>
                                  </p:childTnLst>
                                </p:cTn>
                              </p:par>
                              <p:par>
                                <p:cTn id="57" presetID="3" presetClass="entr" presetSubtype="10" fill="hold" grpId="0" nodeType="withEffect">
                                  <p:stCondLst>
                                    <p:cond delay="0"/>
                                  </p:stCondLst>
                                  <p:childTnLst>
                                    <p:set>
                                      <p:cBhvr>
                                        <p:cTn id="58" dur="1" fill="hold">
                                          <p:stCondLst>
                                            <p:cond delay="0"/>
                                          </p:stCondLst>
                                        </p:cTn>
                                        <p:tgtEl>
                                          <p:spTgt spid="13"/>
                                        </p:tgtEl>
                                        <p:attrNameLst>
                                          <p:attrName>style.visibility</p:attrName>
                                        </p:attrNameLst>
                                      </p:cBhvr>
                                      <p:to>
                                        <p:strVal val="visible"/>
                                      </p:to>
                                    </p:set>
                                    <p:animEffect transition="in" filter="blinds(horizontal)">
                                      <p:cBhvr>
                                        <p:cTn id="59" dur="500"/>
                                        <p:tgtEl>
                                          <p:spTgt spid="13"/>
                                        </p:tgtEl>
                                      </p:cBhvr>
                                    </p:animEffect>
                                  </p:childTnLst>
                                </p:cTn>
                              </p:par>
                              <p:par>
                                <p:cTn id="60" presetID="3" presetClass="entr" presetSubtype="10" fill="hold" grpId="0" nodeType="withEffect">
                                  <p:stCondLst>
                                    <p:cond delay="0"/>
                                  </p:stCondLst>
                                  <p:childTnLst>
                                    <p:set>
                                      <p:cBhvr>
                                        <p:cTn id="61" dur="1" fill="hold">
                                          <p:stCondLst>
                                            <p:cond delay="0"/>
                                          </p:stCondLst>
                                        </p:cTn>
                                        <p:tgtEl>
                                          <p:spTgt spid="29"/>
                                        </p:tgtEl>
                                        <p:attrNameLst>
                                          <p:attrName>style.visibility</p:attrName>
                                        </p:attrNameLst>
                                      </p:cBhvr>
                                      <p:to>
                                        <p:strVal val="visible"/>
                                      </p:to>
                                    </p:set>
                                    <p:animEffect transition="in" filter="blinds(horizontal)">
                                      <p:cBhvr>
                                        <p:cTn id="62" dur="500"/>
                                        <p:tgtEl>
                                          <p:spTgt spid="29"/>
                                        </p:tgtEl>
                                      </p:cBhvr>
                                    </p:animEffect>
                                  </p:childTnLst>
                                </p:cTn>
                              </p:par>
                            </p:childTnLst>
                          </p:cTn>
                        </p:par>
                      </p:childTnLst>
                    </p:cTn>
                  </p:par>
                  <p:par>
                    <p:cTn id="63" fill="hold">
                      <p:stCondLst>
                        <p:cond delay="indefinite"/>
                      </p:stCondLst>
                      <p:childTnLst>
                        <p:par>
                          <p:cTn id="64" fill="hold">
                            <p:stCondLst>
                              <p:cond delay="0"/>
                            </p:stCondLst>
                            <p:childTnLst>
                              <p:par>
                                <p:cTn id="65" presetID="3" presetClass="entr" presetSubtype="10" fill="hold" grpId="0" nodeType="clickEffect">
                                  <p:stCondLst>
                                    <p:cond delay="0"/>
                                  </p:stCondLst>
                                  <p:childTnLst>
                                    <p:set>
                                      <p:cBhvr>
                                        <p:cTn id="66" dur="1" fill="hold">
                                          <p:stCondLst>
                                            <p:cond delay="0"/>
                                          </p:stCondLst>
                                        </p:cTn>
                                        <p:tgtEl>
                                          <p:spTgt spid="25"/>
                                        </p:tgtEl>
                                        <p:attrNameLst>
                                          <p:attrName>style.visibility</p:attrName>
                                        </p:attrNameLst>
                                      </p:cBhvr>
                                      <p:to>
                                        <p:strVal val="visible"/>
                                      </p:to>
                                    </p:set>
                                    <p:animEffect transition="in" filter="blinds(horizontal)">
                                      <p:cBhvr>
                                        <p:cTn id="67" dur="500"/>
                                        <p:tgtEl>
                                          <p:spTgt spid="25"/>
                                        </p:tgtEl>
                                      </p:cBhvr>
                                    </p:animEffect>
                                  </p:childTnLst>
                                </p:cTn>
                              </p:par>
                              <p:par>
                                <p:cTn id="68" presetID="3" presetClass="entr" presetSubtype="10" fill="hold" nodeType="withEffect">
                                  <p:stCondLst>
                                    <p:cond delay="0"/>
                                  </p:stCondLst>
                                  <p:childTnLst>
                                    <p:set>
                                      <p:cBhvr>
                                        <p:cTn id="69" dur="1" fill="hold">
                                          <p:stCondLst>
                                            <p:cond delay="0"/>
                                          </p:stCondLst>
                                        </p:cTn>
                                        <p:tgtEl>
                                          <p:spTgt spid="44"/>
                                        </p:tgtEl>
                                        <p:attrNameLst>
                                          <p:attrName>style.visibility</p:attrName>
                                        </p:attrNameLst>
                                      </p:cBhvr>
                                      <p:to>
                                        <p:strVal val="visible"/>
                                      </p:to>
                                    </p:set>
                                    <p:animEffect transition="in" filter="blinds(horizontal)">
                                      <p:cBhvr>
                                        <p:cTn id="70" dur="500"/>
                                        <p:tgtEl>
                                          <p:spTgt spid="44"/>
                                        </p:tgtEl>
                                      </p:cBhvr>
                                    </p:animEffect>
                                  </p:childTnLst>
                                </p:cTn>
                              </p:par>
                              <p:par>
                                <p:cTn id="71" presetID="3" presetClass="entr" presetSubtype="10" fill="hold" grpId="0" nodeType="withEffect">
                                  <p:stCondLst>
                                    <p:cond delay="0"/>
                                  </p:stCondLst>
                                  <p:childTnLst>
                                    <p:set>
                                      <p:cBhvr>
                                        <p:cTn id="72" dur="1" fill="hold">
                                          <p:stCondLst>
                                            <p:cond delay="0"/>
                                          </p:stCondLst>
                                        </p:cTn>
                                        <p:tgtEl>
                                          <p:spTgt spid="14"/>
                                        </p:tgtEl>
                                        <p:attrNameLst>
                                          <p:attrName>style.visibility</p:attrName>
                                        </p:attrNameLst>
                                      </p:cBhvr>
                                      <p:to>
                                        <p:strVal val="visible"/>
                                      </p:to>
                                    </p:set>
                                    <p:animEffect transition="in" filter="blinds(horizontal)">
                                      <p:cBhvr>
                                        <p:cTn id="73" dur="500"/>
                                        <p:tgtEl>
                                          <p:spTgt spid="14"/>
                                        </p:tgtEl>
                                      </p:cBhvr>
                                    </p:animEffect>
                                  </p:childTnLst>
                                </p:cTn>
                              </p:par>
                            </p:childTnLst>
                          </p:cTn>
                        </p:par>
                      </p:childTnLst>
                    </p:cTn>
                  </p:par>
                  <p:par>
                    <p:cTn id="74" fill="hold">
                      <p:stCondLst>
                        <p:cond delay="indefinite"/>
                      </p:stCondLst>
                      <p:childTnLst>
                        <p:par>
                          <p:cTn id="75" fill="hold">
                            <p:stCondLst>
                              <p:cond delay="0"/>
                            </p:stCondLst>
                            <p:childTnLst>
                              <p:par>
                                <p:cTn id="76" presetID="3" presetClass="entr" presetSubtype="10" fill="hold" nodeType="clickEffect">
                                  <p:stCondLst>
                                    <p:cond delay="0"/>
                                  </p:stCondLst>
                                  <p:childTnLst>
                                    <p:set>
                                      <p:cBhvr>
                                        <p:cTn id="77" dur="1" fill="hold">
                                          <p:stCondLst>
                                            <p:cond delay="0"/>
                                          </p:stCondLst>
                                        </p:cTn>
                                        <p:tgtEl>
                                          <p:spTgt spid="41"/>
                                        </p:tgtEl>
                                        <p:attrNameLst>
                                          <p:attrName>style.visibility</p:attrName>
                                        </p:attrNameLst>
                                      </p:cBhvr>
                                      <p:to>
                                        <p:strVal val="visible"/>
                                      </p:to>
                                    </p:set>
                                    <p:animEffect transition="in" filter="blinds(horizontal)">
                                      <p:cBhvr>
                                        <p:cTn id="78" dur="500"/>
                                        <p:tgtEl>
                                          <p:spTgt spid="41"/>
                                        </p:tgtEl>
                                      </p:cBhvr>
                                    </p:animEffect>
                                  </p:childTnLst>
                                </p:cTn>
                              </p:par>
                              <p:par>
                                <p:cTn id="79" presetID="3" presetClass="entr" presetSubtype="10" fill="hold" grpId="0" nodeType="withEffect">
                                  <p:stCondLst>
                                    <p:cond delay="0"/>
                                  </p:stCondLst>
                                  <p:childTnLst>
                                    <p:set>
                                      <p:cBhvr>
                                        <p:cTn id="80" dur="1" fill="hold">
                                          <p:stCondLst>
                                            <p:cond delay="0"/>
                                          </p:stCondLst>
                                        </p:cTn>
                                        <p:tgtEl>
                                          <p:spTgt spid="15"/>
                                        </p:tgtEl>
                                        <p:attrNameLst>
                                          <p:attrName>style.visibility</p:attrName>
                                        </p:attrNameLst>
                                      </p:cBhvr>
                                      <p:to>
                                        <p:strVal val="visible"/>
                                      </p:to>
                                    </p:set>
                                    <p:animEffect transition="in" filter="blinds(horizontal)">
                                      <p:cBhvr>
                                        <p:cTn id="81" dur="500"/>
                                        <p:tgtEl>
                                          <p:spTgt spid="15"/>
                                        </p:tgtEl>
                                      </p:cBhvr>
                                    </p:animEffect>
                                  </p:childTnLst>
                                </p:cTn>
                              </p:par>
                            </p:childTnLst>
                          </p:cTn>
                        </p:par>
                      </p:childTnLst>
                    </p:cTn>
                  </p:par>
                  <p:par>
                    <p:cTn id="82" fill="hold">
                      <p:stCondLst>
                        <p:cond delay="indefinite"/>
                      </p:stCondLst>
                      <p:childTnLst>
                        <p:par>
                          <p:cTn id="83" fill="hold">
                            <p:stCondLst>
                              <p:cond delay="0"/>
                            </p:stCondLst>
                            <p:childTnLst>
                              <p:par>
                                <p:cTn id="84" presetID="3" presetClass="entr" presetSubtype="10" fill="hold" nodeType="clickEffect">
                                  <p:stCondLst>
                                    <p:cond delay="0"/>
                                  </p:stCondLst>
                                  <p:childTnLst>
                                    <p:set>
                                      <p:cBhvr>
                                        <p:cTn id="85" dur="1" fill="hold">
                                          <p:stCondLst>
                                            <p:cond delay="0"/>
                                          </p:stCondLst>
                                        </p:cTn>
                                        <p:tgtEl>
                                          <p:spTgt spid="40"/>
                                        </p:tgtEl>
                                        <p:attrNameLst>
                                          <p:attrName>style.visibility</p:attrName>
                                        </p:attrNameLst>
                                      </p:cBhvr>
                                      <p:to>
                                        <p:strVal val="visible"/>
                                      </p:to>
                                    </p:set>
                                    <p:animEffect transition="in" filter="blinds(horizontal)">
                                      <p:cBhvr>
                                        <p:cTn id="86" dur="500"/>
                                        <p:tgtEl>
                                          <p:spTgt spid="40"/>
                                        </p:tgtEl>
                                      </p:cBhvr>
                                    </p:animEffect>
                                  </p:childTnLst>
                                </p:cTn>
                              </p:par>
                              <p:par>
                                <p:cTn id="87" presetID="3" presetClass="entr" presetSubtype="10" fill="hold" grpId="0" nodeType="withEffect">
                                  <p:stCondLst>
                                    <p:cond delay="0"/>
                                  </p:stCondLst>
                                  <p:childTnLst>
                                    <p:set>
                                      <p:cBhvr>
                                        <p:cTn id="88" dur="1" fill="hold">
                                          <p:stCondLst>
                                            <p:cond delay="0"/>
                                          </p:stCondLst>
                                        </p:cTn>
                                        <p:tgtEl>
                                          <p:spTgt spid="16"/>
                                        </p:tgtEl>
                                        <p:attrNameLst>
                                          <p:attrName>style.visibility</p:attrName>
                                        </p:attrNameLst>
                                      </p:cBhvr>
                                      <p:to>
                                        <p:strVal val="visible"/>
                                      </p:to>
                                    </p:set>
                                    <p:animEffect transition="in" filter="blinds(horizontal)">
                                      <p:cBhvr>
                                        <p:cTn id="89" dur="500"/>
                                        <p:tgtEl>
                                          <p:spTgt spid="16"/>
                                        </p:tgtEl>
                                      </p:cBhvr>
                                    </p:animEffect>
                                  </p:childTnLst>
                                </p:cTn>
                              </p:par>
                              <p:par>
                                <p:cTn id="90" presetID="3" presetClass="entr" presetSubtype="10" fill="hold" grpId="0" nodeType="withEffect">
                                  <p:stCondLst>
                                    <p:cond delay="0"/>
                                  </p:stCondLst>
                                  <p:childTnLst>
                                    <p:set>
                                      <p:cBhvr>
                                        <p:cTn id="91" dur="1" fill="hold">
                                          <p:stCondLst>
                                            <p:cond delay="0"/>
                                          </p:stCondLst>
                                        </p:cTn>
                                        <p:tgtEl>
                                          <p:spTgt spid="30"/>
                                        </p:tgtEl>
                                        <p:attrNameLst>
                                          <p:attrName>style.visibility</p:attrName>
                                        </p:attrNameLst>
                                      </p:cBhvr>
                                      <p:to>
                                        <p:strVal val="visible"/>
                                      </p:to>
                                    </p:set>
                                    <p:animEffect transition="in" filter="blinds(horizontal)">
                                      <p:cBhvr>
                                        <p:cTn id="92" dur="500"/>
                                        <p:tgtEl>
                                          <p:spTgt spid="30"/>
                                        </p:tgtEl>
                                      </p:cBhvr>
                                    </p:animEffect>
                                  </p:childTnLst>
                                </p:cTn>
                              </p:par>
                            </p:childTnLst>
                          </p:cTn>
                        </p:par>
                      </p:childTnLst>
                    </p:cTn>
                  </p:par>
                  <p:par>
                    <p:cTn id="93" fill="hold">
                      <p:stCondLst>
                        <p:cond delay="indefinite"/>
                      </p:stCondLst>
                      <p:childTnLst>
                        <p:par>
                          <p:cTn id="94" fill="hold">
                            <p:stCondLst>
                              <p:cond delay="0"/>
                            </p:stCondLst>
                            <p:childTnLst>
                              <p:par>
                                <p:cTn id="95" presetID="3" presetClass="entr" presetSubtype="10" fill="hold" grpId="0" nodeType="clickEffect">
                                  <p:stCondLst>
                                    <p:cond delay="0"/>
                                  </p:stCondLst>
                                  <p:childTnLst>
                                    <p:set>
                                      <p:cBhvr>
                                        <p:cTn id="96" dur="1" fill="hold">
                                          <p:stCondLst>
                                            <p:cond delay="0"/>
                                          </p:stCondLst>
                                        </p:cTn>
                                        <p:tgtEl>
                                          <p:spTgt spid="26"/>
                                        </p:tgtEl>
                                        <p:attrNameLst>
                                          <p:attrName>style.visibility</p:attrName>
                                        </p:attrNameLst>
                                      </p:cBhvr>
                                      <p:to>
                                        <p:strVal val="visible"/>
                                      </p:to>
                                    </p:set>
                                    <p:animEffect transition="in" filter="blinds(horizontal)">
                                      <p:cBhvr>
                                        <p:cTn id="97" dur="500"/>
                                        <p:tgtEl>
                                          <p:spTgt spid="26"/>
                                        </p:tgtEl>
                                      </p:cBhvr>
                                    </p:animEffect>
                                  </p:childTnLst>
                                </p:cTn>
                              </p:par>
                              <p:par>
                                <p:cTn id="98" presetID="3" presetClass="entr" presetSubtype="10" fill="hold" nodeType="withEffect">
                                  <p:stCondLst>
                                    <p:cond delay="0"/>
                                  </p:stCondLst>
                                  <p:childTnLst>
                                    <p:set>
                                      <p:cBhvr>
                                        <p:cTn id="99" dur="1" fill="hold">
                                          <p:stCondLst>
                                            <p:cond delay="0"/>
                                          </p:stCondLst>
                                        </p:cTn>
                                        <p:tgtEl>
                                          <p:spTgt spid="45"/>
                                        </p:tgtEl>
                                        <p:attrNameLst>
                                          <p:attrName>style.visibility</p:attrName>
                                        </p:attrNameLst>
                                      </p:cBhvr>
                                      <p:to>
                                        <p:strVal val="visible"/>
                                      </p:to>
                                    </p:set>
                                    <p:animEffect transition="in" filter="blinds(horizontal)">
                                      <p:cBhvr>
                                        <p:cTn id="100" dur="500"/>
                                        <p:tgtEl>
                                          <p:spTgt spid="45"/>
                                        </p:tgtEl>
                                      </p:cBhvr>
                                    </p:animEffect>
                                  </p:childTnLst>
                                </p:cTn>
                              </p:par>
                              <p:par>
                                <p:cTn id="101" presetID="3" presetClass="entr" presetSubtype="10" fill="hold" grpId="0" nodeType="withEffect">
                                  <p:stCondLst>
                                    <p:cond delay="0"/>
                                  </p:stCondLst>
                                  <p:childTnLst>
                                    <p:set>
                                      <p:cBhvr>
                                        <p:cTn id="102" dur="1" fill="hold">
                                          <p:stCondLst>
                                            <p:cond delay="0"/>
                                          </p:stCondLst>
                                        </p:cTn>
                                        <p:tgtEl>
                                          <p:spTgt spid="17"/>
                                        </p:tgtEl>
                                        <p:attrNameLst>
                                          <p:attrName>style.visibility</p:attrName>
                                        </p:attrNameLst>
                                      </p:cBhvr>
                                      <p:to>
                                        <p:strVal val="visible"/>
                                      </p:to>
                                    </p:set>
                                    <p:animEffect transition="in" filter="blinds(horizontal)">
                                      <p:cBhvr>
                                        <p:cTn id="103" dur="500"/>
                                        <p:tgtEl>
                                          <p:spTgt spid="17"/>
                                        </p:tgtEl>
                                      </p:cBhvr>
                                    </p:animEffect>
                                  </p:childTnLst>
                                </p:cTn>
                              </p:par>
                            </p:childTnLst>
                          </p:cTn>
                        </p:par>
                      </p:childTnLst>
                    </p:cTn>
                  </p:par>
                  <p:par>
                    <p:cTn id="104" fill="hold">
                      <p:stCondLst>
                        <p:cond delay="indefinite"/>
                      </p:stCondLst>
                      <p:childTnLst>
                        <p:par>
                          <p:cTn id="105" fill="hold">
                            <p:stCondLst>
                              <p:cond delay="0"/>
                            </p:stCondLst>
                            <p:childTnLst>
                              <p:par>
                                <p:cTn id="106" presetID="3" presetClass="entr" presetSubtype="10" fill="hold" nodeType="clickEffect">
                                  <p:stCondLst>
                                    <p:cond delay="0"/>
                                  </p:stCondLst>
                                  <p:childTnLst>
                                    <p:set>
                                      <p:cBhvr>
                                        <p:cTn id="107" dur="1" fill="hold">
                                          <p:stCondLst>
                                            <p:cond delay="0"/>
                                          </p:stCondLst>
                                        </p:cTn>
                                        <p:tgtEl>
                                          <p:spTgt spid="42"/>
                                        </p:tgtEl>
                                        <p:attrNameLst>
                                          <p:attrName>style.visibility</p:attrName>
                                        </p:attrNameLst>
                                      </p:cBhvr>
                                      <p:to>
                                        <p:strVal val="visible"/>
                                      </p:to>
                                    </p:set>
                                    <p:animEffect transition="in" filter="blinds(horizontal)">
                                      <p:cBhvr>
                                        <p:cTn id="108" dur="500"/>
                                        <p:tgtEl>
                                          <p:spTgt spid="42"/>
                                        </p:tgtEl>
                                      </p:cBhvr>
                                    </p:animEffect>
                                  </p:childTnLst>
                                </p:cTn>
                              </p:par>
                              <p:par>
                                <p:cTn id="109" presetID="3" presetClass="entr" presetSubtype="10" fill="hold" grpId="0" nodeType="withEffect">
                                  <p:stCondLst>
                                    <p:cond delay="0"/>
                                  </p:stCondLst>
                                  <p:childTnLst>
                                    <p:set>
                                      <p:cBhvr>
                                        <p:cTn id="110" dur="1" fill="hold">
                                          <p:stCondLst>
                                            <p:cond delay="0"/>
                                          </p:stCondLst>
                                        </p:cTn>
                                        <p:tgtEl>
                                          <p:spTgt spid="18"/>
                                        </p:tgtEl>
                                        <p:attrNameLst>
                                          <p:attrName>style.visibility</p:attrName>
                                        </p:attrNameLst>
                                      </p:cBhvr>
                                      <p:to>
                                        <p:strVal val="visible"/>
                                      </p:to>
                                    </p:set>
                                    <p:animEffect transition="in" filter="blinds(horizontal)">
                                      <p:cBhvr>
                                        <p:cTn id="111" dur="500"/>
                                        <p:tgtEl>
                                          <p:spTgt spid="18"/>
                                        </p:tgtEl>
                                      </p:cBhvr>
                                    </p:animEffect>
                                  </p:childTnLst>
                                </p:cTn>
                              </p:par>
                            </p:childTnLst>
                          </p:cTn>
                        </p:par>
                      </p:childTnLst>
                    </p:cTn>
                  </p:par>
                  <p:par>
                    <p:cTn id="112" fill="hold">
                      <p:stCondLst>
                        <p:cond delay="indefinite"/>
                      </p:stCondLst>
                      <p:childTnLst>
                        <p:par>
                          <p:cTn id="113" fill="hold">
                            <p:stCondLst>
                              <p:cond delay="0"/>
                            </p:stCondLst>
                            <p:childTnLst>
                              <p:par>
                                <p:cTn id="114" presetID="3" presetClass="entr" presetSubtype="10" fill="hold" nodeType="clickEffect">
                                  <p:stCondLst>
                                    <p:cond delay="0"/>
                                  </p:stCondLst>
                                  <p:childTnLst>
                                    <p:set>
                                      <p:cBhvr>
                                        <p:cTn id="115" dur="1" fill="hold">
                                          <p:stCondLst>
                                            <p:cond delay="0"/>
                                          </p:stCondLst>
                                        </p:cTn>
                                        <p:tgtEl>
                                          <p:spTgt spid="43"/>
                                        </p:tgtEl>
                                        <p:attrNameLst>
                                          <p:attrName>style.visibility</p:attrName>
                                        </p:attrNameLst>
                                      </p:cBhvr>
                                      <p:to>
                                        <p:strVal val="visible"/>
                                      </p:to>
                                    </p:set>
                                    <p:animEffect transition="in" filter="blinds(horizontal)">
                                      <p:cBhvr>
                                        <p:cTn id="116" dur="500"/>
                                        <p:tgtEl>
                                          <p:spTgt spid="43"/>
                                        </p:tgtEl>
                                      </p:cBhvr>
                                    </p:animEffect>
                                  </p:childTnLst>
                                </p:cTn>
                              </p:par>
                              <p:par>
                                <p:cTn id="117" presetID="3" presetClass="entr" presetSubtype="10" fill="hold" grpId="0" nodeType="withEffect">
                                  <p:stCondLst>
                                    <p:cond delay="0"/>
                                  </p:stCondLst>
                                  <p:childTnLst>
                                    <p:set>
                                      <p:cBhvr>
                                        <p:cTn id="118" dur="1" fill="hold">
                                          <p:stCondLst>
                                            <p:cond delay="0"/>
                                          </p:stCondLst>
                                        </p:cTn>
                                        <p:tgtEl>
                                          <p:spTgt spid="19"/>
                                        </p:tgtEl>
                                        <p:attrNameLst>
                                          <p:attrName>style.visibility</p:attrName>
                                        </p:attrNameLst>
                                      </p:cBhvr>
                                      <p:to>
                                        <p:strVal val="visible"/>
                                      </p:to>
                                    </p:set>
                                    <p:animEffect transition="in" filter="blinds(horizontal)">
                                      <p:cBhvr>
                                        <p:cTn id="119" dur="500"/>
                                        <p:tgtEl>
                                          <p:spTgt spid="19"/>
                                        </p:tgtEl>
                                      </p:cBhvr>
                                    </p:animEffect>
                                  </p:childTnLst>
                                </p:cTn>
                              </p:par>
                              <p:par>
                                <p:cTn id="120" presetID="3" presetClass="entr" presetSubtype="10" fill="hold" grpId="0" nodeType="withEffect">
                                  <p:stCondLst>
                                    <p:cond delay="0"/>
                                  </p:stCondLst>
                                  <p:childTnLst>
                                    <p:set>
                                      <p:cBhvr>
                                        <p:cTn id="121" dur="1" fill="hold">
                                          <p:stCondLst>
                                            <p:cond delay="0"/>
                                          </p:stCondLst>
                                        </p:cTn>
                                        <p:tgtEl>
                                          <p:spTgt spid="31"/>
                                        </p:tgtEl>
                                        <p:attrNameLst>
                                          <p:attrName>style.visibility</p:attrName>
                                        </p:attrNameLst>
                                      </p:cBhvr>
                                      <p:to>
                                        <p:strVal val="visible"/>
                                      </p:to>
                                    </p:set>
                                    <p:animEffect transition="in" filter="blinds(horizontal)">
                                      <p:cBhvr>
                                        <p:cTn id="122" dur="500"/>
                                        <p:tgtEl>
                                          <p:spTgt spid="31"/>
                                        </p:tgtEl>
                                      </p:cBhvr>
                                    </p:animEffect>
                                  </p:childTnLst>
                                </p:cTn>
                              </p:par>
                              <p:par>
                                <p:cTn id="123" presetID="3" presetClass="entr" presetSubtype="10" fill="hold" grpId="0" nodeType="withEffect">
                                  <p:stCondLst>
                                    <p:cond delay="0"/>
                                  </p:stCondLst>
                                  <p:childTnLst>
                                    <p:set>
                                      <p:cBhvr>
                                        <p:cTn id="124" dur="1" fill="hold">
                                          <p:stCondLst>
                                            <p:cond delay="0"/>
                                          </p:stCondLst>
                                        </p:cTn>
                                        <p:tgtEl>
                                          <p:spTgt spid="47"/>
                                        </p:tgtEl>
                                        <p:attrNameLst>
                                          <p:attrName>style.visibility</p:attrName>
                                        </p:attrNameLst>
                                      </p:cBhvr>
                                      <p:to>
                                        <p:strVal val="visible"/>
                                      </p:to>
                                    </p:set>
                                    <p:animEffect transition="in" filter="blinds(horizontal)">
                                      <p:cBhvr>
                                        <p:cTn id="125" dur="5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8" grpId="0" animBg="1"/>
      <p:bldP spid="9" grpId="0" animBg="1"/>
      <p:bldP spid="11" grpId="0" animBg="1"/>
      <p:bldP spid="12" grpId="0" animBg="1"/>
      <p:bldP spid="13" grpId="0" animBg="1"/>
      <p:bldP spid="14" grpId="0" animBg="1"/>
      <p:bldP spid="15" grpId="0" animBg="1"/>
      <p:bldP spid="16" grpId="0" animBg="1"/>
      <p:bldP spid="17" grpId="0" animBg="1"/>
      <p:bldP spid="18" grpId="0" animBg="1"/>
      <p:bldP spid="19" grpId="0" animBg="1"/>
      <p:bldP spid="23" grpId="0"/>
      <p:bldP spid="24" grpId="0"/>
      <p:bldP spid="25" grpId="0"/>
      <p:bldP spid="26" grpId="0"/>
      <p:bldP spid="28" grpId="0"/>
      <p:bldP spid="29" grpId="0"/>
      <p:bldP spid="30" grpId="0"/>
      <p:bldP spid="31" grpId="0"/>
      <p:bldP spid="47"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Can We Make NFAs Faster?</a:t>
            </a:r>
            <a:endParaRPr lang="en-US" dirty="0"/>
          </a:p>
        </p:txBody>
      </p:sp>
      <p:sp>
        <p:nvSpPr>
          <p:cNvPr id="4" name="Flowchart: Connector 3"/>
          <p:cNvSpPr/>
          <p:nvPr/>
        </p:nvSpPr>
        <p:spPr bwMode="auto">
          <a:xfrm>
            <a:off x="1938235" y="2361533"/>
            <a:ext cx="304800" cy="304800"/>
          </a:xfrm>
          <a:prstGeom prst="flowChartConnector">
            <a:avLst/>
          </a:prstGeom>
          <a:solidFill>
            <a:schemeClr val="tx1">
              <a:lumMod val="50000"/>
              <a:lumOff val="5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57200" rtl="0" eaLnBrk="1" fontAlgn="base" latinLnBrk="0" hangingPunct="0">
              <a:lnSpc>
                <a:spcPct val="93000"/>
              </a:lnSpc>
              <a:spcBef>
                <a:spcPct val="0"/>
              </a:spcBef>
              <a:spcAft>
                <a:spcPct val="0"/>
              </a:spcAft>
              <a:buClr>
                <a:srgbClr val="000000"/>
              </a:buClr>
              <a:buSzPct val="100000"/>
              <a:buFont typeface="Times New Roman" pitchFamily="16" charset="0"/>
              <a:buNone/>
              <a:tabLst/>
            </a:pPr>
            <a:endParaRPr kumimoji="0" lang="en-US" sz="1800" b="0" i="0" u="none" strike="noStrike" cap="none" normalizeH="0" baseline="0" smtClean="0">
              <a:ln>
                <a:noFill/>
              </a:ln>
              <a:effectLst/>
              <a:latin typeface="Arial" charset="0"/>
            </a:endParaRPr>
          </a:p>
        </p:txBody>
      </p:sp>
      <p:sp>
        <p:nvSpPr>
          <p:cNvPr id="8" name="Flowchart: Connector 7"/>
          <p:cNvSpPr/>
          <p:nvPr/>
        </p:nvSpPr>
        <p:spPr bwMode="auto">
          <a:xfrm>
            <a:off x="3157435" y="2361533"/>
            <a:ext cx="304800" cy="304800"/>
          </a:xfrm>
          <a:prstGeom prst="flowChartConnector">
            <a:avLst/>
          </a:prstGeom>
          <a:solidFill>
            <a:schemeClr val="tx1">
              <a:lumMod val="50000"/>
              <a:lumOff val="5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57200" rtl="0" eaLnBrk="1" fontAlgn="base" latinLnBrk="0" hangingPunct="0">
              <a:lnSpc>
                <a:spcPct val="93000"/>
              </a:lnSpc>
              <a:spcBef>
                <a:spcPct val="0"/>
              </a:spcBef>
              <a:spcAft>
                <a:spcPct val="0"/>
              </a:spcAft>
              <a:buClr>
                <a:srgbClr val="000000"/>
              </a:buClr>
              <a:buSzPct val="100000"/>
              <a:buFont typeface="Times New Roman" pitchFamily="16" charset="0"/>
              <a:buNone/>
              <a:tabLst/>
            </a:pPr>
            <a:endParaRPr kumimoji="0" lang="en-US" sz="1800" b="0" i="0" u="none" strike="noStrike" cap="none" normalizeH="0" baseline="0" smtClean="0">
              <a:ln>
                <a:noFill/>
              </a:ln>
              <a:effectLst/>
              <a:latin typeface="Arial" charset="0"/>
            </a:endParaRPr>
          </a:p>
        </p:txBody>
      </p:sp>
      <p:sp>
        <p:nvSpPr>
          <p:cNvPr id="9" name="Flowchart: Connector 8"/>
          <p:cNvSpPr/>
          <p:nvPr/>
        </p:nvSpPr>
        <p:spPr bwMode="auto">
          <a:xfrm>
            <a:off x="3157435" y="3275933"/>
            <a:ext cx="304800" cy="304800"/>
          </a:xfrm>
          <a:prstGeom prst="flowChartConnector">
            <a:avLst/>
          </a:prstGeom>
          <a:solidFill>
            <a:schemeClr val="tx1">
              <a:lumMod val="50000"/>
              <a:lumOff val="5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57200" rtl="0" eaLnBrk="1" fontAlgn="base" latinLnBrk="0" hangingPunct="0">
              <a:lnSpc>
                <a:spcPct val="93000"/>
              </a:lnSpc>
              <a:spcBef>
                <a:spcPct val="0"/>
              </a:spcBef>
              <a:spcAft>
                <a:spcPct val="0"/>
              </a:spcAft>
              <a:buClr>
                <a:srgbClr val="000000"/>
              </a:buClr>
              <a:buSzPct val="100000"/>
              <a:buFont typeface="Times New Roman" pitchFamily="16" charset="0"/>
              <a:buNone/>
              <a:tabLst/>
            </a:pPr>
            <a:endParaRPr kumimoji="0" lang="en-US" sz="1800" b="0" i="0" u="none" strike="noStrike" cap="none" normalizeH="0" baseline="0" smtClean="0">
              <a:ln>
                <a:noFill/>
              </a:ln>
              <a:effectLst/>
              <a:latin typeface="Arial" charset="0"/>
            </a:endParaRPr>
          </a:p>
        </p:txBody>
      </p:sp>
      <p:sp>
        <p:nvSpPr>
          <p:cNvPr id="11" name="Flowchart: Connector 10"/>
          <p:cNvSpPr/>
          <p:nvPr/>
        </p:nvSpPr>
        <p:spPr bwMode="auto">
          <a:xfrm>
            <a:off x="4376635" y="2381853"/>
            <a:ext cx="304800" cy="304800"/>
          </a:xfrm>
          <a:prstGeom prst="flowChartConnector">
            <a:avLst/>
          </a:prstGeom>
          <a:solidFill>
            <a:schemeClr val="tx1">
              <a:lumMod val="50000"/>
              <a:lumOff val="5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57200" rtl="0" eaLnBrk="1" fontAlgn="base" latinLnBrk="0" hangingPunct="0">
              <a:lnSpc>
                <a:spcPct val="93000"/>
              </a:lnSpc>
              <a:spcBef>
                <a:spcPct val="0"/>
              </a:spcBef>
              <a:spcAft>
                <a:spcPct val="0"/>
              </a:spcAft>
              <a:buClr>
                <a:srgbClr val="000000"/>
              </a:buClr>
              <a:buSzPct val="100000"/>
              <a:buFont typeface="Times New Roman" pitchFamily="16" charset="0"/>
              <a:buNone/>
              <a:tabLst/>
            </a:pPr>
            <a:endParaRPr kumimoji="0" lang="en-US" sz="1800" b="0" i="0" u="none" strike="noStrike" cap="none" normalizeH="0" baseline="0" smtClean="0">
              <a:ln>
                <a:noFill/>
              </a:ln>
              <a:effectLst/>
              <a:latin typeface="Arial" charset="0"/>
            </a:endParaRPr>
          </a:p>
        </p:txBody>
      </p:sp>
      <p:sp>
        <p:nvSpPr>
          <p:cNvPr id="12" name="Flowchart: Connector 11"/>
          <p:cNvSpPr/>
          <p:nvPr/>
        </p:nvSpPr>
        <p:spPr bwMode="auto">
          <a:xfrm>
            <a:off x="4376635" y="3296253"/>
            <a:ext cx="304800" cy="304800"/>
          </a:xfrm>
          <a:prstGeom prst="flowChartConnector">
            <a:avLst/>
          </a:prstGeom>
          <a:solidFill>
            <a:schemeClr val="tx1">
              <a:lumMod val="50000"/>
              <a:lumOff val="5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57200" rtl="0" eaLnBrk="1" fontAlgn="base" latinLnBrk="0" hangingPunct="0">
              <a:lnSpc>
                <a:spcPct val="93000"/>
              </a:lnSpc>
              <a:spcBef>
                <a:spcPct val="0"/>
              </a:spcBef>
              <a:spcAft>
                <a:spcPct val="0"/>
              </a:spcAft>
              <a:buClr>
                <a:srgbClr val="000000"/>
              </a:buClr>
              <a:buSzPct val="100000"/>
              <a:buFont typeface="Times New Roman" pitchFamily="16" charset="0"/>
              <a:buNone/>
              <a:tabLst/>
            </a:pPr>
            <a:endParaRPr kumimoji="0" lang="en-US" sz="1800" b="0" i="0" u="none" strike="noStrike" cap="none" normalizeH="0" baseline="0" smtClean="0">
              <a:ln>
                <a:noFill/>
              </a:ln>
              <a:effectLst/>
              <a:latin typeface="Arial" charset="0"/>
            </a:endParaRPr>
          </a:p>
        </p:txBody>
      </p:sp>
      <p:sp>
        <p:nvSpPr>
          <p:cNvPr id="13" name="Flowchart: Connector 12"/>
          <p:cNvSpPr/>
          <p:nvPr/>
        </p:nvSpPr>
        <p:spPr bwMode="auto">
          <a:xfrm>
            <a:off x="4376635" y="4210653"/>
            <a:ext cx="304800" cy="304800"/>
          </a:xfrm>
          <a:prstGeom prst="flowChartConnector">
            <a:avLst/>
          </a:prstGeom>
          <a:solidFill>
            <a:schemeClr val="tx1">
              <a:lumMod val="50000"/>
              <a:lumOff val="5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57200" rtl="0" eaLnBrk="1" fontAlgn="base" latinLnBrk="0" hangingPunct="0">
              <a:lnSpc>
                <a:spcPct val="93000"/>
              </a:lnSpc>
              <a:spcBef>
                <a:spcPct val="0"/>
              </a:spcBef>
              <a:spcAft>
                <a:spcPct val="0"/>
              </a:spcAft>
              <a:buClr>
                <a:srgbClr val="000000"/>
              </a:buClr>
              <a:buSzPct val="100000"/>
              <a:buFont typeface="Times New Roman" pitchFamily="16" charset="0"/>
              <a:buNone/>
              <a:tabLst/>
            </a:pPr>
            <a:endParaRPr kumimoji="0" lang="en-US" sz="1800" b="0" i="0" u="none" strike="noStrike" cap="none" normalizeH="0" baseline="0" smtClean="0">
              <a:ln>
                <a:noFill/>
              </a:ln>
              <a:effectLst/>
              <a:latin typeface="Arial" charset="0"/>
            </a:endParaRPr>
          </a:p>
        </p:txBody>
      </p:sp>
      <p:sp>
        <p:nvSpPr>
          <p:cNvPr id="14" name="Flowchart: Connector 13"/>
          <p:cNvSpPr/>
          <p:nvPr/>
        </p:nvSpPr>
        <p:spPr bwMode="auto">
          <a:xfrm>
            <a:off x="5672035" y="2386933"/>
            <a:ext cx="304800" cy="304800"/>
          </a:xfrm>
          <a:prstGeom prst="flowChartConnector">
            <a:avLst/>
          </a:prstGeom>
          <a:solidFill>
            <a:schemeClr val="tx1">
              <a:lumMod val="50000"/>
              <a:lumOff val="5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57200" rtl="0" eaLnBrk="1" fontAlgn="base" latinLnBrk="0" hangingPunct="0">
              <a:lnSpc>
                <a:spcPct val="93000"/>
              </a:lnSpc>
              <a:spcBef>
                <a:spcPct val="0"/>
              </a:spcBef>
              <a:spcAft>
                <a:spcPct val="0"/>
              </a:spcAft>
              <a:buClr>
                <a:srgbClr val="000000"/>
              </a:buClr>
              <a:buSzPct val="100000"/>
              <a:buFont typeface="Times New Roman" pitchFamily="16" charset="0"/>
              <a:buNone/>
              <a:tabLst/>
            </a:pPr>
            <a:endParaRPr kumimoji="0" lang="en-US" sz="1800" b="0" i="0" u="none" strike="noStrike" cap="none" normalizeH="0" baseline="0" smtClean="0">
              <a:ln>
                <a:noFill/>
              </a:ln>
              <a:effectLst/>
              <a:latin typeface="Arial" charset="0"/>
            </a:endParaRPr>
          </a:p>
        </p:txBody>
      </p:sp>
      <p:sp>
        <p:nvSpPr>
          <p:cNvPr id="15" name="Flowchart: Connector 14"/>
          <p:cNvSpPr/>
          <p:nvPr/>
        </p:nvSpPr>
        <p:spPr bwMode="auto">
          <a:xfrm>
            <a:off x="5672035" y="3352133"/>
            <a:ext cx="304800" cy="304800"/>
          </a:xfrm>
          <a:prstGeom prst="flowChartConnector">
            <a:avLst/>
          </a:prstGeom>
          <a:solidFill>
            <a:schemeClr val="tx1">
              <a:lumMod val="50000"/>
              <a:lumOff val="5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57200" rtl="0" eaLnBrk="1" fontAlgn="base" latinLnBrk="0" hangingPunct="0">
              <a:lnSpc>
                <a:spcPct val="93000"/>
              </a:lnSpc>
              <a:spcBef>
                <a:spcPct val="0"/>
              </a:spcBef>
              <a:spcAft>
                <a:spcPct val="0"/>
              </a:spcAft>
              <a:buClr>
                <a:srgbClr val="000000"/>
              </a:buClr>
              <a:buSzPct val="100000"/>
              <a:buFont typeface="Times New Roman" pitchFamily="16" charset="0"/>
              <a:buNone/>
              <a:tabLst/>
            </a:pPr>
            <a:endParaRPr kumimoji="0" lang="en-US" sz="1800" b="0" i="0" u="none" strike="noStrike" cap="none" normalizeH="0" baseline="0" smtClean="0">
              <a:ln>
                <a:noFill/>
              </a:ln>
              <a:effectLst/>
              <a:latin typeface="Arial" charset="0"/>
            </a:endParaRPr>
          </a:p>
        </p:txBody>
      </p:sp>
      <p:sp>
        <p:nvSpPr>
          <p:cNvPr id="16" name="Flowchart: Connector 15"/>
          <p:cNvSpPr/>
          <p:nvPr/>
        </p:nvSpPr>
        <p:spPr bwMode="auto">
          <a:xfrm>
            <a:off x="5672035" y="4266533"/>
            <a:ext cx="304800" cy="304800"/>
          </a:xfrm>
          <a:prstGeom prst="flowChartConnector">
            <a:avLst/>
          </a:prstGeom>
          <a:solidFill>
            <a:schemeClr val="tx1">
              <a:lumMod val="50000"/>
              <a:lumOff val="5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57200" rtl="0" eaLnBrk="1" fontAlgn="base" latinLnBrk="0" hangingPunct="0">
              <a:lnSpc>
                <a:spcPct val="93000"/>
              </a:lnSpc>
              <a:spcBef>
                <a:spcPct val="0"/>
              </a:spcBef>
              <a:spcAft>
                <a:spcPct val="0"/>
              </a:spcAft>
              <a:buClr>
                <a:srgbClr val="000000"/>
              </a:buClr>
              <a:buSzPct val="100000"/>
              <a:buFont typeface="Times New Roman" pitchFamily="16" charset="0"/>
              <a:buNone/>
              <a:tabLst/>
            </a:pPr>
            <a:endParaRPr kumimoji="0" lang="en-US" sz="1800" b="0" i="0" u="none" strike="noStrike" cap="none" normalizeH="0" baseline="0" smtClean="0">
              <a:ln>
                <a:noFill/>
              </a:ln>
              <a:effectLst/>
              <a:latin typeface="Arial" charset="0"/>
            </a:endParaRPr>
          </a:p>
        </p:txBody>
      </p:sp>
      <p:sp>
        <p:nvSpPr>
          <p:cNvPr id="17" name="Flowchart: Connector 16"/>
          <p:cNvSpPr/>
          <p:nvPr/>
        </p:nvSpPr>
        <p:spPr bwMode="auto">
          <a:xfrm>
            <a:off x="6901395" y="2386933"/>
            <a:ext cx="304800" cy="304800"/>
          </a:xfrm>
          <a:prstGeom prst="flowChartConnector">
            <a:avLst/>
          </a:prstGeom>
          <a:solidFill>
            <a:schemeClr val="tx1">
              <a:lumMod val="50000"/>
              <a:lumOff val="5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57200" rtl="0" eaLnBrk="1" fontAlgn="base" latinLnBrk="0" hangingPunct="0">
              <a:lnSpc>
                <a:spcPct val="93000"/>
              </a:lnSpc>
              <a:spcBef>
                <a:spcPct val="0"/>
              </a:spcBef>
              <a:spcAft>
                <a:spcPct val="0"/>
              </a:spcAft>
              <a:buClr>
                <a:srgbClr val="000000"/>
              </a:buClr>
              <a:buSzPct val="100000"/>
              <a:buFont typeface="Times New Roman" pitchFamily="16" charset="0"/>
              <a:buNone/>
              <a:tabLst/>
            </a:pPr>
            <a:endParaRPr kumimoji="0" lang="en-US" sz="1800" b="0" i="0" u="none" strike="noStrike" cap="none" normalizeH="0" baseline="0" smtClean="0">
              <a:ln>
                <a:noFill/>
              </a:ln>
              <a:effectLst/>
              <a:latin typeface="Arial" charset="0"/>
            </a:endParaRPr>
          </a:p>
        </p:txBody>
      </p:sp>
      <p:sp>
        <p:nvSpPr>
          <p:cNvPr id="18" name="Flowchart: Connector 17"/>
          <p:cNvSpPr/>
          <p:nvPr/>
        </p:nvSpPr>
        <p:spPr bwMode="auto">
          <a:xfrm>
            <a:off x="6901395" y="3352133"/>
            <a:ext cx="304800" cy="304800"/>
          </a:xfrm>
          <a:prstGeom prst="flowChartConnector">
            <a:avLst/>
          </a:prstGeom>
          <a:solidFill>
            <a:schemeClr val="tx1">
              <a:lumMod val="50000"/>
              <a:lumOff val="5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57200" rtl="0" eaLnBrk="1" fontAlgn="base" latinLnBrk="0" hangingPunct="0">
              <a:lnSpc>
                <a:spcPct val="93000"/>
              </a:lnSpc>
              <a:spcBef>
                <a:spcPct val="0"/>
              </a:spcBef>
              <a:spcAft>
                <a:spcPct val="0"/>
              </a:spcAft>
              <a:buClr>
                <a:srgbClr val="000000"/>
              </a:buClr>
              <a:buSzPct val="100000"/>
              <a:buFont typeface="Times New Roman" pitchFamily="16" charset="0"/>
              <a:buNone/>
              <a:tabLst/>
            </a:pPr>
            <a:endParaRPr kumimoji="0" lang="en-US" sz="1800" b="0" i="0" u="none" strike="noStrike" cap="none" normalizeH="0" baseline="0" smtClean="0">
              <a:ln>
                <a:noFill/>
              </a:ln>
              <a:effectLst/>
              <a:latin typeface="Arial" charset="0"/>
            </a:endParaRPr>
          </a:p>
        </p:txBody>
      </p:sp>
      <p:sp>
        <p:nvSpPr>
          <p:cNvPr id="19" name="Flowchart: Connector 18"/>
          <p:cNvSpPr/>
          <p:nvPr/>
        </p:nvSpPr>
        <p:spPr bwMode="auto">
          <a:xfrm>
            <a:off x="6967435" y="4266533"/>
            <a:ext cx="304800" cy="304800"/>
          </a:xfrm>
          <a:prstGeom prst="flowChartConnector">
            <a:avLst/>
          </a:prstGeom>
          <a:solidFill>
            <a:schemeClr val="tx1">
              <a:lumMod val="50000"/>
              <a:lumOff val="5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57200" rtl="0" eaLnBrk="1" fontAlgn="base" latinLnBrk="0" hangingPunct="0">
              <a:lnSpc>
                <a:spcPct val="93000"/>
              </a:lnSpc>
              <a:spcBef>
                <a:spcPct val="0"/>
              </a:spcBef>
              <a:spcAft>
                <a:spcPct val="0"/>
              </a:spcAft>
              <a:buClr>
                <a:srgbClr val="000000"/>
              </a:buClr>
              <a:buSzPct val="100000"/>
              <a:buFont typeface="Times New Roman" pitchFamily="16" charset="0"/>
              <a:buNone/>
              <a:tabLst/>
            </a:pPr>
            <a:endParaRPr kumimoji="0" lang="en-US" sz="1800" b="0" i="0" u="none" strike="noStrike" cap="none" normalizeH="0" baseline="0" smtClean="0">
              <a:ln>
                <a:noFill/>
              </a:ln>
              <a:effectLst/>
              <a:latin typeface="Arial" charset="0"/>
            </a:endParaRPr>
          </a:p>
        </p:txBody>
      </p:sp>
      <p:sp>
        <p:nvSpPr>
          <p:cNvPr id="20" name="TextBox 19"/>
          <p:cNvSpPr txBox="1"/>
          <p:nvPr/>
        </p:nvSpPr>
        <p:spPr>
          <a:xfrm>
            <a:off x="1481035" y="2361533"/>
            <a:ext cx="312906" cy="349968"/>
          </a:xfrm>
          <a:prstGeom prst="rect">
            <a:avLst/>
          </a:prstGeom>
          <a:noFill/>
        </p:spPr>
        <p:txBody>
          <a:bodyPr wrap="none" rtlCol="0">
            <a:spAutoFit/>
          </a:bodyPr>
          <a:lstStyle/>
          <a:p>
            <a:r>
              <a:rPr lang="en-US" dirty="0" smtClean="0"/>
              <a:t>1</a:t>
            </a:r>
            <a:endParaRPr lang="en-US" dirty="0"/>
          </a:p>
        </p:txBody>
      </p:sp>
      <p:sp>
        <p:nvSpPr>
          <p:cNvPr id="21" name="TextBox 20"/>
          <p:cNvSpPr txBox="1"/>
          <p:nvPr/>
        </p:nvSpPr>
        <p:spPr>
          <a:xfrm>
            <a:off x="1491195" y="3251085"/>
            <a:ext cx="312906" cy="349968"/>
          </a:xfrm>
          <a:prstGeom prst="rect">
            <a:avLst/>
          </a:prstGeom>
          <a:noFill/>
        </p:spPr>
        <p:txBody>
          <a:bodyPr wrap="none" rtlCol="0">
            <a:spAutoFit/>
          </a:bodyPr>
          <a:lstStyle/>
          <a:p>
            <a:r>
              <a:rPr lang="en-US" dirty="0" smtClean="0"/>
              <a:t>2</a:t>
            </a:r>
            <a:endParaRPr lang="en-US" dirty="0"/>
          </a:p>
        </p:txBody>
      </p:sp>
      <p:sp>
        <p:nvSpPr>
          <p:cNvPr id="22" name="TextBox 21"/>
          <p:cNvSpPr txBox="1"/>
          <p:nvPr/>
        </p:nvSpPr>
        <p:spPr>
          <a:xfrm>
            <a:off x="1481035" y="4190333"/>
            <a:ext cx="312906" cy="349968"/>
          </a:xfrm>
          <a:prstGeom prst="rect">
            <a:avLst/>
          </a:prstGeom>
          <a:noFill/>
        </p:spPr>
        <p:txBody>
          <a:bodyPr wrap="none" rtlCol="0">
            <a:spAutoFit/>
          </a:bodyPr>
          <a:lstStyle/>
          <a:p>
            <a:r>
              <a:rPr lang="en-US" dirty="0" smtClean="0"/>
              <a:t>3</a:t>
            </a:r>
            <a:endParaRPr lang="en-US" dirty="0"/>
          </a:p>
        </p:txBody>
      </p:sp>
      <p:sp>
        <p:nvSpPr>
          <p:cNvPr id="23" name="TextBox 22"/>
          <p:cNvSpPr txBox="1"/>
          <p:nvPr/>
        </p:nvSpPr>
        <p:spPr>
          <a:xfrm>
            <a:off x="2624034" y="4876132"/>
            <a:ext cx="728765" cy="381667"/>
          </a:xfrm>
          <a:prstGeom prst="rect">
            <a:avLst/>
          </a:prstGeom>
          <a:noFill/>
        </p:spPr>
        <p:txBody>
          <a:bodyPr wrap="square" rtlCol="0">
            <a:spAutoFit/>
          </a:bodyPr>
          <a:lstStyle/>
          <a:p>
            <a:r>
              <a:rPr lang="en-US" b="1" dirty="0" err="1" smtClean="0">
                <a:solidFill>
                  <a:srgbClr val="00B0F0"/>
                </a:solidFill>
              </a:rPr>
              <a:t>a</a:t>
            </a:r>
            <a:r>
              <a:rPr lang="en-US" dirty="0" err="1" smtClean="0"/>
              <a:t>aaa</a:t>
            </a:r>
            <a:endParaRPr lang="en-US" dirty="0"/>
          </a:p>
        </p:txBody>
      </p:sp>
      <p:sp>
        <p:nvSpPr>
          <p:cNvPr id="24" name="TextBox 23"/>
          <p:cNvSpPr txBox="1"/>
          <p:nvPr/>
        </p:nvSpPr>
        <p:spPr>
          <a:xfrm>
            <a:off x="3758929" y="4876133"/>
            <a:ext cx="697627" cy="369332"/>
          </a:xfrm>
          <a:prstGeom prst="rect">
            <a:avLst/>
          </a:prstGeom>
          <a:noFill/>
        </p:spPr>
        <p:txBody>
          <a:bodyPr wrap="none" rtlCol="0">
            <a:spAutoFit/>
          </a:bodyPr>
          <a:lstStyle/>
          <a:p>
            <a:r>
              <a:rPr lang="en-US" dirty="0" err="1" smtClean="0"/>
              <a:t>a</a:t>
            </a:r>
            <a:r>
              <a:rPr lang="en-US" b="1" dirty="0" err="1" smtClean="0">
                <a:solidFill>
                  <a:srgbClr val="00B0F0"/>
                </a:solidFill>
              </a:rPr>
              <a:t>a</a:t>
            </a:r>
            <a:r>
              <a:rPr lang="en-US" dirty="0" err="1" smtClean="0"/>
              <a:t>aa</a:t>
            </a:r>
            <a:endParaRPr lang="en-US" dirty="0"/>
          </a:p>
        </p:txBody>
      </p:sp>
      <p:sp>
        <p:nvSpPr>
          <p:cNvPr id="25" name="TextBox 24"/>
          <p:cNvSpPr txBox="1"/>
          <p:nvPr/>
        </p:nvSpPr>
        <p:spPr>
          <a:xfrm>
            <a:off x="4986235" y="4897005"/>
            <a:ext cx="697627" cy="369332"/>
          </a:xfrm>
          <a:prstGeom prst="rect">
            <a:avLst/>
          </a:prstGeom>
          <a:noFill/>
        </p:spPr>
        <p:txBody>
          <a:bodyPr wrap="none" rtlCol="0">
            <a:spAutoFit/>
          </a:bodyPr>
          <a:lstStyle/>
          <a:p>
            <a:r>
              <a:rPr lang="en-US" dirty="0" err="1" smtClean="0"/>
              <a:t>aa</a:t>
            </a:r>
            <a:r>
              <a:rPr lang="en-US" b="1" dirty="0" err="1" smtClean="0">
                <a:solidFill>
                  <a:srgbClr val="00B0F0"/>
                </a:solidFill>
              </a:rPr>
              <a:t>a</a:t>
            </a:r>
            <a:r>
              <a:rPr lang="en-US" dirty="0" err="1" smtClean="0"/>
              <a:t>a</a:t>
            </a:r>
            <a:endParaRPr lang="en-US" dirty="0"/>
          </a:p>
        </p:txBody>
      </p:sp>
      <p:sp>
        <p:nvSpPr>
          <p:cNvPr id="26" name="TextBox 25"/>
          <p:cNvSpPr txBox="1"/>
          <p:nvPr/>
        </p:nvSpPr>
        <p:spPr>
          <a:xfrm>
            <a:off x="6273529" y="4907165"/>
            <a:ext cx="697627" cy="369332"/>
          </a:xfrm>
          <a:prstGeom prst="rect">
            <a:avLst/>
          </a:prstGeom>
          <a:noFill/>
        </p:spPr>
        <p:txBody>
          <a:bodyPr wrap="none" rtlCol="0">
            <a:spAutoFit/>
          </a:bodyPr>
          <a:lstStyle/>
          <a:p>
            <a:r>
              <a:rPr lang="en-US" dirty="0" err="1" smtClean="0"/>
              <a:t>aaa</a:t>
            </a:r>
            <a:r>
              <a:rPr lang="en-US" b="1" dirty="0" err="1" smtClean="0">
                <a:solidFill>
                  <a:srgbClr val="00B0F0"/>
                </a:solidFill>
              </a:rPr>
              <a:t>a</a:t>
            </a:r>
            <a:endParaRPr lang="en-US" b="1" dirty="0">
              <a:solidFill>
                <a:srgbClr val="00B0F0"/>
              </a:solidFill>
            </a:endParaRPr>
          </a:p>
        </p:txBody>
      </p:sp>
      <p:sp>
        <p:nvSpPr>
          <p:cNvPr id="27" name="TextBox 26"/>
          <p:cNvSpPr txBox="1"/>
          <p:nvPr/>
        </p:nvSpPr>
        <p:spPr>
          <a:xfrm>
            <a:off x="1862035" y="5485733"/>
            <a:ext cx="466794" cy="349968"/>
          </a:xfrm>
          <a:prstGeom prst="rect">
            <a:avLst/>
          </a:prstGeom>
          <a:noFill/>
        </p:spPr>
        <p:txBody>
          <a:bodyPr wrap="none" rtlCol="0">
            <a:spAutoFit/>
          </a:bodyPr>
          <a:lstStyle/>
          <a:p>
            <a:r>
              <a:rPr lang="en-US" dirty="0" smtClean="0"/>
              <a:t>{1}</a:t>
            </a:r>
            <a:endParaRPr lang="en-US" dirty="0"/>
          </a:p>
        </p:txBody>
      </p:sp>
      <p:sp>
        <p:nvSpPr>
          <p:cNvPr id="28" name="TextBox 27"/>
          <p:cNvSpPr txBox="1"/>
          <p:nvPr/>
        </p:nvSpPr>
        <p:spPr>
          <a:xfrm>
            <a:off x="2915520" y="5485733"/>
            <a:ext cx="659155" cy="349968"/>
          </a:xfrm>
          <a:prstGeom prst="rect">
            <a:avLst/>
          </a:prstGeom>
          <a:noFill/>
        </p:spPr>
        <p:txBody>
          <a:bodyPr wrap="none" rtlCol="0">
            <a:spAutoFit/>
          </a:bodyPr>
          <a:lstStyle/>
          <a:p>
            <a:r>
              <a:rPr lang="en-US" dirty="0" smtClean="0"/>
              <a:t>{1,2}</a:t>
            </a:r>
            <a:endParaRPr lang="en-US" dirty="0"/>
          </a:p>
        </p:txBody>
      </p:sp>
      <p:sp>
        <p:nvSpPr>
          <p:cNvPr id="29" name="TextBox 28"/>
          <p:cNvSpPr txBox="1"/>
          <p:nvPr/>
        </p:nvSpPr>
        <p:spPr>
          <a:xfrm>
            <a:off x="4134720" y="5485733"/>
            <a:ext cx="851515" cy="349968"/>
          </a:xfrm>
          <a:prstGeom prst="rect">
            <a:avLst/>
          </a:prstGeom>
          <a:noFill/>
        </p:spPr>
        <p:txBody>
          <a:bodyPr wrap="none" rtlCol="0">
            <a:spAutoFit/>
          </a:bodyPr>
          <a:lstStyle/>
          <a:p>
            <a:r>
              <a:rPr lang="en-US" dirty="0" smtClean="0"/>
              <a:t>{1,2,3}</a:t>
            </a:r>
            <a:endParaRPr lang="en-US" dirty="0"/>
          </a:p>
        </p:txBody>
      </p:sp>
      <p:sp>
        <p:nvSpPr>
          <p:cNvPr id="30" name="TextBox 29"/>
          <p:cNvSpPr txBox="1"/>
          <p:nvPr/>
        </p:nvSpPr>
        <p:spPr>
          <a:xfrm>
            <a:off x="5430120" y="5485733"/>
            <a:ext cx="851515" cy="349968"/>
          </a:xfrm>
          <a:prstGeom prst="rect">
            <a:avLst/>
          </a:prstGeom>
          <a:noFill/>
        </p:spPr>
        <p:txBody>
          <a:bodyPr wrap="none" rtlCol="0">
            <a:spAutoFit/>
          </a:bodyPr>
          <a:lstStyle/>
          <a:p>
            <a:r>
              <a:rPr lang="en-US" dirty="0" smtClean="0"/>
              <a:t>{1,2,3}</a:t>
            </a:r>
            <a:endParaRPr lang="en-US" dirty="0"/>
          </a:p>
        </p:txBody>
      </p:sp>
      <p:sp>
        <p:nvSpPr>
          <p:cNvPr id="31" name="TextBox 30"/>
          <p:cNvSpPr txBox="1"/>
          <p:nvPr/>
        </p:nvSpPr>
        <p:spPr>
          <a:xfrm>
            <a:off x="6725520" y="5485733"/>
            <a:ext cx="851515" cy="349968"/>
          </a:xfrm>
          <a:prstGeom prst="rect">
            <a:avLst/>
          </a:prstGeom>
          <a:noFill/>
        </p:spPr>
        <p:txBody>
          <a:bodyPr wrap="none" rtlCol="0">
            <a:spAutoFit/>
          </a:bodyPr>
          <a:lstStyle/>
          <a:p>
            <a:r>
              <a:rPr lang="en-US" dirty="0" smtClean="0"/>
              <a:t>{1,2,3}</a:t>
            </a:r>
            <a:endParaRPr lang="en-US" dirty="0"/>
          </a:p>
        </p:txBody>
      </p:sp>
      <p:cxnSp>
        <p:nvCxnSpPr>
          <p:cNvPr id="32" name="Straight Arrow Connector 31"/>
          <p:cNvCxnSpPr>
            <a:stCxn id="4" idx="6"/>
            <a:endCxn id="8" idx="2"/>
          </p:cNvCxnSpPr>
          <p:nvPr/>
        </p:nvCxnSpPr>
        <p:spPr bwMode="auto">
          <a:xfrm>
            <a:off x="2243035" y="2513933"/>
            <a:ext cx="914400" cy="1588"/>
          </a:xfrm>
          <a:prstGeom prst="straightConnector1">
            <a:avLst/>
          </a:prstGeom>
          <a:solidFill>
            <a:srgbClr val="00B8FF"/>
          </a:solidFill>
          <a:ln w="19050" cap="flat" cmpd="sng" algn="ctr">
            <a:solidFill>
              <a:schemeClr val="tx1"/>
            </a:solidFill>
            <a:prstDash val="solid"/>
            <a:round/>
            <a:headEnd type="none" w="med" len="med"/>
            <a:tailEnd type="arrow"/>
          </a:ln>
          <a:effectLst/>
        </p:spPr>
      </p:cxnSp>
      <p:cxnSp>
        <p:nvCxnSpPr>
          <p:cNvPr id="37" name="Straight Arrow Connector 36"/>
          <p:cNvCxnSpPr>
            <a:stCxn id="4" idx="5"/>
            <a:endCxn id="9" idx="2"/>
          </p:cNvCxnSpPr>
          <p:nvPr/>
        </p:nvCxnSpPr>
        <p:spPr bwMode="auto">
          <a:xfrm rot="16200000" flipH="1">
            <a:off x="2274598" y="2545495"/>
            <a:ext cx="806637" cy="959037"/>
          </a:xfrm>
          <a:prstGeom prst="straightConnector1">
            <a:avLst/>
          </a:prstGeom>
          <a:solidFill>
            <a:srgbClr val="00B8FF"/>
          </a:solidFill>
          <a:ln w="19050" cap="flat" cmpd="sng" algn="ctr">
            <a:solidFill>
              <a:schemeClr val="tx1"/>
            </a:solidFill>
            <a:prstDash val="solid"/>
            <a:round/>
            <a:headEnd type="none" w="med" len="med"/>
            <a:tailEnd type="arrow"/>
          </a:ln>
          <a:effectLst/>
        </p:spPr>
      </p:cxnSp>
      <p:cxnSp>
        <p:nvCxnSpPr>
          <p:cNvPr id="38" name="Straight Arrow Connector 37"/>
          <p:cNvCxnSpPr>
            <a:stCxn id="9" idx="6"/>
            <a:endCxn id="13" idx="1"/>
          </p:cNvCxnSpPr>
          <p:nvPr/>
        </p:nvCxnSpPr>
        <p:spPr bwMode="auto">
          <a:xfrm>
            <a:off x="3462235" y="3428333"/>
            <a:ext cx="959037" cy="826957"/>
          </a:xfrm>
          <a:prstGeom prst="straightConnector1">
            <a:avLst/>
          </a:prstGeom>
          <a:solidFill>
            <a:srgbClr val="00B8FF"/>
          </a:solidFill>
          <a:ln w="19050" cap="flat" cmpd="sng" algn="ctr">
            <a:solidFill>
              <a:schemeClr val="tx1"/>
            </a:solidFill>
            <a:prstDash val="solid"/>
            <a:round/>
            <a:headEnd type="none" w="med" len="med"/>
            <a:tailEnd type="arrow"/>
          </a:ln>
          <a:effectLst/>
        </p:spPr>
      </p:cxnSp>
      <p:cxnSp>
        <p:nvCxnSpPr>
          <p:cNvPr id="39" name="Straight Arrow Connector 38"/>
          <p:cNvCxnSpPr>
            <a:stCxn id="8" idx="5"/>
            <a:endCxn id="12" idx="2"/>
          </p:cNvCxnSpPr>
          <p:nvPr/>
        </p:nvCxnSpPr>
        <p:spPr bwMode="auto">
          <a:xfrm rot="16200000" flipH="1">
            <a:off x="3483638" y="2555655"/>
            <a:ext cx="826957" cy="959037"/>
          </a:xfrm>
          <a:prstGeom prst="straightConnector1">
            <a:avLst/>
          </a:prstGeom>
          <a:solidFill>
            <a:srgbClr val="00B8FF"/>
          </a:solidFill>
          <a:ln w="19050" cap="flat" cmpd="sng" algn="ctr">
            <a:solidFill>
              <a:schemeClr val="tx1"/>
            </a:solidFill>
            <a:prstDash val="solid"/>
            <a:round/>
            <a:headEnd type="none" w="med" len="med"/>
            <a:tailEnd type="arrow"/>
          </a:ln>
          <a:effectLst/>
        </p:spPr>
      </p:cxnSp>
      <p:cxnSp>
        <p:nvCxnSpPr>
          <p:cNvPr id="40" name="Straight Arrow Connector 39"/>
          <p:cNvCxnSpPr>
            <a:stCxn id="12" idx="6"/>
            <a:endCxn id="16" idx="2"/>
          </p:cNvCxnSpPr>
          <p:nvPr/>
        </p:nvCxnSpPr>
        <p:spPr bwMode="auto">
          <a:xfrm>
            <a:off x="4681435" y="3448653"/>
            <a:ext cx="990600" cy="970280"/>
          </a:xfrm>
          <a:prstGeom prst="straightConnector1">
            <a:avLst/>
          </a:prstGeom>
          <a:solidFill>
            <a:srgbClr val="00B8FF"/>
          </a:solidFill>
          <a:ln w="19050" cap="flat" cmpd="sng" algn="ctr">
            <a:solidFill>
              <a:schemeClr val="tx1"/>
            </a:solidFill>
            <a:prstDash val="solid"/>
            <a:round/>
            <a:headEnd type="none" w="med" len="med"/>
            <a:tailEnd type="arrow"/>
          </a:ln>
          <a:effectLst/>
        </p:spPr>
      </p:cxnSp>
      <p:cxnSp>
        <p:nvCxnSpPr>
          <p:cNvPr id="41" name="Straight Arrow Connector 40"/>
          <p:cNvCxnSpPr>
            <a:stCxn id="11" idx="5"/>
            <a:endCxn id="15" idx="2"/>
          </p:cNvCxnSpPr>
          <p:nvPr/>
        </p:nvCxnSpPr>
        <p:spPr bwMode="auto">
          <a:xfrm rot="16200000" flipH="1">
            <a:off x="4723158" y="2555655"/>
            <a:ext cx="862517" cy="1035237"/>
          </a:xfrm>
          <a:prstGeom prst="straightConnector1">
            <a:avLst/>
          </a:prstGeom>
          <a:solidFill>
            <a:srgbClr val="00B8FF"/>
          </a:solidFill>
          <a:ln w="19050" cap="flat" cmpd="sng" algn="ctr">
            <a:solidFill>
              <a:schemeClr val="tx1"/>
            </a:solidFill>
            <a:prstDash val="solid"/>
            <a:round/>
            <a:headEnd type="none" w="med" len="med"/>
            <a:tailEnd type="arrow"/>
          </a:ln>
          <a:effectLst/>
        </p:spPr>
      </p:cxnSp>
      <p:cxnSp>
        <p:nvCxnSpPr>
          <p:cNvPr id="42" name="Straight Arrow Connector 41"/>
          <p:cNvCxnSpPr>
            <a:stCxn id="14" idx="5"/>
            <a:endCxn id="18" idx="2"/>
          </p:cNvCxnSpPr>
          <p:nvPr/>
        </p:nvCxnSpPr>
        <p:spPr bwMode="auto">
          <a:xfrm rot="16200000" flipH="1">
            <a:off x="5988078" y="2591215"/>
            <a:ext cx="857437" cy="969197"/>
          </a:xfrm>
          <a:prstGeom prst="straightConnector1">
            <a:avLst/>
          </a:prstGeom>
          <a:solidFill>
            <a:srgbClr val="00B8FF"/>
          </a:solidFill>
          <a:ln w="19050" cap="flat" cmpd="sng" algn="ctr">
            <a:solidFill>
              <a:schemeClr val="tx1"/>
            </a:solidFill>
            <a:prstDash val="solid"/>
            <a:round/>
            <a:headEnd type="none" w="med" len="med"/>
            <a:tailEnd type="arrow"/>
          </a:ln>
          <a:effectLst/>
        </p:spPr>
      </p:cxnSp>
      <p:cxnSp>
        <p:nvCxnSpPr>
          <p:cNvPr id="43" name="Straight Arrow Connector 42"/>
          <p:cNvCxnSpPr>
            <a:stCxn id="15" idx="6"/>
            <a:endCxn id="19" idx="2"/>
          </p:cNvCxnSpPr>
          <p:nvPr/>
        </p:nvCxnSpPr>
        <p:spPr bwMode="auto">
          <a:xfrm>
            <a:off x="5976835" y="3504533"/>
            <a:ext cx="990600" cy="914400"/>
          </a:xfrm>
          <a:prstGeom prst="straightConnector1">
            <a:avLst/>
          </a:prstGeom>
          <a:solidFill>
            <a:srgbClr val="00B8FF"/>
          </a:solidFill>
          <a:ln w="19050" cap="flat" cmpd="sng" algn="ctr">
            <a:solidFill>
              <a:schemeClr val="tx1"/>
            </a:solidFill>
            <a:prstDash val="solid"/>
            <a:round/>
            <a:headEnd type="none" w="med" len="med"/>
            <a:tailEnd type="arrow"/>
          </a:ln>
          <a:effectLst/>
        </p:spPr>
      </p:cxnSp>
      <p:cxnSp>
        <p:nvCxnSpPr>
          <p:cNvPr id="44" name="Straight Arrow Connector 43"/>
          <p:cNvCxnSpPr>
            <a:stCxn id="11" idx="6"/>
            <a:endCxn id="14" idx="2"/>
          </p:cNvCxnSpPr>
          <p:nvPr/>
        </p:nvCxnSpPr>
        <p:spPr bwMode="auto">
          <a:xfrm>
            <a:off x="4681435" y="2534253"/>
            <a:ext cx="990600" cy="5080"/>
          </a:xfrm>
          <a:prstGeom prst="straightConnector1">
            <a:avLst/>
          </a:prstGeom>
          <a:solidFill>
            <a:srgbClr val="00B8FF"/>
          </a:solidFill>
          <a:ln w="19050" cap="flat" cmpd="sng" algn="ctr">
            <a:solidFill>
              <a:schemeClr val="tx1"/>
            </a:solidFill>
            <a:prstDash val="solid"/>
            <a:round/>
            <a:headEnd type="none" w="med" len="med"/>
            <a:tailEnd type="arrow"/>
          </a:ln>
          <a:effectLst/>
        </p:spPr>
      </p:cxnSp>
      <p:cxnSp>
        <p:nvCxnSpPr>
          <p:cNvPr id="45" name="Straight Arrow Connector 44"/>
          <p:cNvCxnSpPr>
            <a:stCxn id="14" idx="6"/>
            <a:endCxn id="17" idx="2"/>
          </p:cNvCxnSpPr>
          <p:nvPr/>
        </p:nvCxnSpPr>
        <p:spPr bwMode="auto">
          <a:xfrm>
            <a:off x="5976835" y="2539333"/>
            <a:ext cx="924560" cy="1588"/>
          </a:xfrm>
          <a:prstGeom prst="straightConnector1">
            <a:avLst/>
          </a:prstGeom>
          <a:solidFill>
            <a:srgbClr val="00B8FF"/>
          </a:solidFill>
          <a:ln w="19050" cap="flat" cmpd="sng" algn="ctr">
            <a:solidFill>
              <a:schemeClr val="tx1"/>
            </a:solidFill>
            <a:prstDash val="solid"/>
            <a:round/>
            <a:headEnd type="none" w="med" len="med"/>
            <a:tailEnd type="arrow"/>
          </a:ln>
          <a:effectLst/>
        </p:spPr>
      </p:cxnSp>
      <p:cxnSp>
        <p:nvCxnSpPr>
          <p:cNvPr id="46" name="Straight Arrow Connector 45"/>
          <p:cNvCxnSpPr>
            <a:stCxn id="8" idx="6"/>
            <a:endCxn id="11" idx="2"/>
          </p:cNvCxnSpPr>
          <p:nvPr/>
        </p:nvCxnSpPr>
        <p:spPr bwMode="auto">
          <a:xfrm>
            <a:off x="3462235" y="2513933"/>
            <a:ext cx="914400" cy="20320"/>
          </a:xfrm>
          <a:prstGeom prst="straightConnector1">
            <a:avLst/>
          </a:prstGeom>
          <a:solidFill>
            <a:srgbClr val="00B8FF"/>
          </a:solidFill>
          <a:ln w="19050" cap="flat" cmpd="sng" algn="ctr">
            <a:solidFill>
              <a:schemeClr val="tx1"/>
            </a:solidFill>
            <a:prstDash val="solid"/>
            <a:round/>
            <a:headEnd type="none" w="med" len="med"/>
            <a:tailEnd type="arrow"/>
          </a:ln>
          <a:effectLst/>
        </p:spPr>
      </p:cxnSp>
      <p:sp>
        <p:nvSpPr>
          <p:cNvPr id="47" name="TextBox 46"/>
          <p:cNvSpPr txBox="1"/>
          <p:nvPr/>
        </p:nvSpPr>
        <p:spPr>
          <a:xfrm>
            <a:off x="7348435" y="4266533"/>
            <a:ext cx="1066800" cy="369332"/>
          </a:xfrm>
          <a:prstGeom prst="rect">
            <a:avLst/>
          </a:prstGeom>
          <a:noFill/>
        </p:spPr>
        <p:txBody>
          <a:bodyPr wrap="square" rtlCol="0">
            <a:spAutoFit/>
          </a:bodyPr>
          <a:lstStyle/>
          <a:p>
            <a:r>
              <a:rPr lang="en-US" b="1" dirty="0" smtClean="0"/>
              <a:t>Accept</a:t>
            </a:r>
            <a:endParaRPr lang="en-US" b="1" dirty="0"/>
          </a:p>
        </p:txBody>
      </p:sp>
      <p:sp>
        <p:nvSpPr>
          <p:cNvPr id="48" name="TextBox 47"/>
          <p:cNvSpPr txBox="1"/>
          <p:nvPr/>
        </p:nvSpPr>
        <p:spPr>
          <a:xfrm>
            <a:off x="719035" y="5485733"/>
            <a:ext cx="979755" cy="349968"/>
          </a:xfrm>
          <a:prstGeom prst="rect">
            <a:avLst/>
          </a:prstGeom>
          <a:noFill/>
        </p:spPr>
        <p:txBody>
          <a:bodyPr wrap="none" rtlCol="0">
            <a:spAutoFit/>
          </a:bodyPr>
          <a:lstStyle/>
          <a:p>
            <a:r>
              <a:rPr lang="en-US" dirty="0" smtClean="0"/>
              <a:t>Frontier</a:t>
            </a:r>
            <a:endParaRPr lang="en-US" dirty="0"/>
          </a:p>
        </p:txBody>
      </p:sp>
      <p:sp>
        <p:nvSpPr>
          <p:cNvPr id="49" name="TextBox 48"/>
          <p:cNvSpPr txBox="1"/>
          <p:nvPr/>
        </p:nvSpPr>
        <p:spPr>
          <a:xfrm>
            <a:off x="1371600" y="5923002"/>
            <a:ext cx="6400800" cy="553998"/>
          </a:xfrm>
          <a:prstGeom prst="rect">
            <a:avLst/>
          </a:prstGeom>
          <a:solidFill>
            <a:srgbClr val="FFFF00"/>
          </a:solidFill>
        </p:spPr>
        <p:txBody>
          <a:bodyPr wrap="square" rtlCol="0">
            <a:spAutoFit/>
          </a:bodyPr>
          <a:lstStyle/>
          <a:p>
            <a:pPr algn="ctr"/>
            <a:r>
              <a:rPr lang="en-US" sz="3000" dirty="0" smtClean="0"/>
              <a:t>Idea: Update frontiers in ONE step</a:t>
            </a:r>
            <a:endParaRPr lang="en-US" sz="3000" dirty="0"/>
          </a:p>
        </p:txBody>
      </p:sp>
      <p:sp>
        <p:nvSpPr>
          <p:cNvPr id="54" name="TextBox 53"/>
          <p:cNvSpPr txBox="1"/>
          <p:nvPr/>
        </p:nvSpPr>
        <p:spPr>
          <a:xfrm>
            <a:off x="1866644" y="1411249"/>
            <a:ext cx="4507965" cy="523220"/>
          </a:xfrm>
          <a:prstGeom prst="rect">
            <a:avLst/>
          </a:prstGeom>
          <a:noFill/>
        </p:spPr>
        <p:txBody>
          <a:bodyPr wrap="none" rtlCol="0">
            <a:spAutoFit/>
          </a:bodyPr>
          <a:lstStyle/>
          <a:p>
            <a:r>
              <a:rPr lang="en-US" sz="2800" dirty="0" err="1" smtClean="0"/>
              <a:t>regex</a:t>
            </a:r>
            <a:r>
              <a:rPr lang="en-US" sz="2800" dirty="0" smtClean="0"/>
              <a:t>=“a*</a:t>
            </a:r>
            <a:r>
              <a:rPr lang="en-US" sz="2800" dirty="0" err="1" smtClean="0"/>
              <a:t>aa</a:t>
            </a:r>
            <a:r>
              <a:rPr lang="en-US" sz="2800" dirty="0" smtClean="0"/>
              <a:t>”; input=“</a:t>
            </a:r>
            <a:r>
              <a:rPr lang="en-US" sz="2800" dirty="0" err="1" smtClean="0"/>
              <a:t>aaaa</a:t>
            </a:r>
            <a:r>
              <a:rPr lang="en-US" sz="2800" dirty="0" smtClean="0"/>
              <a:t>”</a:t>
            </a:r>
            <a:endParaRPr lang="en-US" sz="2800" dirty="0"/>
          </a:p>
        </p:txBody>
      </p:sp>
      <p:sp>
        <p:nvSpPr>
          <p:cNvPr id="50" name="Slide Number Placeholder 3"/>
          <p:cNvSpPr>
            <a:spLocks noGrp="1"/>
          </p:cNvSpPr>
          <p:nvPr>
            <p:ph type="sldNum" sz="quarter" idx="10"/>
          </p:nvPr>
        </p:nvSpPr>
        <p:spPr>
          <a:xfrm>
            <a:off x="6553200" y="6245225"/>
            <a:ext cx="2133600" cy="476250"/>
          </a:xfrm>
          <a:noFill/>
        </p:spPr>
        <p:txBody>
          <a:bodyPr/>
          <a:lstStyle/>
          <a:p>
            <a:fld id="{22966C98-32FB-4110-BD45-A780CDE4FF07}" type="slidenum">
              <a:rPr lang="en-US"/>
              <a:pPr/>
              <a:t>18</a:t>
            </a:fld>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blinds(horizontal)">
                                      <p:cBhvr>
                                        <p:cTn id="7" dur="500"/>
                                        <p:tgtEl>
                                          <p:spTgt spid="49"/>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linds(horizontal)">
                                      <p:cBhvr>
                                        <p:cTn id="12" dur="500"/>
                                        <p:tgtEl>
                                          <p:spTgt spid="4"/>
                                        </p:tgtEl>
                                      </p:cBhvr>
                                    </p:animEffect>
                                  </p:childTnLst>
                                </p:cTn>
                              </p:par>
                              <p:par>
                                <p:cTn id="13" presetID="3" presetClass="entr" presetSubtype="10" fill="hold" nodeType="withEffect">
                                  <p:stCondLst>
                                    <p:cond delay="0"/>
                                  </p:stCondLst>
                                  <p:childTnLst>
                                    <p:set>
                                      <p:cBhvr>
                                        <p:cTn id="14" dur="1" fill="hold">
                                          <p:stCondLst>
                                            <p:cond delay="0"/>
                                          </p:stCondLst>
                                        </p:cTn>
                                        <p:tgtEl>
                                          <p:spTgt spid="27"/>
                                        </p:tgtEl>
                                        <p:attrNameLst>
                                          <p:attrName>style.visibility</p:attrName>
                                        </p:attrNameLst>
                                      </p:cBhvr>
                                      <p:to>
                                        <p:strVal val="visible"/>
                                      </p:to>
                                    </p:set>
                                    <p:animEffect transition="in" filter="blinds(horizontal)">
                                      <p:cBhvr>
                                        <p:cTn id="15" dur="500"/>
                                        <p:tgtEl>
                                          <p:spTgt spid="27"/>
                                        </p:tgtEl>
                                      </p:cBhvr>
                                    </p:animEffect>
                                  </p:childTnLst>
                                </p:cTn>
                              </p:par>
                            </p:childTnLst>
                          </p:cTn>
                        </p:par>
                      </p:childTnLst>
                    </p:cTn>
                  </p:par>
                  <p:par>
                    <p:cTn id="16" fill="hold">
                      <p:stCondLst>
                        <p:cond delay="indefinite"/>
                      </p:stCondLst>
                      <p:childTnLst>
                        <p:par>
                          <p:cTn id="17" fill="hold">
                            <p:stCondLst>
                              <p:cond delay="0"/>
                            </p:stCondLst>
                            <p:childTnLst>
                              <p:par>
                                <p:cTn id="18" presetID="3" presetClass="entr" presetSubtype="10" fill="hold" grpId="0" nodeType="clickEffect">
                                  <p:stCondLst>
                                    <p:cond delay="0"/>
                                  </p:stCondLst>
                                  <p:childTnLst>
                                    <p:set>
                                      <p:cBhvr>
                                        <p:cTn id="19" dur="1" fill="hold">
                                          <p:stCondLst>
                                            <p:cond delay="0"/>
                                          </p:stCondLst>
                                        </p:cTn>
                                        <p:tgtEl>
                                          <p:spTgt spid="23"/>
                                        </p:tgtEl>
                                        <p:attrNameLst>
                                          <p:attrName>style.visibility</p:attrName>
                                        </p:attrNameLst>
                                      </p:cBhvr>
                                      <p:to>
                                        <p:strVal val="visible"/>
                                      </p:to>
                                    </p:set>
                                    <p:animEffect transition="in" filter="blinds(horizontal)">
                                      <p:cBhvr>
                                        <p:cTn id="20" dur="500"/>
                                        <p:tgtEl>
                                          <p:spTgt spid="23"/>
                                        </p:tgtEl>
                                      </p:cBhvr>
                                    </p:animEffect>
                                  </p:childTnLst>
                                </p:cTn>
                              </p:par>
                              <p:par>
                                <p:cTn id="21" presetID="3" presetClass="entr" presetSubtype="10" fill="hold" nodeType="withEffect">
                                  <p:stCondLst>
                                    <p:cond delay="0"/>
                                  </p:stCondLst>
                                  <p:childTnLst>
                                    <p:set>
                                      <p:cBhvr>
                                        <p:cTn id="22" dur="1" fill="hold">
                                          <p:stCondLst>
                                            <p:cond delay="0"/>
                                          </p:stCondLst>
                                        </p:cTn>
                                        <p:tgtEl>
                                          <p:spTgt spid="32"/>
                                        </p:tgtEl>
                                        <p:attrNameLst>
                                          <p:attrName>style.visibility</p:attrName>
                                        </p:attrNameLst>
                                      </p:cBhvr>
                                      <p:to>
                                        <p:strVal val="visible"/>
                                      </p:to>
                                    </p:set>
                                    <p:animEffect transition="in" filter="blinds(horizontal)">
                                      <p:cBhvr>
                                        <p:cTn id="23" dur="500"/>
                                        <p:tgtEl>
                                          <p:spTgt spid="32"/>
                                        </p:tgtEl>
                                      </p:cBhvr>
                                    </p:animEffect>
                                  </p:childTnLst>
                                </p:cTn>
                              </p:par>
                              <p:par>
                                <p:cTn id="24" presetID="3" presetClass="entr" presetSubtype="10" fill="hold" grpId="0" nodeType="withEffect">
                                  <p:stCondLst>
                                    <p:cond delay="0"/>
                                  </p:stCondLst>
                                  <p:childTnLst>
                                    <p:set>
                                      <p:cBhvr>
                                        <p:cTn id="25" dur="1" fill="hold">
                                          <p:stCondLst>
                                            <p:cond delay="0"/>
                                          </p:stCondLst>
                                        </p:cTn>
                                        <p:tgtEl>
                                          <p:spTgt spid="8"/>
                                        </p:tgtEl>
                                        <p:attrNameLst>
                                          <p:attrName>style.visibility</p:attrName>
                                        </p:attrNameLst>
                                      </p:cBhvr>
                                      <p:to>
                                        <p:strVal val="visible"/>
                                      </p:to>
                                    </p:set>
                                    <p:animEffect transition="in" filter="blinds(horizontal)">
                                      <p:cBhvr>
                                        <p:cTn id="26" dur="500"/>
                                        <p:tgtEl>
                                          <p:spTgt spid="8"/>
                                        </p:tgtEl>
                                      </p:cBhvr>
                                    </p:animEffect>
                                  </p:childTnLst>
                                </p:cTn>
                              </p:par>
                              <p:par>
                                <p:cTn id="27" presetID="3" presetClass="entr" presetSubtype="10" fill="hold" nodeType="withEffect">
                                  <p:stCondLst>
                                    <p:cond delay="0"/>
                                  </p:stCondLst>
                                  <p:childTnLst>
                                    <p:set>
                                      <p:cBhvr>
                                        <p:cTn id="28" dur="1" fill="hold">
                                          <p:stCondLst>
                                            <p:cond delay="0"/>
                                          </p:stCondLst>
                                        </p:cTn>
                                        <p:tgtEl>
                                          <p:spTgt spid="37"/>
                                        </p:tgtEl>
                                        <p:attrNameLst>
                                          <p:attrName>style.visibility</p:attrName>
                                        </p:attrNameLst>
                                      </p:cBhvr>
                                      <p:to>
                                        <p:strVal val="visible"/>
                                      </p:to>
                                    </p:set>
                                    <p:animEffect transition="in" filter="blinds(horizontal)">
                                      <p:cBhvr>
                                        <p:cTn id="29" dur="500"/>
                                        <p:tgtEl>
                                          <p:spTgt spid="37"/>
                                        </p:tgtEl>
                                      </p:cBhvr>
                                    </p:animEffect>
                                  </p:childTnLst>
                                </p:cTn>
                              </p:par>
                              <p:par>
                                <p:cTn id="30" presetID="3" presetClass="entr" presetSubtype="10" fill="hold" grpId="0" nodeType="withEffect">
                                  <p:stCondLst>
                                    <p:cond delay="0"/>
                                  </p:stCondLst>
                                  <p:childTnLst>
                                    <p:set>
                                      <p:cBhvr>
                                        <p:cTn id="31" dur="1" fill="hold">
                                          <p:stCondLst>
                                            <p:cond delay="0"/>
                                          </p:stCondLst>
                                        </p:cTn>
                                        <p:tgtEl>
                                          <p:spTgt spid="9"/>
                                        </p:tgtEl>
                                        <p:attrNameLst>
                                          <p:attrName>style.visibility</p:attrName>
                                        </p:attrNameLst>
                                      </p:cBhvr>
                                      <p:to>
                                        <p:strVal val="visible"/>
                                      </p:to>
                                    </p:set>
                                    <p:animEffect transition="in" filter="blinds(horizontal)">
                                      <p:cBhvr>
                                        <p:cTn id="32" dur="500"/>
                                        <p:tgtEl>
                                          <p:spTgt spid="9"/>
                                        </p:tgtEl>
                                      </p:cBhvr>
                                    </p:animEffect>
                                  </p:childTnLst>
                                </p:cTn>
                              </p:par>
                              <p:par>
                                <p:cTn id="33" presetID="3" presetClass="entr" presetSubtype="10" fill="hold" grpId="0" nodeType="withEffect">
                                  <p:stCondLst>
                                    <p:cond delay="0"/>
                                  </p:stCondLst>
                                  <p:childTnLst>
                                    <p:set>
                                      <p:cBhvr>
                                        <p:cTn id="34" dur="1" fill="hold">
                                          <p:stCondLst>
                                            <p:cond delay="0"/>
                                          </p:stCondLst>
                                        </p:cTn>
                                        <p:tgtEl>
                                          <p:spTgt spid="28"/>
                                        </p:tgtEl>
                                        <p:attrNameLst>
                                          <p:attrName>style.visibility</p:attrName>
                                        </p:attrNameLst>
                                      </p:cBhvr>
                                      <p:to>
                                        <p:strVal val="visible"/>
                                      </p:to>
                                    </p:set>
                                    <p:animEffect transition="in" filter="blinds(horizontal)">
                                      <p:cBhvr>
                                        <p:cTn id="35" dur="500"/>
                                        <p:tgtEl>
                                          <p:spTgt spid="28"/>
                                        </p:tgtEl>
                                      </p:cBhvr>
                                    </p:animEffect>
                                  </p:childTnLst>
                                </p:cTn>
                              </p:par>
                            </p:childTnLst>
                          </p:cTn>
                        </p:par>
                      </p:childTnLst>
                    </p:cTn>
                  </p:par>
                  <p:par>
                    <p:cTn id="36" fill="hold">
                      <p:stCondLst>
                        <p:cond delay="indefinite"/>
                      </p:stCondLst>
                      <p:childTnLst>
                        <p:par>
                          <p:cTn id="37" fill="hold">
                            <p:stCondLst>
                              <p:cond delay="0"/>
                            </p:stCondLst>
                            <p:childTnLst>
                              <p:par>
                                <p:cTn id="38" presetID="3" presetClass="entr" presetSubtype="10" fill="hold" grpId="0" nodeType="clickEffect">
                                  <p:stCondLst>
                                    <p:cond delay="0"/>
                                  </p:stCondLst>
                                  <p:childTnLst>
                                    <p:set>
                                      <p:cBhvr>
                                        <p:cTn id="39" dur="1" fill="hold">
                                          <p:stCondLst>
                                            <p:cond delay="0"/>
                                          </p:stCondLst>
                                        </p:cTn>
                                        <p:tgtEl>
                                          <p:spTgt spid="24"/>
                                        </p:tgtEl>
                                        <p:attrNameLst>
                                          <p:attrName>style.visibility</p:attrName>
                                        </p:attrNameLst>
                                      </p:cBhvr>
                                      <p:to>
                                        <p:strVal val="visible"/>
                                      </p:to>
                                    </p:set>
                                    <p:animEffect transition="in" filter="blinds(horizontal)">
                                      <p:cBhvr>
                                        <p:cTn id="40" dur="500"/>
                                        <p:tgtEl>
                                          <p:spTgt spid="24"/>
                                        </p:tgtEl>
                                      </p:cBhvr>
                                    </p:animEffect>
                                  </p:childTnLst>
                                </p:cTn>
                              </p:par>
                              <p:par>
                                <p:cTn id="41" presetID="3" presetClass="entr" presetSubtype="10" fill="hold" nodeType="withEffect">
                                  <p:stCondLst>
                                    <p:cond delay="0"/>
                                  </p:stCondLst>
                                  <p:childTnLst>
                                    <p:set>
                                      <p:cBhvr>
                                        <p:cTn id="42" dur="1" fill="hold">
                                          <p:stCondLst>
                                            <p:cond delay="0"/>
                                          </p:stCondLst>
                                        </p:cTn>
                                        <p:tgtEl>
                                          <p:spTgt spid="46"/>
                                        </p:tgtEl>
                                        <p:attrNameLst>
                                          <p:attrName>style.visibility</p:attrName>
                                        </p:attrNameLst>
                                      </p:cBhvr>
                                      <p:to>
                                        <p:strVal val="visible"/>
                                      </p:to>
                                    </p:set>
                                    <p:animEffect transition="in" filter="blinds(horizontal)">
                                      <p:cBhvr>
                                        <p:cTn id="43" dur="500"/>
                                        <p:tgtEl>
                                          <p:spTgt spid="46"/>
                                        </p:tgtEl>
                                      </p:cBhvr>
                                    </p:animEffect>
                                  </p:childTnLst>
                                </p:cTn>
                              </p:par>
                              <p:par>
                                <p:cTn id="44" presetID="3" presetClass="entr" presetSubtype="10" fill="hold" grpId="0" nodeType="withEffect">
                                  <p:stCondLst>
                                    <p:cond delay="0"/>
                                  </p:stCondLst>
                                  <p:childTnLst>
                                    <p:set>
                                      <p:cBhvr>
                                        <p:cTn id="45" dur="1" fill="hold">
                                          <p:stCondLst>
                                            <p:cond delay="0"/>
                                          </p:stCondLst>
                                        </p:cTn>
                                        <p:tgtEl>
                                          <p:spTgt spid="11"/>
                                        </p:tgtEl>
                                        <p:attrNameLst>
                                          <p:attrName>style.visibility</p:attrName>
                                        </p:attrNameLst>
                                      </p:cBhvr>
                                      <p:to>
                                        <p:strVal val="visible"/>
                                      </p:to>
                                    </p:set>
                                    <p:animEffect transition="in" filter="blinds(horizontal)">
                                      <p:cBhvr>
                                        <p:cTn id="46" dur="500"/>
                                        <p:tgtEl>
                                          <p:spTgt spid="11"/>
                                        </p:tgtEl>
                                      </p:cBhvr>
                                    </p:animEffect>
                                  </p:childTnLst>
                                </p:cTn>
                              </p:par>
                              <p:par>
                                <p:cTn id="47" presetID="3" presetClass="entr" presetSubtype="10" fill="hold" nodeType="withEffect">
                                  <p:stCondLst>
                                    <p:cond delay="0"/>
                                  </p:stCondLst>
                                  <p:childTnLst>
                                    <p:set>
                                      <p:cBhvr>
                                        <p:cTn id="48" dur="1" fill="hold">
                                          <p:stCondLst>
                                            <p:cond delay="0"/>
                                          </p:stCondLst>
                                        </p:cTn>
                                        <p:tgtEl>
                                          <p:spTgt spid="39"/>
                                        </p:tgtEl>
                                        <p:attrNameLst>
                                          <p:attrName>style.visibility</p:attrName>
                                        </p:attrNameLst>
                                      </p:cBhvr>
                                      <p:to>
                                        <p:strVal val="visible"/>
                                      </p:to>
                                    </p:set>
                                    <p:animEffect transition="in" filter="blinds(horizontal)">
                                      <p:cBhvr>
                                        <p:cTn id="49" dur="500"/>
                                        <p:tgtEl>
                                          <p:spTgt spid="39"/>
                                        </p:tgtEl>
                                      </p:cBhvr>
                                    </p:animEffect>
                                  </p:childTnLst>
                                </p:cTn>
                              </p:par>
                              <p:par>
                                <p:cTn id="50" presetID="3" presetClass="entr" presetSubtype="10" fill="hold" grpId="0" nodeType="withEffect">
                                  <p:stCondLst>
                                    <p:cond delay="0"/>
                                  </p:stCondLst>
                                  <p:childTnLst>
                                    <p:set>
                                      <p:cBhvr>
                                        <p:cTn id="51" dur="1" fill="hold">
                                          <p:stCondLst>
                                            <p:cond delay="0"/>
                                          </p:stCondLst>
                                        </p:cTn>
                                        <p:tgtEl>
                                          <p:spTgt spid="12"/>
                                        </p:tgtEl>
                                        <p:attrNameLst>
                                          <p:attrName>style.visibility</p:attrName>
                                        </p:attrNameLst>
                                      </p:cBhvr>
                                      <p:to>
                                        <p:strVal val="visible"/>
                                      </p:to>
                                    </p:set>
                                    <p:animEffect transition="in" filter="blinds(horizontal)">
                                      <p:cBhvr>
                                        <p:cTn id="52" dur="500"/>
                                        <p:tgtEl>
                                          <p:spTgt spid="12"/>
                                        </p:tgtEl>
                                      </p:cBhvr>
                                    </p:animEffect>
                                  </p:childTnLst>
                                </p:cTn>
                              </p:par>
                              <p:par>
                                <p:cTn id="53" presetID="3" presetClass="entr" presetSubtype="10" fill="hold" nodeType="withEffect">
                                  <p:stCondLst>
                                    <p:cond delay="0"/>
                                  </p:stCondLst>
                                  <p:childTnLst>
                                    <p:set>
                                      <p:cBhvr>
                                        <p:cTn id="54" dur="1" fill="hold">
                                          <p:stCondLst>
                                            <p:cond delay="0"/>
                                          </p:stCondLst>
                                        </p:cTn>
                                        <p:tgtEl>
                                          <p:spTgt spid="38"/>
                                        </p:tgtEl>
                                        <p:attrNameLst>
                                          <p:attrName>style.visibility</p:attrName>
                                        </p:attrNameLst>
                                      </p:cBhvr>
                                      <p:to>
                                        <p:strVal val="visible"/>
                                      </p:to>
                                    </p:set>
                                    <p:animEffect transition="in" filter="blinds(horizontal)">
                                      <p:cBhvr>
                                        <p:cTn id="55" dur="500"/>
                                        <p:tgtEl>
                                          <p:spTgt spid="38"/>
                                        </p:tgtEl>
                                      </p:cBhvr>
                                    </p:animEffect>
                                  </p:childTnLst>
                                </p:cTn>
                              </p:par>
                              <p:par>
                                <p:cTn id="56" presetID="3" presetClass="entr" presetSubtype="10" fill="hold" grpId="0" nodeType="withEffect">
                                  <p:stCondLst>
                                    <p:cond delay="0"/>
                                  </p:stCondLst>
                                  <p:childTnLst>
                                    <p:set>
                                      <p:cBhvr>
                                        <p:cTn id="57" dur="1" fill="hold">
                                          <p:stCondLst>
                                            <p:cond delay="0"/>
                                          </p:stCondLst>
                                        </p:cTn>
                                        <p:tgtEl>
                                          <p:spTgt spid="13"/>
                                        </p:tgtEl>
                                        <p:attrNameLst>
                                          <p:attrName>style.visibility</p:attrName>
                                        </p:attrNameLst>
                                      </p:cBhvr>
                                      <p:to>
                                        <p:strVal val="visible"/>
                                      </p:to>
                                    </p:set>
                                    <p:animEffect transition="in" filter="blinds(horizontal)">
                                      <p:cBhvr>
                                        <p:cTn id="58" dur="500"/>
                                        <p:tgtEl>
                                          <p:spTgt spid="13"/>
                                        </p:tgtEl>
                                      </p:cBhvr>
                                    </p:animEffect>
                                  </p:childTnLst>
                                </p:cTn>
                              </p:par>
                              <p:par>
                                <p:cTn id="59" presetID="3" presetClass="entr" presetSubtype="10" fill="hold" grpId="0" nodeType="withEffect">
                                  <p:stCondLst>
                                    <p:cond delay="0"/>
                                  </p:stCondLst>
                                  <p:childTnLst>
                                    <p:set>
                                      <p:cBhvr>
                                        <p:cTn id="60" dur="1" fill="hold">
                                          <p:stCondLst>
                                            <p:cond delay="0"/>
                                          </p:stCondLst>
                                        </p:cTn>
                                        <p:tgtEl>
                                          <p:spTgt spid="29"/>
                                        </p:tgtEl>
                                        <p:attrNameLst>
                                          <p:attrName>style.visibility</p:attrName>
                                        </p:attrNameLst>
                                      </p:cBhvr>
                                      <p:to>
                                        <p:strVal val="visible"/>
                                      </p:to>
                                    </p:set>
                                    <p:animEffect transition="in" filter="blinds(horizontal)">
                                      <p:cBhvr>
                                        <p:cTn id="61" dur="500"/>
                                        <p:tgtEl>
                                          <p:spTgt spid="29"/>
                                        </p:tgtEl>
                                      </p:cBhvr>
                                    </p:animEffect>
                                  </p:childTnLst>
                                </p:cTn>
                              </p:par>
                            </p:childTnLst>
                          </p:cTn>
                        </p:par>
                      </p:childTnLst>
                    </p:cTn>
                  </p:par>
                  <p:par>
                    <p:cTn id="62" fill="hold">
                      <p:stCondLst>
                        <p:cond delay="indefinite"/>
                      </p:stCondLst>
                      <p:childTnLst>
                        <p:par>
                          <p:cTn id="63" fill="hold">
                            <p:stCondLst>
                              <p:cond delay="0"/>
                            </p:stCondLst>
                            <p:childTnLst>
                              <p:par>
                                <p:cTn id="64" presetID="3" presetClass="entr" presetSubtype="10" fill="hold" nodeType="clickEffect">
                                  <p:stCondLst>
                                    <p:cond delay="0"/>
                                  </p:stCondLst>
                                  <p:childTnLst>
                                    <p:set>
                                      <p:cBhvr>
                                        <p:cTn id="65" dur="1" fill="hold">
                                          <p:stCondLst>
                                            <p:cond delay="0"/>
                                          </p:stCondLst>
                                        </p:cTn>
                                        <p:tgtEl>
                                          <p:spTgt spid="44"/>
                                        </p:tgtEl>
                                        <p:attrNameLst>
                                          <p:attrName>style.visibility</p:attrName>
                                        </p:attrNameLst>
                                      </p:cBhvr>
                                      <p:to>
                                        <p:strVal val="visible"/>
                                      </p:to>
                                    </p:set>
                                    <p:animEffect transition="in" filter="blinds(horizontal)">
                                      <p:cBhvr>
                                        <p:cTn id="66" dur="500"/>
                                        <p:tgtEl>
                                          <p:spTgt spid="44"/>
                                        </p:tgtEl>
                                      </p:cBhvr>
                                    </p:animEffect>
                                  </p:childTnLst>
                                </p:cTn>
                              </p:par>
                              <p:par>
                                <p:cTn id="67" presetID="3" presetClass="entr" presetSubtype="10" fill="hold" nodeType="withEffect">
                                  <p:stCondLst>
                                    <p:cond delay="0"/>
                                  </p:stCondLst>
                                  <p:childTnLst>
                                    <p:set>
                                      <p:cBhvr>
                                        <p:cTn id="68" dur="1" fill="hold">
                                          <p:stCondLst>
                                            <p:cond delay="0"/>
                                          </p:stCondLst>
                                        </p:cTn>
                                        <p:tgtEl>
                                          <p:spTgt spid="41"/>
                                        </p:tgtEl>
                                        <p:attrNameLst>
                                          <p:attrName>style.visibility</p:attrName>
                                        </p:attrNameLst>
                                      </p:cBhvr>
                                      <p:to>
                                        <p:strVal val="visible"/>
                                      </p:to>
                                    </p:set>
                                    <p:animEffect transition="in" filter="blinds(horizontal)">
                                      <p:cBhvr>
                                        <p:cTn id="69" dur="500"/>
                                        <p:tgtEl>
                                          <p:spTgt spid="41"/>
                                        </p:tgtEl>
                                      </p:cBhvr>
                                    </p:animEffect>
                                  </p:childTnLst>
                                </p:cTn>
                              </p:par>
                              <p:par>
                                <p:cTn id="70" presetID="3" presetClass="entr" presetSubtype="10" fill="hold" nodeType="withEffect">
                                  <p:stCondLst>
                                    <p:cond delay="0"/>
                                  </p:stCondLst>
                                  <p:childTnLst>
                                    <p:set>
                                      <p:cBhvr>
                                        <p:cTn id="71" dur="1" fill="hold">
                                          <p:stCondLst>
                                            <p:cond delay="0"/>
                                          </p:stCondLst>
                                        </p:cTn>
                                        <p:tgtEl>
                                          <p:spTgt spid="40"/>
                                        </p:tgtEl>
                                        <p:attrNameLst>
                                          <p:attrName>style.visibility</p:attrName>
                                        </p:attrNameLst>
                                      </p:cBhvr>
                                      <p:to>
                                        <p:strVal val="visible"/>
                                      </p:to>
                                    </p:set>
                                    <p:animEffect transition="in" filter="blinds(horizontal)">
                                      <p:cBhvr>
                                        <p:cTn id="72" dur="500"/>
                                        <p:tgtEl>
                                          <p:spTgt spid="40"/>
                                        </p:tgtEl>
                                      </p:cBhvr>
                                    </p:animEffect>
                                  </p:childTnLst>
                                </p:cTn>
                              </p:par>
                              <p:par>
                                <p:cTn id="73" presetID="3" presetClass="entr" presetSubtype="10" fill="hold" grpId="0" nodeType="withEffect">
                                  <p:stCondLst>
                                    <p:cond delay="0"/>
                                  </p:stCondLst>
                                  <p:childTnLst>
                                    <p:set>
                                      <p:cBhvr>
                                        <p:cTn id="74" dur="1" fill="hold">
                                          <p:stCondLst>
                                            <p:cond delay="0"/>
                                          </p:stCondLst>
                                        </p:cTn>
                                        <p:tgtEl>
                                          <p:spTgt spid="14"/>
                                        </p:tgtEl>
                                        <p:attrNameLst>
                                          <p:attrName>style.visibility</p:attrName>
                                        </p:attrNameLst>
                                      </p:cBhvr>
                                      <p:to>
                                        <p:strVal val="visible"/>
                                      </p:to>
                                    </p:set>
                                    <p:animEffect transition="in" filter="blinds(horizontal)">
                                      <p:cBhvr>
                                        <p:cTn id="75" dur="500"/>
                                        <p:tgtEl>
                                          <p:spTgt spid="14"/>
                                        </p:tgtEl>
                                      </p:cBhvr>
                                    </p:animEffect>
                                  </p:childTnLst>
                                </p:cTn>
                              </p:par>
                              <p:par>
                                <p:cTn id="76" presetID="3" presetClass="entr" presetSubtype="10" fill="hold" grpId="0" nodeType="withEffect">
                                  <p:stCondLst>
                                    <p:cond delay="0"/>
                                  </p:stCondLst>
                                  <p:childTnLst>
                                    <p:set>
                                      <p:cBhvr>
                                        <p:cTn id="77" dur="1" fill="hold">
                                          <p:stCondLst>
                                            <p:cond delay="0"/>
                                          </p:stCondLst>
                                        </p:cTn>
                                        <p:tgtEl>
                                          <p:spTgt spid="15"/>
                                        </p:tgtEl>
                                        <p:attrNameLst>
                                          <p:attrName>style.visibility</p:attrName>
                                        </p:attrNameLst>
                                      </p:cBhvr>
                                      <p:to>
                                        <p:strVal val="visible"/>
                                      </p:to>
                                    </p:set>
                                    <p:animEffect transition="in" filter="blinds(horizontal)">
                                      <p:cBhvr>
                                        <p:cTn id="78" dur="500"/>
                                        <p:tgtEl>
                                          <p:spTgt spid="15"/>
                                        </p:tgtEl>
                                      </p:cBhvr>
                                    </p:animEffect>
                                  </p:childTnLst>
                                </p:cTn>
                              </p:par>
                              <p:par>
                                <p:cTn id="79" presetID="3" presetClass="entr" presetSubtype="10" fill="hold" grpId="0" nodeType="withEffect">
                                  <p:stCondLst>
                                    <p:cond delay="0"/>
                                  </p:stCondLst>
                                  <p:childTnLst>
                                    <p:set>
                                      <p:cBhvr>
                                        <p:cTn id="80" dur="1" fill="hold">
                                          <p:stCondLst>
                                            <p:cond delay="0"/>
                                          </p:stCondLst>
                                        </p:cTn>
                                        <p:tgtEl>
                                          <p:spTgt spid="16"/>
                                        </p:tgtEl>
                                        <p:attrNameLst>
                                          <p:attrName>style.visibility</p:attrName>
                                        </p:attrNameLst>
                                      </p:cBhvr>
                                      <p:to>
                                        <p:strVal val="visible"/>
                                      </p:to>
                                    </p:set>
                                    <p:animEffect transition="in" filter="blinds(horizontal)">
                                      <p:cBhvr>
                                        <p:cTn id="81" dur="500"/>
                                        <p:tgtEl>
                                          <p:spTgt spid="16"/>
                                        </p:tgtEl>
                                      </p:cBhvr>
                                    </p:animEffect>
                                  </p:childTnLst>
                                </p:cTn>
                              </p:par>
                              <p:par>
                                <p:cTn id="82" presetID="3" presetClass="entr" presetSubtype="10" fill="hold" grpId="0" nodeType="withEffect">
                                  <p:stCondLst>
                                    <p:cond delay="0"/>
                                  </p:stCondLst>
                                  <p:childTnLst>
                                    <p:set>
                                      <p:cBhvr>
                                        <p:cTn id="83" dur="1" fill="hold">
                                          <p:stCondLst>
                                            <p:cond delay="0"/>
                                          </p:stCondLst>
                                        </p:cTn>
                                        <p:tgtEl>
                                          <p:spTgt spid="25"/>
                                        </p:tgtEl>
                                        <p:attrNameLst>
                                          <p:attrName>style.visibility</p:attrName>
                                        </p:attrNameLst>
                                      </p:cBhvr>
                                      <p:to>
                                        <p:strVal val="visible"/>
                                      </p:to>
                                    </p:set>
                                    <p:animEffect transition="in" filter="blinds(horizontal)">
                                      <p:cBhvr>
                                        <p:cTn id="84" dur="500"/>
                                        <p:tgtEl>
                                          <p:spTgt spid="25"/>
                                        </p:tgtEl>
                                      </p:cBhvr>
                                    </p:animEffect>
                                  </p:childTnLst>
                                </p:cTn>
                              </p:par>
                              <p:par>
                                <p:cTn id="85" presetID="3" presetClass="entr" presetSubtype="10" fill="hold" grpId="0" nodeType="withEffect">
                                  <p:stCondLst>
                                    <p:cond delay="0"/>
                                  </p:stCondLst>
                                  <p:childTnLst>
                                    <p:set>
                                      <p:cBhvr>
                                        <p:cTn id="86" dur="1" fill="hold">
                                          <p:stCondLst>
                                            <p:cond delay="0"/>
                                          </p:stCondLst>
                                        </p:cTn>
                                        <p:tgtEl>
                                          <p:spTgt spid="30"/>
                                        </p:tgtEl>
                                        <p:attrNameLst>
                                          <p:attrName>style.visibility</p:attrName>
                                        </p:attrNameLst>
                                      </p:cBhvr>
                                      <p:to>
                                        <p:strVal val="visible"/>
                                      </p:to>
                                    </p:set>
                                    <p:animEffect transition="in" filter="blinds(horizontal)">
                                      <p:cBhvr>
                                        <p:cTn id="87" dur="500"/>
                                        <p:tgtEl>
                                          <p:spTgt spid="30"/>
                                        </p:tgtEl>
                                      </p:cBhvr>
                                    </p:animEffect>
                                  </p:childTnLst>
                                </p:cTn>
                              </p:par>
                            </p:childTnLst>
                          </p:cTn>
                        </p:par>
                      </p:childTnLst>
                    </p:cTn>
                  </p:par>
                  <p:par>
                    <p:cTn id="88" fill="hold">
                      <p:stCondLst>
                        <p:cond delay="indefinite"/>
                      </p:stCondLst>
                      <p:childTnLst>
                        <p:par>
                          <p:cTn id="89" fill="hold">
                            <p:stCondLst>
                              <p:cond delay="0"/>
                            </p:stCondLst>
                            <p:childTnLst>
                              <p:par>
                                <p:cTn id="90" presetID="3" presetClass="entr" presetSubtype="10" fill="hold" grpId="0" nodeType="clickEffect">
                                  <p:stCondLst>
                                    <p:cond delay="0"/>
                                  </p:stCondLst>
                                  <p:childTnLst>
                                    <p:set>
                                      <p:cBhvr>
                                        <p:cTn id="91" dur="1" fill="hold">
                                          <p:stCondLst>
                                            <p:cond delay="0"/>
                                          </p:stCondLst>
                                        </p:cTn>
                                        <p:tgtEl>
                                          <p:spTgt spid="26"/>
                                        </p:tgtEl>
                                        <p:attrNameLst>
                                          <p:attrName>style.visibility</p:attrName>
                                        </p:attrNameLst>
                                      </p:cBhvr>
                                      <p:to>
                                        <p:strVal val="visible"/>
                                      </p:to>
                                    </p:set>
                                    <p:animEffect transition="in" filter="blinds(horizontal)">
                                      <p:cBhvr>
                                        <p:cTn id="92" dur="500"/>
                                        <p:tgtEl>
                                          <p:spTgt spid="26"/>
                                        </p:tgtEl>
                                      </p:cBhvr>
                                    </p:animEffect>
                                  </p:childTnLst>
                                </p:cTn>
                              </p:par>
                              <p:par>
                                <p:cTn id="93" presetID="3" presetClass="entr" presetSubtype="10" fill="hold" nodeType="withEffect">
                                  <p:stCondLst>
                                    <p:cond delay="0"/>
                                  </p:stCondLst>
                                  <p:childTnLst>
                                    <p:set>
                                      <p:cBhvr>
                                        <p:cTn id="94" dur="1" fill="hold">
                                          <p:stCondLst>
                                            <p:cond delay="0"/>
                                          </p:stCondLst>
                                        </p:cTn>
                                        <p:tgtEl>
                                          <p:spTgt spid="45"/>
                                        </p:tgtEl>
                                        <p:attrNameLst>
                                          <p:attrName>style.visibility</p:attrName>
                                        </p:attrNameLst>
                                      </p:cBhvr>
                                      <p:to>
                                        <p:strVal val="visible"/>
                                      </p:to>
                                    </p:set>
                                    <p:animEffect transition="in" filter="blinds(horizontal)">
                                      <p:cBhvr>
                                        <p:cTn id="95" dur="500"/>
                                        <p:tgtEl>
                                          <p:spTgt spid="45"/>
                                        </p:tgtEl>
                                      </p:cBhvr>
                                    </p:animEffect>
                                  </p:childTnLst>
                                </p:cTn>
                              </p:par>
                              <p:par>
                                <p:cTn id="96" presetID="3" presetClass="entr" presetSubtype="10" fill="hold" grpId="0" nodeType="withEffect">
                                  <p:stCondLst>
                                    <p:cond delay="0"/>
                                  </p:stCondLst>
                                  <p:childTnLst>
                                    <p:set>
                                      <p:cBhvr>
                                        <p:cTn id="97" dur="1" fill="hold">
                                          <p:stCondLst>
                                            <p:cond delay="0"/>
                                          </p:stCondLst>
                                        </p:cTn>
                                        <p:tgtEl>
                                          <p:spTgt spid="17"/>
                                        </p:tgtEl>
                                        <p:attrNameLst>
                                          <p:attrName>style.visibility</p:attrName>
                                        </p:attrNameLst>
                                      </p:cBhvr>
                                      <p:to>
                                        <p:strVal val="visible"/>
                                      </p:to>
                                    </p:set>
                                    <p:animEffect transition="in" filter="blinds(horizontal)">
                                      <p:cBhvr>
                                        <p:cTn id="98" dur="500"/>
                                        <p:tgtEl>
                                          <p:spTgt spid="17"/>
                                        </p:tgtEl>
                                      </p:cBhvr>
                                    </p:animEffect>
                                  </p:childTnLst>
                                </p:cTn>
                              </p:par>
                              <p:par>
                                <p:cTn id="99" presetID="3" presetClass="entr" presetSubtype="10" fill="hold" nodeType="withEffect">
                                  <p:stCondLst>
                                    <p:cond delay="0"/>
                                  </p:stCondLst>
                                  <p:childTnLst>
                                    <p:set>
                                      <p:cBhvr>
                                        <p:cTn id="100" dur="1" fill="hold">
                                          <p:stCondLst>
                                            <p:cond delay="0"/>
                                          </p:stCondLst>
                                        </p:cTn>
                                        <p:tgtEl>
                                          <p:spTgt spid="42"/>
                                        </p:tgtEl>
                                        <p:attrNameLst>
                                          <p:attrName>style.visibility</p:attrName>
                                        </p:attrNameLst>
                                      </p:cBhvr>
                                      <p:to>
                                        <p:strVal val="visible"/>
                                      </p:to>
                                    </p:set>
                                    <p:animEffect transition="in" filter="blinds(horizontal)">
                                      <p:cBhvr>
                                        <p:cTn id="101" dur="500"/>
                                        <p:tgtEl>
                                          <p:spTgt spid="42"/>
                                        </p:tgtEl>
                                      </p:cBhvr>
                                    </p:animEffect>
                                  </p:childTnLst>
                                </p:cTn>
                              </p:par>
                              <p:par>
                                <p:cTn id="102" presetID="3" presetClass="entr" presetSubtype="10" fill="hold" grpId="0" nodeType="withEffect">
                                  <p:stCondLst>
                                    <p:cond delay="0"/>
                                  </p:stCondLst>
                                  <p:childTnLst>
                                    <p:set>
                                      <p:cBhvr>
                                        <p:cTn id="103" dur="1" fill="hold">
                                          <p:stCondLst>
                                            <p:cond delay="0"/>
                                          </p:stCondLst>
                                        </p:cTn>
                                        <p:tgtEl>
                                          <p:spTgt spid="18"/>
                                        </p:tgtEl>
                                        <p:attrNameLst>
                                          <p:attrName>style.visibility</p:attrName>
                                        </p:attrNameLst>
                                      </p:cBhvr>
                                      <p:to>
                                        <p:strVal val="visible"/>
                                      </p:to>
                                    </p:set>
                                    <p:animEffect transition="in" filter="blinds(horizontal)">
                                      <p:cBhvr>
                                        <p:cTn id="104" dur="500"/>
                                        <p:tgtEl>
                                          <p:spTgt spid="18"/>
                                        </p:tgtEl>
                                      </p:cBhvr>
                                    </p:animEffect>
                                  </p:childTnLst>
                                </p:cTn>
                              </p:par>
                              <p:par>
                                <p:cTn id="105" presetID="3" presetClass="entr" presetSubtype="10" fill="hold" nodeType="withEffect">
                                  <p:stCondLst>
                                    <p:cond delay="0"/>
                                  </p:stCondLst>
                                  <p:childTnLst>
                                    <p:set>
                                      <p:cBhvr>
                                        <p:cTn id="106" dur="1" fill="hold">
                                          <p:stCondLst>
                                            <p:cond delay="0"/>
                                          </p:stCondLst>
                                        </p:cTn>
                                        <p:tgtEl>
                                          <p:spTgt spid="43"/>
                                        </p:tgtEl>
                                        <p:attrNameLst>
                                          <p:attrName>style.visibility</p:attrName>
                                        </p:attrNameLst>
                                      </p:cBhvr>
                                      <p:to>
                                        <p:strVal val="visible"/>
                                      </p:to>
                                    </p:set>
                                    <p:animEffect transition="in" filter="blinds(horizontal)">
                                      <p:cBhvr>
                                        <p:cTn id="107" dur="500"/>
                                        <p:tgtEl>
                                          <p:spTgt spid="43"/>
                                        </p:tgtEl>
                                      </p:cBhvr>
                                    </p:animEffect>
                                  </p:childTnLst>
                                </p:cTn>
                              </p:par>
                              <p:par>
                                <p:cTn id="108" presetID="3" presetClass="entr" presetSubtype="10" fill="hold" grpId="0" nodeType="withEffect">
                                  <p:stCondLst>
                                    <p:cond delay="0"/>
                                  </p:stCondLst>
                                  <p:childTnLst>
                                    <p:set>
                                      <p:cBhvr>
                                        <p:cTn id="109" dur="1" fill="hold">
                                          <p:stCondLst>
                                            <p:cond delay="0"/>
                                          </p:stCondLst>
                                        </p:cTn>
                                        <p:tgtEl>
                                          <p:spTgt spid="19"/>
                                        </p:tgtEl>
                                        <p:attrNameLst>
                                          <p:attrName>style.visibility</p:attrName>
                                        </p:attrNameLst>
                                      </p:cBhvr>
                                      <p:to>
                                        <p:strVal val="visible"/>
                                      </p:to>
                                    </p:set>
                                    <p:animEffect transition="in" filter="blinds(horizontal)">
                                      <p:cBhvr>
                                        <p:cTn id="110" dur="500"/>
                                        <p:tgtEl>
                                          <p:spTgt spid="19"/>
                                        </p:tgtEl>
                                      </p:cBhvr>
                                    </p:animEffect>
                                  </p:childTnLst>
                                </p:cTn>
                              </p:par>
                              <p:par>
                                <p:cTn id="111" presetID="3" presetClass="entr" presetSubtype="10" fill="hold" grpId="0" nodeType="withEffect">
                                  <p:stCondLst>
                                    <p:cond delay="0"/>
                                  </p:stCondLst>
                                  <p:childTnLst>
                                    <p:set>
                                      <p:cBhvr>
                                        <p:cTn id="112" dur="1" fill="hold">
                                          <p:stCondLst>
                                            <p:cond delay="0"/>
                                          </p:stCondLst>
                                        </p:cTn>
                                        <p:tgtEl>
                                          <p:spTgt spid="31"/>
                                        </p:tgtEl>
                                        <p:attrNameLst>
                                          <p:attrName>style.visibility</p:attrName>
                                        </p:attrNameLst>
                                      </p:cBhvr>
                                      <p:to>
                                        <p:strVal val="visible"/>
                                      </p:to>
                                    </p:set>
                                    <p:animEffect transition="in" filter="blinds(horizontal)">
                                      <p:cBhvr>
                                        <p:cTn id="113" dur="500"/>
                                        <p:tgtEl>
                                          <p:spTgt spid="31"/>
                                        </p:tgtEl>
                                      </p:cBhvr>
                                    </p:animEffect>
                                  </p:childTnLst>
                                </p:cTn>
                              </p:par>
                              <p:par>
                                <p:cTn id="114" presetID="3" presetClass="entr" presetSubtype="10" fill="hold" grpId="0" nodeType="withEffect">
                                  <p:stCondLst>
                                    <p:cond delay="0"/>
                                  </p:stCondLst>
                                  <p:childTnLst>
                                    <p:set>
                                      <p:cBhvr>
                                        <p:cTn id="115" dur="1" fill="hold">
                                          <p:stCondLst>
                                            <p:cond delay="0"/>
                                          </p:stCondLst>
                                        </p:cTn>
                                        <p:tgtEl>
                                          <p:spTgt spid="47"/>
                                        </p:tgtEl>
                                        <p:attrNameLst>
                                          <p:attrName>style.visibility</p:attrName>
                                        </p:attrNameLst>
                                      </p:cBhvr>
                                      <p:to>
                                        <p:strVal val="visible"/>
                                      </p:to>
                                    </p:set>
                                    <p:animEffect transition="in" filter="blinds(horizontal)">
                                      <p:cBhvr>
                                        <p:cTn id="116" dur="5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8" grpId="0" animBg="1"/>
      <p:bldP spid="9" grpId="0" animBg="1"/>
      <p:bldP spid="11" grpId="0" animBg="1"/>
      <p:bldP spid="12" grpId="0" animBg="1"/>
      <p:bldP spid="13" grpId="0" animBg="1"/>
      <p:bldP spid="14" grpId="0" animBg="1"/>
      <p:bldP spid="15" grpId="0" animBg="1"/>
      <p:bldP spid="16" grpId="0" animBg="1"/>
      <p:bldP spid="17" grpId="0" animBg="1"/>
      <p:bldP spid="18" grpId="0" animBg="1"/>
      <p:bldP spid="19" grpId="0" animBg="1"/>
      <p:bldP spid="23" grpId="0"/>
      <p:bldP spid="24" grpId="0"/>
      <p:bldP spid="25" grpId="0"/>
      <p:bldP spid="26" grpId="0"/>
      <p:bldP spid="28" grpId="0"/>
      <p:bldP spid="29" grpId="0"/>
      <p:bldP spid="30" grpId="0"/>
      <p:bldP spid="31" grpId="0"/>
      <p:bldP spid="47" grpId="0"/>
      <p:bldP spid="49"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itle 1"/>
          <p:cNvSpPr>
            <a:spLocks noGrp="1"/>
          </p:cNvSpPr>
          <p:nvPr>
            <p:ph type="title"/>
          </p:nvPr>
        </p:nvSpPr>
        <p:spPr>
          <a:solidFill>
            <a:schemeClr val="bg1"/>
          </a:solidFill>
        </p:spPr>
        <p:txBody>
          <a:bodyPr/>
          <a:lstStyle/>
          <a:p>
            <a:pPr eaLnBrk="1" hangingPunct="1"/>
            <a:r>
              <a:rPr lang="en-US" dirty="0" smtClean="0">
                <a:ea typeface="ＭＳ Ｐゴシック" pitchFamily="34" charset="-128"/>
              </a:rPr>
              <a:t>NFA-OBDD: Main Idea</a:t>
            </a:r>
          </a:p>
        </p:txBody>
      </p:sp>
      <p:sp>
        <p:nvSpPr>
          <p:cNvPr id="31747" name="Content Placeholder 2"/>
          <p:cNvSpPr>
            <a:spLocks noGrp="1"/>
          </p:cNvSpPr>
          <p:nvPr>
            <p:ph idx="1"/>
          </p:nvPr>
        </p:nvSpPr>
        <p:spPr>
          <a:xfrm>
            <a:off x="457200" y="1600200"/>
            <a:ext cx="8229600" cy="5029200"/>
          </a:xfrm>
        </p:spPr>
        <p:txBody>
          <a:bodyPr/>
          <a:lstStyle/>
          <a:p>
            <a:pPr eaLnBrk="1" hangingPunct="1"/>
            <a:r>
              <a:rPr lang="en-US" dirty="0" smtClean="0">
                <a:ea typeface="ＭＳ Ｐゴシック" pitchFamily="34" charset="-128"/>
              </a:rPr>
              <a:t>Represent and operate NFA frontiers symbolically using Boolean functions</a:t>
            </a:r>
          </a:p>
          <a:p>
            <a:pPr lvl="1" eaLnBrk="1" hangingPunct="1"/>
            <a:r>
              <a:rPr lang="en-US" dirty="0" smtClean="0">
                <a:ea typeface="ＭＳ Ｐゴシック" pitchFamily="34" charset="-128"/>
              </a:rPr>
              <a:t>Update the frontiers in ONE step: using a single Boolean formula</a:t>
            </a:r>
          </a:p>
          <a:p>
            <a:pPr lvl="1" eaLnBrk="1" hangingPunct="1"/>
            <a:r>
              <a:rPr lang="en-US" dirty="0" smtClean="0">
                <a:ea typeface="ＭＳ Ｐゴシック" pitchFamily="34" charset="-128"/>
              </a:rPr>
              <a:t>Use ordered binary decision diagrams (OBDDs) to represent and operate Boolean formula</a:t>
            </a:r>
          </a:p>
        </p:txBody>
      </p:sp>
      <p:sp>
        <p:nvSpPr>
          <p:cNvPr id="31748" name="Slide Number Placeholder 3"/>
          <p:cNvSpPr>
            <a:spLocks noGrp="1"/>
          </p:cNvSpPr>
          <p:nvPr>
            <p:ph type="sldNum" sz="quarter" idx="10"/>
          </p:nvPr>
        </p:nvSpPr>
        <p:spPr>
          <a:noFill/>
        </p:spPr>
        <p:txBody>
          <a:bodyPr/>
          <a:lstStyle/>
          <a:p>
            <a:fld id="{69DA5AE3-2287-44B7-A1C2-9F6BB154ADF2}" type="slidenum">
              <a:rPr lang="en-US"/>
              <a:pPr/>
              <a:t>19</a:t>
            </a:fld>
            <a:endParaRPr lang="en-US"/>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Intrusion Detection Systems (IDS)</a:t>
            </a:r>
            <a:endParaRPr lang="en-US" dirty="0"/>
          </a:p>
        </p:txBody>
      </p:sp>
      <p:sp>
        <p:nvSpPr>
          <p:cNvPr id="4" name="Slide Number Placeholder 3"/>
          <p:cNvSpPr>
            <a:spLocks noGrp="1"/>
          </p:cNvSpPr>
          <p:nvPr>
            <p:ph type="sldNum" sz="quarter" idx="10"/>
          </p:nvPr>
        </p:nvSpPr>
        <p:spPr/>
        <p:txBody>
          <a:bodyPr/>
          <a:lstStyle/>
          <a:p>
            <a:fld id="{2EC333B5-80CE-4E4C-8940-BF400749D67B}" type="slidenum">
              <a:rPr lang="en-US" smtClean="0"/>
              <a:pPr/>
              <a:t>2</a:t>
            </a:fld>
            <a:endParaRPr lang="en-US"/>
          </a:p>
        </p:txBody>
      </p:sp>
      <p:sp>
        <p:nvSpPr>
          <p:cNvPr id="5" name="TextBox 4"/>
          <p:cNvSpPr txBox="1"/>
          <p:nvPr/>
        </p:nvSpPr>
        <p:spPr>
          <a:xfrm>
            <a:off x="1066800" y="1611868"/>
            <a:ext cx="2743200" cy="461665"/>
          </a:xfrm>
          <a:prstGeom prst="rect">
            <a:avLst/>
          </a:prstGeom>
          <a:noFill/>
        </p:spPr>
        <p:txBody>
          <a:bodyPr wrap="square" rtlCol="0">
            <a:spAutoFit/>
          </a:bodyPr>
          <a:lstStyle/>
          <a:p>
            <a:pPr algn="ctr"/>
            <a:r>
              <a:rPr lang="en-US" sz="2400" dirty="0" smtClean="0"/>
              <a:t>Intrusion detection</a:t>
            </a:r>
            <a:endParaRPr lang="en-US" sz="2400" dirty="0"/>
          </a:p>
        </p:txBody>
      </p:sp>
      <p:sp>
        <p:nvSpPr>
          <p:cNvPr id="6" name="TextBox 5"/>
          <p:cNvSpPr txBox="1"/>
          <p:nvPr/>
        </p:nvSpPr>
        <p:spPr>
          <a:xfrm>
            <a:off x="381000" y="2514600"/>
            <a:ext cx="1828800" cy="461665"/>
          </a:xfrm>
          <a:prstGeom prst="rect">
            <a:avLst/>
          </a:prstGeom>
          <a:noFill/>
        </p:spPr>
        <p:txBody>
          <a:bodyPr wrap="square" rtlCol="0">
            <a:spAutoFit/>
          </a:bodyPr>
          <a:lstStyle/>
          <a:p>
            <a:r>
              <a:rPr lang="en-US" sz="2400" dirty="0" smtClean="0"/>
              <a:t>Host-based</a:t>
            </a:r>
            <a:endParaRPr lang="en-US" sz="2400" dirty="0"/>
          </a:p>
        </p:txBody>
      </p:sp>
      <p:sp>
        <p:nvSpPr>
          <p:cNvPr id="7" name="TextBox 6"/>
          <p:cNvSpPr txBox="1"/>
          <p:nvPr/>
        </p:nvSpPr>
        <p:spPr>
          <a:xfrm>
            <a:off x="2590800" y="2526475"/>
            <a:ext cx="2362200" cy="461665"/>
          </a:xfrm>
          <a:prstGeom prst="rect">
            <a:avLst/>
          </a:prstGeom>
          <a:noFill/>
        </p:spPr>
        <p:txBody>
          <a:bodyPr wrap="square" rtlCol="0">
            <a:spAutoFit/>
          </a:bodyPr>
          <a:lstStyle/>
          <a:p>
            <a:r>
              <a:rPr lang="en-US" sz="2400" dirty="0" smtClean="0"/>
              <a:t>Network-based</a:t>
            </a:r>
            <a:endParaRPr lang="en-US" sz="2400" dirty="0"/>
          </a:p>
        </p:txBody>
      </p:sp>
      <p:sp>
        <p:nvSpPr>
          <p:cNvPr id="8" name="TextBox 7"/>
          <p:cNvSpPr txBox="1"/>
          <p:nvPr/>
        </p:nvSpPr>
        <p:spPr>
          <a:xfrm>
            <a:off x="1143000" y="3505200"/>
            <a:ext cx="2438400" cy="461665"/>
          </a:xfrm>
          <a:prstGeom prst="rect">
            <a:avLst/>
          </a:prstGeom>
          <a:noFill/>
        </p:spPr>
        <p:txBody>
          <a:bodyPr wrap="square" rtlCol="0">
            <a:spAutoFit/>
          </a:bodyPr>
          <a:lstStyle/>
          <a:p>
            <a:r>
              <a:rPr lang="en-US" sz="2400" dirty="0" smtClean="0"/>
              <a:t>Anomaly-based</a:t>
            </a:r>
            <a:endParaRPr lang="en-US" sz="2400" dirty="0"/>
          </a:p>
        </p:txBody>
      </p:sp>
      <p:sp>
        <p:nvSpPr>
          <p:cNvPr id="9" name="TextBox 8"/>
          <p:cNvSpPr txBox="1"/>
          <p:nvPr/>
        </p:nvSpPr>
        <p:spPr>
          <a:xfrm>
            <a:off x="3657600" y="3505200"/>
            <a:ext cx="2819400" cy="461665"/>
          </a:xfrm>
          <a:prstGeom prst="rect">
            <a:avLst/>
          </a:prstGeom>
          <a:noFill/>
        </p:spPr>
        <p:txBody>
          <a:bodyPr wrap="square" rtlCol="0">
            <a:spAutoFit/>
          </a:bodyPr>
          <a:lstStyle/>
          <a:p>
            <a:pPr algn="ctr"/>
            <a:r>
              <a:rPr lang="en-US" sz="2400" dirty="0" smtClean="0"/>
              <a:t>Signature-based</a:t>
            </a:r>
            <a:endParaRPr lang="en-US" sz="2400" dirty="0"/>
          </a:p>
        </p:txBody>
      </p:sp>
      <p:sp>
        <p:nvSpPr>
          <p:cNvPr id="10" name="TextBox 9"/>
          <p:cNvSpPr txBox="1"/>
          <p:nvPr/>
        </p:nvSpPr>
        <p:spPr>
          <a:xfrm>
            <a:off x="3776350" y="3867400"/>
            <a:ext cx="3276600" cy="707886"/>
          </a:xfrm>
          <a:prstGeom prst="rect">
            <a:avLst/>
          </a:prstGeom>
          <a:noFill/>
        </p:spPr>
        <p:txBody>
          <a:bodyPr wrap="square" rtlCol="0">
            <a:spAutoFit/>
          </a:bodyPr>
          <a:lstStyle/>
          <a:p>
            <a:r>
              <a:rPr lang="en-US" sz="2000" dirty="0" smtClean="0"/>
              <a:t>(using </a:t>
            </a:r>
            <a:r>
              <a:rPr lang="en-US" sz="2000" b="1" dirty="0" smtClean="0">
                <a:solidFill>
                  <a:srgbClr val="0000FF"/>
                </a:solidFill>
              </a:rPr>
              <a:t>patterns</a:t>
            </a:r>
            <a:r>
              <a:rPr lang="en-US" sz="2000" dirty="0" smtClean="0"/>
              <a:t> to describe malicious traffic)</a:t>
            </a:r>
            <a:endParaRPr lang="en-US" sz="2000" dirty="0"/>
          </a:p>
        </p:txBody>
      </p:sp>
      <p:sp>
        <p:nvSpPr>
          <p:cNvPr id="11" name="TextBox 10"/>
          <p:cNvSpPr txBox="1"/>
          <p:nvPr/>
        </p:nvSpPr>
        <p:spPr>
          <a:xfrm>
            <a:off x="2895600" y="4921219"/>
            <a:ext cx="6096000" cy="646331"/>
          </a:xfrm>
          <a:prstGeom prst="rect">
            <a:avLst/>
          </a:prstGeom>
          <a:noFill/>
        </p:spPr>
        <p:txBody>
          <a:bodyPr wrap="square" rtlCol="0">
            <a:spAutoFit/>
          </a:bodyPr>
          <a:lstStyle/>
          <a:p>
            <a:r>
              <a:rPr lang="en-US" dirty="0" smtClean="0"/>
              <a:t>alert </a:t>
            </a:r>
            <a:r>
              <a:rPr lang="en-US" dirty="0" err="1" smtClean="0"/>
              <a:t>tcp</a:t>
            </a:r>
            <a:r>
              <a:rPr lang="en-US" dirty="0" smtClean="0"/>
              <a:t> $EXTERNAL_NET any -&gt; $HTTP_SERVERS …; </a:t>
            </a:r>
            <a:r>
              <a:rPr lang="en-US" dirty="0" err="1" smtClean="0"/>
              <a:t>pcre</a:t>
            </a:r>
            <a:r>
              <a:rPr lang="en-US" dirty="0" smtClean="0"/>
              <a:t>:</a:t>
            </a:r>
            <a:r>
              <a:rPr lang="en-US" dirty="0" smtClean="0">
                <a:solidFill>
                  <a:srgbClr val="0000FF"/>
                </a:solidFill>
              </a:rPr>
              <a:t>“/</a:t>
            </a:r>
            <a:r>
              <a:rPr lang="en-US" b="1" dirty="0" smtClean="0">
                <a:solidFill>
                  <a:srgbClr val="0000FF"/>
                </a:solidFill>
              </a:rPr>
              <a:t>username=[^&amp;\x3b\r\n]{255}</a:t>
            </a:r>
            <a:r>
              <a:rPr lang="en-US" dirty="0" smtClean="0">
                <a:solidFill>
                  <a:srgbClr val="0000FF"/>
                </a:solidFill>
              </a:rPr>
              <a:t>/</a:t>
            </a:r>
            <a:r>
              <a:rPr lang="en-US" dirty="0" err="1" smtClean="0">
                <a:solidFill>
                  <a:srgbClr val="0000FF"/>
                </a:solidFill>
              </a:rPr>
              <a:t>si</a:t>
            </a:r>
            <a:r>
              <a:rPr lang="en-US" dirty="0" smtClean="0">
                <a:solidFill>
                  <a:srgbClr val="0000FF"/>
                </a:solidFill>
              </a:rPr>
              <a:t>”</a:t>
            </a:r>
            <a:r>
              <a:rPr lang="en-US" dirty="0" smtClean="0"/>
              <a:t>; …</a:t>
            </a:r>
            <a:endParaRPr lang="en-US" dirty="0"/>
          </a:p>
        </p:txBody>
      </p:sp>
      <p:cxnSp>
        <p:nvCxnSpPr>
          <p:cNvPr id="13" name="Straight Connector 12"/>
          <p:cNvCxnSpPr>
            <a:stCxn id="5" idx="2"/>
            <a:endCxn id="6" idx="0"/>
          </p:cNvCxnSpPr>
          <p:nvPr/>
        </p:nvCxnSpPr>
        <p:spPr>
          <a:xfrm rot="5400000">
            <a:off x="1646367" y="1722566"/>
            <a:ext cx="441067" cy="11430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a:stCxn id="5" idx="2"/>
            <a:endCxn id="7" idx="0"/>
          </p:cNvCxnSpPr>
          <p:nvPr/>
        </p:nvCxnSpPr>
        <p:spPr>
          <a:xfrm rot="16200000" flipH="1">
            <a:off x="2878679" y="1633254"/>
            <a:ext cx="452942" cy="13335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a:stCxn id="7" idx="2"/>
            <a:endCxn id="8" idx="0"/>
          </p:cNvCxnSpPr>
          <p:nvPr/>
        </p:nvCxnSpPr>
        <p:spPr>
          <a:xfrm rot="5400000">
            <a:off x="2808520" y="2541820"/>
            <a:ext cx="517060" cy="14097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a:stCxn id="7" idx="2"/>
            <a:endCxn id="9" idx="0"/>
          </p:cNvCxnSpPr>
          <p:nvPr/>
        </p:nvCxnSpPr>
        <p:spPr>
          <a:xfrm rot="16200000" flipH="1">
            <a:off x="4161070" y="2598970"/>
            <a:ext cx="517060" cy="12954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3786250" y="4536375"/>
            <a:ext cx="2362200" cy="369332"/>
          </a:xfrm>
          <a:prstGeom prst="rect">
            <a:avLst/>
          </a:prstGeom>
          <a:noFill/>
        </p:spPr>
        <p:txBody>
          <a:bodyPr wrap="square" rtlCol="0">
            <a:spAutoFit/>
          </a:bodyPr>
          <a:lstStyle/>
          <a:p>
            <a:r>
              <a:rPr lang="en-US" dirty="0" smtClean="0"/>
              <a:t>Example signature</a:t>
            </a:r>
            <a:r>
              <a:rPr lang="en-US" baseline="30000" dirty="0" smtClean="0">
                <a:solidFill>
                  <a:srgbClr val="FF0000"/>
                </a:solidFill>
              </a:rPr>
              <a:t>1</a:t>
            </a:r>
            <a:r>
              <a:rPr lang="en-US" dirty="0" smtClean="0"/>
              <a:t>:</a:t>
            </a:r>
            <a:endParaRPr lang="en-US" dirty="0"/>
          </a:p>
        </p:txBody>
      </p:sp>
      <p:cxnSp>
        <p:nvCxnSpPr>
          <p:cNvPr id="32" name="Straight Connector 31"/>
          <p:cNvCxnSpPr/>
          <p:nvPr/>
        </p:nvCxnSpPr>
        <p:spPr>
          <a:xfrm>
            <a:off x="1107375" y="5731825"/>
            <a:ext cx="2362200" cy="1588"/>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33" name="TextBox 32"/>
          <p:cNvSpPr txBox="1"/>
          <p:nvPr/>
        </p:nvSpPr>
        <p:spPr>
          <a:xfrm>
            <a:off x="990600" y="5731825"/>
            <a:ext cx="7239000" cy="646331"/>
          </a:xfrm>
          <a:prstGeom prst="rect">
            <a:avLst/>
          </a:prstGeom>
          <a:noFill/>
        </p:spPr>
        <p:txBody>
          <a:bodyPr wrap="square" rtlCol="0">
            <a:spAutoFit/>
          </a:bodyPr>
          <a:lstStyle/>
          <a:p>
            <a:r>
              <a:rPr lang="en-US" dirty="0" smtClean="0"/>
              <a:t>This is an example signature from Snort, an network-based intrusion detection system (NIDS)</a:t>
            </a:r>
            <a:endParaRPr lang="en-US" dirty="0"/>
          </a:p>
        </p:txBody>
      </p:sp>
      <p:sp>
        <p:nvSpPr>
          <p:cNvPr id="34" name="TextBox 33"/>
          <p:cNvSpPr txBox="1"/>
          <p:nvPr/>
        </p:nvSpPr>
        <p:spPr>
          <a:xfrm>
            <a:off x="1143000" y="3931725"/>
            <a:ext cx="2057400" cy="400110"/>
          </a:xfrm>
          <a:prstGeom prst="rect">
            <a:avLst/>
          </a:prstGeom>
          <a:noFill/>
        </p:spPr>
        <p:txBody>
          <a:bodyPr wrap="square" rtlCol="0">
            <a:spAutoFit/>
          </a:bodyPr>
          <a:lstStyle/>
          <a:p>
            <a:r>
              <a:rPr lang="en-US" sz="2000" dirty="0" smtClean="0"/>
              <a:t>(statistics …)</a:t>
            </a:r>
            <a:endParaRPr lang="en-US" sz="2000"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Transitions as Boolean Functions</a:t>
            </a:r>
            <a:endParaRPr lang="en-US" dirty="0"/>
          </a:p>
        </p:txBody>
      </p:sp>
      <p:sp>
        <p:nvSpPr>
          <p:cNvPr id="4" name="Slide Number Placeholder 3"/>
          <p:cNvSpPr>
            <a:spLocks noGrp="1"/>
          </p:cNvSpPr>
          <p:nvPr>
            <p:ph type="sldNum" sz="quarter" idx="10"/>
          </p:nvPr>
        </p:nvSpPr>
        <p:spPr/>
        <p:txBody>
          <a:bodyPr/>
          <a:lstStyle/>
          <a:p>
            <a:fld id="{2EC333B5-80CE-4E4C-8940-BF400749D67B}" type="slidenum">
              <a:rPr lang="en-US" smtClean="0"/>
              <a:pPr/>
              <a:t>20</a:t>
            </a:fld>
            <a:endParaRPr lang="en-US"/>
          </a:p>
        </p:txBody>
      </p:sp>
      <p:sp>
        <p:nvSpPr>
          <p:cNvPr id="7" name="TextBox 6"/>
          <p:cNvSpPr txBox="1"/>
          <p:nvPr/>
        </p:nvSpPr>
        <p:spPr>
          <a:xfrm>
            <a:off x="1219200" y="1524000"/>
            <a:ext cx="2895600" cy="523220"/>
          </a:xfrm>
          <a:prstGeom prst="rect">
            <a:avLst/>
          </a:prstGeom>
          <a:noFill/>
        </p:spPr>
        <p:txBody>
          <a:bodyPr wrap="square" rtlCol="0">
            <a:spAutoFit/>
          </a:bodyPr>
          <a:lstStyle/>
          <a:p>
            <a:r>
              <a:rPr lang="en-US" sz="2800" dirty="0" err="1" smtClean="0"/>
              <a:t>r</a:t>
            </a:r>
            <a:r>
              <a:rPr lang="en-US" sz="2800" dirty="0" err="1" smtClean="0">
                <a:latin typeface="Arial" pitchFamily="34" charset="0"/>
                <a:cs typeface="Arial" pitchFamily="34" charset="0"/>
              </a:rPr>
              <a:t>egex</a:t>
            </a:r>
            <a:r>
              <a:rPr lang="en-US" sz="2800" dirty="0" smtClean="0">
                <a:latin typeface="Arial" pitchFamily="34" charset="0"/>
                <a:cs typeface="Arial" pitchFamily="34" charset="0"/>
              </a:rPr>
              <a:t>=“a*</a:t>
            </a:r>
            <a:r>
              <a:rPr lang="en-US" sz="2800" dirty="0" err="1" smtClean="0">
                <a:latin typeface="Arial" pitchFamily="34" charset="0"/>
                <a:cs typeface="Arial" pitchFamily="34" charset="0"/>
              </a:rPr>
              <a:t>aa</a:t>
            </a:r>
            <a:r>
              <a:rPr lang="en-US" sz="2800" dirty="0" smtClean="0">
                <a:latin typeface="Arial" pitchFamily="34" charset="0"/>
                <a:cs typeface="Arial" pitchFamily="34" charset="0"/>
              </a:rPr>
              <a:t>”</a:t>
            </a:r>
            <a:endParaRPr lang="en-US" sz="2800" dirty="0">
              <a:latin typeface="Arial" pitchFamily="34" charset="0"/>
              <a:cs typeface="Arial" pitchFamily="34" charset="0"/>
            </a:endParaRPr>
          </a:p>
        </p:txBody>
      </p:sp>
      <p:graphicFrame>
        <p:nvGraphicFramePr>
          <p:cNvPr id="8" name="Table 7"/>
          <p:cNvGraphicFramePr>
            <a:graphicFrameLocks noGrp="1"/>
          </p:cNvGraphicFramePr>
          <p:nvPr/>
        </p:nvGraphicFramePr>
        <p:xfrm>
          <a:off x="1295400" y="2133600"/>
          <a:ext cx="6172200" cy="1483360"/>
        </p:xfrm>
        <a:graphic>
          <a:graphicData uri="http://schemas.openxmlformats.org/drawingml/2006/table">
            <a:tbl>
              <a:tblPr firstRow="1" bandRow="1">
                <a:tableStyleId>{9D7B26C5-4107-4FEC-AEDC-1716B250A1EF}</a:tableStyleId>
              </a:tblPr>
              <a:tblGrid>
                <a:gridCol w="2057400"/>
                <a:gridCol w="2057400"/>
                <a:gridCol w="2057400"/>
              </a:tblGrid>
              <a:tr h="370840">
                <a:tc>
                  <a:txBody>
                    <a:bodyPr/>
                    <a:lstStyle/>
                    <a:p>
                      <a:r>
                        <a:rPr lang="en-US" dirty="0" smtClean="0"/>
                        <a:t>Current state (x)</a:t>
                      </a:r>
                      <a:endParaRPr lang="en-US" dirty="0">
                        <a:latin typeface="Arial" pitchFamily="34" charset="0"/>
                        <a:cs typeface="Arial" pitchFamily="34" charset="0"/>
                      </a:endParaRPr>
                    </a:p>
                  </a:txBody>
                  <a:tcPr/>
                </a:tc>
                <a:tc>
                  <a:txBody>
                    <a:bodyPr/>
                    <a:lstStyle/>
                    <a:p>
                      <a:r>
                        <a:rPr lang="en-US" dirty="0" smtClean="0"/>
                        <a:t>Input symbol (</a:t>
                      </a:r>
                      <a:r>
                        <a:rPr lang="en-US" dirty="0" err="1" smtClean="0"/>
                        <a:t>i</a:t>
                      </a:r>
                      <a:r>
                        <a:rPr lang="en-US" dirty="0" smtClean="0"/>
                        <a:t>)</a:t>
                      </a:r>
                      <a:endParaRPr lang="en-US" dirty="0">
                        <a:latin typeface="Arial" pitchFamily="34" charset="0"/>
                        <a:cs typeface="Arial" pitchFamily="34" charset="0"/>
                      </a:endParaRPr>
                    </a:p>
                  </a:txBody>
                  <a:tcPr/>
                </a:tc>
                <a:tc>
                  <a:txBody>
                    <a:bodyPr/>
                    <a:lstStyle/>
                    <a:p>
                      <a:r>
                        <a:rPr lang="en-US" dirty="0" smtClean="0"/>
                        <a:t>Next state (y)</a:t>
                      </a:r>
                      <a:endParaRPr lang="en-US" dirty="0">
                        <a:latin typeface="Arial" pitchFamily="34" charset="0"/>
                        <a:cs typeface="Arial" pitchFamily="34" charset="0"/>
                      </a:endParaRPr>
                    </a:p>
                  </a:txBody>
                  <a:tcPr/>
                </a:tc>
              </a:tr>
              <a:tr h="370840">
                <a:tc>
                  <a:txBody>
                    <a:bodyPr/>
                    <a:lstStyle/>
                    <a:p>
                      <a:r>
                        <a:rPr lang="en-US" dirty="0" smtClean="0"/>
                        <a:t>1</a:t>
                      </a:r>
                      <a:endParaRPr lang="en-US" dirty="0">
                        <a:latin typeface="Arial" pitchFamily="34" charset="0"/>
                        <a:cs typeface="Arial" pitchFamily="34" charset="0"/>
                      </a:endParaRPr>
                    </a:p>
                  </a:txBody>
                  <a:tcPr/>
                </a:tc>
                <a:tc>
                  <a:txBody>
                    <a:bodyPr/>
                    <a:lstStyle/>
                    <a:p>
                      <a:r>
                        <a:rPr lang="en-US" dirty="0" smtClean="0"/>
                        <a:t>a</a:t>
                      </a:r>
                      <a:endParaRPr lang="en-US" dirty="0">
                        <a:latin typeface="Arial" pitchFamily="34" charset="0"/>
                        <a:cs typeface="Arial" pitchFamily="34" charset="0"/>
                      </a:endParaRPr>
                    </a:p>
                  </a:txBody>
                  <a:tcPr/>
                </a:tc>
                <a:tc>
                  <a:txBody>
                    <a:bodyPr/>
                    <a:lstStyle/>
                    <a:p>
                      <a:r>
                        <a:rPr lang="en-US" dirty="0" smtClean="0"/>
                        <a:t>1</a:t>
                      </a:r>
                      <a:endParaRPr lang="en-US" dirty="0">
                        <a:latin typeface="Arial" pitchFamily="34" charset="0"/>
                        <a:cs typeface="Arial" pitchFamily="34" charset="0"/>
                      </a:endParaRPr>
                    </a:p>
                  </a:txBody>
                  <a:tcPr/>
                </a:tc>
              </a:tr>
              <a:tr h="370840">
                <a:tc>
                  <a:txBody>
                    <a:bodyPr/>
                    <a:lstStyle/>
                    <a:p>
                      <a:r>
                        <a:rPr lang="en-US" dirty="0" smtClean="0"/>
                        <a:t>1</a:t>
                      </a:r>
                      <a:endParaRPr lang="en-US" dirty="0">
                        <a:latin typeface="Arial" pitchFamily="34" charset="0"/>
                        <a:cs typeface="Arial" pitchFamily="34" charset="0"/>
                      </a:endParaRPr>
                    </a:p>
                  </a:txBody>
                  <a:tcPr/>
                </a:tc>
                <a:tc>
                  <a:txBody>
                    <a:bodyPr/>
                    <a:lstStyle/>
                    <a:p>
                      <a:r>
                        <a:rPr lang="en-US" dirty="0" smtClean="0"/>
                        <a:t>a</a:t>
                      </a:r>
                      <a:endParaRPr lang="en-US" dirty="0">
                        <a:latin typeface="Arial" pitchFamily="34" charset="0"/>
                        <a:cs typeface="Arial" pitchFamily="34" charset="0"/>
                      </a:endParaRPr>
                    </a:p>
                  </a:txBody>
                  <a:tcPr/>
                </a:tc>
                <a:tc>
                  <a:txBody>
                    <a:bodyPr/>
                    <a:lstStyle/>
                    <a:p>
                      <a:r>
                        <a:rPr lang="en-US" dirty="0" smtClean="0"/>
                        <a:t>2</a:t>
                      </a:r>
                      <a:endParaRPr lang="en-US" dirty="0">
                        <a:latin typeface="Arial" pitchFamily="34" charset="0"/>
                        <a:cs typeface="Arial" pitchFamily="34" charset="0"/>
                      </a:endParaRPr>
                    </a:p>
                  </a:txBody>
                  <a:tcPr/>
                </a:tc>
              </a:tr>
              <a:tr h="370840">
                <a:tc>
                  <a:txBody>
                    <a:bodyPr/>
                    <a:lstStyle/>
                    <a:p>
                      <a:r>
                        <a:rPr lang="en-US" dirty="0" smtClean="0"/>
                        <a:t>2</a:t>
                      </a:r>
                      <a:endParaRPr lang="en-US" dirty="0">
                        <a:latin typeface="Arial" pitchFamily="34" charset="0"/>
                        <a:cs typeface="Arial" pitchFamily="34" charset="0"/>
                      </a:endParaRPr>
                    </a:p>
                  </a:txBody>
                  <a:tcPr/>
                </a:tc>
                <a:tc>
                  <a:txBody>
                    <a:bodyPr/>
                    <a:lstStyle/>
                    <a:p>
                      <a:r>
                        <a:rPr lang="en-US" dirty="0" smtClean="0"/>
                        <a:t>a</a:t>
                      </a:r>
                      <a:endParaRPr lang="en-US" dirty="0">
                        <a:latin typeface="Arial" pitchFamily="34" charset="0"/>
                        <a:cs typeface="Arial" pitchFamily="34" charset="0"/>
                      </a:endParaRPr>
                    </a:p>
                  </a:txBody>
                  <a:tcPr/>
                </a:tc>
                <a:tc>
                  <a:txBody>
                    <a:bodyPr/>
                    <a:lstStyle/>
                    <a:p>
                      <a:r>
                        <a:rPr lang="en-US" dirty="0" smtClean="0"/>
                        <a:t>3</a:t>
                      </a:r>
                      <a:endParaRPr lang="en-US" dirty="0">
                        <a:latin typeface="Arial" pitchFamily="34" charset="0"/>
                        <a:cs typeface="Arial" pitchFamily="34" charset="0"/>
                      </a:endParaRPr>
                    </a:p>
                  </a:txBody>
                  <a:tcPr/>
                </a:tc>
              </a:tr>
            </a:tbl>
          </a:graphicData>
        </a:graphic>
      </p:graphicFrame>
      <p:grpSp>
        <p:nvGrpSpPr>
          <p:cNvPr id="11" name="Group 10"/>
          <p:cNvGrpSpPr/>
          <p:nvPr/>
        </p:nvGrpSpPr>
        <p:grpSpPr>
          <a:xfrm>
            <a:off x="2290900" y="3733800"/>
            <a:ext cx="3057864" cy="1784293"/>
            <a:chOff x="2290900" y="3733800"/>
            <a:chExt cx="3057864" cy="1784293"/>
          </a:xfrm>
        </p:grpSpPr>
        <p:grpSp>
          <p:nvGrpSpPr>
            <p:cNvPr id="10" name="Group 9"/>
            <p:cNvGrpSpPr/>
            <p:nvPr/>
          </p:nvGrpSpPr>
          <p:grpSpPr>
            <a:xfrm>
              <a:off x="2290900" y="4594763"/>
              <a:ext cx="3057864" cy="923330"/>
              <a:chOff x="2290900" y="4594763"/>
              <a:chExt cx="3057864" cy="923330"/>
            </a:xfrm>
          </p:grpSpPr>
          <p:sp>
            <p:nvSpPr>
              <p:cNvPr id="5" name="TextBox 4"/>
              <p:cNvSpPr txBox="1"/>
              <p:nvPr/>
            </p:nvSpPr>
            <p:spPr>
              <a:xfrm>
                <a:off x="2290900" y="4830734"/>
                <a:ext cx="1248697" cy="369332"/>
              </a:xfrm>
              <a:prstGeom prst="rect">
                <a:avLst/>
              </a:prstGeom>
              <a:noFill/>
            </p:spPr>
            <p:txBody>
              <a:bodyPr wrap="square" rtlCol="0">
                <a:spAutoFit/>
              </a:bodyPr>
              <a:lstStyle/>
              <a:p>
                <a:r>
                  <a:rPr lang="en-US" dirty="0" smtClean="0">
                    <a:latin typeface="Arial" pitchFamily="34" charset="0"/>
                    <a:cs typeface="Arial" pitchFamily="34" charset="0"/>
                  </a:rPr>
                  <a:t>T(</a:t>
                </a:r>
                <a:r>
                  <a:rPr lang="en-US" dirty="0" err="1" smtClean="0">
                    <a:latin typeface="Arial" pitchFamily="34" charset="0"/>
                    <a:cs typeface="Arial" pitchFamily="34" charset="0"/>
                  </a:rPr>
                  <a:t>x,i,y</a:t>
                </a:r>
                <a:r>
                  <a:rPr lang="en-US" dirty="0" smtClean="0">
                    <a:latin typeface="Arial" pitchFamily="34" charset="0"/>
                    <a:cs typeface="Arial" pitchFamily="34" charset="0"/>
                  </a:rPr>
                  <a:t>) =</a:t>
                </a:r>
                <a:endParaRPr lang="en-US" dirty="0">
                  <a:latin typeface="Arial" pitchFamily="34" charset="0"/>
                  <a:cs typeface="Arial" pitchFamily="34" charset="0"/>
                </a:endParaRPr>
              </a:p>
            </p:txBody>
          </p:sp>
          <p:sp>
            <p:nvSpPr>
              <p:cNvPr id="6" name="TextBox 5"/>
              <p:cNvSpPr txBox="1"/>
              <p:nvPr/>
            </p:nvSpPr>
            <p:spPr>
              <a:xfrm>
                <a:off x="3429000" y="4594763"/>
                <a:ext cx="1919764" cy="923330"/>
              </a:xfrm>
              <a:prstGeom prst="rect">
                <a:avLst/>
              </a:prstGeom>
              <a:noFill/>
              <a:ln w="19050">
                <a:solidFill>
                  <a:schemeClr val="accent6">
                    <a:lumMod val="75000"/>
                  </a:schemeClr>
                </a:solidFill>
              </a:ln>
            </p:spPr>
            <p:txBody>
              <a:bodyPr wrap="square" rtlCol="0">
                <a:spAutoFit/>
              </a:bodyPr>
              <a:lstStyle/>
              <a:p>
                <a:pPr algn="ctr"/>
                <a:r>
                  <a:rPr lang="en-US" dirty="0" smtClean="0">
                    <a:latin typeface="Arial" pitchFamily="34" charset="0"/>
                    <a:cs typeface="Arial" pitchFamily="34" charset="0"/>
                  </a:rPr>
                  <a:t>   (1 </a:t>
                </a:r>
                <a:r>
                  <a:rPr lang="el-GR" dirty="0" smtClean="0">
                    <a:latin typeface="Arial" pitchFamily="34" charset="0"/>
                    <a:cs typeface="Arial" pitchFamily="34" charset="0"/>
                  </a:rPr>
                  <a:t>Λ</a:t>
                </a:r>
                <a:r>
                  <a:rPr lang="en-US" dirty="0" smtClean="0">
                    <a:latin typeface="Arial" pitchFamily="34" charset="0"/>
                    <a:cs typeface="Arial" pitchFamily="34" charset="0"/>
                  </a:rPr>
                  <a:t> a</a:t>
                </a:r>
                <a:r>
                  <a:rPr lang="el-GR" dirty="0" smtClean="0">
                    <a:latin typeface="Arial" pitchFamily="34" charset="0"/>
                    <a:cs typeface="Arial" pitchFamily="34" charset="0"/>
                  </a:rPr>
                  <a:t> Λ </a:t>
                </a:r>
                <a:r>
                  <a:rPr lang="en-US" dirty="0" smtClean="0">
                    <a:latin typeface="Arial" pitchFamily="34" charset="0"/>
                    <a:cs typeface="Arial" pitchFamily="34" charset="0"/>
                  </a:rPr>
                  <a:t>1)</a:t>
                </a:r>
              </a:p>
              <a:p>
                <a:pPr algn="ctr"/>
                <a:r>
                  <a:rPr lang="en-US" dirty="0" smtClean="0">
                    <a:latin typeface="Arial" pitchFamily="34" charset="0"/>
                    <a:cs typeface="Arial" pitchFamily="34" charset="0"/>
                  </a:rPr>
                  <a:t>V (1</a:t>
                </a:r>
                <a:r>
                  <a:rPr lang="el-GR" dirty="0" smtClean="0">
                    <a:latin typeface="Arial" pitchFamily="34" charset="0"/>
                    <a:cs typeface="Arial" pitchFamily="34" charset="0"/>
                  </a:rPr>
                  <a:t> Λ </a:t>
                </a:r>
                <a:r>
                  <a:rPr lang="en-US" dirty="0" smtClean="0">
                    <a:latin typeface="Arial" pitchFamily="34" charset="0"/>
                    <a:cs typeface="Arial" pitchFamily="34" charset="0"/>
                  </a:rPr>
                  <a:t>a</a:t>
                </a:r>
                <a:r>
                  <a:rPr lang="el-GR" dirty="0" smtClean="0">
                    <a:latin typeface="Arial" pitchFamily="34" charset="0"/>
                    <a:cs typeface="Arial" pitchFamily="34" charset="0"/>
                  </a:rPr>
                  <a:t> Λ </a:t>
                </a:r>
                <a:r>
                  <a:rPr lang="en-US" dirty="0" smtClean="0">
                    <a:latin typeface="Arial" pitchFamily="34" charset="0"/>
                    <a:cs typeface="Arial" pitchFamily="34" charset="0"/>
                  </a:rPr>
                  <a:t>2)</a:t>
                </a:r>
              </a:p>
              <a:p>
                <a:pPr algn="ctr"/>
                <a:r>
                  <a:rPr lang="en-US" dirty="0" smtClean="0">
                    <a:latin typeface="Arial" pitchFamily="34" charset="0"/>
                    <a:cs typeface="Arial" pitchFamily="34" charset="0"/>
                  </a:rPr>
                  <a:t>V (2</a:t>
                </a:r>
                <a:r>
                  <a:rPr lang="el-GR" dirty="0" smtClean="0">
                    <a:latin typeface="Arial" pitchFamily="34" charset="0"/>
                    <a:cs typeface="Arial" pitchFamily="34" charset="0"/>
                  </a:rPr>
                  <a:t> Λ </a:t>
                </a:r>
                <a:r>
                  <a:rPr lang="en-US" dirty="0" smtClean="0">
                    <a:latin typeface="Arial" pitchFamily="34" charset="0"/>
                    <a:cs typeface="Arial" pitchFamily="34" charset="0"/>
                  </a:rPr>
                  <a:t>a</a:t>
                </a:r>
                <a:r>
                  <a:rPr lang="el-GR" dirty="0" smtClean="0">
                    <a:latin typeface="Arial" pitchFamily="34" charset="0"/>
                    <a:cs typeface="Arial" pitchFamily="34" charset="0"/>
                  </a:rPr>
                  <a:t> Λ </a:t>
                </a:r>
                <a:r>
                  <a:rPr lang="en-US" dirty="0" smtClean="0">
                    <a:latin typeface="Arial" pitchFamily="34" charset="0"/>
                    <a:cs typeface="Arial" pitchFamily="34" charset="0"/>
                  </a:rPr>
                  <a:t>3)</a:t>
                </a:r>
                <a:endParaRPr lang="en-US" dirty="0">
                  <a:latin typeface="Arial" pitchFamily="34" charset="0"/>
                  <a:cs typeface="Arial" pitchFamily="34" charset="0"/>
                </a:endParaRPr>
              </a:p>
            </p:txBody>
          </p:sp>
        </p:grpSp>
        <p:cxnSp>
          <p:nvCxnSpPr>
            <p:cNvPr id="9" name="Straight Arrow Connector 8"/>
            <p:cNvCxnSpPr/>
            <p:nvPr/>
          </p:nvCxnSpPr>
          <p:spPr>
            <a:xfrm rot="5400000">
              <a:off x="3886994" y="4114006"/>
              <a:ext cx="762000" cy="1588"/>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linds(horizontal)">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blinds(horizontal)">
                                      <p:cBhvr>
                                        <p:cTn id="12"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Match Test using Boolean Functions</a:t>
            </a:r>
            <a:endParaRPr lang="en-US" dirty="0"/>
          </a:p>
        </p:txBody>
      </p:sp>
      <p:sp>
        <p:nvSpPr>
          <p:cNvPr id="4" name="Slide Number Placeholder 3"/>
          <p:cNvSpPr>
            <a:spLocks noGrp="1"/>
          </p:cNvSpPr>
          <p:nvPr>
            <p:ph type="sldNum" sz="quarter" idx="10"/>
          </p:nvPr>
        </p:nvSpPr>
        <p:spPr/>
        <p:txBody>
          <a:bodyPr/>
          <a:lstStyle/>
          <a:p>
            <a:fld id="{2EC333B5-80CE-4E4C-8940-BF400749D67B}" type="slidenum">
              <a:rPr lang="en-US" smtClean="0"/>
              <a:pPr/>
              <a:t>21</a:t>
            </a:fld>
            <a:endParaRPr lang="en-US"/>
          </a:p>
        </p:txBody>
      </p:sp>
      <p:sp>
        <p:nvSpPr>
          <p:cNvPr id="5" name="TextBox 4"/>
          <p:cNvSpPr txBox="1"/>
          <p:nvPr/>
        </p:nvSpPr>
        <p:spPr>
          <a:xfrm>
            <a:off x="1640808" y="1736724"/>
            <a:ext cx="2626392" cy="461665"/>
          </a:xfrm>
          <a:prstGeom prst="rect">
            <a:avLst/>
          </a:prstGeom>
          <a:noFill/>
        </p:spPr>
        <p:txBody>
          <a:bodyPr wrap="square" rtlCol="0">
            <a:spAutoFit/>
          </a:bodyPr>
          <a:lstStyle/>
          <a:p>
            <a:r>
              <a:rPr lang="en-US" sz="2400" dirty="0" smtClean="0">
                <a:latin typeface="Arial" pitchFamily="34" charset="0"/>
                <a:cs typeface="Arial" pitchFamily="34" charset="0"/>
              </a:rPr>
              <a:t>{1} </a:t>
            </a:r>
            <a:r>
              <a:rPr lang="el-GR" sz="2400" dirty="0" smtClean="0">
                <a:latin typeface="Arial" pitchFamily="34" charset="0"/>
                <a:cs typeface="Arial" pitchFamily="34" charset="0"/>
              </a:rPr>
              <a:t>Λ </a:t>
            </a:r>
            <a:r>
              <a:rPr lang="en-US" sz="2400" dirty="0" smtClean="0">
                <a:latin typeface="Arial" pitchFamily="34" charset="0"/>
                <a:cs typeface="Arial" pitchFamily="34" charset="0"/>
              </a:rPr>
              <a:t>a </a:t>
            </a:r>
            <a:r>
              <a:rPr lang="el-GR" sz="2400" dirty="0" smtClean="0">
                <a:latin typeface="Arial" pitchFamily="34" charset="0"/>
                <a:cs typeface="Arial" pitchFamily="34" charset="0"/>
              </a:rPr>
              <a:t>Λ </a:t>
            </a:r>
            <a:r>
              <a:rPr lang="en-US" sz="2400" dirty="0" smtClean="0">
                <a:latin typeface="Arial" pitchFamily="34" charset="0"/>
                <a:cs typeface="Arial" pitchFamily="34" charset="0"/>
              </a:rPr>
              <a:t>T(</a:t>
            </a:r>
            <a:r>
              <a:rPr lang="en-US" sz="2400" dirty="0" err="1" smtClean="0">
                <a:latin typeface="Arial" pitchFamily="34" charset="0"/>
                <a:cs typeface="Arial" pitchFamily="34" charset="0"/>
              </a:rPr>
              <a:t>x,i,y</a:t>
            </a:r>
            <a:r>
              <a:rPr lang="en-US" sz="2400" dirty="0" smtClean="0">
                <a:latin typeface="Arial" pitchFamily="34" charset="0"/>
                <a:cs typeface="Arial" pitchFamily="34" charset="0"/>
              </a:rPr>
              <a:t>)</a:t>
            </a:r>
            <a:endParaRPr lang="en-US" sz="2400" dirty="0">
              <a:latin typeface="Arial" pitchFamily="34" charset="0"/>
              <a:cs typeface="Arial" pitchFamily="34" charset="0"/>
            </a:endParaRPr>
          </a:p>
        </p:txBody>
      </p:sp>
      <p:sp>
        <p:nvSpPr>
          <p:cNvPr id="6" name="TextBox 5"/>
          <p:cNvSpPr txBox="1"/>
          <p:nvPr/>
        </p:nvSpPr>
        <p:spPr>
          <a:xfrm>
            <a:off x="4460208" y="1622418"/>
            <a:ext cx="2321592" cy="830997"/>
          </a:xfrm>
          <a:prstGeom prst="rect">
            <a:avLst/>
          </a:prstGeom>
          <a:noFill/>
        </p:spPr>
        <p:txBody>
          <a:bodyPr wrap="square" rtlCol="0">
            <a:spAutoFit/>
          </a:bodyPr>
          <a:lstStyle/>
          <a:p>
            <a:r>
              <a:rPr lang="en-US" sz="2400" dirty="0" smtClean="0">
                <a:latin typeface="Arial" pitchFamily="34" charset="0"/>
                <a:cs typeface="Arial" pitchFamily="34" charset="0"/>
              </a:rPr>
              <a:t>   (1</a:t>
            </a:r>
            <a:r>
              <a:rPr lang="el-GR" sz="2400" dirty="0" smtClean="0">
                <a:latin typeface="Arial" pitchFamily="34" charset="0"/>
                <a:cs typeface="Arial" pitchFamily="34" charset="0"/>
              </a:rPr>
              <a:t>Λ</a:t>
            </a:r>
            <a:r>
              <a:rPr lang="en-US" sz="2400" dirty="0" smtClean="0">
                <a:latin typeface="Arial" pitchFamily="34" charset="0"/>
                <a:cs typeface="Arial" pitchFamily="34" charset="0"/>
              </a:rPr>
              <a:t>a</a:t>
            </a:r>
            <a:r>
              <a:rPr lang="el-GR" sz="2400" dirty="0" smtClean="0">
                <a:latin typeface="Arial" pitchFamily="34" charset="0"/>
                <a:cs typeface="Arial" pitchFamily="34" charset="0"/>
              </a:rPr>
              <a:t>Λ</a:t>
            </a:r>
            <a:r>
              <a:rPr lang="en-US" sz="2400" dirty="0" smtClean="0">
                <a:latin typeface="Arial" pitchFamily="34" charset="0"/>
                <a:cs typeface="Arial" pitchFamily="34" charset="0"/>
              </a:rPr>
              <a:t> 1 )</a:t>
            </a:r>
          </a:p>
          <a:p>
            <a:r>
              <a:rPr lang="en-US" sz="2400" dirty="0" smtClean="0">
                <a:latin typeface="Arial" pitchFamily="34" charset="0"/>
                <a:cs typeface="Arial" pitchFamily="34" charset="0"/>
              </a:rPr>
              <a:t>V (1</a:t>
            </a:r>
            <a:r>
              <a:rPr lang="el-GR" sz="2400" dirty="0" smtClean="0">
                <a:latin typeface="Arial" pitchFamily="34" charset="0"/>
                <a:cs typeface="Arial" pitchFamily="34" charset="0"/>
              </a:rPr>
              <a:t>Λ</a:t>
            </a:r>
            <a:r>
              <a:rPr lang="en-US" sz="2400" dirty="0" smtClean="0">
                <a:latin typeface="Arial" pitchFamily="34" charset="0"/>
                <a:cs typeface="Arial" pitchFamily="34" charset="0"/>
              </a:rPr>
              <a:t>a</a:t>
            </a:r>
            <a:r>
              <a:rPr lang="el-GR" sz="2400" dirty="0" smtClean="0">
                <a:latin typeface="Arial" pitchFamily="34" charset="0"/>
                <a:cs typeface="Arial" pitchFamily="34" charset="0"/>
              </a:rPr>
              <a:t>Λ</a:t>
            </a:r>
            <a:r>
              <a:rPr lang="en-US" sz="2400" dirty="0" smtClean="0">
                <a:latin typeface="Arial" pitchFamily="34" charset="0"/>
                <a:cs typeface="Arial" pitchFamily="34" charset="0"/>
              </a:rPr>
              <a:t> 2 )</a:t>
            </a:r>
            <a:endParaRPr lang="en-US" sz="2400" dirty="0">
              <a:latin typeface="Arial" pitchFamily="34" charset="0"/>
              <a:cs typeface="Arial" pitchFamily="34" charset="0"/>
            </a:endParaRPr>
          </a:p>
        </p:txBody>
      </p:sp>
      <p:sp>
        <p:nvSpPr>
          <p:cNvPr id="7" name="Rectangle 6"/>
          <p:cNvSpPr/>
          <p:nvPr/>
        </p:nvSpPr>
        <p:spPr bwMode="auto">
          <a:xfrm>
            <a:off x="5701352" y="1584324"/>
            <a:ext cx="228600" cy="838200"/>
          </a:xfrm>
          <a:prstGeom prst="rect">
            <a:avLst/>
          </a:prstGeom>
          <a:noFill/>
          <a:ln w="3175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57200" rtl="0" eaLnBrk="1" fontAlgn="base" latinLnBrk="0" hangingPunct="0">
              <a:lnSpc>
                <a:spcPct val="93000"/>
              </a:lnSpc>
              <a:spcBef>
                <a:spcPct val="0"/>
              </a:spcBef>
              <a:spcAft>
                <a:spcPct val="0"/>
              </a:spcAft>
              <a:buClr>
                <a:srgbClr val="000000"/>
              </a:buClr>
              <a:buSzPct val="100000"/>
              <a:buFont typeface="Times New Roman" pitchFamily="16" charset="0"/>
              <a:buNone/>
              <a:tabLst/>
            </a:pPr>
            <a:endParaRPr kumimoji="0" lang="en-US" sz="1800" b="0" i="0" u="none" strike="noStrike" cap="none" normalizeH="0" baseline="0" smtClean="0">
              <a:ln>
                <a:noFill/>
              </a:ln>
              <a:effectLst/>
              <a:latin typeface="Arial" pitchFamily="34" charset="0"/>
              <a:cs typeface="Arial" pitchFamily="34" charset="0"/>
            </a:endParaRPr>
          </a:p>
        </p:txBody>
      </p:sp>
      <p:sp>
        <p:nvSpPr>
          <p:cNvPr id="8" name="Right Arrow 7"/>
          <p:cNvSpPr/>
          <p:nvPr/>
        </p:nvSpPr>
        <p:spPr bwMode="auto">
          <a:xfrm>
            <a:off x="4003008" y="1889124"/>
            <a:ext cx="381000" cy="228600"/>
          </a:xfrm>
          <a:prstGeom prst="rightArrow">
            <a:avLst/>
          </a:prstGeom>
          <a:noFill/>
          <a:ln w="1587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57200" rtl="0" eaLnBrk="1" fontAlgn="base" latinLnBrk="0" hangingPunct="0">
              <a:lnSpc>
                <a:spcPct val="93000"/>
              </a:lnSpc>
              <a:spcBef>
                <a:spcPct val="0"/>
              </a:spcBef>
              <a:spcAft>
                <a:spcPct val="0"/>
              </a:spcAft>
              <a:buClr>
                <a:srgbClr val="000000"/>
              </a:buClr>
              <a:buSzPct val="100000"/>
              <a:buFont typeface="Times New Roman" pitchFamily="16" charset="0"/>
              <a:buNone/>
              <a:tabLst/>
            </a:pPr>
            <a:endParaRPr kumimoji="0" lang="en-US" sz="1800" b="0" i="0" u="none" strike="noStrike" cap="none" normalizeH="0" baseline="0" smtClean="0">
              <a:ln>
                <a:noFill/>
              </a:ln>
              <a:effectLst/>
              <a:latin typeface="Arial" pitchFamily="34" charset="0"/>
              <a:cs typeface="Arial" pitchFamily="34" charset="0"/>
            </a:endParaRPr>
          </a:p>
        </p:txBody>
      </p:sp>
      <p:sp>
        <p:nvSpPr>
          <p:cNvPr id="9" name="TextBox 8"/>
          <p:cNvSpPr txBox="1"/>
          <p:nvPr/>
        </p:nvSpPr>
        <p:spPr>
          <a:xfrm>
            <a:off x="1616744" y="3719399"/>
            <a:ext cx="2895600" cy="461665"/>
          </a:xfrm>
          <a:prstGeom prst="rect">
            <a:avLst/>
          </a:prstGeom>
          <a:noFill/>
        </p:spPr>
        <p:txBody>
          <a:bodyPr wrap="square" rtlCol="0">
            <a:spAutoFit/>
          </a:bodyPr>
          <a:lstStyle/>
          <a:p>
            <a:r>
              <a:rPr lang="en-US" sz="2400" dirty="0" smtClean="0">
                <a:latin typeface="Arial" pitchFamily="34" charset="0"/>
                <a:cs typeface="Arial" pitchFamily="34" charset="0"/>
              </a:rPr>
              <a:t>{1,2} </a:t>
            </a:r>
            <a:r>
              <a:rPr lang="el-GR" sz="2400" dirty="0" smtClean="0">
                <a:latin typeface="Arial" pitchFamily="34" charset="0"/>
                <a:cs typeface="Arial" pitchFamily="34" charset="0"/>
              </a:rPr>
              <a:t>Λ </a:t>
            </a:r>
            <a:r>
              <a:rPr lang="en-US" sz="2400" dirty="0" smtClean="0">
                <a:latin typeface="Arial" pitchFamily="34" charset="0"/>
                <a:cs typeface="Arial" pitchFamily="34" charset="0"/>
              </a:rPr>
              <a:t>a</a:t>
            </a:r>
            <a:r>
              <a:rPr lang="el-GR" sz="2400" dirty="0" smtClean="0">
                <a:latin typeface="Arial" pitchFamily="34" charset="0"/>
                <a:cs typeface="Arial" pitchFamily="34" charset="0"/>
              </a:rPr>
              <a:t> Λ </a:t>
            </a:r>
            <a:r>
              <a:rPr lang="en-US" sz="2400" dirty="0" smtClean="0">
                <a:latin typeface="Arial" pitchFamily="34" charset="0"/>
                <a:cs typeface="Arial" pitchFamily="34" charset="0"/>
              </a:rPr>
              <a:t>T(</a:t>
            </a:r>
            <a:r>
              <a:rPr lang="en-US" sz="2400" dirty="0" err="1" smtClean="0">
                <a:latin typeface="Arial" pitchFamily="34" charset="0"/>
                <a:cs typeface="Arial" pitchFamily="34" charset="0"/>
              </a:rPr>
              <a:t>x,i,y</a:t>
            </a:r>
            <a:r>
              <a:rPr lang="en-US" sz="2400" dirty="0" smtClean="0">
                <a:latin typeface="Arial" pitchFamily="34" charset="0"/>
                <a:cs typeface="Arial" pitchFamily="34" charset="0"/>
              </a:rPr>
              <a:t>)</a:t>
            </a:r>
            <a:endParaRPr lang="en-US" sz="2400" dirty="0">
              <a:latin typeface="Arial" pitchFamily="34" charset="0"/>
              <a:cs typeface="Arial" pitchFamily="34" charset="0"/>
            </a:endParaRPr>
          </a:p>
        </p:txBody>
      </p:sp>
      <p:sp>
        <p:nvSpPr>
          <p:cNvPr id="10" name="TextBox 9"/>
          <p:cNvSpPr txBox="1"/>
          <p:nvPr/>
        </p:nvSpPr>
        <p:spPr>
          <a:xfrm>
            <a:off x="4765008" y="3507518"/>
            <a:ext cx="2321592" cy="1200329"/>
          </a:xfrm>
          <a:prstGeom prst="rect">
            <a:avLst/>
          </a:prstGeom>
          <a:noFill/>
        </p:spPr>
        <p:txBody>
          <a:bodyPr wrap="square" rtlCol="0">
            <a:spAutoFit/>
          </a:bodyPr>
          <a:lstStyle/>
          <a:p>
            <a:r>
              <a:rPr lang="en-US" sz="2400" dirty="0" smtClean="0">
                <a:latin typeface="Arial" pitchFamily="34" charset="0"/>
                <a:cs typeface="Arial" pitchFamily="34" charset="0"/>
              </a:rPr>
              <a:t>   (1</a:t>
            </a:r>
            <a:r>
              <a:rPr lang="el-GR" sz="2400" dirty="0" smtClean="0">
                <a:latin typeface="Arial" pitchFamily="34" charset="0"/>
                <a:cs typeface="Arial" pitchFamily="34" charset="0"/>
              </a:rPr>
              <a:t>Λ</a:t>
            </a:r>
            <a:r>
              <a:rPr lang="en-US" sz="2400" dirty="0" smtClean="0">
                <a:latin typeface="Arial" pitchFamily="34" charset="0"/>
                <a:cs typeface="Arial" pitchFamily="34" charset="0"/>
              </a:rPr>
              <a:t>a</a:t>
            </a:r>
            <a:r>
              <a:rPr lang="el-GR" sz="2400" dirty="0" smtClean="0">
                <a:latin typeface="Arial" pitchFamily="34" charset="0"/>
                <a:cs typeface="Arial" pitchFamily="34" charset="0"/>
              </a:rPr>
              <a:t>Λ </a:t>
            </a:r>
            <a:r>
              <a:rPr lang="en-US" sz="2400" dirty="0" smtClean="0">
                <a:latin typeface="Arial" pitchFamily="34" charset="0"/>
                <a:cs typeface="Arial" pitchFamily="34" charset="0"/>
              </a:rPr>
              <a:t>1)</a:t>
            </a:r>
          </a:p>
          <a:p>
            <a:r>
              <a:rPr lang="en-US" sz="2400" dirty="0" smtClean="0">
                <a:latin typeface="Arial" pitchFamily="34" charset="0"/>
                <a:cs typeface="Arial" pitchFamily="34" charset="0"/>
              </a:rPr>
              <a:t>V (1</a:t>
            </a:r>
            <a:r>
              <a:rPr lang="el-GR" sz="2400" dirty="0" smtClean="0">
                <a:latin typeface="Arial" pitchFamily="34" charset="0"/>
                <a:cs typeface="Arial" pitchFamily="34" charset="0"/>
              </a:rPr>
              <a:t>Λ</a:t>
            </a:r>
            <a:r>
              <a:rPr lang="en-US" sz="2400" dirty="0" smtClean="0">
                <a:latin typeface="Arial" pitchFamily="34" charset="0"/>
                <a:cs typeface="Arial" pitchFamily="34" charset="0"/>
              </a:rPr>
              <a:t>a</a:t>
            </a:r>
            <a:r>
              <a:rPr lang="el-GR" sz="2400" dirty="0" smtClean="0">
                <a:latin typeface="Arial" pitchFamily="34" charset="0"/>
                <a:cs typeface="Arial" pitchFamily="34" charset="0"/>
              </a:rPr>
              <a:t>Λ</a:t>
            </a:r>
            <a:r>
              <a:rPr lang="en-US" sz="2400" dirty="0" smtClean="0">
                <a:latin typeface="Arial" pitchFamily="34" charset="0"/>
                <a:cs typeface="Arial" pitchFamily="34" charset="0"/>
              </a:rPr>
              <a:t> 2)</a:t>
            </a:r>
          </a:p>
          <a:p>
            <a:r>
              <a:rPr lang="en-US" sz="2400" dirty="0" smtClean="0">
                <a:latin typeface="Arial" pitchFamily="34" charset="0"/>
                <a:cs typeface="Arial" pitchFamily="34" charset="0"/>
              </a:rPr>
              <a:t>V (2</a:t>
            </a:r>
            <a:r>
              <a:rPr lang="el-GR" sz="2400" dirty="0" smtClean="0">
                <a:latin typeface="Arial" pitchFamily="34" charset="0"/>
                <a:cs typeface="Arial" pitchFamily="34" charset="0"/>
              </a:rPr>
              <a:t>Λ</a:t>
            </a:r>
            <a:r>
              <a:rPr lang="en-US" sz="2400" dirty="0" smtClean="0">
                <a:latin typeface="Arial" pitchFamily="34" charset="0"/>
                <a:cs typeface="Arial" pitchFamily="34" charset="0"/>
              </a:rPr>
              <a:t>a</a:t>
            </a:r>
            <a:r>
              <a:rPr lang="el-GR" sz="2400" dirty="0" smtClean="0">
                <a:latin typeface="Arial" pitchFamily="34" charset="0"/>
                <a:cs typeface="Arial" pitchFamily="34" charset="0"/>
              </a:rPr>
              <a:t>Λ </a:t>
            </a:r>
            <a:r>
              <a:rPr lang="en-US" sz="2400" dirty="0" smtClean="0">
                <a:latin typeface="Arial" pitchFamily="34" charset="0"/>
                <a:cs typeface="Arial" pitchFamily="34" charset="0"/>
              </a:rPr>
              <a:t>3)</a:t>
            </a:r>
            <a:endParaRPr lang="en-US" sz="2400" dirty="0">
              <a:latin typeface="Arial" pitchFamily="34" charset="0"/>
              <a:cs typeface="Arial" pitchFamily="34" charset="0"/>
            </a:endParaRPr>
          </a:p>
        </p:txBody>
      </p:sp>
      <p:sp>
        <p:nvSpPr>
          <p:cNvPr id="11" name="Rectangle 10"/>
          <p:cNvSpPr/>
          <p:nvPr/>
        </p:nvSpPr>
        <p:spPr bwMode="auto">
          <a:xfrm>
            <a:off x="5981872" y="3524016"/>
            <a:ext cx="276728" cy="1143000"/>
          </a:xfrm>
          <a:prstGeom prst="rect">
            <a:avLst/>
          </a:prstGeom>
          <a:noFill/>
          <a:ln w="3175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57200" rtl="0" eaLnBrk="1" fontAlgn="base" latinLnBrk="0" hangingPunct="0">
              <a:lnSpc>
                <a:spcPct val="93000"/>
              </a:lnSpc>
              <a:spcBef>
                <a:spcPct val="0"/>
              </a:spcBef>
              <a:spcAft>
                <a:spcPct val="0"/>
              </a:spcAft>
              <a:buClr>
                <a:srgbClr val="000000"/>
              </a:buClr>
              <a:buSzPct val="100000"/>
              <a:buFont typeface="Times New Roman" pitchFamily="16" charset="0"/>
              <a:buNone/>
              <a:tabLst/>
            </a:pPr>
            <a:endParaRPr kumimoji="0" lang="en-US" sz="1800" b="0" i="0" u="none" strike="noStrike" cap="none" normalizeH="0" baseline="0" smtClean="0">
              <a:ln>
                <a:noFill/>
              </a:ln>
              <a:effectLst/>
              <a:latin typeface="Arial" pitchFamily="34" charset="0"/>
              <a:cs typeface="Arial" pitchFamily="34" charset="0"/>
            </a:endParaRPr>
          </a:p>
        </p:txBody>
      </p:sp>
      <p:sp>
        <p:nvSpPr>
          <p:cNvPr id="12" name="Right Arrow 11"/>
          <p:cNvSpPr/>
          <p:nvPr/>
        </p:nvSpPr>
        <p:spPr bwMode="auto">
          <a:xfrm>
            <a:off x="4307808" y="3850424"/>
            <a:ext cx="381000" cy="228600"/>
          </a:xfrm>
          <a:prstGeom prst="rightArrow">
            <a:avLst/>
          </a:prstGeom>
          <a:noFill/>
          <a:ln w="1905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57200" rtl="0" eaLnBrk="1" fontAlgn="base" latinLnBrk="0" hangingPunct="0">
              <a:lnSpc>
                <a:spcPct val="93000"/>
              </a:lnSpc>
              <a:spcBef>
                <a:spcPct val="0"/>
              </a:spcBef>
              <a:spcAft>
                <a:spcPct val="0"/>
              </a:spcAft>
              <a:buClr>
                <a:srgbClr val="000000"/>
              </a:buClr>
              <a:buSzPct val="100000"/>
              <a:buFont typeface="Times New Roman" pitchFamily="16" charset="0"/>
              <a:buNone/>
              <a:tabLst/>
            </a:pPr>
            <a:endParaRPr kumimoji="0" lang="en-US" sz="1800" b="0" i="0" u="none" strike="noStrike" cap="none" normalizeH="0" baseline="0" smtClean="0">
              <a:ln>
                <a:noFill/>
              </a:ln>
              <a:effectLst/>
              <a:latin typeface="Arial" pitchFamily="34" charset="0"/>
              <a:cs typeface="Arial" pitchFamily="34" charset="0"/>
            </a:endParaRPr>
          </a:p>
        </p:txBody>
      </p:sp>
      <p:sp>
        <p:nvSpPr>
          <p:cNvPr id="13" name="TextBox 12"/>
          <p:cNvSpPr txBox="1"/>
          <p:nvPr/>
        </p:nvSpPr>
        <p:spPr>
          <a:xfrm>
            <a:off x="1640808" y="5489901"/>
            <a:ext cx="3083592" cy="461665"/>
          </a:xfrm>
          <a:prstGeom prst="rect">
            <a:avLst/>
          </a:prstGeom>
          <a:noFill/>
        </p:spPr>
        <p:txBody>
          <a:bodyPr wrap="square" rtlCol="0">
            <a:spAutoFit/>
          </a:bodyPr>
          <a:lstStyle/>
          <a:p>
            <a:r>
              <a:rPr lang="en-US" sz="2400" dirty="0" smtClean="0">
                <a:latin typeface="Arial" pitchFamily="34" charset="0"/>
                <a:cs typeface="Arial" pitchFamily="34" charset="0"/>
              </a:rPr>
              <a:t>{1,2,3}</a:t>
            </a:r>
            <a:r>
              <a:rPr lang="el-GR" sz="2400" dirty="0" smtClean="0">
                <a:latin typeface="Arial" pitchFamily="34" charset="0"/>
                <a:cs typeface="Arial" pitchFamily="34" charset="0"/>
              </a:rPr>
              <a:t> Λ </a:t>
            </a:r>
            <a:r>
              <a:rPr lang="en-US" sz="2400" dirty="0" smtClean="0">
                <a:latin typeface="Arial" pitchFamily="34" charset="0"/>
                <a:cs typeface="Arial" pitchFamily="34" charset="0"/>
              </a:rPr>
              <a:t>a</a:t>
            </a:r>
            <a:r>
              <a:rPr lang="el-GR" sz="2400" dirty="0" smtClean="0">
                <a:latin typeface="Arial" pitchFamily="34" charset="0"/>
                <a:cs typeface="Arial" pitchFamily="34" charset="0"/>
              </a:rPr>
              <a:t> Λ </a:t>
            </a:r>
            <a:r>
              <a:rPr lang="en-US" sz="2400" dirty="0" smtClean="0">
                <a:latin typeface="Arial" pitchFamily="34" charset="0"/>
                <a:cs typeface="Arial" pitchFamily="34" charset="0"/>
              </a:rPr>
              <a:t>T(</a:t>
            </a:r>
            <a:r>
              <a:rPr lang="en-US" sz="2400" dirty="0" err="1" smtClean="0">
                <a:latin typeface="Arial" pitchFamily="34" charset="0"/>
                <a:cs typeface="Arial" pitchFamily="34" charset="0"/>
              </a:rPr>
              <a:t>x,i,y</a:t>
            </a:r>
            <a:r>
              <a:rPr lang="en-US" sz="2400" dirty="0" smtClean="0">
                <a:latin typeface="Arial" pitchFamily="34" charset="0"/>
                <a:cs typeface="Arial" pitchFamily="34" charset="0"/>
              </a:rPr>
              <a:t>)</a:t>
            </a:r>
            <a:endParaRPr lang="en-US" sz="2400" dirty="0">
              <a:latin typeface="Arial" pitchFamily="34" charset="0"/>
              <a:cs typeface="Arial" pitchFamily="34" charset="0"/>
            </a:endParaRPr>
          </a:p>
        </p:txBody>
      </p:sp>
      <p:sp>
        <p:nvSpPr>
          <p:cNvPr id="14" name="TextBox 13"/>
          <p:cNvSpPr txBox="1"/>
          <p:nvPr/>
        </p:nvSpPr>
        <p:spPr>
          <a:xfrm>
            <a:off x="4789072" y="5278020"/>
            <a:ext cx="2297528" cy="1200329"/>
          </a:xfrm>
          <a:prstGeom prst="rect">
            <a:avLst/>
          </a:prstGeom>
          <a:noFill/>
        </p:spPr>
        <p:txBody>
          <a:bodyPr wrap="square" rtlCol="0">
            <a:spAutoFit/>
          </a:bodyPr>
          <a:lstStyle/>
          <a:p>
            <a:r>
              <a:rPr lang="en-US" sz="2400" dirty="0" smtClean="0">
                <a:latin typeface="Arial" pitchFamily="34" charset="0"/>
                <a:cs typeface="Arial" pitchFamily="34" charset="0"/>
              </a:rPr>
              <a:t>   (1</a:t>
            </a:r>
            <a:r>
              <a:rPr lang="el-GR" sz="2400" dirty="0" smtClean="0">
                <a:latin typeface="Arial" pitchFamily="34" charset="0"/>
                <a:cs typeface="Arial" pitchFamily="34" charset="0"/>
              </a:rPr>
              <a:t>Λ</a:t>
            </a:r>
            <a:r>
              <a:rPr lang="en-US" sz="2400" dirty="0" smtClean="0">
                <a:latin typeface="Arial" pitchFamily="34" charset="0"/>
                <a:cs typeface="Arial" pitchFamily="34" charset="0"/>
              </a:rPr>
              <a:t>a</a:t>
            </a:r>
            <a:r>
              <a:rPr lang="el-GR" sz="2400" dirty="0" smtClean="0">
                <a:latin typeface="Arial" pitchFamily="34" charset="0"/>
                <a:cs typeface="Arial" pitchFamily="34" charset="0"/>
              </a:rPr>
              <a:t>Λ </a:t>
            </a:r>
            <a:r>
              <a:rPr lang="en-US" sz="2400" dirty="0" smtClean="0">
                <a:latin typeface="Arial" pitchFamily="34" charset="0"/>
                <a:cs typeface="Arial" pitchFamily="34" charset="0"/>
              </a:rPr>
              <a:t>1)</a:t>
            </a:r>
          </a:p>
          <a:p>
            <a:r>
              <a:rPr lang="en-US" sz="2400" dirty="0" smtClean="0">
                <a:latin typeface="Arial" pitchFamily="34" charset="0"/>
                <a:cs typeface="Arial" pitchFamily="34" charset="0"/>
              </a:rPr>
              <a:t>V (1</a:t>
            </a:r>
            <a:r>
              <a:rPr lang="el-GR" sz="2400" dirty="0" smtClean="0">
                <a:latin typeface="Arial" pitchFamily="34" charset="0"/>
                <a:cs typeface="Arial" pitchFamily="34" charset="0"/>
              </a:rPr>
              <a:t>Λ</a:t>
            </a:r>
            <a:r>
              <a:rPr lang="en-US" sz="2400" dirty="0" smtClean="0">
                <a:latin typeface="Arial" pitchFamily="34" charset="0"/>
                <a:cs typeface="Arial" pitchFamily="34" charset="0"/>
              </a:rPr>
              <a:t>a</a:t>
            </a:r>
            <a:r>
              <a:rPr lang="el-GR" sz="2400" dirty="0" smtClean="0">
                <a:latin typeface="Arial" pitchFamily="34" charset="0"/>
                <a:cs typeface="Arial" pitchFamily="34" charset="0"/>
              </a:rPr>
              <a:t>Λ </a:t>
            </a:r>
            <a:r>
              <a:rPr lang="en-US" sz="2400" dirty="0" smtClean="0">
                <a:latin typeface="Arial" pitchFamily="34" charset="0"/>
                <a:cs typeface="Arial" pitchFamily="34" charset="0"/>
              </a:rPr>
              <a:t>2)</a:t>
            </a:r>
          </a:p>
          <a:p>
            <a:r>
              <a:rPr lang="en-US" sz="2400" dirty="0" smtClean="0">
                <a:latin typeface="Arial" pitchFamily="34" charset="0"/>
                <a:cs typeface="Arial" pitchFamily="34" charset="0"/>
              </a:rPr>
              <a:t>V (2</a:t>
            </a:r>
            <a:r>
              <a:rPr lang="el-GR" sz="2400" dirty="0" smtClean="0">
                <a:latin typeface="Arial" pitchFamily="34" charset="0"/>
                <a:cs typeface="Arial" pitchFamily="34" charset="0"/>
              </a:rPr>
              <a:t>Λ</a:t>
            </a:r>
            <a:r>
              <a:rPr lang="en-US" sz="2400" dirty="0" smtClean="0">
                <a:latin typeface="Arial" pitchFamily="34" charset="0"/>
                <a:cs typeface="Arial" pitchFamily="34" charset="0"/>
              </a:rPr>
              <a:t>a</a:t>
            </a:r>
            <a:r>
              <a:rPr lang="el-GR" sz="2400" dirty="0" smtClean="0">
                <a:latin typeface="Arial" pitchFamily="34" charset="0"/>
                <a:cs typeface="Arial" pitchFamily="34" charset="0"/>
              </a:rPr>
              <a:t>Λ </a:t>
            </a:r>
            <a:r>
              <a:rPr lang="en-US" sz="2400" dirty="0" smtClean="0">
                <a:latin typeface="Arial" pitchFamily="34" charset="0"/>
                <a:cs typeface="Arial" pitchFamily="34" charset="0"/>
              </a:rPr>
              <a:t>3)</a:t>
            </a:r>
            <a:endParaRPr lang="en-US" sz="2400" dirty="0">
              <a:latin typeface="Arial" pitchFamily="34" charset="0"/>
              <a:cs typeface="Arial" pitchFamily="34" charset="0"/>
            </a:endParaRPr>
          </a:p>
        </p:txBody>
      </p:sp>
      <p:sp>
        <p:nvSpPr>
          <p:cNvPr id="15" name="Rectangle 14"/>
          <p:cNvSpPr/>
          <p:nvPr/>
        </p:nvSpPr>
        <p:spPr bwMode="auto">
          <a:xfrm>
            <a:off x="6017968" y="5280870"/>
            <a:ext cx="252664" cy="1143000"/>
          </a:xfrm>
          <a:prstGeom prst="rect">
            <a:avLst/>
          </a:prstGeom>
          <a:noFill/>
          <a:ln w="3175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57200" rtl="0" eaLnBrk="1" fontAlgn="base" latinLnBrk="0" hangingPunct="0">
              <a:lnSpc>
                <a:spcPct val="93000"/>
              </a:lnSpc>
              <a:spcBef>
                <a:spcPct val="0"/>
              </a:spcBef>
              <a:spcAft>
                <a:spcPct val="0"/>
              </a:spcAft>
              <a:buClr>
                <a:srgbClr val="000000"/>
              </a:buClr>
              <a:buSzPct val="100000"/>
              <a:buFont typeface="Times New Roman" pitchFamily="16" charset="0"/>
              <a:buNone/>
              <a:tabLst/>
            </a:pPr>
            <a:endParaRPr kumimoji="0" lang="en-US" sz="1800" b="0" i="0" u="none" strike="noStrike" cap="none" normalizeH="0" baseline="0" smtClean="0">
              <a:ln>
                <a:noFill/>
              </a:ln>
              <a:effectLst/>
              <a:latin typeface="Arial" pitchFamily="34" charset="0"/>
              <a:cs typeface="Arial" pitchFamily="34" charset="0"/>
            </a:endParaRPr>
          </a:p>
        </p:txBody>
      </p:sp>
      <p:sp>
        <p:nvSpPr>
          <p:cNvPr id="16" name="Right Arrow 15"/>
          <p:cNvSpPr/>
          <p:nvPr/>
        </p:nvSpPr>
        <p:spPr bwMode="auto">
          <a:xfrm>
            <a:off x="4460208" y="5620926"/>
            <a:ext cx="381000" cy="228600"/>
          </a:xfrm>
          <a:prstGeom prst="rightArrow">
            <a:avLst/>
          </a:prstGeom>
          <a:noFill/>
          <a:ln w="1905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57200" rtl="0" eaLnBrk="1" fontAlgn="base" latinLnBrk="0" hangingPunct="0">
              <a:lnSpc>
                <a:spcPct val="93000"/>
              </a:lnSpc>
              <a:spcBef>
                <a:spcPct val="0"/>
              </a:spcBef>
              <a:spcAft>
                <a:spcPct val="0"/>
              </a:spcAft>
              <a:buClr>
                <a:srgbClr val="000000"/>
              </a:buClr>
              <a:buSzPct val="100000"/>
              <a:buFont typeface="Times New Roman" pitchFamily="16" charset="0"/>
              <a:buNone/>
              <a:tabLst/>
            </a:pPr>
            <a:endParaRPr kumimoji="0" lang="en-US" sz="1800" b="0" i="0" u="none" strike="noStrike" cap="none" normalizeH="0" baseline="0" smtClean="0">
              <a:ln>
                <a:noFill/>
              </a:ln>
              <a:effectLst/>
              <a:latin typeface="Arial" pitchFamily="34" charset="0"/>
              <a:cs typeface="Arial" pitchFamily="34" charset="0"/>
            </a:endParaRPr>
          </a:p>
        </p:txBody>
      </p:sp>
      <p:sp>
        <p:nvSpPr>
          <p:cNvPr id="17" name="Rectangle 16"/>
          <p:cNvSpPr/>
          <p:nvPr/>
        </p:nvSpPr>
        <p:spPr bwMode="auto">
          <a:xfrm>
            <a:off x="4528448" y="1508124"/>
            <a:ext cx="1981200" cy="990600"/>
          </a:xfrm>
          <a:prstGeom prst="rect">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57200" rtl="0" eaLnBrk="1" fontAlgn="base" latinLnBrk="0" hangingPunct="0">
              <a:lnSpc>
                <a:spcPct val="93000"/>
              </a:lnSpc>
              <a:spcBef>
                <a:spcPct val="0"/>
              </a:spcBef>
              <a:spcAft>
                <a:spcPct val="0"/>
              </a:spcAft>
              <a:buClr>
                <a:srgbClr val="000000"/>
              </a:buClr>
              <a:buSzPct val="100000"/>
              <a:buFont typeface="Times New Roman" pitchFamily="16" charset="0"/>
              <a:buNone/>
              <a:tabLst/>
            </a:pPr>
            <a:endParaRPr kumimoji="0" lang="en-US" sz="2400" b="0" i="0" u="none" strike="noStrike" cap="none" normalizeH="0" baseline="0" smtClean="0">
              <a:ln>
                <a:noFill/>
              </a:ln>
              <a:effectLst/>
              <a:latin typeface="Arial" pitchFamily="34" charset="0"/>
              <a:cs typeface="Arial" pitchFamily="34" charset="0"/>
            </a:endParaRPr>
          </a:p>
        </p:txBody>
      </p:sp>
      <p:sp>
        <p:nvSpPr>
          <p:cNvPr id="18" name="Rectangle 17"/>
          <p:cNvSpPr/>
          <p:nvPr/>
        </p:nvSpPr>
        <p:spPr bwMode="auto">
          <a:xfrm>
            <a:off x="4817144" y="3411126"/>
            <a:ext cx="1905000" cy="1295400"/>
          </a:xfrm>
          <a:prstGeom prst="rect">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57200" rtl="0" eaLnBrk="1" fontAlgn="base" latinLnBrk="0" hangingPunct="0">
              <a:lnSpc>
                <a:spcPct val="93000"/>
              </a:lnSpc>
              <a:spcBef>
                <a:spcPct val="0"/>
              </a:spcBef>
              <a:spcAft>
                <a:spcPct val="0"/>
              </a:spcAft>
              <a:buClr>
                <a:srgbClr val="000000"/>
              </a:buClr>
              <a:buSzPct val="100000"/>
              <a:buFont typeface="Times New Roman" pitchFamily="16" charset="0"/>
              <a:buNone/>
              <a:tabLst/>
            </a:pPr>
            <a:endParaRPr kumimoji="0" lang="en-US" sz="1800" b="0" i="0" u="none" strike="noStrike" cap="none" normalizeH="0" baseline="0" smtClean="0">
              <a:ln>
                <a:noFill/>
              </a:ln>
              <a:effectLst/>
              <a:latin typeface="Arial" pitchFamily="34" charset="0"/>
              <a:cs typeface="Arial" pitchFamily="34" charset="0"/>
            </a:endParaRPr>
          </a:p>
        </p:txBody>
      </p:sp>
      <p:sp>
        <p:nvSpPr>
          <p:cNvPr id="19" name="Rectangle 18"/>
          <p:cNvSpPr/>
          <p:nvPr/>
        </p:nvSpPr>
        <p:spPr bwMode="auto">
          <a:xfrm>
            <a:off x="4841208" y="5163726"/>
            <a:ext cx="1905000" cy="1295400"/>
          </a:xfrm>
          <a:prstGeom prst="rect">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57200" rtl="0" eaLnBrk="1" fontAlgn="base" latinLnBrk="0" hangingPunct="0">
              <a:lnSpc>
                <a:spcPct val="93000"/>
              </a:lnSpc>
              <a:spcBef>
                <a:spcPct val="0"/>
              </a:spcBef>
              <a:spcAft>
                <a:spcPct val="0"/>
              </a:spcAft>
              <a:buClr>
                <a:srgbClr val="000000"/>
              </a:buClr>
              <a:buSzPct val="100000"/>
              <a:buFont typeface="Times New Roman" pitchFamily="16" charset="0"/>
              <a:buNone/>
              <a:tabLst/>
            </a:pPr>
            <a:endParaRPr kumimoji="0" lang="en-US" sz="1800" b="0" i="0" u="none" strike="noStrike" cap="none" normalizeH="0" baseline="0" smtClean="0">
              <a:ln>
                <a:noFill/>
              </a:ln>
              <a:effectLst/>
              <a:latin typeface="Arial" pitchFamily="34" charset="0"/>
              <a:cs typeface="Arial" pitchFamily="34" charset="0"/>
            </a:endParaRPr>
          </a:p>
        </p:txBody>
      </p:sp>
      <p:sp>
        <p:nvSpPr>
          <p:cNvPr id="20" name="Line Callout 2 19"/>
          <p:cNvSpPr/>
          <p:nvPr/>
        </p:nvSpPr>
        <p:spPr bwMode="auto">
          <a:xfrm>
            <a:off x="2819400" y="2346324"/>
            <a:ext cx="914400" cy="609600"/>
          </a:xfrm>
          <a:prstGeom prst="borderCallout2">
            <a:avLst>
              <a:gd name="adj1" fmla="val 18750"/>
              <a:gd name="adj2" fmla="val -8333"/>
              <a:gd name="adj3" fmla="val 18750"/>
              <a:gd name="adj4" fmla="val -16667"/>
              <a:gd name="adj5" fmla="val -45582"/>
              <a:gd name="adj6" fmla="val -33822"/>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57200" rtl="0" eaLnBrk="1" fontAlgn="base" latinLnBrk="0" hangingPunct="0">
              <a:lnSpc>
                <a:spcPct val="93000"/>
              </a:lnSpc>
              <a:spcBef>
                <a:spcPct val="0"/>
              </a:spcBef>
              <a:spcAft>
                <a:spcPct val="0"/>
              </a:spcAft>
              <a:buClr>
                <a:srgbClr val="000000"/>
              </a:buClr>
              <a:buSzPct val="100000"/>
              <a:buFont typeface="Times New Roman" pitchFamily="16" charset="0"/>
              <a:buNone/>
              <a:tabLst/>
            </a:pPr>
            <a:r>
              <a:rPr lang="en-US" dirty="0" smtClean="0">
                <a:latin typeface="Arial" pitchFamily="34" charset="0"/>
                <a:cs typeface="Arial" pitchFamily="34" charset="0"/>
              </a:rPr>
              <a:t>Input symbol</a:t>
            </a:r>
            <a:endParaRPr kumimoji="0" lang="en-US" sz="1800" b="0" i="0" u="none" strike="noStrike" cap="none" normalizeH="0" baseline="0" dirty="0" smtClean="0">
              <a:ln>
                <a:noFill/>
              </a:ln>
              <a:effectLst/>
              <a:latin typeface="Arial" pitchFamily="34" charset="0"/>
              <a:cs typeface="Arial" pitchFamily="34" charset="0"/>
            </a:endParaRPr>
          </a:p>
        </p:txBody>
      </p:sp>
      <p:sp>
        <p:nvSpPr>
          <p:cNvPr id="21" name="Line Callout 2 20"/>
          <p:cNvSpPr/>
          <p:nvPr/>
        </p:nvSpPr>
        <p:spPr bwMode="auto">
          <a:xfrm>
            <a:off x="1676400" y="2514600"/>
            <a:ext cx="914400" cy="533400"/>
          </a:xfrm>
          <a:prstGeom prst="borderCallout2">
            <a:avLst>
              <a:gd name="adj1" fmla="val 18750"/>
              <a:gd name="adj2" fmla="val -8333"/>
              <a:gd name="adj3" fmla="val 18750"/>
              <a:gd name="adj4" fmla="val -16667"/>
              <a:gd name="adj5" fmla="val -59358"/>
              <a:gd name="adj6" fmla="val 20453"/>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57200" rtl="0" eaLnBrk="1" fontAlgn="base" latinLnBrk="0" hangingPunct="0">
              <a:lnSpc>
                <a:spcPct val="93000"/>
              </a:lnSpc>
              <a:spcBef>
                <a:spcPct val="0"/>
              </a:spcBef>
              <a:spcAft>
                <a:spcPct val="0"/>
              </a:spcAft>
              <a:buClr>
                <a:srgbClr val="000000"/>
              </a:buClr>
              <a:buSzPct val="100000"/>
              <a:buFont typeface="Times New Roman" pitchFamily="16" charset="0"/>
              <a:buNone/>
              <a:tabLst/>
            </a:pPr>
            <a:r>
              <a:rPr kumimoji="0" lang="en-US" sz="1800" b="0" i="0" u="none" strike="noStrike" cap="none" normalizeH="0" baseline="0" dirty="0" smtClean="0">
                <a:ln>
                  <a:noFill/>
                </a:ln>
                <a:effectLst/>
                <a:latin typeface="Arial" pitchFamily="34" charset="0"/>
                <a:cs typeface="Arial" pitchFamily="34" charset="0"/>
              </a:rPr>
              <a:t>Start states</a:t>
            </a:r>
          </a:p>
        </p:txBody>
      </p:sp>
      <p:sp>
        <p:nvSpPr>
          <p:cNvPr id="22" name="Line Callout 2 21"/>
          <p:cNvSpPr/>
          <p:nvPr/>
        </p:nvSpPr>
        <p:spPr bwMode="auto">
          <a:xfrm>
            <a:off x="3962400" y="2514600"/>
            <a:ext cx="1447800" cy="533400"/>
          </a:xfrm>
          <a:prstGeom prst="borderCallout2">
            <a:avLst>
              <a:gd name="adj1" fmla="val 18750"/>
              <a:gd name="adj2" fmla="val -8333"/>
              <a:gd name="adj3" fmla="val 18750"/>
              <a:gd name="adj4" fmla="val -16667"/>
              <a:gd name="adj5" fmla="val -64944"/>
              <a:gd name="adj6" fmla="val -24664"/>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57200" rtl="0" eaLnBrk="1" fontAlgn="base" latinLnBrk="0" hangingPunct="0">
              <a:lnSpc>
                <a:spcPct val="93000"/>
              </a:lnSpc>
              <a:spcBef>
                <a:spcPct val="0"/>
              </a:spcBef>
              <a:spcAft>
                <a:spcPct val="0"/>
              </a:spcAft>
              <a:buClr>
                <a:srgbClr val="000000"/>
              </a:buClr>
              <a:buSzPct val="100000"/>
              <a:buFont typeface="Times New Roman" pitchFamily="16" charset="0"/>
              <a:buNone/>
              <a:tabLst/>
            </a:pPr>
            <a:r>
              <a:rPr kumimoji="0" lang="en-US" sz="1800" b="0" i="0" u="none" strike="noStrike" cap="none" normalizeH="0" baseline="0" dirty="0" smtClean="0">
                <a:ln>
                  <a:noFill/>
                </a:ln>
                <a:effectLst/>
                <a:latin typeface="Arial" pitchFamily="34" charset="0"/>
                <a:cs typeface="Arial" pitchFamily="34" charset="0"/>
              </a:rPr>
              <a:t>Transition</a:t>
            </a:r>
            <a:r>
              <a:rPr kumimoji="0" lang="en-US" sz="1800" b="0" i="0" u="none" strike="noStrike" cap="none" normalizeH="0" dirty="0" smtClean="0">
                <a:ln>
                  <a:noFill/>
                </a:ln>
                <a:effectLst/>
                <a:latin typeface="Arial" pitchFamily="34" charset="0"/>
                <a:cs typeface="Arial" pitchFamily="34" charset="0"/>
              </a:rPr>
              <a:t> relation</a:t>
            </a:r>
            <a:endParaRPr kumimoji="0" lang="en-US" sz="1800" b="0" i="0" u="none" strike="noStrike" cap="none" normalizeH="0" baseline="0" dirty="0" smtClean="0">
              <a:ln>
                <a:noFill/>
              </a:ln>
              <a:effectLst/>
              <a:latin typeface="Arial" pitchFamily="34" charset="0"/>
              <a:cs typeface="Arial" pitchFamily="34" charset="0"/>
            </a:endParaRPr>
          </a:p>
        </p:txBody>
      </p:sp>
      <p:sp>
        <p:nvSpPr>
          <p:cNvPr id="23" name="Line Callout 2 22"/>
          <p:cNvSpPr/>
          <p:nvPr/>
        </p:nvSpPr>
        <p:spPr bwMode="auto">
          <a:xfrm>
            <a:off x="6477000" y="2590800"/>
            <a:ext cx="1371600" cy="381000"/>
          </a:xfrm>
          <a:prstGeom prst="borderCallout2">
            <a:avLst>
              <a:gd name="adj1" fmla="val 18750"/>
              <a:gd name="adj2" fmla="val -8333"/>
              <a:gd name="adj3" fmla="val 18750"/>
              <a:gd name="adj4" fmla="val -16667"/>
              <a:gd name="adj5" fmla="val -62236"/>
              <a:gd name="adj6" fmla="val -45413"/>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57200" rtl="0" eaLnBrk="1" fontAlgn="base" latinLnBrk="0" hangingPunct="0">
              <a:lnSpc>
                <a:spcPct val="93000"/>
              </a:lnSpc>
              <a:spcBef>
                <a:spcPct val="0"/>
              </a:spcBef>
              <a:spcAft>
                <a:spcPct val="0"/>
              </a:spcAft>
              <a:buClr>
                <a:srgbClr val="000000"/>
              </a:buClr>
              <a:buSzPct val="100000"/>
              <a:buFont typeface="Times New Roman" pitchFamily="16" charset="0"/>
              <a:buNone/>
              <a:tabLst/>
            </a:pPr>
            <a:r>
              <a:rPr kumimoji="0" lang="en-US" sz="1800" b="0" i="0" u="none" strike="noStrike" cap="none" normalizeH="0" baseline="0" dirty="0" smtClean="0">
                <a:ln>
                  <a:noFill/>
                </a:ln>
                <a:effectLst/>
                <a:latin typeface="Arial" pitchFamily="34" charset="0"/>
                <a:cs typeface="Arial" pitchFamily="34" charset="0"/>
              </a:rPr>
              <a:t>Next states</a:t>
            </a:r>
          </a:p>
        </p:txBody>
      </p:sp>
      <p:sp>
        <p:nvSpPr>
          <p:cNvPr id="24" name="Rectangle 23"/>
          <p:cNvSpPr/>
          <p:nvPr/>
        </p:nvSpPr>
        <p:spPr bwMode="auto">
          <a:xfrm>
            <a:off x="1640808" y="3334926"/>
            <a:ext cx="5181600" cy="1447800"/>
          </a:xfrm>
          <a:prstGeom prst="rect">
            <a:avLst/>
          </a:prstGeom>
          <a:noFill/>
          <a:ln w="22225" cap="flat" cmpd="sng" algn="ctr">
            <a:solidFill>
              <a:schemeClr val="tx2">
                <a:lumMod val="60000"/>
                <a:lumOff val="40000"/>
              </a:schemeClr>
            </a:solidFill>
            <a:prstDash val="dash"/>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57200" rtl="0" eaLnBrk="1" fontAlgn="base" latinLnBrk="0" hangingPunct="0">
              <a:lnSpc>
                <a:spcPct val="93000"/>
              </a:lnSpc>
              <a:spcBef>
                <a:spcPct val="0"/>
              </a:spcBef>
              <a:spcAft>
                <a:spcPct val="0"/>
              </a:spcAft>
              <a:buClr>
                <a:srgbClr val="000000"/>
              </a:buClr>
              <a:buSzPct val="100000"/>
              <a:buFont typeface="Times New Roman" pitchFamily="16" charset="0"/>
              <a:buNone/>
              <a:tabLst/>
            </a:pPr>
            <a:endParaRPr kumimoji="0" lang="en-US" sz="1800" b="0" i="0" u="none" strike="noStrike" cap="none" normalizeH="0" baseline="0" smtClean="0">
              <a:ln>
                <a:noFill/>
              </a:ln>
              <a:effectLst/>
              <a:latin typeface="Arial" pitchFamily="34" charset="0"/>
              <a:cs typeface="Arial" pitchFamily="34" charset="0"/>
            </a:endParaRPr>
          </a:p>
        </p:txBody>
      </p:sp>
      <p:sp>
        <p:nvSpPr>
          <p:cNvPr id="25" name="Rectangle 24"/>
          <p:cNvSpPr/>
          <p:nvPr/>
        </p:nvSpPr>
        <p:spPr bwMode="auto">
          <a:xfrm>
            <a:off x="1640808" y="5087526"/>
            <a:ext cx="5181600" cy="1447800"/>
          </a:xfrm>
          <a:prstGeom prst="rect">
            <a:avLst/>
          </a:prstGeom>
          <a:noFill/>
          <a:ln w="22225" cap="flat" cmpd="sng" algn="ctr">
            <a:solidFill>
              <a:schemeClr val="tx2">
                <a:lumMod val="60000"/>
                <a:lumOff val="40000"/>
              </a:schemeClr>
            </a:solidFill>
            <a:prstDash val="dash"/>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57200" rtl="0" eaLnBrk="1" fontAlgn="base" latinLnBrk="0" hangingPunct="0">
              <a:lnSpc>
                <a:spcPct val="93000"/>
              </a:lnSpc>
              <a:spcBef>
                <a:spcPct val="0"/>
              </a:spcBef>
              <a:spcAft>
                <a:spcPct val="0"/>
              </a:spcAft>
              <a:buClr>
                <a:srgbClr val="000000"/>
              </a:buClr>
              <a:buSzPct val="100000"/>
              <a:buFont typeface="Times New Roman" pitchFamily="16" charset="0"/>
              <a:buNone/>
              <a:tabLst/>
            </a:pPr>
            <a:endParaRPr kumimoji="0" lang="en-US" sz="1800" b="0" i="0" u="none" strike="noStrike" cap="none" normalizeH="0" baseline="0" smtClean="0">
              <a:ln>
                <a:noFill/>
              </a:ln>
              <a:effectLst/>
              <a:latin typeface="Arial" pitchFamily="34" charset="0"/>
              <a:cs typeface="Arial" pitchFamily="34" charset="0"/>
            </a:endParaRPr>
          </a:p>
        </p:txBody>
      </p:sp>
      <p:sp>
        <p:nvSpPr>
          <p:cNvPr id="26" name="Line Callout 2 25"/>
          <p:cNvSpPr/>
          <p:nvPr/>
        </p:nvSpPr>
        <p:spPr bwMode="auto">
          <a:xfrm>
            <a:off x="2174208" y="4401726"/>
            <a:ext cx="1143000" cy="609600"/>
          </a:xfrm>
          <a:prstGeom prst="borderCallout2">
            <a:avLst>
              <a:gd name="adj1" fmla="val 18750"/>
              <a:gd name="adj2" fmla="val -8333"/>
              <a:gd name="adj3" fmla="val 18750"/>
              <a:gd name="adj4" fmla="val -16667"/>
              <a:gd name="adj5" fmla="val -47368"/>
              <a:gd name="adj6" fmla="val -24298"/>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57200" rtl="0" eaLnBrk="1" fontAlgn="base" latinLnBrk="0" hangingPunct="0">
              <a:lnSpc>
                <a:spcPct val="93000"/>
              </a:lnSpc>
              <a:spcBef>
                <a:spcPct val="0"/>
              </a:spcBef>
              <a:spcAft>
                <a:spcPct val="0"/>
              </a:spcAft>
              <a:buClr>
                <a:srgbClr val="000000"/>
              </a:buClr>
              <a:buSzPct val="100000"/>
              <a:buFont typeface="Times New Roman" pitchFamily="16" charset="0"/>
              <a:buNone/>
              <a:tabLst/>
            </a:pPr>
            <a:r>
              <a:rPr kumimoji="0" lang="en-US" sz="1800" b="0" i="0" u="none" strike="noStrike" cap="none" normalizeH="0" baseline="0" dirty="0" smtClean="0">
                <a:ln>
                  <a:noFill/>
                </a:ln>
                <a:effectLst/>
                <a:latin typeface="Arial" pitchFamily="34" charset="0"/>
                <a:cs typeface="Arial" pitchFamily="34" charset="0"/>
              </a:rPr>
              <a:t>Current states</a:t>
            </a:r>
          </a:p>
        </p:txBody>
      </p:sp>
      <p:sp>
        <p:nvSpPr>
          <p:cNvPr id="27" name="Line Callout 2 26"/>
          <p:cNvSpPr/>
          <p:nvPr/>
        </p:nvSpPr>
        <p:spPr bwMode="auto">
          <a:xfrm>
            <a:off x="7848600" y="5867400"/>
            <a:ext cx="1066800" cy="304800"/>
          </a:xfrm>
          <a:prstGeom prst="borderCallout2">
            <a:avLst>
              <a:gd name="adj1" fmla="val 18750"/>
              <a:gd name="adj2" fmla="val -8333"/>
              <a:gd name="adj3" fmla="val 18750"/>
              <a:gd name="adj4" fmla="val -16667"/>
              <a:gd name="adj5" fmla="val 132237"/>
              <a:gd name="adj6" fmla="val -161930"/>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57200" rtl="0" eaLnBrk="1" fontAlgn="base" latinLnBrk="0" hangingPunct="0">
              <a:lnSpc>
                <a:spcPct val="93000"/>
              </a:lnSpc>
              <a:spcBef>
                <a:spcPct val="0"/>
              </a:spcBef>
              <a:spcAft>
                <a:spcPct val="0"/>
              </a:spcAft>
              <a:buClr>
                <a:srgbClr val="000000"/>
              </a:buClr>
              <a:buSzPct val="100000"/>
              <a:buFont typeface="Times New Roman" pitchFamily="16" charset="0"/>
              <a:buNone/>
              <a:tabLst/>
            </a:pPr>
            <a:r>
              <a:rPr lang="en-US" b="1" dirty="0">
                <a:latin typeface="Arial" pitchFamily="34" charset="0"/>
                <a:cs typeface="Arial" pitchFamily="34" charset="0"/>
              </a:rPr>
              <a:t>A</a:t>
            </a:r>
            <a:r>
              <a:rPr kumimoji="0" lang="en-US" sz="1800" b="1" i="0" u="none" strike="noStrike" cap="none" normalizeH="0" baseline="0" dirty="0" smtClean="0">
                <a:ln>
                  <a:noFill/>
                </a:ln>
                <a:effectLst/>
                <a:latin typeface="Arial" pitchFamily="34" charset="0"/>
                <a:cs typeface="Arial" pitchFamily="34" charset="0"/>
              </a:rPr>
              <a:t>ccept</a:t>
            </a:r>
          </a:p>
        </p:txBody>
      </p:sp>
      <p:sp>
        <p:nvSpPr>
          <p:cNvPr id="28" name="Rectangle 27"/>
          <p:cNvSpPr/>
          <p:nvPr/>
        </p:nvSpPr>
        <p:spPr bwMode="auto">
          <a:xfrm>
            <a:off x="6028384" y="6070166"/>
            <a:ext cx="228600" cy="304800"/>
          </a:xfrm>
          <a:prstGeom prst="rect">
            <a:avLst/>
          </a:prstGeom>
          <a:solidFill>
            <a:srgbClr val="00B050">
              <a:alpha val="43000"/>
            </a:srgb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57200" rtl="0" eaLnBrk="1" fontAlgn="base" latinLnBrk="0" hangingPunct="0">
              <a:lnSpc>
                <a:spcPct val="93000"/>
              </a:lnSpc>
              <a:spcBef>
                <a:spcPct val="0"/>
              </a:spcBef>
              <a:spcAft>
                <a:spcPct val="0"/>
              </a:spcAft>
              <a:buClr>
                <a:srgbClr val="000000"/>
              </a:buClr>
              <a:buSzPct val="100000"/>
              <a:buFont typeface="Times New Roman" pitchFamily="16" charset="0"/>
              <a:buNone/>
              <a:tabLst/>
            </a:pPr>
            <a:endParaRPr kumimoji="0" lang="en-US" sz="1800" b="0" i="0" u="none" strike="noStrike" cap="none" normalizeH="0" baseline="0" smtClean="0">
              <a:ln>
                <a:noFill/>
              </a:ln>
              <a:effectLst/>
              <a:latin typeface="Arial" pitchFamily="34" charset="0"/>
              <a:cs typeface="Arial" pitchFamily="34" charset="0"/>
            </a:endParaRPr>
          </a:p>
        </p:txBody>
      </p:sp>
      <p:sp>
        <p:nvSpPr>
          <p:cNvPr id="29" name="TextBox 28"/>
          <p:cNvSpPr txBox="1"/>
          <p:nvPr/>
        </p:nvSpPr>
        <p:spPr>
          <a:xfrm>
            <a:off x="6918960" y="1676400"/>
            <a:ext cx="1605280" cy="523220"/>
          </a:xfrm>
          <a:prstGeom prst="rect">
            <a:avLst/>
          </a:prstGeom>
          <a:noFill/>
        </p:spPr>
        <p:txBody>
          <a:bodyPr wrap="square" rtlCol="0">
            <a:spAutoFit/>
          </a:bodyPr>
          <a:lstStyle/>
          <a:p>
            <a:r>
              <a:rPr lang="en-US" sz="2800" dirty="0" err="1" smtClean="0">
                <a:solidFill>
                  <a:srgbClr val="00B0F0"/>
                </a:solidFill>
                <a:latin typeface="Arial" pitchFamily="34" charset="0"/>
                <a:cs typeface="Arial" pitchFamily="34" charset="0"/>
              </a:rPr>
              <a:t>a</a:t>
            </a:r>
            <a:r>
              <a:rPr lang="en-US" sz="2800" dirty="0" err="1" smtClean="0">
                <a:latin typeface="Arial" pitchFamily="34" charset="0"/>
                <a:cs typeface="Arial" pitchFamily="34" charset="0"/>
              </a:rPr>
              <a:t>aaa</a:t>
            </a:r>
            <a:endParaRPr lang="en-US" sz="2800" dirty="0">
              <a:latin typeface="Arial" pitchFamily="34" charset="0"/>
              <a:cs typeface="Arial" pitchFamily="34" charset="0"/>
            </a:endParaRPr>
          </a:p>
        </p:txBody>
      </p:sp>
      <p:cxnSp>
        <p:nvCxnSpPr>
          <p:cNvPr id="30" name="Straight Arrow Connector 29"/>
          <p:cNvCxnSpPr/>
          <p:nvPr/>
        </p:nvCxnSpPr>
        <p:spPr>
          <a:xfrm rot="16200000" flipV="1">
            <a:off x="6949440" y="2255520"/>
            <a:ext cx="335280" cy="10160"/>
          </a:xfrm>
          <a:prstGeom prst="straightConnector1">
            <a:avLst/>
          </a:prstGeom>
          <a:ln w="38100" cmpd="sng">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sp>
        <p:nvSpPr>
          <p:cNvPr id="31" name="TextBox 30"/>
          <p:cNvSpPr txBox="1"/>
          <p:nvPr/>
        </p:nvSpPr>
        <p:spPr>
          <a:xfrm>
            <a:off x="6959600" y="3403600"/>
            <a:ext cx="1117600" cy="523220"/>
          </a:xfrm>
          <a:prstGeom prst="rect">
            <a:avLst/>
          </a:prstGeom>
          <a:noFill/>
        </p:spPr>
        <p:txBody>
          <a:bodyPr wrap="square" rtlCol="0">
            <a:spAutoFit/>
          </a:bodyPr>
          <a:lstStyle/>
          <a:p>
            <a:r>
              <a:rPr lang="en-US" sz="2800" dirty="0" err="1" smtClean="0">
                <a:latin typeface="Arial" pitchFamily="34" charset="0"/>
                <a:cs typeface="Arial" pitchFamily="34" charset="0"/>
              </a:rPr>
              <a:t>a</a:t>
            </a:r>
            <a:r>
              <a:rPr lang="en-US" sz="2800" dirty="0" err="1" smtClean="0">
                <a:solidFill>
                  <a:srgbClr val="00B0F0"/>
                </a:solidFill>
                <a:latin typeface="Arial" pitchFamily="34" charset="0"/>
                <a:cs typeface="Arial" pitchFamily="34" charset="0"/>
              </a:rPr>
              <a:t>a</a:t>
            </a:r>
            <a:r>
              <a:rPr lang="en-US" sz="2800" dirty="0" err="1" smtClean="0">
                <a:latin typeface="Arial" pitchFamily="34" charset="0"/>
                <a:cs typeface="Arial" pitchFamily="34" charset="0"/>
              </a:rPr>
              <a:t>aa</a:t>
            </a:r>
            <a:endParaRPr lang="en-US" sz="2800" dirty="0">
              <a:latin typeface="Arial" pitchFamily="34" charset="0"/>
              <a:cs typeface="Arial" pitchFamily="34" charset="0"/>
            </a:endParaRPr>
          </a:p>
        </p:txBody>
      </p:sp>
      <p:cxnSp>
        <p:nvCxnSpPr>
          <p:cNvPr id="32" name="Straight Arrow Connector 31"/>
          <p:cNvCxnSpPr/>
          <p:nvPr/>
        </p:nvCxnSpPr>
        <p:spPr>
          <a:xfrm rot="16200000" flipV="1">
            <a:off x="7162800" y="3982720"/>
            <a:ext cx="335280" cy="10160"/>
          </a:xfrm>
          <a:prstGeom prst="straightConnector1">
            <a:avLst/>
          </a:prstGeom>
          <a:ln w="38100" cmpd="sng">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sp>
        <p:nvSpPr>
          <p:cNvPr id="33" name="TextBox 32"/>
          <p:cNvSpPr txBox="1"/>
          <p:nvPr/>
        </p:nvSpPr>
        <p:spPr>
          <a:xfrm>
            <a:off x="513048" y="5575206"/>
            <a:ext cx="990600" cy="493084"/>
          </a:xfrm>
          <a:prstGeom prst="rect">
            <a:avLst/>
          </a:prstGeom>
          <a:noFill/>
        </p:spPr>
        <p:txBody>
          <a:bodyPr wrap="square" rtlCol="0">
            <a:spAutoFit/>
          </a:bodyPr>
          <a:lstStyle/>
          <a:p>
            <a:r>
              <a:rPr lang="en-US" sz="2800" dirty="0" smtClean="0"/>
              <a:t>…</a:t>
            </a:r>
            <a:endParaRPr lang="en-US" sz="2800" dirty="0"/>
          </a:p>
        </p:txBody>
      </p:sp>
      <p:sp>
        <p:nvSpPr>
          <p:cNvPr id="34" name="TextBox 33"/>
          <p:cNvSpPr txBox="1"/>
          <p:nvPr/>
        </p:nvSpPr>
        <p:spPr>
          <a:xfrm>
            <a:off x="6949440" y="4998720"/>
            <a:ext cx="1051560" cy="523220"/>
          </a:xfrm>
          <a:prstGeom prst="rect">
            <a:avLst/>
          </a:prstGeom>
          <a:noFill/>
        </p:spPr>
        <p:txBody>
          <a:bodyPr wrap="square" rtlCol="0">
            <a:spAutoFit/>
          </a:bodyPr>
          <a:lstStyle/>
          <a:p>
            <a:r>
              <a:rPr lang="en-US" sz="2800" dirty="0" err="1" smtClean="0">
                <a:latin typeface="Arial" pitchFamily="34" charset="0"/>
                <a:cs typeface="Arial" pitchFamily="34" charset="0"/>
              </a:rPr>
              <a:t>aaa</a:t>
            </a:r>
            <a:r>
              <a:rPr lang="en-US" sz="2800" dirty="0" err="1" smtClean="0">
                <a:solidFill>
                  <a:srgbClr val="00B0F0"/>
                </a:solidFill>
                <a:latin typeface="Arial" pitchFamily="34" charset="0"/>
                <a:cs typeface="Arial" pitchFamily="34" charset="0"/>
              </a:rPr>
              <a:t>a</a:t>
            </a:r>
            <a:endParaRPr lang="en-US" sz="2800" dirty="0">
              <a:solidFill>
                <a:srgbClr val="00B0F0"/>
              </a:solidFill>
              <a:latin typeface="Arial" pitchFamily="34" charset="0"/>
              <a:cs typeface="Arial" pitchFamily="34" charset="0"/>
            </a:endParaRPr>
          </a:p>
        </p:txBody>
      </p:sp>
      <p:cxnSp>
        <p:nvCxnSpPr>
          <p:cNvPr id="35" name="Straight Arrow Connector 34"/>
          <p:cNvCxnSpPr/>
          <p:nvPr/>
        </p:nvCxnSpPr>
        <p:spPr>
          <a:xfrm rot="16200000" flipV="1">
            <a:off x="7538720" y="5577840"/>
            <a:ext cx="335280" cy="10160"/>
          </a:xfrm>
          <a:prstGeom prst="straightConnector1">
            <a:avLst/>
          </a:prstGeom>
          <a:ln w="38100" cmpd="sng">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sp>
        <p:nvSpPr>
          <p:cNvPr id="36" name="Rectangle 35"/>
          <p:cNvSpPr/>
          <p:nvPr/>
        </p:nvSpPr>
        <p:spPr bwMode="auto">
          <a:xfrm>
            <a:off x="1613848" y="1600200"/>
            <a:ext cx="5181600" cy="1447800"/>
          </a:xfrm>
          <a:prstGeom prst="rect">
            <a:avLst/>
          </a:prstGeom>
          <a:noFill/>
          <a:ln w="22225" cap="flat" cmpd="sng" algn="ctr">
            <a:solidFill>
              <a:schemeClr val="tx2">
                <a:lumMod val="60000"/>
                <a:lumOff val="40000"/>
              </a:schemeClr>
            </a:solidFill>
            <a:prstDash val="dash"/>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57200" rtl="0" eaLnBrk="1" fontAlgn="base" latinLnBrk="0" hangingPunct="0">
              <a:lnSpc>
                <a:spcPct val="93000"/>
              </a:lnSpc>
              <a:spcBef>
                <a:spcPct val="0"/>
              </a:spcBef>
              <a:spcAft>
                <a:spcPct val="0"/>
              </a:spcAft>
              <a:buClr>
                <a:srgbClr val="000000"/>
              </a:buClr>
              <a:buSzPct val="100000"/>
              <a:buFont typeface="Times New Roman" pitchFamily="16" charset="0"/>
              <a:buNone/>
              <a:tabLst/>
            </a:pPr>
            <a:endParaRPr kumimoji="0" lang="en-US" sz="1800" b="0" i="0" u="none" strike="noStrike" cap="none" normalizeH="0" baseline="0" smtClean="0">
              <a:ln>
                <a:noFill/>
              </a:ln>
              <a:effectLst/>
              <a:latin typeface="Arial" pitchFamily="34" charset="0"/>
              <a:cs typeface="Arial"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blinds(horizontal)">
                                      <p:cBhvr>
                                        <p:cTn id="7" dur="500"/>
                                        <p:tgtEl>
                                          <p:spTgt spid="29"/>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blinds(horizontal)">
                                      <p:cBhvr>
                                        <p:cTn id="10" dur="5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3" presetClass="entr" presetSubtype="10" fill="hold" grpId="0" nodeType="clickEffect">
                                  <p:stCondLst>
                                    <p:cond delay="0"/>
                                  </p:stCondLst>
                                  <p:childTnLst>
                                    <p:set>
                                      <p:cBhvr>
                                        <p:cTn id="14" dur="1" fill="hold">
                                          <p:stCondLst>
                                            <p:cond delay="0"/>
                                          </p:stCondLst>
                                        </p:cTn>
                                        <p:tgtEl>
                                          <p:spTgt spid="21"/>
                                        </p:tgtEl>
                                        <p:attrNameLst>
                                          <p:attrName>style.visibility</p:attrName>
                                        </p:attrNameLst>
                                      </p:cBhvr>
                                      <p:to>
                                        <p:strVal val="visible"/>
                                      </p:to>
                                    </p:set>
                                    <p:animEffect transition="in" filter="blinds(horizontal)">
                                      <p:cBhvr>
                                        <p:cTn id="15" dur="500"/>
                                        <p:tgtEl>
                                          <p:spTgt spid="21"/>
                                        </p:tgtEl>
                                      </p:cBhvr>
                                    </p:animEffect>
                                  </p:childTnLst>
                                </p:cTn>
                              </p:par>
                            </p:childTnLst>
                          </p:cTn>
                        </p:par>
                      </p:childTnLst>
                    </p:cTn>
                  </p:par>
                  <p:par>
                    <p:cTn id="16" fill="hold">
                      <p:stCondLst>
                        <p:cond delay="indefinite"/>
                      </p:stCondLst>
                      <p:childTnLst>
                        <p:par>
                          <p:cTn id="17" fill="hold">
                            <p:stCondLst>
                              <p:cond delay="0"/>
                            </p:stCondLst>
                            <p:childTnLst>
                              <p:par>
                                <p:cTn id="18" presetID="3" presetClass="entr" presetSubtype="10" fill="hold" grpId="0" nodeType="click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blinds(horizontal)">
                                      <p:cBhvr>
                                        <p:cTn id="20" dur="500"/>
                                        <p:tgtEl>
                                          <p:spTgt spid="20"/>
                                        </p:tgtEl>
                                      </p:cBhvr>
                                    </p:animEffect>
                                  </p:childTnLst>
                                </p:cTn>
                              </p:par>
                              <p:par>
                                <p:cTn id="21" presetID="3" presetClass="entr" presetSubtype="10" fill="hold" nodeType="withEffect">
                                  <p:stCondLst>
                                    <p:cond delay="0"/>
                                  </p:stCondLst>
                                  <p:childTnLst>
                                    <p:set>
                                      <p:cBhvr>
                                        <p:cTn id="22" dur="1" fill="hold">
                                          <p:stCondLst>
                                            <p:cond delay="0"/>
                                          </p:stCondLst>
                                        </p:cTn>
                                        <p:tgtEl>
                                          <p:spTgt spid="30"/>
                                        </p:tgtEl>
                                        <p:attrNameLst>
                                          <p:attrName>style.visibility</p:attrName>
                                        </p:attrNameLst>
                                      </p:cBhvr>
                                      <p:to>
                                        <p:strVal val="visible"/>
                                      </p:to>
                                    </p:set>
                                    <p:animEffect transition="in" filter="blinds(horizontal)">
                                      <p:cBhvr>
                                        <p:cTn id="23" dur="500"/>
                                        <p:tgtEl>
                                          <p:spTgt spid="30"/>
                                        </p:tgtEl>
                                      </p:cBhvr>
                                    </p:animEffect>
                                  </p:childTnLst>
                                </p:cTn>
                              </p:par>
                            </p:childTnLst>
                          </p:cTn>
                        </p:par>
                      </p:childTnLst>
                    </p:cTn>
                  </p:par>
                  <p:par>
                    <p:cTn id="24" fill="hold">
                      <p:stCondLst>
                        <p:cond delay="indefinite"/>
                      </p:stCondLst>
                      <p:childTnLst>
                        <p:par>
                          <p:cTn id="25" fill="hold">
                            <p:stCondLst>
                              <p:cond delay="0"/>
                            </p:stCondLst>
                            <p:childTnLst>
                              <p:par>
                                <p:cTn id="26" presetID="3" presetClass="entr" presetSubtype="10" fill="hold" grpId="0" nodeType="clickEffect">
                                  <p:stCondLst>
                                    <p:cond delay="0"/>
                                  </p:stCondLst>
                                  <p:childTnLst>
                                    <p:set>
                                      <p:cBhvr>
                                        <p:cTn id="27" dur="1" fill="hold">
                                          <p:stCondLst>
                                            <p:cond delay="0"/>
                                          </p:stCondLst>
                                        </p:cTn>
                                        <p:tgtEl>
                                          <p:spTgt spid="22"/>
                                        </p:tgtEl>
                                        <p:attrNameLst>
                                          <p:attrName>style.visibility</p:attrName>
                                        </p:attrNameLst>
                                      </p:cBhvr>
                                      <p:to>
                                        <p:strVal val="visible"/>
                                      </p:to>
                                    </p:set>
                                    <p:animEffect transition="in" filter="blinds(horizontal)">
                                      <p:cBhvr>
                                        <p:cTn id="28" dur="500"/>
                                        <p:tgtEl>
                                          <p:spTgt spid="22"/>
                                        </p:tgtEl>
                                      </p:cBhvr>
                                    </p:animEffect>
                                  </p:childTnLst>
                                </p:cTn>
                              </p:par>
                            </p:childTnLst>
                          </p:cTn>
                        </p:par>
                      </p:childTnLst>
                    </p:cTn>
                  </p:par>
                  <p:par>
                    <p:cTn id="29" fill="hold">
                      <p:stCondLst>
                        <p:cond delay="indefinite"/>
                      </p:stCondLst>
                      <p:childTnLst>
                        <p:par>
                          <p:cTn id="30" fill="hold">
                            <p:stCondLst>
                              <p:cond delay="0"/>
                            </p:stCondLst>
                            <p:childTnLst>
                              <p:par>
                                <p:cTn id="31" presetID="3" presetClass="entr" presetSubtype="10" fill="hold" grpId="0" nodeType="clickEffect">
                                  <p:stCondLst>
                                    <p:cond delay="0"/>
                                  </p:stCondLst>
                                  <p:childTnLst>
                                    <p:set>
                                      <p:cBhvr>
                                        <p:cTn id="32" dur="1" fill="hold">
                                          <p:stCondLst>
                                            <p:cond delay="0"/>
                                          </p:stCondLst>
                                        </p:cTn>
                                        <p:tgtEl>
                                          <p:spTgt spid="8"/>
                                        </p:tgtEl>
                                        <p:attrNameLst>
                                          <p:attrName>style.visibility</p:attrName>
                                        </p:attrNameLst>
                                      </p:cBhvr>
                                      <p:to>
                                        <p:strVal val="visible"/>
                                      </p:to>
                                    </p:set>
                                    <p:animEffect transition="in" filter="blinds(horizontal)">
                                      <p:cBhvr>
                                        <p:cTn id="33" dur="500"/>
                                        <p:tgtEl>
                                          <p:spTgt spid="8"/>
                                        </p:tgtEl>
                                      </p:cBhvr>
                                    </p:animEffect>
                                  </p:childTnLst>
                                </p:cTn>
                              </p:par>
                              <p:par>
                                <p:cTn id="34" presetID="3" presetClass="entr" presetSubtype="10" fill="hold" grpId="0" nodeType="withEffect">
                                  <p:stCondLst>
                                    <p:cond delay="0"/>
                                  </p:stCondLst>
                                  <p:childTnLst>
                                    <p:set>
                                      <p:cBhvr>
                                        <p:cTn id="35" dur="1" fill="hold">
                                          <p:stCondLst>
                                            <p:cond delay="0"/>
                                          </p:stCondLst>
                                        </p:cTn>
                                        <p:tgtEl>
                                          <p:spTgt spid="17"/>
                                        </p:tgtEl>
                                        <p:attrNameLst>
                                          <p:attrName>style.visibility</p:attrName>
                                        </p:attrNameLst>
                                      </p:cBhvr>
                                      <p:to>
                                        <p:strVal val="visible"/>
                                      </p:to>
                                    </p:set>
                                    <p:animEffect transition="in" filter="blinds(horizontal)">
                                      <p:cBhvr>
                                        <p:cTn id="36" dur="500"/>
                                        <p:tgtEl>
                                          <p:spTgt spid="17"/>
                                        </p:tgtEl>
                                      </p:cBhvr>
                                    </p:animEffect>
                                  </p:childTnLst>
                                </p:cTn>
                              </p:par>
                              <p:par>
                                <p:cTn id="37" presetID="3" presetClass="entr" presetSubtype="10" fill="hold" grpId="0" nodeType="withEffect">
                                  <p:stCondLst>
                                    <p:cond delay="0"/>
                                  </p:stCondLst>
                                  <p:childTnLst>
                                    <p:set>
                                      <p:cBhvr>
                                        <p:cTn id="38" dur="1" fill="hold">
                                          <p:stCondLst>
                                            <p:cond delay="0"/>
                                          </p:stCondLst>
                                        </p:cTn>
                                        <p:tgtEl>
                                          <p:spTgt spid="6"/>
                                        </p:tgtEl>
                                        <p:attrNameLst>
                                          <p:attrName>style.visibility</p:attrName>
                                        </p:attrNameLst>
                                      </p:cBhvr>
                                      <p:to>
                                        <p:strVal val="visible"/>
                                      </p:to>
                                    </p:set>
                                    <p:animEffect transition="in" filter="blinds(horizontal)">
                                      <p:cBhvr>
                                        <p:cTn id="39" dur="500"/>
                                        <p:tgtEl>
                                          <p:spTgt spid="6"/>
                                        </p:tgtEl>
                                      </p:cBhvr>
                                    </p:animEffect>
                                  </p:childTnLst>
                                </p:cTn>
                              </p:par>
                            </p:childTnLst>
                          </p:cTn>
                        </p:par>
                      </p:childTnLst>
                    </p:cTn>
                  </p:par>
                  <p:par>
                    <p:cTn id="40" fill="hold">
                      <p:stCondLst>
                        <p:cond delay="indefinite"/>
                      </p:stCondLst>
                      <p:childTnLst>
                        <p:par>
                          <p:cTn id="41" fill="hold">
                            <p:stCondLst>
                              <p:cond delay="0"/>
                            </p:stCondLst>
                            <p:childTnLst>
                              <p:par>
                                <p:cTn id="42" presetID="3" presetClass="entr" presetSubtype="10" fill="hold" grpId="0" nodeType="clickEffect">
                                  <p:stCondLst>
                                    <p:cond delay="0"/>
                                  </p:stCondLst>
                                  <p:childTnLst>
                                    <p:set>
                                      <p:cBhvr>
                                        <p:cTn id="43" dur="1" fill="hold">
                                          <p:stCondLst>
                                            <p:cond delay="0"/>
                                          </p:stCondLst>
                                        </p:cTn>
                                        <p:tgtEl>
                                          <p:spTgt spid="7"/>
                                        </p:tgtEl>
                                        <p:attrNameLst>
                                          <p:attrName>style.visibility</p:attrName>
                                        </p:attrNameLst>
                                      </p:cBhvr>
                                      <p:to>
                                        <p:strVal val="visible"/>
                                      </p:to>
                                    </p:set>
                                    <p:animEffect transition="in" filter="blinds(horizontal)">
                                      <p:cBhvr>
                                        <p:cTn id="44" dur="500"/>
                                        <p:tgtEl>
                                          <p:spTgt spid="7"/>
                                        </p:tgtEl>
                                      </p:cBhvr>
                                    </p:animEffect>
                                  </p:childTnLst>
                                </p:cTn>
                              </p:par>
                              <p:par>
                                <p:cTn id="45" presetID="3" presetClass="entr" presetSubtype="10"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Effect transition="in" filter="blinds(horizontal)">
                                      <p:cBhvr>
                                        <p:cTn id="47" dur="500"/>
                                        <p:tgtEl>
                                          <p:spTgt spid="23"/>
                                        </p:tgtEl>
                                      </p:cBhvr>
                                    </p:animEffect>
                                  </p:childTnLst>
                                </p:cTn>
                              </p:par>
                            </p:childTnLst>
                          </p:cTn>
                        </p:par>
                      </p:childTnLst>
                    </p:cTn>
                  </p:par>
                  <p:par>
                    <p:cTn id="48" fill="hold">
                      <p:stCondLst>
                        <p:cond delay="indefinite"/>
                      </p:stCondLst>
                      <p:childTnLst>
                        <p:par>
                          <p:cTn id="49" fill="hold">
                            <p:stCondLst>
                              <p:cond delay="0"/>
                            </p:stCondLst>
                            <p:childTnLst>
                              <p:par>
                                <p:cTn id="50" presetID="3" presetClass="entr" presetSubtype="10" fill="hold" grpId="0" nodeType="clickEffect">
                                  <p:stCondLst>
                                    <p:cond delay="0"/>
                                  </p:stCondLst>
                                  <p:childTnLst>
                                    <p:set>
                                      <p:cBhvr>
                                        <p:cTn id="51" dur="1" fill="hold">
                                          <p:stCondLst>
                                            <p:cond delay="0"/>
                                          </p:stCondLst>
                                        </p:cTn>
                                        <p:tgtEl>
                                          <p:spTgt spid="36"/>
                                        </p:tgtEl>
                                        <p:attrNameLst>
                                          <p:attrName>style.visibility</p:attrName>
                                        </p:attrNameLst>
                                      </p:cBhvr>
                                      <p:to>
                                        <p:strVal val="visible"/>
                                      </p:to>
                                    </p:set>
                                    <p:animEffect transition="in" filter="blinds(horizontal)">
                                      <p:cBhvr>
                                        <p:cTn id="52" dur="500"/>
                                        <p:tgtEl>
                                          <p:spTgt spid="36"/>
                                        </p:tgtEl>
                                      </p:cBhvr>
                                    </p:animEffect>
                                  </p:childTnLst>
                                </p:cTn>
                              </p:par>
                            </p:childTnLst>
                          </p:cTn>
                        </p:par>
                      </p:childTnLst>
                    </p:cTn>
                  </p:par>
                  <p:par>
                    <p:cTn id="53" fill="hold">
                      <p:stCondLst>
                        <p:cond delay="indefinite"/>
                      </p:stCondLst>
                      <p:childTnLst>
                        <p:par>
                          <p:cTn id="54" fill="hold">
                            <p:stCondLst>
                              <p:cond delay="0"/>
                            </p:stCondLst>
                            <p:childTnLst>
                              <p:par>
                                <p:cTn id="55" presetID="3" presetClass="entr" presetSubtype="10" fill="hold" grpId="0" nodeType="clickEffect">
                                  <p:stCondLst>
                                    <p:cond delay="0"/>
                                  </p:stCondLst>
                                  <p:childTnLst>
                                    <p:set>
                                      <p:cBhvr>
                                        <p:cTn id="56" dur="1" fill="hold">
                                          <p:stCondLst>
                                            <p:cond delay="0"/>
                                          </p:stCondLst>
                                        </p:cTn>
                                        <p:tgtEl>
                                          <p:spTgt spid="9"/>
                                        </p:tgtEl>
                                        <p:attrNameLst>
                                          <p:attrName>style.visibility</p:attrName>
                                        </p:attrNameLst>
                                      </p:cBhvr>
                                      <p:to>
                                        <p:strVal val="visible"/>
                                      </p:to>
                                    </p:set>
                                    <p:animEffect transition="in" filter="blinds(horizontal)">
                                      <p:cBhvr>
                                        <p:cTn id="57" dur="500"/>
                                        <p:tgtEl>
                                          <p:spTgt spid="9"/>
                                        </p:tgtEl>
                                      </p:cBhvr>
                                    </p:animEffect>
                                  </p:childTnLst>
                                </p:cTn>
                              </p:par>
                              <p:par>
                                <p:cTn id="58" presetID="3" presetClass="entr" presetSubtype="10" fill="hold" grpId="0" nodeType="withEffect">
                                  <p:stCondLst>
                                    <p:cond delay="0"/>
                                  </p:stCondLst>
                                  <p:childTnLst>
                                    <p:set>
                                      <p:cBhvr>
                                        <p:cTn id="59" dur="1" fill="hold">
                                          <p:stCondLst>
                                            <p:cond delay="0"/>
                                          </p:stCondLst>
                                        </p:cTn>
                                        <p:tgtEl>
                                          <p:spTgt spid="10"/>
                                        </p:tgtEl>
                                        <p:attrNameLst>
                                          <p:attrName>style.visibility</p:attrName>
                                        </p:attrNameLst>
                                      </p:cBhvr>
                                      <p:to>
                                        <p:strVal val="visible"/>
                                      </p:to>
                                    </p:set>
                                    <p:animEffect transition="in" filter="blinds(horizontal)">
                                      <p:cBhvr>
                                        <p:cTn id="60" dur="500"/>
                                        <p:tgtEl>
                                          <p:spTgt spid="10"/>
                                        </p:tgtEl>
                                      </p:cBhvr>
                                    </p:animEffect>
                                  </p:childTnLst>
                                </p:cTn>
                              </p:par>
                              <p:par>
                                <p:cTn id="61" presetID="3" presetClass="entr" presetSubtype="10" fill="hold" grpId="0" nodeType="withEffect">
                                  <p:stCondLst>
                                    <p:cond delay="0"/>
                                  </p:stCondLst>
                                  <p:childTnLst>
                                    <p:set>
                                      <p:cBhvr>
                                        <p:cTn id="62" dur="1" fill="hold">
                                          <p:stCondLst>
                                            <p:cond delay="0"/>
                                          </p:stCondLst>
                                        </p:cTn>
                                        <p:tgtEl>
                                          <p:spTgt spid="11"/>
                                        </p:tgtEl>
                                        <p:attrNameLst>
                                          <p:attrName>style.visibility</p:attrName>
                                        </p:attrNameLst>
                                      </p:cBhvr>
                                      <p:to>
                                        <p:strVal val="visible"/>
                                      </p:to>
                                    </p:set>
                                    <p:animEffect transition="in" filter="blinds(horizontal)">
                                      <p:cBhvr>
                                        <p:cTn id="63" dur="500"/>
                                        <p:tgtEl>
                                          <p:spTgt spid="11"/>
                                        </p:tgtEl>
                                      </p:cBhvr>
                                    </p:animEffect>
                                  </p:childTnLst>
                                </p:cTn>
                              </p:par>
                              <p:par>
                                <p:cTn id="64" presetID="3" presetClass="entr" presetSubtype="10" fill="hold" grpId="0" nodeType="withEffect">
                                  <p:stCondLst>
                                    <p:cond delay="0"/>
                                  </p:stCondLst>
                                  <p:childTnLst>
                                    <p:set>
                                      <p:cBhvr>
                                        <p:cTn id="65" dur="1" fill="hold">
                                          <p:stCondLst>
                                            <p:cond delay="0"/>
                                          </p:stCondLst>
                                        </p:cTn>
                                        <p:tgtEl>
                                          <p:spTgt spid="12"/>
                                        </p:tgtEl>
                                        <p:attrNameLst>
                                          <p:attrName>style.visibility</p:attrName>
                                        </p:attrNameLst>
                                      </p:cBhvr>
                                      <p:to>
                                        <p:strVal val="visible"/>
                                      </p:to>
                                    </p:set>
                                    <p:animEffect transition="in" filter="blinds(horizontal)">
                                      <p:cBhvr>
                                        <p:cTn id="66" dur="500"/>
                                        <p:tgtEl>
                                          <p:spTgt spid="12"/>
                                        </p:tgtEl>
                                      </p:cBhvr>
                                    </p:animEffect>
                                  </p:childTnLst>
                                </p:cTn>
                              </p:par>
                              <p:par>
                                <p:cTn id="67" presetID="3" presetClass="entr" presetSubtype="10" fill="hold" grpId="0" nodeType="withEffect">
                                  <p:stCondLst>
                                    <p:cond delay="0"/>
                                  </p:stCondLst>
                                  <p:childTnLst>
                                    <p:set>
                                      <p:cBhvr>
                                        <p:cTn id="68" dur="1" fill="hold">
                                          <p:stCondLst>
                                            <p:cond delay="0"/>
                                          </p:stCondLst>
                                        </p:cTn>
                                        <p:tgtEl>
                                          <p:spTgt spid="18"/>
                                        </p:tgtEl>
                                        <p:attrNameLst>
                                          <p:attrName>style.visibility</p:attrName>
                                        </p:attrNameLst>
                                      </p:cBhvr>
                                      <p:to>
                                        <p:strVal val="visible"/>
                                      </p:to>
                                    </p:set>
                                    <p:animEffect transition="in" filter="blinds(horizontal)">
                                      <p:cBhvr>
                                        <p:cTn id="69" dur="500"/>
                                        <p:tgtEl>
                                          <p:spTgt spid="18"/>
                                        </p:tgtEl>
                                      </p:cBhvr>
                                    </p:animEffect>
                                  </p:childTnLst>
                                </p:cTn>
                              </p:par>
                              <p:par>
                                <p:cTn id="70" presetID="3" presetClass="entr" presetSubtype="10" fill="hold" grpId="0" nodeType="withEffect">
                                  <p:stCondLst>
                                    <p:cond delay="0"/>
                                  </p:stCondLst>
                                  <p:childTnLst>
                                    <p:set>
                                      <p:cBhvr>
                                        <p:cTn id="71" dur="1" fill="hold">
                                          <p:stCondLst>
                                            <p:cond delay="0"/>
                                          </p:stCondLst>
                                        </p:cTn>
                                        <p:tgtEl>
                                          <p:spTgt spid="24"/>
                                        </p:tgtEl>
                                        <p:attrNameLst>
                                          <p:attrName>style.visibility</p:attrName>
                                        </p:attrNameLst>
                                      </p:cBhvr>
                                      <p:to>
                                        <p:strVal val="visible"/>
                                      </p:to>
                                    </p:set>
                                    <p:animEffect transition="in" filter="blinds(horizontal)">
                                      <p:cBhvr>
                                        <p:cTn id="72" dur="500"/>
                                        <p:tgtEl>
                                          <p:spTgt spid="24"/>
                                        </p:tgtEl>
                                      </p:cBhvr>
                                    </p:animEffect>
                                  </p:childTnLst>
                                </p:cTn>
                              </p:par>
                              <p:par>
                                <p:cTn id="73" presetID="3" presetClass="entr" presetSubtype="10" fill="hold" grpId="0" nodeType="withEffect">
                                  <p:stCondLst>
                                    <p:cond delay="0"/>
                                  </p:stCondLst>
                                  <p:childTnLst>
                                    <p:set>
                                      <p:cBhvr>
                                        <p:cTn id="74" dur="1" fill="hold">
                                          <p:stCondLst>
                                            <p:cond delay="0"/>
                                          </p:stCondLst>
                                        </p:cTn>
                                        <p:tgtEl>
                                          <p:spTgt spid="26"/>
                                        </p:tgtEl>
                                        <p:attrNameLst>
                                          <p:attrName>style.visibility</p:attrName>
                                        </p:attrNameLst>
                                      </p:cBhvr>
                                      <p:to>
                                        <p:strVal val="visible"/>
                                      </p:to>
                                    </p:set>
                                    <p:animEffect transition="in" filter="blinds(horizontal)">
                                      <p:cBhvr>
                                        <p:cTn id="75" dur="500"/>
                                        <p:tgtEl>
                                          <p:spTgt spid="26"/>
                                        </p:tgtEl>
                                      </p:cBhvr>
                                    </p:animEffect>
                                  </p:childTnLst>
                                </p:cTn>
                              </p:par>
                              <p:par>
                                <p:cTn id="76" presetID="3" presetClass="entr" presetSubtype="10" fill="hold" grpId="0" nodeType="withEffect">
                                  <p:stCondLst>
                                    <p:cond delay="0"/>
                                  </p:stCondLst>
                                  <p:childTnLst>
                                    <p:set>
                                      <p:cBhvr>
                                        <p:cTn id="77" dur="1" fill="hold">
                                          <p:stCondLst>
                                            <p:cond delay="0"/>
                                          </p:stCondLst>
                                        </p:cTn>
                                        <p:tgtEl>
                                          <p:spTgt spid="31"/>
                                        </p:tgtEl>
                                        <p:attrNameLst>
                                          <p:attrName>style.visibility</p:attrName>
                                        </p:attrNameLst>
                                      </p:cBhvr>
                                      <p:to>
                                        <p:strVal val="visible"/>
                                      </p:to>
                                    </p:set>
                                    <p:animEffect transition="in" filter="blinds(horizontal)">
                                      <p:cBhvr>
                                        <p:cTn id="78" dur="500"/>
                                        <p:tgtEl>
                                          <p:spTgt spid="31"/>
                                        </p:tgtEl>
                                      </p:cBhvr>
                                    </p:animEffect>
                                  </p:childTnLst>
                                </p:cTn>
                              </p:par>
                              <p:par>
                                <p:cTn id="79" presetID="3" presetClass="entr" presetSubtype="10" fill="hold" nodeType="withEffect">
                                  <p:stCondLst>
                                    <p:cond delay="0"/>
                                  </p:stCondLst>
                                  <p:childTnLst>
                                    <p:set>
                                      <p:cBhvr>
                                        <p:cTn id="80" dur="1" fill="hold">
                                          <p:stCondLst>
                                            <p:cond delay="0"/>
                                          </p:stCondLst>
                                        </p:cTn>
                                        <p:tgtEl>
                                          <p:spTgt spid="32"/>
                                        </p:tgtEl>
                                        <p:attrNameLst>
                                          <p:attrName>style.visibility</p:attrName>
                                        </p:attrNameLst>
                                      </p:cBhvr>
                                      <p:to>
                                        <p:strVal val="visible"/>
                                      </p:to>
                                    </p:set>
                                    <p:animEffect transition="in" filter="blinds(horizontal)">
                                      <p:cBhvr>
                                        <p:cTn id="81" dur="500"/>
                                        <p:tgtEl>
                                          <p:spTgt spid="32"/>
                                        </p:tgtEl>
                                      </p:cBhvr>
                                    </p:animEffect>
                                  </p:childTnLst>
                                </p:cTn>
                              </p:par>
                            </p:childTnLst>
                          </p:cTn>
                        </p:par>
                      </p:childTnLst>
                    </p:cTn>
                  </p:par>
                  <p:par>
                    <p:cTn id="82" fill="hold">
                      <p:stCondLst>
                        <p:cond delay="indefinite"/>
                      </p:stCondLst>
                      <p:childTnLst>
                        <p:par>
                          <p:cTn id="83" fill="hold">
                            <p:stCondLst>
                              <p:cond delay="0"/>
                            </p:stCondLst>
                            <p:childTnLst>
                              <p:par>
                                <p:cTn id="84" presetID="3" presetClass="entr" presetSubtype="10" fill="hold" grpId="0" nodeType="clickEffect">
                                  <p:stCondLst>
                                    <p:cond delay="0"/>
                                  </p:stCondLst>
                                  <p:childTnLst>
                                    <p:set>
                                      <p:cBhvr>
                                        <p:cTn id="85" dur="1" fill="hold">
                                          <p:stCondLst>
                                            <p:cond delay="0"/>
                                          </p:stCondLst>
                                        </p:cTn>
                                        <p:tgtEl>
                                          <p:spTgt spid="13"/>
                                        </p:tgtEl>
                                        <p:attrNameLst>
                                          <p:attrName>style.visibility</p:attrName>
                                        </p:attrNameLst>
                                      </p:cBhvr>
                                      <p:to>
                                        <p:strVal val="visible"/>
                                      </p:to>
                                    </p:set>
                                    <p:animEffect transition="in" filter="blinds(horizontal)">
                                      <p:cBhvr>
                                        <p:cTn id="86" dur="500"/>
                                        <p:tgtEl>
                                          <p:spTgt spid="13"/>
                                        </p:tgtEl>
                                      </p:cBhvr>
                                    </p:animEffect>
                                  </p:childTnLst>
                                </p:cTn>
                              </p:par>
                              <p:par>
                                <p:cTn id="87" presetID="3" presetClass="entr" presetSubtype="10" fill="hold" grpId="0" nodeType="withEffect">
                                  <p:stCondLst>
                                    <p:cond delay="0"/>
                                  </p:stCondLst>
                                  <p:childTnLst>
                                    <p:set>
                                      <p:cBhvr>
                                        <p:cTn id="88" dur="1" fill="hold">
                                          <p:stCondLst>
                                            <p:cond delay="0"/>
                                          </p:stCondLst>
                                        </p:cTn>
                                        <p:tgtEl>
                                          <p:spTgt spid="14"/>
                                        </p:tgtEl>
                                        <p:attrNameLst>
                                          <p:attrName>style.visibility</p:attrName>
                                        </p:attrNameLst>
                                      </p:cBhvr>
                                      <p:to>
                                        <p:strVal val="visible"/>
                                      </p:to>
                                    </p:set>
                                    <p:animEffect transition="in" filter="blinds(horizontal)">
                                      <p:cBhvr>
                                        <p:cTn id="89" dur="500"/>
                                        <p:tgtEl>
                                          <p:spTgt spid="14"/>
                                        </p:tgtEl>
                                      </p:cBhvr>
                                    </p:animEffect>
                                  </p:childTnLst>
                                </p:cTn>
                              </p:par>
                              <p:par>
                                <p:cTn id="90" presetID="3" presetClass="entr" presetSubtype="10" fill="hold" grpId="0" nodeType="withEffect">
                                  <p:stCondLst>
                                    <p:cond delay="0"/>
                                  </p:stCondLst>
                                  <p:childTnLst>
                                    <p:set>
                                      <p:cBhvr>
                                        <p:cTn id="91" dur="1" fill="hold">
                                          <p:stCondLst>
                                            <p:cond delay="0"/>
                                          </p:stCondLst>
                                        </p:cTn>
                                        <p:tgtEl>
                                          <p:spTgt spid="15"/>
                                        </p:tgtEl>
                                        <p:attrNameLst>
                                          <p:attrName>style.visibility</p:attrName>
                                        </p:attrNameLst>
                                      </p:cBhvr>
                                      <p:to>
                                        <p:strVal val="visible"/>
                                      </p:to>
                                    </p:set>
                                    <p:animEffect transition="in" filter="blinds(horizontal)">
                                      <p:cBhvr>
                                        <p:cTn id="92" dur="500"/>
                                        <p:tgtEl>
                                          <p:spTgt spid="15"/>
                                        </p:tgtEl>
                                      </p:cBhvr>
                                    </p:animEffect>
                                  </p:childTnLst>
                                </p:cTn>
                              </p:par>
                              <p:par>
                                <p:cTn id="93" presetID="3" presetClass="entr" presetSubtype="10" fill="hold" grpId="0" nodeType="withEffect">
                                  <p:stCondLst>
                                    <p:cond delay="0"/>
                                  </p:stCondLst>
                                  <p:childTnLst>
                                    <p:set>
                                      <p:cBhvr>
                                        <p:cTn id="94" dur="1" fill="hold">
                                          <p:stCondLst>
                                            <p:cond delay="0"/>
                                          </p:stCondLst>
                                        </p:cTn>
                                        <p:tgtEl>
                                          <p:spTgt spid="16"/>
                                        </p:tgtEl>
                                        <p:attrNameLst>
                                          <p:attrName>style.visibility</p:attrName>
                                        </p:attrNameLst>
                                      </p:cBhvr>
                                      <p:to>
                                        <p:strVal val="visible"/>
                                      </p:to>
                                    </p:set>
                                    <p:animEffect transition="in" filter="blinds(horizontal)">
                                      <p:cBhvr>
                                        <p:cTn id="95" dur="500"/>
                                        <p:tgtEl>
                                          <p:spTgt spid="16"/>
                                        </p:tgtEl>
                                      </p:cBhvr>
                                    </p:animEffect>
                                  </p:childTnLst>
                                </p:cTn>
                              </p:par>
                              <p:par>
                                <p:cTn id="96" presetID="3" presetClass="entr" presetSubtype="10" fill="hold" grpId="0" nodeType="withEffect">
                                  <p:stCondLst>
                                    <p:cond delay="0"/>
                                  </p:stCondLst>
                                  <p:childTnLst>
                                    <p:set>
                                      <p:cBhvr>
                                        <p:cTn id="97" dur="1" fill="hold">
                                          <p:stCondLst>
                                            <p:cond delay="0"/>
                                          </p:stCondLst>
                                        </p:cTn>
                                        <p:tgtEl>
                                          <p:spTgt spid="19"/>
                                        </p:tgtEl>
                                        <p:attrNameLst>
                                          <p:attrName>style.visibility</p:attrName>
                                        </p:attrNameLst>
                                      </p:cBhvr>
                                      <p:to>
                                        <p:strVal val="visible"/>
                                      </p:to>
                                    </p:set>
                                    <p:animEffect transition="in" filter="blinds(horizontal)">
                                      <p:cBhvr>
                                        <p:cTn id="98" dur="500"/>
                                        <p:tgtEl>
                                          <p:spTgt spid="19"/>
                                        </p:tgtEl>
                                      </p:cBhvr>
                                    </p:animEffect>
                                  </p:childTnLst>
                                </p:cTn>
                              </p:par>
                              <p:par>
                                <p:cTn id="99" presetID="3" presetClass="entr" presetSubtype="10" fill="hold" grpId="0" nodeType="withEffect">
                                  <p:stCondLst>
                                    <p:cond delay="0"/>
                                  </p:stCondLst>
                                  <p:childTnLst>
                                    <p:set>
                                      <p:cBhvr>
                                        <p:cTn id="100" dur="1" fill="hold">
                                          <p:stCondLst>
                                            <p:cond delay="0"/>
                                          </p:stCondLst>
                                        </p:cTn>
                                        <p:tgtEl>
                                          <p:spTgt spid="25"/>
                                        </p:tgtEl>
                                        <p:attrNameLst>
                                          <p:attrName>style.visibility</p:attrName>
                                        </p:attrNameLst>
                                      </p:cBhvr>
                                      <p:to>
                                        <p:strVal val="visible"/>
                                      </p:to>
                                    </p:set>
                                    <p:animEffect transition="in" filter="blinds(horizontal)">
                                      <p:cBhvr>
                                        <p:cTn id="101" dur="500"/>
                                        <p:tgtEl>
                                          <p:spTgt spid="25"/>
                                        </p:tgtEl>
                                      </p:cBhvr>
                                    </p:animEffect>
                                  </p:childTnLst>
                                </p:cTn>
                              </p:par>
                              <p:par>
                                <p:cTn id="102" presetID="3" presetClass="entr" presetSubtype="10" fill="hold" grpId="0" nodeType="withEffect">
                                  <p:stCondLst>
                                    <p:cond delay="0"/>
                                  </p:stCondLst>
                                  <p:childTnLst>
                                    <p:set>
                                      <p:cBhvr>
                                        <p:cTn id="103" dur="1" fill="hold">
                                          <p:stCondLst>
                                            <p:cond delay="0"/>
                                          </p:stCondLst>
                                        </p:cTn>
                                        <p:tgtEl>
                                          <p:spTgt spid="28"/>
                                        </p:tgtEl>
                                        <p:attrNameLst>
                                          <p:attrName>style.visibility</p:attrName>
                                        </p:attrNameLst>
                                      </p:cBhvr>
                                      <p:to>
                                        <p:strVal val="visible"/>
                                      </p:to>
                                    </p:set>
                                    <p:animEffect transition="in" filter="blinds(horizontal)">
                                      <p:cBhvr>
                                        <p:cTn id="104" dur="500"/>
                                        <p:tgtEl>
                                          <p:spTgt spid="28"/>
                                        </p:tgtEl>
                                      </p:cBhvr>
                                    </p:animEffect>
                                  </p:childTnLst>
                                </p:cTn>
                              </p:par>
                              <p:par>
                                <p:cTn id="105" presetID="3" presetClass="entr" presetSubtype="10" fill="hold" grpId="0" nodeType="withEffect">
                                  <p:stCondLst>
                                    <p:cond delay="0"/>
                                  </p:stCondLst>
                                  <p:childTnLst>
                                    <p:set>
                                      <p:cBhvr>
                                        <p:cTn id="106" dur="1" fill="hold">
                                          <p:stCondLst>
                                            <p:cond delay="0"/>
                                          </p:stCondLst>
                                        </p:cTn>
                                        <p:tgtEl>
                                          <p:spTgt spid="33"/>
                                        </p:tgtEl>
                                        <p:attrNameLst>
                                          <p:attrName>style.visibility</p:attrName>
                                        </p:attrNameLst>
                                      </p:cBhvr>
                                      <p:to>
                                        <p:strVal val="visible"/>
                                      </p:to>
                                    </p:set>
                                    <p:animEffect transition="in" filter="blinds(horizontal)">
                                      <p:cBhvr>
                                        <p:cTn id="107" dur="500"/>
                                        <p:tgtEl>
                                          <p:spTgt spid="33"/>
                                        </p:tgtEl>
                                      </p:cBhvr>
                                    </p:animEffect>
                                  </p:childTnLst>
                                </p:cTn>
                              </p:par>
                              <p:par>
                                <p:cTn id="108" presetID="3" presetClass="entr" presetSubtype="10" fill="hold" grpId="0" nodeType="with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blinds(horizontal)">
                                      <p:cBhvr>
                                        <p:cTn id="110" dur="500"/>
                                        <p:tgtEl>
                                          <p:spTgt spid="34"/>
                                        </p:tgtEl>
                                      </p:cBhvr>
                                    </p:animEffect>
                                  </p:childTnLst>
                                </p:cTn>
                              </p:par>
                              <p:par>
                                <p:cTn id="111" presetID="3" presetClass="entr" presetSubtype="10" fill="hold" nodeType="withEffect">
                                  <p:stCondLst>
                                    <p:cond delay="0"/>
                                  </p:stCondLst>
                                  <p:childTnLst>
                                    <p:set>
                                      <p:cBhvr>
                                        <p:cTn id="112" dur="1" fill="hold">
                                          <p:stCondLst>
                                            <p:cond delay="0"/>
                                          </p:stCondLst>
                                        </p:cTn>
                                        <p:tgtEl>
                                          <p:spTgt spid="35"/>
                                        </p:tgtEl>
                                        <p:attrNameLst>
                                          <p:attrName>style.visibility</p:attrName>
                                        </p:attrNameLst>
                                      </p:cBhvr>
                                      <p:to>
                                        <p:strVal val="visible"/>
                                      </p:to>
                                    </p:set>
                                    <p:animEffect transition="in" filter="blinds(horizontal)">
                                      <p:cBhvr>
                                        <p:cTn id="113" dur="500"/>
                                        <p:tgtEl>
                                          <p:spTgt spid="35"/>
                                        </p:tgtEl>
                                      </p:cBhvr>
                                    </p:animEffect>
                                  </p:childTnLst>
                                </p:cTn>
                              </p:par>
                            </p:childTnLst>
                          </p:cTn>
                        </p:par>
                      </p:childTnLst>
                    </p:cTn>
                  </p:par>
                  <p:par>
                    <p:cTn id="114" fill="hold">
                      <p:stCondLst>
                        <p:cond delay="indefinite"/>
                      </p:stCondLst>
                      <p:childTnLst>
                        <p:par>
                          <p:cTn id="115" fill="hold">
                            <p:stCondLst>
                              <p:cond delay="0"/>
                            </p:stCondLst>
                            <p:childTnLst>
                              <p:par>
                                <p:cTn id="116" presetID="3" presetClass="entr" presetSubtype="10" fill="hold" grpId="1" nodeType="clickEffect">
                                  <p:stCondLst>
                                    <p:cond delay="0"/>
                                  </p:stCondLst>
                                  <p:childTnLst>
                                    <p:set>
                                      <p:cBhvr>
                                        <p:cTn id="117" dur="1" fill="hold">
                                          <p:stCondLst>
                                            <p:cond delay="0"/>
                                          </p:stCondLst>
                                        </p:cTn>
                                        <p:tgtEl>
                                          <p:spTgt spid="28"/>
                                        </p:tgtEl>
                                        <p:attrNameLst>
                                          <p:attrName>style.visibility</p:attrName>
                                        </p:attrNameLst>
                                      </p:cBhvr>
                                      <p:to>
                                        <p:strVal val="visible"/>
                                      </p:to>
                                    </p:set>
                                    <p:animEffect transition="in" filter="blinds(horizontal)">
                                      <p:cBhvr>
                                        <p:cTn id="118" dur="500"/>
                                        <p:tgtEl>
                                          <p:spTgt spid="28"/>
                                        </p:tgtEl>
                                      </p:cBhvr>
                                    </p:animEffect>
                                  </p:childTnLst>
                                </p:cTn>
                              </p:par>
                              <p:par>
                                <p:cTn id="119" presetID="3" presetClass="entr" presetSubtype="10" fill="hold" grpId="0" nodeType="withEffect">
                                  <p:stCondLst>
                                    <p:cond delay="0"/>
                                  </p:stCondLst>
                                  <p:childTnLst>
                                    <p:set>
                                      <p:cBhvr>
                                        <p:cTn id="120" dur="1" fill="hold">
                                          <p:stCondLst>
                                            <p:cond delay="0"/>
                                          </p:stCondLst>
                                        </p:cTn>
                                        <p:tgtEl>
                                          <p:spTgt spid="27"/>
                                        </p:tgtEl>
                                        <p:attrNameLst>
                                          <p:attrName>style.visibility</p:attrName>
                                        </p:attrNameLst>
                                      </p:cBhvr>
                                      <p:to>
                                        <p:strVal val="visible"/>
                                      </p:to>
                                    </p:set>
                                    <p:animEffect transition="in" filter="blinds(horizontal)">
                                      <p:cBhvr>
                                        <p:cTn id="121"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animBg="1"/>
      <p:bldP spid="8" grpId="0" animBg="1"/>
      <p:bldP spid="9" grpId="0"/>
      <p:bldP spid="10" grpId="0"/>
      <p:bldP spid="11" grpId="0" animBg="1"/>
      <p:bldP spid="12" grpId="0" animBg="1"/>
      <p:bldP spid="13" grpId="0"/>
      <p:bldP spid="14" grpId="0"/>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8" grpId="1" animBg="1"/>
      <p:bldP spid="29" grpId="0"/>
      <p:bldP spid="31" grpId="0"/>
      <p:bldP spid="33" grpId="0"/>
      <p:bldP spid="34" grpId="0"/>
      <p:bldP spid="36"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2" name="Title 5"/>
          <p:cNvSpPr>
            <a:spLocks noGrp="1"/>
          </p:cNvSpPr>
          <p:nvPr>
            <p:ph type="title"/>
          </p:nvPr>
        </p:nvSpPr>
        <p:spPr/>
        <p:txBody>
          <a:bodyPr/>
          <a:lstStyle/>
          <a:p>
            <a:pPr eaLnBrk="1" hangingPunct="1"/>
            <a:r>
              <a:rPr lang="en-US" dirty="0" smtClean="0">
                <a:ea typeface="ＭＳ Ｐゴシック" pitchFamily="34" charset="-128"/>
              </a:rPr>
              <a:t>NFA Operations using Boolean Functions</a:t>
            </a:r>
          </a:p>
        </p:txBody>
      </p:sp>
      <p:sp>
        <p:nvSpPr>
          <p:cNvPr id="12293" name="Content Placeholder 6"/>
          <p:cNvSpPr>
            <a:spLocks noGrp="1"/>
          </p:cNvSpPr>
          <p:nvPr>
            <p:ph idx="1"/>
          </p:nvPr>
        </p:nvSpPr>
        <p:spPr/>
        <p:txBody>
          <a:bodyPr/>
          <a:lstStyle/>
          <a:p>
            <a:pPr eaLnBrk="1" hangingPunct="1"/>
            <a:r>
              <a:rPr lang="en-US" sz="2800" dirty="0" smtClean="0">
                <a:ea typeface="ＭＳ Ｐゴシック" pitchFamily="34" charset="-128"/>
              </a:rPr>
              <a:t>Frontier derivation: finding new frontiers after processing one input symbol:</a:t>
            </a:r>
          </a:p>
          <a:p>
            <a:pPr eaLnBrk="1" hangingPunct="1">
              <a:buFontTx/>
              <a:buNone/>
            </a:pPr>
            <a:r>
              <a:rPr lang="en-US" sz="2800" i="1" dirty="0" smtClean="0">
                <a:solidFill>
                  <a:schemeClr val="accent1"/>
                </a:solidFill>
                <a:ea typeface="ＭＳ Ｐゴシック" pitchFamily="34" charset="-128"/>
              </a:rPr>
              <a:t>    </a:t>
            </a:r>
            <a:r>
              <a:rPr lang="en-US" sz="2800" dirty="0" smtClean="0">
                <a:ea typeface="ＭＳ Ｐゴシック" pitchFamily="34" charset="-128"/>
              </a:rPr>
              <a:t>Next frontiers = </a:t>
            </a:r>
          </a:p>
          <a:p>
            <a:pPr eaLnBrk="1" hangingPunct="1">
              <a:buFontTx/>
              <a:buNone/>
            </a:pPr>
            <a:r>
              <a:rPr lang="en-US" sz="2800" dirty="0" smtClean="0">
                <a:ea typeface="ＭＳ Ｐゴシック" pitchFamily="34" charset="-128"/>
              </a:rPr>
              <a:t>                            </a:t>
            </a:r>
            <a:r>
              <a:rPr lang="en-US" sz="2800" b="1" baseline="-25000" dirty="0" smtClean="0">
                <a:ea typeface="ＭＳ Ｐゴシック" pitchFamily="34" charset="-128"/>
              </a:rPr>
              <a:t> </a:t>
            </a:r>
            <a:r>
              <a:rPr lang="en-US" sz="2800" dirty="0" smtClean="0">
                <a:ea typeface="ＭＳ Ｐゴシック" pitchFamily="34" charset="-128"/>
              </a:rPr>
              <a:t> </a:t>
            </a:r>
            <a:r>
              <a:rPr lang="en-US" sz="2800" b="1" baseline="-25000" dirty="0" smtClean="0">
                <a:ea typeface="ＭＳ Ｐゴシック" pitchFamily="34" charset="-128"/>
              </a:rPr>
              <a:t>      </a:t>
            </a:r>
          </a:p>
          <a:p>
            <a:pPr eaLnBrk="1" hangingPunct="1">
              <a:buFontTx/>
              <a:buNone/>
            </a:pPr>
            <a:r>
              <a:rPr lang="en-US" sz="2800" dirty="0" smtClean="0">
                <a:ea typeface="ＭＳ Ｐゴシック" pitchFamily="34" charset="-128"/>
              </a:rPr>
              <a:t>                            </a:t>
            </a:r>
          </a:p>
          <a:p>
            <a:pPr eaLnBrk="1" hangingPunct="1">
              <a:buFontTx/>
              <a:buNone/>
            </a:pPr>
            <a:r>
              <a:rPr lang="en-US" sz="2800" dirty="0" smtClean="0">
                <a:ea typeface="ＭＳ Ｐゴシック" pitchFamily="34" charset="-128"/>
              </a:rPr>
              <a:t>                           </a:t>
            </a:r>
          </a:p>
          <a:p>
            <a:pPr eaLnBrk="1" hangingPunct="1"/>
            <a:r>
              <a:rPr lang="en-US" sz="2800" dirty="0" smtClean="0">
                <a:ea typeface="ＭＳ Ｐゴシック" pitchFamily="34" charset="-128"/>
              </a:rPr>
              <a:t>Checking acceptance:</a:t>
            </a:r>
            <a:endParaRPr lang="en-US" sz="2800" dirty="0" smtClean="0">
              <a:solidFill>
                <a:schemeClr val="tx2"/>
              </a:solidFill>
              <a:ea typeface="ＭＳ Ｐゴシック" pitchFamily="34" charset="-128"/>
            </a:endParaRPr>
          </a:p>
          <a:p>
            <a:pPr eaLnBrk="1" hangingPunct="1">
              <a:buFontTx/>
              <a:buNone/>
            </a:pPr>
            <a:endParaRPr lang="en-US" dirty="0" smtClean="0">
              <a:ea typeface="ＭＳ Ｐゴシック" pitchFamily="34" charset="-128"/>
            </a:endParaRPr>
          </a:p>
        </p:txBody>
      </p:sp>
      <p:sp>
        <p:nvSpPr>
          <p:cNvPr id="12294" name="Slide Number Placeholder 4"/>
          <p:cNvSpPr>
            <a:spLocks noGrp="1"/>
          </p:cNvSpPr>
          <p:nvPr>
            <p:ph type="sldNum" sz="quarter" idx="10"/>
          </p:nvPr>
        </p:nvSpPr>
        <p:spPr>
          <a:noFill/>
        </p:spPr>
        <p:txBody>
          <a:bodyPr/>
          <a:lstStyle/>
          <a:p>
            <a:fld id="{F2998D9E-40D9-423E-84A1-D1A3F1250303}" type="slidenum">
              <a:rPr lang="en-US"/>
              <a:pPr/>
              <a:t>22</a:t>
            </a:fld>
            <a:endParaRPr lang="en-US" dirty="0"/>
          </a:p>
        </p:txBody>
      </p:sp>
      <p:graphicFrame>
        <p:nvGraphicFramePr>
          <p:cNvPr id="12290" name="Object 11"/>
          <p:cNvGraphicFramePr>
            <a:graphicFrameLocks noChangeAspect="1"/>
          </p:cNvGraphicFramePr>
          <p:nvPr/>
        </p:nvGraphicFramePr>
        <p:xfrm>
          <a:off x="3352801" y="2514600"/>
          <a:ext cx="5029199" cy="1676884"/>
        </p:xfrm>
        <a:graphic>
          <a:graphicData uri="http://schemas.openxmlformats.org/presentationml/2006/ole">
            <p:oleObj spid="_x0000_s12296" name="Equation" r:id="rId5" imgW="2057400" imgH="685800" progId="Equation.3">
              <p:embed/>
            </p:oleObj>
          </a:graphicData>
        </a:graphic>
      </p:graphicFrame>
      <p:graphicFrame>
        <p:nvGraphicFramePr>
          <p:cNvPr id="12291" name="Object 12"/>
          <p:cNvGraphicFramePr>
            <a:graphicFrameLocks noChangeAspect="1"/>
          </p:cNvGraphicFramePr>
          <p:nvPr/>
        </p:nvGraphicFramePr>
        <p:xfrm>
          <a:off x="1219200" y="5334000"/>
          <a:ext cx="6800850" cy="533400"/>
        </p:xfrm>
        <a:graphic>
          <a:graphicData uri="http://schemas.openxmlformats.org/presentationml/2006/ole">
            <p:oleObj spid="_x0000_s12297" name="Equation" r:id="rId6" imgW="2590800" imgH="203200" progId="Equation.3">
              <p:embed/>
            </p:oleObj>
          </a:graphicData>
        </a:graphic>
      </p:graphicFrame>
    </p:spTree>
    <p:custDataLst>
      <p:tags r:id="rId2"/>
    </p:custDataLst>
  </p:cSld>
  <p:clrMapOvr>
    <a:masterClrMapping/>
  </p:clrMapOvr>
  <p:transition advTm="160557"/>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itle 1"/>
          <p:cNvSpPr>
            <a:spLocks noGrp="1"/>
          </p:cNvSpPr>
          <p:nvPr>
            <p:ph type="title"/>
          </p:nvPr>
        </p:nvSpPr>
        <p:spPr>
          <a:xfrm>
            <a:off x="76200" y="609600"/>
            <a:ext cx="8991600" cy="1143000"/>
          </a:xfrm>
        </p:spPr>
        <p:txBody>
          <a:bodyPr/>
          <a:lstStyle/>
          <a:p>
            <a:pPr eaLnBrk="1" hangingPunct="1"/>
            <a:r>
              <a:rPr lang="en-US" sz="3600" dirty="0" smtClean="0">
                <a:solidFill>
                  <a:srgbClr val="000000"/>
                </a:solidFill>
                <a:ea typeface="宋体" pitchFamily="2" charset="-122"/>
              </a:rPr>
              <a:t/>
            </a:r>
            <a:br>
              <a:rPr lang="en-US" sz="3600" dirty="0" smtClean="0">
                <a:solidFill>
                  <a:srgbClr val="000000"/>
                </a:solidFill>
                <a:ea typeface="宋体" pitchFamily="2" charset="-122"/>
              </a:rPr>
            </a:br>
            <a:r>
              <a:rPr lang="en-US" sz="3600" dirty="0" smtClean="0">
                <a:solidFill>
                  <a:srgbClr val="000000"/>
                </a:solidFill>
                <a:ea typeface="宋体" pitchFamily="2" charset="-122"/>
              </a:rPr>
              <a:t>Ordered Binary Decision Diagram (OBDD) </a:t>
            </a:r>
            <a:r>
              <a:rPr lang="en-US" sz="3600" dirty="0" smtClean="0">
                <a:ea typeface="ＭＳ Ｐゴシック" pitchFamily="34" charset="-128"/>
              </a:rPr>
              <a:t>[Bryant 1986] </a:t>
            </a:r>
            <a:r>
              <a:rPr lang="en-US" sz="3600" dirty="0" smtClean="0">
                <a:solidFill>
                  <a:srgbClr val="000000"/>
                </a:solidFill>
                <a:ea typeface="宋体" pitchFamily="2" charset="-122"/>
              </a:rPr>
              <a:t/>
            </a:r>
            <a:br>
              <a:rPr lang="en-US" sz="3600" dirty="0" smtClean="0">
                <a:solidFill>
                  <a:srgbClr val="000000"/>
                </a:solidFill>
                <a:ea typeface="宋体" pitchFamily="2" charset="-122"/>
              </a:rPr>
            </a:br>
            <a:endParaRPr lang="en-US" sz="3600" dirty="0" smtClean="0">
              <a:ea typeface="ＭＳ Ｐゴシック" pitchFamily="34" charset="-128"/>
            </a:endParaRPr>
          </a:p>
        </p:txBody>
      </p:sp>
      <p:sp>
        <p:nvSpPr>
          <p:cNvPr id="33797" name="Slide Number Placeholder 5"/>
          <p:cNvSpPr>
            <a:spLocks noGrp="1"/>
          </p:cNvSpPr>
          <p:nvPr>
            <p:ph type="sldNum" sz="quarter" idx="10"/>
          </p:nvPr>
        </p:nvSpPr>
        <p:spPr>
          <a:noFill/>
        </p:spPr>
        <p:txBody>
          <a:bodyPr/>
          <a:lstStyle/>
          <a:p>
            <a:fld id="{0CB2C3D1-AEC3-418F-BE69-8BD1B9239745}" type="slidenum">
              <a:rPr lang="en-US"/>
              <a:pPr/>
              <a:t>23</a:t>
            </a:fld>
            <a:endParaRPr lang="en-US"/>
          </a:p>
        </p:txBody>
      </p:sp>
      <p:graphicFrame>
        <p:nvGraphicFramePr>
          <p:cNvPr id="8" name="Table 7"/>
          <p:cNvGraphicFramePr>
            <a:graphicFrameLocks noGrp="1"/>
          </p:cNvGraphicFramePr>
          <p:nvPr/>
        </p:nvGraphicFramePr>
        <p:xfrm>
          <a:off x="381000" y="2819400"/>
          <a:ext cx="4343402" cy="1483360"/>
        </p:xfrm>
        <a:graphic>
          <a:graphicData uri="http://schemas.openxmlformats.org/drawingml/2006/table">
            <a:tbl>
              <a:tblPr firstRow="1" bandRow="1">
                <a:tableStyleId>{9D7B26C5-4107-4FEC-AEDC-1716B250A1EF}</a:tableStyleId>
              </a:tblPr>
              <a:tblGrid>
                <a:gridCol w="620486"/>
                <a:gridCol w="620486"/>
                <a:gridCol w="620486"/>
                <a:gridCol w="620486"/>
                <a:gridCol w="620486"/>
                <a:gridCol w="620486"/>
                <a:gridCol w="620486"/>
              </a:tblGrid>
              <a:tr h="370840">
                <a:tc>
                  <a:txBody>
                    <a:bodyPr/>
                    <a:lstStyle/>
                    <a:p>
                      <a:r>
                        <a:rPr lang="en-US" dirty="0" smtClean="0"/>
                        <a:t>x</a:t>
                      </a:r>
                      <a:r>
                        <a:rPr lang="en-US" baseline="-25000" dirty="0" smtClean="0"/>
                        <a:t>1</a:t>
                      </a:r>
                      <a:endParaRPr lang="en-US" baseline="-25000" dirty="0">
                        <a:latin typeface="Arial" pitchFamily="34" charset="0"/>
                        <a:cs typeface="Arial" pitchFamily="34" charset="0"/>
                      </a:endParaRPr>
                    </a:p>
                  </a:txBody>
                  <a:tcPr/>
                </a:tc>
                <a:tc>
                  <a:txBody>
                    <a:bodyPr/>
                    <a:lstStyle/>
                    <a:p>
                      <a:r>
                        <a:rPr lang="en-US" dirty="0" smtClean="0"/>
                        <a:t>x</a:t>
                      </a:r>
                      <a:r>
                        <a:rPr lang="en-US" sz="1800" kern="1200" baseline="-25000" dirty="0" smtClean="0"/>
                        <a:t>2</a:t>
                      </a:r>
                      <a:endParaRPr lang="en-US" sz="1800" b="1" kern="1200" baseline="-25000" dirty="0">
                        <a:solidFill>
                          <a:schemeClr val="lt1"/>
                        </a:solidFill>
                        <a:latin typeface="+mn-lt"/>
                        <a:ea typeface="+mn-ea"/>
                        <a:cs typeface="+mn-cs"/>
                      </a:endParaRPr>
                    </a:p>
                  </a:txBody>
                  <a:tcPr/>
                </a:tc>
                <a:tc>
                  <a:txBody>
                    <a:bodyPr/>
                    <a:lstStyle/>
                    <a:p>
                      <a:r>
                        <a:rPr lang="en-US" dirty="0" smtClean="0"/>
                        <a:t>x</a:t>
                      </a:r>
                      <a:r>
                        <a:rPr lang="en-US" sz="1800" kern="1200" baseline="-25000" dirty="0" smtClean="0"/>
                        <a:t>3</a:t>
                      </a:r>
                      <a:endParaRPr lang="en-US" sz="1800" b="1" kern="1200" baseline="-25000" dirty="0">
                        <a:solidFill>
                          <a:schemeClr val="lt1"/>
                        </a:solidFill>
                        <a:latin typeface="+mn-lt"/>
                        <a:ea typeface="+mn-ea"/>
                        <a:cs typeface="+mn-cs"/>
                      </a:endParaRPr>
                    </a:p>
                  </a:txBody>
                  <a:tcPr/>
                </a:tc>
                <a:tc>
                  <a:txBody>
                    <a:bodyPr/>
                    <a:lstStyle/>
                    <a:p>
                      <a:r>
                        <a:rPr lang="en-US" dirty="0" smtClean="0"/>
                        <a:t>x</a:t>
                      </a:r>
                      <a:r>
                        <a:rPr lang="en-US" sz="1800" kern="1200" baseline="-25000" dirty="0" smtClean="0"/>
                        <a:t>4</a:t>
                      </a:r>
                      <a:endParaRPr lang="en-US" sz="1800" b="1" kern="1200" baseline="-25000" dirty="0">
                        <a:solidFill>
                          <a:schemeClr val="lt1"/>
                        </a:solidFill>
                        <a:latin typeface="+mn-lt"/>
                        <a:ea typeface="+mn-ea"/>
                        <a:cs typeface="+mn-cs"/>
                      </a:endParaRPr>
                    </a:p>
                  </a:txBody>
                  <a:tcPr/>
                </a:tc>
                <a:tc>
                  <a:txBody>
                    <a:bodyPr/>
                    <a:lstStyle/>
                    <a:p>
                      <a:r>
                        <a:rPr lang="en-US" dirty="0" smtClean="0"/>
                        <a:t>x</a:t>
                      </a:r>
                      <a:r>
                        <a:rPr lang="en-US" sz="1800" kern="1200" baseline="-25000" dirty="0" smtClean="0"/>
                        <a:t>5</a:t>
                      </a:r>
                      <a:endParaRPr lang="en-US" sz="1800" b="1" kern="1200" baseline="-25000" dirty="0">
                        <a:solidFill>
                          <a:schemeClr val="lt1"/>
                        </a:solidFill>
                        <a:latin typeface="+mn-lt"/>
                        <a:ea typeface="+mn-ea"/>
                        <a:cs typeface="+mn-cs"/>
                      </a:endParaRPr>
                    </a:p>
                  </a:txBody>
                  <a:tcPr/>
                </a:tc>
                <a:tc>
                  <a:txBody>
                    <a:bodyPr/>
                    <a:lstStyle/>
                    <a:p>
                      <a:r>
                        <a:rPr lang="en-US" dirty="0" smtClean="0"/>
                        <a:t>x</a:t>
                      </a:r>
                      <a:r>
                        <a:rPr lang="en-US" sz="1800" kern="1200" baseline="-25000" dirty="0" smtClean="0"/>
                        <a:t>6</a:t>
                      </a:r>
                      <a:endParaRPr lang="en-US" sz="1800" b="1" kern="1200" baseline="-25000" dirty="0">
                        <a:solidFill>
                          <a:schemeClr val="lt1"/>
                        </a:solidFill>
                        <a:latin typeface="+mn-lt"/>
                        <a:ea typeface="+mn-ea"/>
                        <a:cs typeface="+mn-cs"/>
                      </a:endParaRPr>
                    </a:p>
                  </a:txBody>
                  <a:tcPr/>
                </a:tc>
                <a:tc>
                  <a:txBody>
                    <a:bodyPr/>
                    <a:lstStyle/>
                    <a:p>
                      <a:r>
                        <a:rPr lang="en-US" dirty="0" smtClean="0"/>
                        <a:t>F(x)</a:t>
                      </a:r>
                      <a:endParaRPr lang="en-US" dirty="0">
                        <a:latin typeface="Arial" pitchFamily="34" charset="0"/>
                        <a:cs typeface="Arial" pitchFamily="34" charset="0"/>
                      </a:endParaRPr>
                    </a:p>
                  </a:txBody>
                  <a:tcPr/>
                </a:tc>
              </a:tr>
              <a:tr h="370840">
                <a:tc>
                  <a:txBody>
                    <a:bodyPr/>
                    <a:lstStyle/>
                    <a:p>
                      <a:r>
                        <a:rPr lang="en-US" dirty="0" smtClean="0"/>
                        <a:t>0</a:t>
                      </a:r>
                      <a:endParaRPr lang="en-US" dirty="0">
                        <a:latin typeface="Arial" pitchFamily="34" charset="0"/>
                        <a:cs typeface="Arial" pitchFamily="34" charset="0"/>
                      </a:endParaRPr>
                    </a:p>
                  </a:txBody>
                  <a:tcPr/>
                </a:tc>
                <a:tc>
                  <a:txBody>
                    <a:bodyPr/>
                    <a:lstStyle/>
                    <a:p>
                      <a:r>
                        <a:rPr lang="en-US" dirty="0" smtClean="0"/>
                        <a:t>1</a:t>
                      </a:r>
                      <a:endParaRPr lang="en-US" dirty="0">
                        <a:latin typeface="Arial" pitchFamily="34" charset="0"/>
                        <a:cs typeface="Arial" pitchFamily="34" charset="0"/>
                      </a:endParaRPr>
                    </a:p>
                  </a:txBody>
                  <a:tcPr/>
                </a:tc>
                <a:tc>
                  <a:txBody>
                    <a:bodyPr/>
                    <a:lstStyle/>
                    <a:p>
                      <a:r>
                        <a:rPr lang="en-US" dirty="0" smtClean="0"/>
                        <a:t>1</a:t>
                      </a:r>
                      <a:endParaRPr lang="en-US" dirty="0">
                        <a:latin typeface="Arial" pitchFamily="34" charset="0"/>
                        <a:cs typeface="Arial" pitchFamily="34" charset="0"/>
                      </a:endParaRPr>
                    </a:p>
                  </a:txBody>
                  <a:tcPr/>
                </a:tc>
                <a:tc>
                  <a:txBody>
                    <a:bodyPr/>
                    <a:lstStyle/>
                    <a:p>
                      <a:r>
                        <a:rPr lang="en-US" dirty="0" smtClean="0"/>
                        <a:t>0</a:t>
                      </a:r>
                      <a:endParaRPr lang="en-US" dirty="0">
                        <a:latin typeface="Arial" pitchFamily="34" charset="0"/>
                        <a:cs typeface="Arial" pitchFamily="34" charset="0"/>
                      </a:endParaRPr>
                    </a:p>
                  </a:txBody>
                  <a:tcPr/>
                </a:tc>
                <a:tc>
                  <a:txBody>
                    <a:bodyPr/>
                    <a:lstStyle/>
                    <a:p>
                      <a:r>
                        <a:rPr lang="en-US" dirty="0" smtClean="0"/>
                        <a:t>1</a:t>
                      </a:r>
                      <a:endParaRPr lang="en-US" dirty="0">
                        <a:latin typeface="Arial" pitchFamily="34" charset="0"/>
                        <a:cs typeface="Arial" pitchFamily="34" charset="0"/>
                      </a:endParaRPr>
                    </a:p>
                  </a:txBody>
                  <a:tcPr/>
                </a:tc>
                <a:tc>
                  <a:txBody>
                    <a:bodyPr/>
                    <a:lstStyle/>
                    <a:p>
                      <a:pPr marL="0" algn="l" defTabSz="914400" rtl="0" eaLnBrk="1" latinLnBrk="0" hangingPunct="1"/>
                      <a:r>
                        <a:rPr lang="en-US" sz="1800" kern="1200" dirty="0" smtClean="0"/>
                        <a:t>1</a:t>
                      </a:r>
                      <a:endParaRPr lang="en-US" sz="1800" kern="1200" dirty="0">
                        <a:solidFill>
                          <a:schemeClr val="dk1"/>
                        </a:solidFill>
                        <a:latin typeface="Arial" pitchFamily="34" charset="0"/>
                        <a:ea typeface="+mn-ea"/>
                        <a:cs typeface="Arial" pitchFamily="34" charset="0"/>
                      </a:endParaRPr>
                    </a:p>
                  </a:txBody>
                  <a:tcPr/>
                </a:tc>
                <a:tc>
                  <a:txBody>
                    <a:bodyPr/>
                    <a:lstStyle/>
                    <a:p>
                      <a:r>
                        <a:rPr lang="en-US" dirty="0" smtClean="0"/>
                        <a:t>1</a:t>
                      </a:r>
                      <a:endParaRPr lang="en-US" dirty="0">
                        <a:latin typeface="Arial" pitchFamily="34" charset="0"/>
                        <a:cs typeface="Arial" pitchFamily="34" charset="0"/>
                      </a:endParaRPr>
                    </a:p>
                  </a:txBody>
                  <a:tcPr/>
                </a:tc>
              </a:tr>
              <a:tr h="370840">
                <a:tc>
                  <a:txBody>
                    <a:bodyPr/>
                    <a:lstStyle/>
                    <a:p>
                      <a:r>
                        <a:rPr lang="en-US" dirty="0" smtClean="0"/>
                        <a:t>0</a:t>
                      </a:r>
                      <a:endParaRPr lang="en-US" dirty="0">
                        <a:latin typeface="Arial" pitchFamily="34" charset="0"/>
                        <a:cs typeface="Arial" pitchFamily="34" charset="0"/>
                      </a:endParaRPr>
                    </a:p>
                  </a:txBody>
                  <a:tcPr/>
                </a:tc>
                <a:tc>
                  <a:txBody>
                    <a:bodyPr/>
                    <a:lstStyle/>
                    <a:p>
                      <a:r>
                        <a:rPr lang="en-US" dirty="0" smtClean="0"/>
                        <a:t>1</a:t>
                      </a:r>
                      <a:endParaRPr lang="en-US" dirty="0">
                        <a:latin typeface="Arial" pitchFamily="34" charset="0"/>
                        <a:cs typeface="Arial" pitchFamily="34" charset="0"/>
                      </a:endParaRPr>
                    </a:p>
                  </a:txBody>
                  <a:tcPr/>
                </a:tc>
                <a:tc>
                  <a:txBody>
                    <a:bodyPr/>
                    <a:lstStyle/>
                    <a:p>
                      <a:r>
                        <a:rPr lang="en-US" dirty="0" smtClean="0"/>
                        <a:t>1</a:t>
                      </a:r>
                      <a:endParaRPr lang="en-US" dirty="0">
                        <a:latin typeface="Arial" pitchFamily="34" charset="0"/>
                        <a:cs typeface="Arial" pitchFamily="34" charset="0"/>
                      </a:endParaRPr>
                    </a:p>
                  </a:txBody>
                  <a:tcPr/>
                </a:tc>
                <a:tc>
                  <a:txBody>
                    <a:bodyPr/>
                    <a:lstStyle/>
                    <a:p>
                      <a:r>
                        <a:rPr lang="en-US" dirty="0" smtClean="0"/>
                        <a:t>1</a:t>
                      </a:r>
                      <a:endParaRPr lang="en-US" dirty="0">
                        <a:latin typeface="Arial" pitchFamily="34" charset="0"/>
                        <a:cs typeface="Arial" pitchFamily="34" charset="0"/>
                      </a:endParaRPr>
                    </a:p>
                  </a:txBody>
                  <a:tcPr/>
                </a:tc>
                <a:tc>
                  <a:txBody>
                    <a:bodyPr/>
                    <a:lstStyle/>
                    <a:p>
                      <a:r>
                        <a:rPr lang="en-US" dirty="0" smtClean="0"/>
                        <a:t>0</a:t>
                      </a:r>
                      <a:endParaRPr lang="en-US" dirty="0">
                        <a:latin typeface="Arial" pitchFamily="34" charset="0"/>
                        <a:cs typeface="Arial" pitchFamily="34" charset="0"/>
                      </a:endParaRPr>
                    </a:p>
                  </a:txBody>
                  <a:tcPr/>
                </a:tc>
                <a:tc>
                  <a:txBody>
                    <a:bodyPr/>
                    <a:lstStyle/>
                    <a:p>
                      <a:r>
                        <a:rPr lang="en-US" dirty="0" smtClean="0"/>
                        <a:t>0</a:t>
                      </a:r>
                      <a:endParaRPr lang="en-US" dirty="0">
                        <a:latin typeface="Arial" pitchFamily="34" charset="0"/>
                        <a:cs typeface="Arial" pitchFamily="34" charset="0"/>
                      </a:endParaRPr>
                    </a:p>
                  </a:txBody>
                  <a:tcPr/>
                </a:tc>
                <a:tc>
                  <a:txBody>
                    <a:bodyPr/>
                    <a:lstStyle/>
                    <a:p>
                      <a:r>
                        <a:rPr lang="en-US" dirty="0" smtClean="0"/>
                        <a:t>1</a:t>
                      </a:r>
                      <a:endParaRPr lang="en-US" dirty="0">
                        <a:latin typeface="Arial" pitchFamily="34" charset="0"/>
                        <a:cs typeface="Arial" pitchFamily="34" charset="0"/>
                      </a:endParaRPr>
                    </a:p>
                  </a:txBody>
                  <a:tcPr/>
                </a:tc>
              </a:tr>
              <a:tr h="370840">
                <a:tc>
                  <a:txBody>
                    <a:bodyPr/>
                    <a:lstStyle/>
                    <a:p>
                      <a:r>
                        <a:rPr lang="en-US" dirty="0" smtClean="0"/>
                        <a:t>1</a:t>
                      </a:r>
                      <a:endParaRPr lang="en-US" dirty="0">
                        <a:latin typeface="Arial" pitchFamily="34" charset="0"/>
                        <a:cs typeface="Arial" pitchFamily="34" charset="0"/>
                      </a:endParaRPr>
                    </a:p>
                  </a:txBody>
                  <a:tcPr/>
                </a:tc>
                <a:tc>
                  <a:txBody>
                    <a:bodyPr/>
                    <a:lstStyle/>
                    <a:p>
                      <a:r>
                        <a:rPr lang="en-US" dirty="0" smtClean="0"/>
                        <a:t>0</a:t>
                      </a:r>
                      <a:endParaRPr lang="en-US" dirty="0">
                        <a:latin typeface="Arial" pitchFamily="34" charset="0"/>
                        <a:cs typeface="Arial" pitchFamily="34" charset="0"/>
                      </a:endParaRPr>
                    </a:p>
                  </a:txBody>
                  <a:tcPr/>
                </a:tc>
                <a:tc>
                  <a:txBody>
                    <a:bodyPr/>
                    <a:lstStyle/>
                    <a:p>
                      <a:r>
                        <a:rPr lang="en-US" dirty="0" smtClean="0"/>
                        <a:t>1</a:t>
                      </a:r>
                      <a:endParaRPr lang="en-US" dirty="0">
                        <a:latin typeface="Arial" pitchFamily="34" charset="0"/>
                        <a:cs typeface="Arial" pitchFamily="34" charset="0"/>
                      </a:endParaRPr>
                    </a:p>
                  </a:txBody>
                  <a:tcPr/>
                </a:tc>
                <a:tc>
                  <a:txBody>
                    <a:bodyPr/>
                    <a:lstStyle/>
                    <a:p>
                      <a:r>
                        <a:rPr lang="en-US" dirty="0" smtClean="0"/>
                        <a:t>1</a:t>
                      </a:r>
                      <a:endParaRPr lang="en-US" dirty="0">
                        <a:latin typeface="Arial" pitchFamily="34" charset="0"/>
                        <a:cs typeface="Arial" pitchFamily="34" charset="0"/>
                      </a:endParaRPr>
                    </a:p>
                  </a:txBody>
                  <a:tcPr/>
                </a:tc>
                <a:tc>
                  <a:txBody>
                    <a:bodyPr/>
                    <a:lstStyle/>
                    <a:p>
                      <a:r>
                        <a:rPr lang="en-US" dirty="0" smtClean="0"/>
                        <a:t>1</a:t>
                      </a:r>
                      <a:endParaRPr lang="en-US" dirty="0">
                        <a:latin typeface="Arial" pitchFamily="34" charset="0"/>
                        <a:cs typeface="Arial" pitchFamily="34" charset="0"/>
                      </a:endParaRPr>
                    </a:p>
                  </a:txBody>
                  <a:tcPr/>
                </a:tc>
                <a:tc>
                  <a:txBody>
                    <a:bodyPr/>
                    <a:lstStyle/>
                    <a:p>
                      <a:r>
                        <a:rPr lang="en-US" dirty="0" smtClean="0"/>
                        <a:t>0</a:t>
                      </a:r>
                      <a:endParaRPr lang="en-US" dirty="0">
                        <a:latin typeface="Arial" pitchFamily="34" charset="0"/>
                        <a:cs typeface="Arial" pitchFamily="34" charset="0"/>
                      </a:endParaRPr>
                    </a:p>
                  </a:txBody>
                  <a:tcPr/>
                </a:tc>
                <a:tc>
                  <a:txBody>
                    <a:bodyPr/>
                    <a:lstStyle/>
                    <a:p>
                      <a:r>
                        <a:rPr lang="en-US" dirty="0" smtClean="0"/>
                        <a:t>1</a:t>
                      </a:r>
                      <a:endParaRPr lang="en-US" dirty="0">
                        <a:latin typeface="Arial" pitchFamily="34" charset="0"/>
                        <a:cs typeface="Arial" pitchFamily="34" charset="0"/>
                      </a:endParaRPr>
                    </a:p>
                  </a:txBody>
                  <a:tcPr/>
                </a:tc>
              </a:tr>
            </a:tbl>
          </a:graphicData>
        </a:graphic>
      </p:graphicFrame>
      <p:sp>
        <p:nvSpPr>
          <p:cNvPr id="9" name="TextBox 8"/>
          <p:cNvSpPr txBox="1"/>
          <p:nvPr/>
        </p:nvSpPr>
        <p:spPr>
          <a:xfrm>
            <a:off x="304800" y="2038290"/>
            <a:ext cx="4343400" cy="707886"/>
          </a:xfrm>
          <a:prstGeom prst="rect">
            <a:avLst/>
          </a:prstGeom>
          <a:noFill/>
        </p:spPr>
        <p:txBody>
          <a:bodyPr wrap="square" rtlCol="0">
            <a:spAutoFit/>
          </a:bodyPr>
          <a:lstStyle/>
          <a:p>
            <a:r>
              <a:rPr lang="en-US" sz="2000" b="1" dirty="0" smtClean="0">
                <a:ea typeface="ＭＳ Ｐゴシック" pitchFamily="34" charset="-128"/>
              </a:rPr>
              <a:t>OBDDs: Compact representation of Boolean functions</a:t>
            </a:r>
          </a:p>
        </p:txBody>
      </p:sp>
      <p:pic>
        <p:nvPicPr>
          <p:cNvPr id="10" name="Picture 9" descr="obdd-example_0001.png"/>
          <p:cNvPicPr>
            <a:picLocks noChangeAspect="1"/>
          </p:cNvPicPr>
          <p:nvPr/>
        </p:nvPicPr>
        <p:blipFill>
          <a:blip r:embed="rId4"/>
          <a:stretch>
            <a:fillRect/>
          </a:stretch>
        </p:blipFill>
        <p:spPr>
          <a:xfrm>
            <a:off x="5113768" y="2248633"/>
            <a:ext cx="3886200" cy="3923567"/>
          </a:xfrm>
          <a:prstGeom prst="rect">
            <a:avLst/>
          </a:prstGeom>
        </p:spPr>
      </p:pic>
      <p:graphicFrame>
        <p:nvGraphicFramePr>
          <p:cNvPr id="11" name="Object 10"/>
          <p:cNvGraphicFramePr>
            <a:graphicFrameLocks noChangeAspect="1"/>
          </p:cNvGraphicFramePr>
          <p:nvPr/>
        </p:nvGraphicFramePr>
        <p:xfrm>
          <a:off x="398592" y="4687842"/>
          <a:ext cx="4267200" cy="1331958"/>
        </p:xfrm>
        <a:graphic>
          <a:graphicData uri="http://schemas.openxmlformats.org/presentationml/2006/ole">
            <p:oleObj spid="_x0000_s145412" name="Equation" r:id="rId5" imgW="2197100" imgH="685800" progId="Equation.3">
              <p:embed/>
            </p:oleObj>
          </a:graphicData>
        </a:graphic>
      </p:graphicFrame>
      <p:sp>
        <p:nvSpPr>
          <p:cNvPr id="12" name="Up-Down Arrow 11"/>
          <p:cNvSpPr/>
          <p:nvPr/>
        </p:nvSpPr>
        <p:spPr>
          <a:xfrm>
            <a:off x="2362200" y="4343400"/>
            <a:ext cx="228600" cy="381000"/>
          </a:xfrm>
          <a:prstGeom prst="upDownArrow">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Left-Right Arrow 12"/>
          <p:cNvSpPr/>
          <p:nvPr/>
        </p:nvSpPr>
        <p:spPr>
          <a:xfrm>
            <a:off x="4800600" y="4800600"/>
            <a:ext cx="533400" cy="228600"/>
          </a:xfrm>
          <a:prstGeom prst="leftRightArrow">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ransition advTm="136891"/>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linds(horizontal)">
                                      <p:cBhvr>
                                        <p:cTn id="7" dur="500"/>
                                        <p:tgtEl>
                                          <p:spTgt spid="8"/>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blinds(horizontal)">
                                      <p:cBhvr>
                                        <p:cTn id="10" dur="500"/>
                                        <p:tgtEl>
                                          <p:spTgt spid="12"/>
                                        </p:tgtEl>
                                      </p:cBhvr>
                                    </p:animEffect>
                                  </p:childTnLst>
                                </p:cTn>
                              </p:par>
                              <p:par>
                                <p:cTn id="11" presetID="3" presetClass="entr" presetSubtype="10" fill="hold" nodeType="withEffect">
                                  <p:stCondLst>
                                    <p:cond delay="0"/>
                                  </p:stCondLst>
                                  <p:childTnLst>
                                    <p:set>
                                      <p:cBhvr>
                                        <p:cTn id="12" dur="1" fill="hold">
                                          <p:stCondLst>
                                            <p:cond delay="0"/>
                                          </p:stCondLst>
                                        </p:cTn>
                                        <p:tgtEl>
                                          <p:spTgt spid="11"/>
                                        </p:tgtEl>
                                        <p:attrNameLst>
                                          <p:attrName>style.visibility</p:attrName>
                                        </p:attrNameLst>
                                      </p:cBhvr>
                                      <p:to>
                                        <p:strVal val="visible"/>
                                      </p:to>
                                    </p:set>
                                    <p:animEffect transition="in" filter="blinds(horizontal)">
                                      <p:cBhvr>
                                        <p:cTn id="13" dur="500"/>
                                        <p:tgtEl>
                                          <p:spTgt spid="11"/>
                                        </p:tgtEl>
                                      </p:cBhvr>
                                    </p:animEffect>
                                  </p:childTnLst>
                                </p:cTn>
                              </p:par>
                            </p:childTnLst>
                          </p:cTn>
                        </p:par>
                      </p:childTnLst>
                    </p:cTn>
                  </p:par>
                  <p:par>
                    <p:cTn id="14" fill="hold">
                      <p:stCondLst>
                        <p:cond delay="indefinite"/>
                      </p:stCondLst>
                      <p:childTnLst>
                        <p:par>
                          <p:cTn id="15" fill="hold">
                            <p:stCondLst>
                              <p:cond delay="0"/>
                            </p:stCondLst>
                            <p:childTnLst>
                              <p:par>
                                <p:cTn id="16" presetID="3" presetClass="entr" presetSubtype="10" fill="hold" grpId="0" nodeType="clickEffect">
                                  <p:stCondLst>
                                    <p:cond delay="0"/>
                                  </p:stCondLst>
                                  <p:childTnLst>
                                    <p:set>
                                      <p:cBhvr>
                                        <p:cTn id="17" dur="1" fill="hold">
                                          <p:stCondLst>
                                            <p:cond delay="0"/>
                                          </p:stCondLst>
                                        </p:cTn>
                                        <p:tgtEl>
                                          <p:spTgt spid="13"/>
                                        </p:tgtEl>
                                        <p:attrNameLst>
                                          <p:attrName>style.visibility</p:attrName>
                                        </p:attrNameLst>
                                      </p:cBhvr>
                                      <p:to>
                                        <p:strVal val="visible"/>
                                      </p:to>
                                    </p:set>
                                    <p:animEffect transition="in" filter="blinds(horizontal)">
                                      <p:cBhvr>
                                        <p:cTn id="18" dur="500"/>
                                        <p:tgtEl>
                                          <p:spTgt spid="13"/>
                                        </p:tgtEl>
                                      </p:cBhvr>
                                    </p:animEffect>
                                  </p:childTnLst>
                                </p:cTn>
                              </p:par>
                              <p:par>
                                <p:cTn id="19" presetID="3" presetClass="entr" presetSubtype="10" fill="hold" nodeType="withEffect">
                                  <p:stCondLst>
                                    <p:cond delay="0"/>
                                  </p:stCondLst>
                                  <p:childTnLst>
                                    <p:set>
                                      <p:cBhvr>
                                        <p:cTn id="20" dur="1" fill="hold">
                                          <p:stCondLst>
                                            <p:cond delay="0"/>
                                          </p:stCondLst>
                                        </p:cTn>
                                        <p:tgtEl>
                                          <p:spTgt spid="10"/>
                                        </p:tgtEl>
                                        <p:attrNameLst>
                                          <p:attrName>style.visibility</p:attrName>
                                        </p:attrNameLst>
                                      </p:cBhvr>
                                      <p:to>
                                        <p:strVal val="visible"/>
                                      </p:to>
                                    </p:set>
                                    <p:animEffect transition="in" filter="blinds(horizontal)">
                                      <p:cBhvr>
                                        <p:cTn id="21"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Title 1"/>
          <p:cNvSpPr>
            <a:spLocks noGrp="1"/>
          </p:cNvSpPr>
          <p:nvPr>
            <p:ph type="title"/>
          </p:nvPr>
        </p:nvSpPr>
        <p:spPr/>
        <p:txBody>
          <a:bodyPr/>
          <a:lstStyle/>
          <a:p>
            <a:pPr eaLnBrk="1" hangingPunct="1"/>
            <a:r>
              <a:rPr lang="en-US" dirty="0" smtClean="0">
                <a:solidFill>
                  <a:srgbClr val="000000"/>
                </a:solidFill>
                <a:ea typeface="宋体" pitchFamily="2" charset="-122"/>
              </a:rPr>
              <a:t/>
            </a:r>
            <a:br>
              <a:rPr lang="en-US" dirty="0" smtClean="0">
                <a:solidFill>
                  <a:srgbClr val="000000"/>
                </a:solidFill>
                <a:ea typeface="宋体" pitchFamily="2" charset="-122"/>
              </a:rPr>
            </a:br>
            <a:r>
              <a:rPr lang="en-US" dirty="0" smtClean="0">
                <a:solidFill>
                  <a:srgbClr val="000000"/>
                </a:solidFill>
                <a:ea typeface="宋体" pitchFamily="2" charset="-122"/>
              </a:rPr>
              <a:t>Experimental Toolchain</a:t>
            </a:r>
            <a:r>
              <a:rPr lang="en-US" sz="4000" dirty="0" smtClean="0">
                <a:solidFill>
                  <a:srgbClr val="000000"/>
                </a:solidFill>
                <a:ea typeface="宋体" pitchFamily="2" charset="-122"/>
              </a:rPr>
              <a:t/>
            </a:r>
            <a:br>
              <a:rPr lang="en-US" sz="4000" dirty="0" smtClean="0">
                <a:solidFill>
                  <a:srgbClr val="000000"/>
                </a:solidFill>
                <a:ea typeface="宋体" pitchFamily="2" charset="-122"/>
              </a:rPr>
            </a:br>
            <a:endParaRPr lang="en-US" sz="4000" dirty="0" smtClean="0">
              <a:ea typeface="ＭＳ Ｐゴシック" pitchFamily="34" charset="-128"/>
            </a:endParaRPr>
          </a:p>
        </p:txBody>
      </p:sp>
      <p:pic>
        <p:nvPicPr>
          <p:cNvPr id="38915" name="Picture 2"/>
          <p:cNvPicPr>
            <a:picLocks noGrp="1" noChangeAspect="1" noChangeArrowheads="1"/>
          </p:cNvPicPr>
          <p:nvPr>
            <p:ph idx="1"/>
          </p:nvPr>
        </p:nvPicPr>
        <p:blipFill>
          <a:blip r:embed="rId3"/>
          <a:srcRect/>
          <a:stretch>
            <a:fillRect/>
          </a:stretch>
        </p:blipFill>
        <p:spPr>
          <a:xfrm>
            <a:off x="457200" y="2514600"/>
            <a:ext cx="8166100" cy="2738438"/>
          </a:xfrm>
        </p:spPr>
      </p:pic>
      <p:sp>
        <p:nvSpPr>
          <p:cNvPr id="38916" name="Slide Number Placeholder 3"/>
          <p:cNvSpPr>
            <a:spLocks noGrp="1"/>
          </p:cNvSpPr>
          <p:nvPr>
            <p:ph type="sldNum" sz="quarter" idx="10"/>
          </p:nvPr>
        </p:nvSpPr>
        <p:spPr>
          <a:noFill/>
        </p:spPr>
        <p:txBody>
          <a:bodyPr/>
          <a:lstStyle/>
          <a:p>
            <a:fld id="{3AD2D1A7-9B20-4726-8EC6-329E92B9BD95}" type="slidenum">
              <a:rPr lang="en-US"/>
              <a:pPr/>
              <a:t>24</a:t>
            </a:fld>
            <a:endParaRPr lang="en-US"/>
          </a:p>
        </p:txBody>
      </p:sp>
      <p:cxnSp>
        <p:nvCxnSpPr>
          <p:cNvPr id="7" name="Straight Connector 6"/>
          <p:cNvCxnSpPr/>
          <p:nvPr/>
        </p:nvCxnSpPr>
        <p:spPr>
          <a:xfrm rot="5400000">
            <a:off x="4076700" y="3924300"/>
            <a:ext cx="2819400" cy="0"/>
          </a:xfrm>
          <a:prstGeom prst="line">
            <a:avLst/>
          </a:prstGeom>
          <a:ln>
            <a:solidFill>
              <a:schemeClr val="tx1"/>
            </a:solidFill>
            <a:prstDash val="sysDash"/>
          </a:ln>
        </p:spPr>
        <p:style>
          <a:lnRef idx="1">
            <a:schemeClr val="accent1"/>
          </a:lnRef>
          <a:fillRef idx="0">
            <a:schemeClr val="accent1"/>
          </a:fillRef>
          <a:effectRef idx="0">
            <a:schemeClr val="accent1"/>
          </a:effectRef>
          <a:fontRef idx="minor">
            <a:schemeClr val="tx1"/>
          </a:fontRef>
        </p:style>
      </p:cxnSp>
      <p:sp>
        <p:nvSpPr>
          <p:cNvPr id="38918" name="TextBox 7"/>
          <p:cNvSpPr txBox="1">
            <a:spLocks noChangeArrowheads="1"/>
          </p:cNvSpPr>
          <p:nvPr/>
        </p:nvSpPr>
        <p:spPr bwMode="auto">
          <a:xfrm>
            <a:off x="533400" y="1600200"/>
            <a:ext cx="7086600" cy="584200"/>
          </a:xfrm>
          <a:prstGeom prst="rect">
            <a:avLst/>
          </a:prstGeom>
          <a:noFill/>
          <a:ln w="9525">
            <a:noFill/>
            <a:miter lim="800000"/>
            <a:headEnd/>
            <a:tailEnd/>
          </a:ln>
        </p:spPr>
        <p:txBody>
          <a:bodyPr>
            <a:spAutoFit/>
          </a:bodyPr>
          <a:lstStyle/>
          <a:p>
            <a:pPr marL="0" lvl="1">
              <a:buFont typeface="Arial" pitchFamily="34" charset="0"/>
              <a:buChar char="•"/>
            </a:pPr>
            <a:r>
              <a:rPr lang="en-US" sz="3200">
                <a:solidFill>
                  <a:srgbClr val="000000"/>
                </a:solidFill>
              </a:rPr>
              <a:t> C++</a:t>
            </a:r>
            <a:r>
              <a:rPr lang="en-US" sz="3200">
                <a:solidFill>
                  <a:srgbClr val="000000"/>
                </a:solidFill>
                <a:ea typeface="宋体" pitchFamily="2" charset="-122"/>
              </a:rPr>
              <a:t> and </a:t>
            </a:r>
            <a:r>
              <a:rPr lang="en-US" sz="3200">
                <a:solidFill>
                  <a:srgbClr val="000000"/>
                </a:solidFill>
              </a:rPr>
              <a:t>CUDD package for OBDDs</a:t>
            </a:r>
            <a:endParaRPr lang="en-US" sz="3200"/>
          </a:p>
        </p:txBody>
      </p:sp>
    </p:spTree>
  </p:cSld>
  <p:clrMapOvr>
    <a:masterClrMapping/>
  </p:clrMapOvr>
  <p:transition advTm="43618"/>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Title 1"/>
          <p:cNvSpPr>
            <a:spLocks noGrp="1"/>
          </p:cNvSpPr>
          <p:nvPr>
            <p:ph type="title"/>
          </p:nvPr>
        </p:nvSpPr>
        <p:spPr/>
        <p:txBody>
          <a:bodyPr/>
          <a:lstStyle/>
          <a:p>
            <a:pPr eaLnBrk="1" hangingPunct="1"/>
            <a:r>
              <a:rPr lang="en-US" smtClean="0">
                <a:solidFill>
                  <a:srgbClr val="000000"/>
                </a:solidFill>
                <a:ea typeface="宋体" pitchFamily="2" charset="-122"/>
              </a:rPr>
              <a:t>Regular Expression</a:t>
            </a:r>
            <a:r>
              <a:rPr lang="en-US" smtClean="0">
                <a:ea typeface="ＭＳ Ｐゴシック" pitchFamily="34" charset="-128"/>
              </a:rPr>
              <a:t> Sets</a:t>
            </a:r>
          </a:p>
        </p:txBody>
      </p:sp>
      <p:sp>
        <p:nvSpPr>
          <p:cNvPr id="39939" name="Content Placeholder 2"/>
          <p:cNvSpPr>
            <a:spLocks noGrp="1"/>
          </p:cNvSpPr>
          <p:nvPr>
            <p:ph idx="1"/>
          </p:nvPr>
        </p:nvSpPr>
        <p:spPr/>
        <p:txBody>
          <a:bodyPr/>
          <a:lstStyle/>
          <a:p>
            <a:pPr marL="319088" indent="-319088" eaLnBrk="1" hangingPunct="1">
              <a:spcBef>
                <a:spcPct val="0"/>
              </a:spcBef>
            </a:pPr>
            <a:r>
              <a:rPr lang="en-US" smtClean="0">
                <a:ea typeface="ＭＳ Ｐゴシック" pitchFamily="34" charset="-128"/>
              </a:rPr>
              <a:t>Snort </a:t>
            </a:r>
            <a:r>
              <a:rPr lang="en-US" smtClean="0">
                <a:solidFill>
                  <a:srgbClr val="002060"/>
                </a:solidFill>
                <a:ea typeface="ＭＳ Ｐゴシック" pitchFamily="34" charset="-128"/>
              </a:rPr>
              <a:t>HTTP</a:t>
            </a:r>
            <a:r>
              <a:rPr lang="en-US" smtClean="0">
                <a:ea typeface="ＭＳ Ｐゴシック" pitchFamily="34" charset="-128"/>
              </a:rPr>
              <a:t> signature set</a:t>
            </a:r>
            <a:endParaRPr lang="en-US" sz="2000" smtClean="0">
              <a:ea typeface="ＭＳ Ｐゴシック" pitchFamily="34" charset="-128"/>
            </a:endParaRPr>
          </a:p>
          <a:p>
            <a:pPr marL="719138" lvl="1" indent="-319088" eaLnBrk="1" hangingPunct="1">
              <a:spcBef>
                <a:spcPct val="0"/>
              </a:spcBef>
            </a:pPr>
            <a:r>
              <a:rPr lang="en-US" smtClean="0">
                <a:solidFill>
                  <a:srgbClr val="000000"/>
                </a:solidFill>
                <a:ea typeface="宋体" pitchFamily="2" charset="-122"/>
              </a:rPr>
              <a:t>1503 regular expressions from</a:t>
            </a:r>
            <a:r>
              <a:rPr lang="en-US" smtClean="0">
                <a:solidFill>
                  <a:srgbClr val="000000"/>
                </a:solidFill>
                <a:ea typeface="ＭＳ Ｐゴシック" pitchFamily="34" charset="-128"/>
              </a:rPr>
              <a:t> March 2007</a:t>
            </a:r>
          </a:p>
          <a:p>
            <a:pPr marL="719138" lvl="1" indent="-319088" eaLnBrk="1" hangingPunct="1">
              <a:spcBef>
                <a:spcPct val="0"/>
              </a:spcBef>
            </a:pPr>
            <a:r>
              <a:rPr lang="en-US" smtClean="0">
                <a:ea typeface="ＭＳ Ｐゴシック" pitchFamily="34" charset="-128"/>
              </a:rPr>
              <a:t>2612 </a:t>
            </a:r>
            <a:r>
              <a:rPr lang="en-US" smtClean="0">
                <a:solidFill>
                  <a:srgbClr val="000000"/>
                </a:solidFill>
                <a:ea typeface="宋体" pitchFamily="2" charset="-122"/>
              </a:rPr>
              <a:t>regular expressions</a:t>
            </a:r>
            <a:r>
              <a:rPr lang="en-US" smtClean="0">
                <a:ea typeface="ＭＳ Ｐゴシック" pitchFamily="34" charset="-128"/>
              </a:rPr>
              <a:t> </a:t>
            </a:r>
            <a:r>
              <a:rPr lang="en-US" smtClean="0">
                <a:solidFill>
                  <a:srgbClr val="000000"/>
                </a:solidFill>
                <a:ea typeface="宋体" pitchFamily="2" charset="-122"/>
              </a:rPr>
              <a:t>from</a:t>
            </a:r>
            <a:r>
              <a:rPr lang="en-US" smtClean="0">
                <a:solidFill>
                  <a:srgbClr val="000000"/>
                </a:solidFill>
                <a:ea typeface="ＭＳ Ｐゴシック" pitchFamily="34" charset="-128"/>
              </a:rPr>
              <a:t> October 2009 </a:t>
            </a:r>
          </a:p>
          <a:p>
            <a:pPr marL="719138" lvl="1" indent="-319088" eaLnBrk="1" hangingPunct="1">
              <a:spcBef>
                <a:spcPct val="0"/>
              </a:spcBef>
              <a:buFontTx/>
              <a:buNone/>
            </a:pPr>
            <a:endParaRPr lang="en-US" smtClean="0">
              <a:solidFill>
                <a:srgbClr val="000000"/>
              </a:solidFill>
              <a:ea typeface="ＭＳ Ｐゴシック" pitchFamily="34" charset="-128"/>
            </a:endParaRPr>
          </a:p>
          <a:p>
            <a:pPr marL="319088" indent="-319088" eaLnBrk="1" hangingPunct="1">
              <a:spcBef>
                <a:spcPct val="0"/>
              </a:spcBef>
            </a:pPr>
            <a:r>
              <a:rPr lang="en-US" smtClean="0">
                <a:solidFill>
                  <a:srgbClr val="000000"/>
                </a:solidFill>
                <a:ea typeface="ＭＳ Ｐゴシック" pitchFamily="34" charset="-128"/>
              </a:rPr>
              <a:t>Snort </a:t>
            </a:r>
            <a:r>
              <a:rPr lang="en-US" smtClean="0">
                <a:solidFill>
                  <a:srgbClr val="002060"/>
                </a:solidFill>
                <a:ea typeface="ＭＳ Ｐゴシック" pitchFamily="34" charset="-128"/>
              </a:rPr>
              <a:t>FTP</a:t>
            </a:r>
            <a:r>
              <a:rPr lang="en-US" smtClean="0">
                <a:solidFill>
                  <a:srgbClr val="000000"/>
                </a:solidFill>
                <a:ea typeface="ＭＳ Ｐゴシック" pitchFamily="34" charset="-128"/>
              </a:rPr>
              <a:t> signature set</a:t>
            </a:r>
            <a:endParaRPr lang="en-US" sz="2000" smtClean="0">
              <a:solidFill>
                <a:srgbClr val="000000"/>
              </a:solidFill>
              <a:ea typeface="ＭＳ Ｐゴシック" pitchFamily="34" charset="-128"/>
            </a:endParaRPr>
          </a:p>
          <a:p>
            <a:pPr marL="719138" lvl="1" indent="-319088" eaLnBrk="1" hangingPunct="1">
              <a:spcBef>
                <a:spcPct val="0"/>
              </a:spcBef>
            </a:pPr>
            <a:r>
              <a:rPr lang="en-US" smtClean="0">
                <a:solidFill>
                  <a:srgbClr val="000000"/>
                </a:solidFill>
                <a:ea typeface="ＭＳ Ｐゴシック" pitchFamily="34" charset="-128"/>
              </a:rPr>
              <a:t>98 </a:t>
            </a:r>
            <a:r>
              <a:rPr lang="en-US" smtClean="0">
                <a:solidFill>
                  <a:srgbClr val="000000"/>
                </a:solidFill>
                <a:ea typeface="宋体" pitchFamily="2" charset="-122"/>
              </a:rPr>
              <a:t>regular expressions</a:t>
            </a:r>
            <a:r>
              <a:rPr lang="en-US" smtClean="0">
                <a:solidFill>
                  <a:srgbClr val="000000"/>
                </a:solidFill>
                <a:ea typeface="ＭＳ Ｐゴシック" pitchFamily="34" charset="-128"/>
              </a:rPr>
              <a:t> from October 2009</a:t>
            </a:r>
          </a:p>
          <a:p>
            <a:pPr marL="719138" lvl="1" indent="-319088" eaLnBrk="1" hangingPunct="1">
              <a:spcBef>
                <a:spcPct val="0"/>
              </a:spcBef>
            </a:pPr>
            <a:endParaRPr lang="en-US" smtClean="0">
              <a:solidFill>
                <a:srgbClr val="000000"/>
              </a:solidFill>
              <a:ea typeface="ＭＳ Ｐゴシック" pitchFamily="34" charset="-128"/>
            </a:endParaRPr>
          </a:p>
          <a:p>
            <a:pPr marL="319088" indent="-319088" eaLnBrk="1" hangingPunct="1">
              <a:spcBef>
                <a:spcPct val="0"/>
              </a:spcBef>
            </a:pPr>
            <a:r>
              <a:rPr lang="en-US" smtClean="0">
                <a:solidFill>
                  <a:srgbClr val="000000"/>
                </a:solidFill>
                <a:ea typeface="ＭＳ Ｐゴシック" pitchFamily="34" charset="-128"/>
              </a:rPr>
              <a:t>Extracted regular expressions from</a:t>
            </a:r>
            <a:r>
              <a:rPr lang="en-US" smtClean="0">
                <a:solidFill>
                  <a:srgbClr val="000000"/>
                </a:solidFill>
                <a:latin typeface="Courier"/>
                <a:ea typeface="ＭＳ Ｐゴシック" pitchFamily="34" charset="-128"/>
              </a:rPr>
              <a:t> </a:t>
            </a:r>
            <a:r>
              <a:rPr lang="en-US" smtClean="0">
                <a:solidFill>
                  <a:srgbClr val="000000"/>
                </a:solidFill>
                <a:latin typeface="Courier New" pitchFamily="49" charset="0"/>
                <a:ea typeface="ＭＳ Ｐゴシック" pitchFamily="34" charset="-128"/>
                <a:cs typeface="Courier New" pitchFamily="49" charset="0"/>
              </a:rPr>
              <a:t>pcre</a:t>
            </a:r>
            <a:r>
              <a:rPr lang="en-US" smtClean="0">
                <a:solidFill>
                  <a:srgbClr val="000000"/>
                </a:solidFill>
                <a:latin typeface="Courier"/>
                <a:ea typeface="ＭＳ Ｐゴシック" pitchFamily="34" charset="-128"/>
              </a:rPr>
              <a:t> </a:t>
            </a:r>
            <a:r>
              <a:rPr lang="en-US" smtClean="0">
                <a:solidFill>
                  <a:srgbClr val="000000"/>
                </a:solidFill>
                <a:ea typeface="ＭＳ Ｐゴシック" pitchFamily="34" charset="-128"/>
              </a:rPr>
              <a:t>and </a:t>
            </a:r>
            <a:r>
              <a:rPr lang="en-US" smtClean="0">
                <a:solidFill>
                  <a:srgbClr val="000000"/>
                </a:solidFill>
                <a:latin typeface="Courier New" pitchFamily="49" charset="0"/>
                <a:ea typeface="ＭＳ Ｐゴシック" pitchFamily="34" charset="-128"/>
              </a:rPr>
              <a:t>uricontent</a:t>
            </a:r>
            <a:r>
              <a:rPr lang="en-US" smtClean="0">
                <a:solidFill>
                  <a:srgbClr val="000000"/>
                </a:solidFill>
                <a:ea typeface="ＭＳ Ｐゴシック" pitchFamily="34" charset="-128"/>
              </a:rPr>
              <a:t> fields of signatures</a:t>
            </a:r>
          </a:p>
          <a:p>
            <a:pPr marL="319088" indent="-319088" eaLnBrk="1" hangingPunct="1">
              <a:buFontTx/>
              <a:buNone/>
            </a:pPr>
            <a:endParaRPr lang="en-US" sz="2800" smtClean="0">
              <a:solidFill>
                <a:srgbClr val="000000"/>
              </a:solidFill>
              <a:ea typeface="ＭＳ Ｐゴシック" pitchFamily="34" charset="-128"/>
            </a:endParaRPr>
          </a:p>
        </p:txBody>
      </p:sp>
      <p:sp>
        <p:nvSpPr>
          <p:cNvPr id="39940" name="Slide Number Placeholder 6"/>
          <p:cNvSpPr>
            <a:spLocks noGrp="1"/>
          </p:cNvSpPr>
          <p:nvPr>
            <p:ph type="sldNum" sz="quarter" idx="10"/>
          </p:nvPr>
        </p:nvSpPr>
        <p:spPr>
          <a:noFill/>
        </p:spPr>
        <p:txBody>
          <a:bodyPr/>
          <a:lstStyle/>
          <a:p>
            <a:fld id="{E76CFF63-A4F0-4B1C-BCA9-D9F5815217C5}" type="slidenum">
              <a:rPr lang="en-US"/>
              <a:pPr/>
              <a:t>25</a:t>
            </a:fld>
            <a:endParaRPr lang="en-US"/>
          </a:p>
        </p:txBody>
      </p:sp>
    </p:spTree>
  </p:cSld>
  <p:clrMapOvr>
    <a:masterClrMapping/>
  </p:clrMapOvr>
  <p:transition advTm="29172"/>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Title 1"/>
          <p:cNvSpPr>
            <a:spLocks noGrp="1"/>
          </p:cNvSpPr>
          <p:nvPr>
            <p:ph type="title"/>
          </p:nvPr>
        </p:nvSpPr>
        <p:spPr/>
        <p:txBody>
          <a:bodyPr/>
          <a:lstStyle/>
          <a:p>
            <a:pPr eaLnBrk="1" hangingPunct="1"/>
            <a:r>
              <a:rPr lang="en-US" smtClean="0">
                <a:ea typeface="ＭＳ Ｐゴシック" pitchFamily="34" charset="-128"/>
              </a:rPr>
              <a:t>Traffic Traces</a:t>
            </a:r>
          </a:p>
        </p:txBody>
      </p:sp>
      <p:sp>
        <p:nvSpPr>
          <p:cNvPr id="40963" name="Content Placeholder 6"/>
          <p:cNvSpPr>
            <a:spLocks noGrp="1"/>
          </p:cNvSpPr>
          <p:nvPr>
            <p:ph idx="1"/>
          </p:nvPr>
        </p:nvSpPr>
        <p:spPr>
          <a:xfrm>
            <a:off x="457200" y="1219200"/>
            <a:ext cx="8229600" cy="5181600"/>
          </a:xfrm>
        </p:spPr>
        <p:txBody>
          <a:bodyPr/>
          <a:lstStyle/>
          <a:p>
            <a:pPr eaLnBrk="1" hangingPunct="1"/>
            <a:r>
              <a:rPr lang="en-US" dirty="0" smtClean="0">
                <a:ea typeface="ＭＳ Ｐゴシック" pitchFamily="34" charset="-128"/>
              </a:rPr>
              <a:t>HTTP traces</a:t>
            </a:r>
          </a:p>
          <a:p>
            <a:pPr lvl="1" eaLnBrk="1" hangingPunct="1"/>
            <a:r>
              <a:rPr lang="en-US" dirty="0" smtClean="0">
                <a:ea typeface="ＭＳ Ｐゴシック" pitchFamily="34" charset="-128"/>
              </a:rPr>
              <a:t>Rutgers datasets</a:t>
            </a:r>
          </a:p>
          <a:p>
            <a:pPr lvl="2" eaLnBrk="1" hangingPunct="1"/>
            <a:r>
              <a:rPr lang="en-US" dirty="0" smtClean="0">
                <a:solidFill>
                  <a:srgbClr val="000000"/>
                </a:solidFill>
                <a:ea typeface="ＭＳ Ｐゴシック" pitchFamily="34" charset="-128"/>
              </a:rPr>
              <a:t>33 traces, size ranges: 5.1MB –1.24 GB</a:t>
            </a:r>
          </a:p>
          <a:p>
            <a:pPr lvl="2" eaLnBrk="1" hangingPunct="1"/>
            <a:r>
              <a:rPr lang="en-US" dirty="0" smtClean="0">
                <a:solidFill>
                  <a:srgbClr val="000000"/>
                </a:solidFill>
                <a:ea typeface="ＭＳ Ｐゴシック" pitchFamily="34" charset="-128"/>
              </a:rPr>
              <a:t>One week period in Aug 2009</a:t>
            </a:r>
            <a:r>
              <a:rPr lang="en-US" dirty="0" smtClean="0">
                <a:solidFill>
                  <a:srgbClr val="000000"/>
                </a:solidFill>
                <a:ea typeface="宋体" pitchFamily="2" charset="-122"/>
              </a:rPr>
              <a:t> from Web server of the CS department at Rutgers</a:t>
            </a:r>
          </a:p>
          <a:p>
            <a:pPr lvl="1" eaLnBrk="1" hangingPunct="1"/>
            <a:r>
              <a:rPr lang="en-US" dirty="0" smtClean="0">
                <a:solidFill>
                  <a:srgbClr val="000000"/>
                </a:solidFill>
                <a:ea typeface="宋体" pitchFamily="2" charset="-122"/>
              </a:rPr>
              <a:t>DARPA 1999 datasets (11.7GB)</a:t>
            </a:r>
            <a:endParaRPr lang="en-US" dirty="0" smtClean="0">
              <a:ea typeface="ＭＳ Ｐゴシック" pitchFamily="34" charset="-128"/>
            </a:endParaRPr>
          </a:p>
          <a:p>
            <a:pPr eaLnBrk="1" hangingPunct="1"/>
            <a:r>
              <a:rPr lang="en-US" dirty="0" smtClean="0">
                <a:ea typeface="ＭＳ Ｐゴシック" pitchFamily="34" charset="-128"/>
              </a:rPr>
              <a:t>FTP traces</a:t>
            </a:r>
          </a:p>
          <a:p>
            <a:pPr lvl="1" eaLnBrk="1" hangingPunct="1"/>
            <a:r>
              <a:rPr lang="en-US" dirty="0" smtClean="0">
                <a:solidFill>
                  <a:srgbClr val="000000"/>
                </a:solidFill>
                <a:ea typeface="ＭＳ Ｐゴシック" pitchFamily="34" charset="-128"/>
              </a:rPr>
              <a:t>2 FTP traces</a:t>
            </a:r>
          </a:p>
          <a:p>
            <a:pPr lvl="1" eaLnBrk="1" hangingPunct="1"/>
            <a:r>
              <a:rPr lang="en-US" dirty="0" smtClean="0">
                <a:solidFill>
                  <a:srgbClr val="000000"/>
                </a:solidFill>
                <a:ea typeface="ＭＳ Ｐゴシック" pitchFamily="34" charset="-128"/>
              </a:rPr>
              <a:t>Size: 19.4MB, 24.7 MB</a:t>
            </a:r>
          </a:p>
          <a:p>
            <a:pPr lvl="1" eaLnBrk="1" hangingPunct="1"/>
            <a:r>
              <a:rPr lang="en-US" dirty="0" smtClean="0">
                <a:solidFill>
                  <a:srgbClr val="000000"/>
                </a:solidFill>
                <a:ea typeface="ＭＳ Ｐゴシック" pitchFamily="34" charset="-128"/>
              </a:rPr>
              <a:t>Two weeks period in March 2010</a:t>
            </a:r>
            <a:r>
              <a:rPr lang="en-US" dirty="0" smtClean="0">
                <a:solidFill>
                  <a:srgbClr val="000000"/>
                </a:solidFill>
                <a:ea typeface="宋体" pitchFamily="2" charset="-122"/>
              </a:rPr>
              <a:t> from FTP server of the CS department at Rutgers</a:t>
            </a:r>
            <a:endParaRPr lang="en-US" dirty="0" smtClean="0">
              <a:solidFill>
                <a:srgbClr val="000000"/>
              </a:solidFill>
              <a:ea typeface="ＭＳ Ｐゴシック" pitchFamily="34" charset="-128"/>
            </a:endParaRPr>
          </a:p>
        </p:txBody>
      </p:sp>
      <p:sp>
        <p:nvSpPr>
          <p:cNvPr id="40964" name="Slide Number Placeholder 4"/>
          <p:cNvSpPr>
            <a:spLocks noGrp="1"/>
          </p:cNvSpPr>
          <p:nvPr>
            <p:ph type="sldNum" sz="quarter" idx="10"/>
          </p:nvPr>
        </p:nvSpPr>
        <p:spPr>
          <a:noFill/>
        </p:spPr>
        <p:txBody>
          <a:bodyPr/>
          <a:lstStyle/>
          <a:p>
            <a:fld id="{D1238D4A-F692-46D5-8F35-D410401EC11E}" type="slidenum">
              <a:rPr lang="en-US"/>
              <a:pPr/>
              <a:t>26</a:t>
            </a:fld>
            <a:endParaRPr lang="en-US"/>
          </a:p>
        </p:txBody>
      </p:sp>
    </p:spTree>
  </p:cSld>
  <p:clrMapOvr>
    <a:masterClrMapping/>
  </p:clrMapOvr>
  <p:transition advTm="22917"/>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Title 1"/>
          <p:cNvSpPr>
            <a:spLocks noGrp="1"/>
          </p:cNvSpPr>
          <p:nvPr>
            <p:ph type="title"/>
          </p:nvPr>
        </p:nvSpPr>
        <p:spPr/>
        <p:txBody>
          <a:bodyPr/>
          <a:lstStyle/>
          <a:p>
            <a:pPr eaLnBrk="1" hangingPunct="1"/>
            <a:r>
              <a:rPr lang="en-US" smtClean="0">
                <a:ea typeface="ＭＳ Ｐゴシック" pitchFamily="34" charset="-128"/>
              </a:rPr>
              <a:t>Experimental Results</a:t>
            </a:r>
          </a:p>
        </p:txBody>
      </p:sp>
      <p:sp>
        <p:nvSpPr>
          <p:cNvPr id="41987" name="Content Placeholder 2"/>
          <p:cNvSpPr>
            <a:spLocks noGrp="1"/>
          </p:cNvSpPr>
          <p:nvPr>
            <p:ph idx="1"/>
          </p:nvPr>
        </p:nvSpPr>
        <p:spPr>
          <a:xfrm>
            <a:off x="457200" y="1600200"/>
            <a:ext cx="8229600" cy="4800600"/>
          </a:xfrm>
        </p:spPr>
        <p:txBody>
          <a:bodyPr/>
          <a:lstStyle/>
          <a:p>
            <a:pPr eaLnBrk="1" hangingPunct="1"/>
            <a:r>
              <a:rPr lang="en-US" dirty="0" smtClean="0">
                <a:ea typeface="ＭＳ Ｐゴシック" pitchFamily="34" charset="-128"/>
              </a:rPr>
              <a:t>For 1503 regexes from HTTP Signatures</a:t>
            </a:r>
          </a:p>
          <a:p>
            <a:pPr eaLnBrk="1" hangingPunct="1"/>
            <a:endParaRPr lang="en-US" dirty="0" smtClean="0">
              <a:ea typeface="ＭＳ Ｐゴシック" pitchFamily="34" charset="-128"/>
            </a:endParaRPr>
          </a:p>
        </p:txBody>
      </p:sp>
      <p:sp>
        <p:nvSpPr>
          <p:cNvPr id="41988" name="Slide Number Placeholder 5"/>
          <p:cNvSpPr>
            <a:spLocks noGrp="1"/>
          </p:cNvSpPr>
          <p:nvPr>
            <p:ph type="sldNum" sz="quarter" idx="10"/>
          </p:nvPr>
        </p:nvSpPr>
        <p:spPr>
          <a:noFill/>
        </p:spPr>
        <p:txBody>
          <a:bodyPr/>
          <a:lstStyle/>
          <a:p>
            <a:fld id="{4A895309-499E-40A7-9651-E3CAEFA3695E}" type="slidenum">
              <a:rPr lang="en-US">
                <a:solidFill>
                  <a:schemeClr val="tx1"/>
                </a:solidFill>
              </a:rPr>
              <a:pPr/>
              <a:t>27</a:t>
            </a:fld>
            <a:endParaRPr lang="en-US">
              <a:solidFill>
                <a:schemeClr val="tx1"/>
              </a:solidFill>
            </a:endParaRPr>
          </a:p>
        </p:txBody>
      </p:sp>
      <p:pic>
        <p:nvPicPr>
          <p:cNvPr id="41989" name="Picture 4" descr="1503-improved.eps"/>
          <p:cNvPicPr>
            <a:picLocks noChangeAspect="1"/>
          </p:cNvPicPr>
          <p:nvPr/>
        </p:nvPicPr>
        <p:blipFill>
          <a:blip r:embed="rId4"/>
          <a:srcRect/>
          <a:stretch>
            <a:fillRect/>
          </a:stretch>
        </p:blipFill>
        <p:spPr bwMode="auto">
          <a:xfrm>
            <a:off x="1524000" y="2133600"/>
            <a:ext cx="5408613" cy="4040188"/>
          </a:xfrm>
          <a:prstGeom prst="rect">
            <a:avLst/>
          </a:prstGeom>
          <a:noFill/>
          <a:ln w="9525">
            <a:noFill/>
            <a:miter lim="800000"/>
            <a:headEnd/>
            <a:tailEnd/>
          </a:ln>
        </p:spPr>
      </p:pic>
      <p:sp>
        <p:nvSpPr>
          <p:cNvPr id="41990" name="TextBox 6"/>
          <p:cNvSpPr txBox="1">
            <a:spLocks noChangeArrowheads="1"/>
          </p:cNvSpPr>
          <p:nvPr/>
        </p:nvSpPr>
        <p:spPr bwMode="auto">
          <a:xfrm>
            <a:off x="762000" y="6248400"/>
            <a:ext cx="7620000" cy="400050"/>
          </a:xfrm>
          <a:prstGeom prst="rect">
            <a:avLst/>
          </a:prstGeom>
          <a:noFill/>
          <a:ln w="9525">
            <a:noFill/>
            <a:miter lim="800000"/>
            <a:headEnd/>
            <a:tailEnd/>
          </a:ln>
        </p:spPr>
        <p:txBody>
          <a:bodyPr>
            <a:spAutoFit/>
          </a:bodyPr>
          <a:lstStyle/>
          <a:p>
            <a:pPr algn="ctr"/>
            <a:r>
              <a:rPr lang="en-US" sz="2000" b="1" dirty="0">
                <a:solidFill>
                  <a:srgbClr val="000000"/>
                </a:solidFill>
              </a:rPr>
              <a:t> *Intel Core2 Duo E7500</a:t>
            </a:r>
            <a:r>
              <a:rPr lang="en-US" sz="2000" b="1" dirty="0">
                <a:solidFill>
                  <a:srgbClr val="000000"/>
                </a:solidFill>
                <a:ea typeface="宋体" pitchFamily="2" charset="-122"/>
              </a:rPr>
              <a:t>, </a:t>
            </a:r>
            <a:r>
              <a:rPr lang="en-US" sz="2000" b="1" dirty="0">
                <a:solidFill>
                  <a:srgbClr val="000000"/>
                </a:solidFill>
              </a:rPr>
              <a:t>2.93GHz</a:t>
            </a:r>
            <a:r>
              <a:rPr lang="en-US" sz="2000" b="1" dirty="0">
                <a:solidFill>
                  <a:srgbClr val="000000"/>
                </a:solidFill>
                <a:ea typeface="宋体" pitchFamily="2" charset="-122"/>
              </a:rPr>
              <a:t>;</a:t>
            </a:r>
            <a:r>
              <a:rPr lang="en-US" sz="2000" b="1" dirty="0">
                <a:solidFill>
                  <a:srgbClr val="000000"/>
                </a:solidFill>
              </a:rPr>
              <a:t> Linux-2.6</a:t>
            </a:r>
            <a:r>
              <a:rPr lang="en-US" sz="2000" b="1" dirty="0">
                <a:solidFill>
                  <a:srgbClr val="000000"/>
                </a:solidFill>
                <a:ea typeface="宋体" pitchFamily="2" charset="-122"/>
              </a:rPr>
              <a:t>; </a:t>
            </a:r>
            <a:r>
              <a:rPr lang="en-US" sz="2000" b="1" dirty="0">
                <a:solidFill>
                  <a:srgbClr val="000000"/>
                </a:solidFill>
              </a:rPr>
              <a:t>2GB </a:t>
            </a:r>
            <a:r>
              <a:rPr lang="en-US" sz="2000" b="1" dirty="0">
                <a:solidFill>
                  <a:srgbClr val="000000"/>
                </a:solidFill>
                <a:ea typeface="宋体" pitchFamily="2" charset="-122"/>
              </a:rPr>
              <a:t>RAM*</a:t>
            </a:r>
            <a:endParaRPr lang="en-US" sz="2000" b="1" dirty="0"/>
          </a:p>
        </p:txBody>
      </p:sp>
      <p:sp>
        <p:nvSpPr>
          <p:cNvPr id="11" name="Oval 10"/>
          <p:cNvSpPr/>
          <p:nvPr/>
        </p:nvSpPr>
        <p:spPr>
          <a:xfrm>
            <a:off x="2743200" y="2362200"/>
            <a:ext cx="381000" cy="30480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en-US">
              <a:solidFill>
                <a:srgbClr val="FFFFFF"/>
              </a:solidFill>
              <a:cs typeface="Arial" pitchFamily="34" charset="0"/>
            </a:endParaRPr>
          </a:p>
        </p:txBody>
      </p:sp>
      <p:sp>
        <p:nvSpPr>
          <p:cNvPr id="12" name="Flowchart: Connector 11"/>
          <p:cNvSpPr/>
          <p:nvPr/>
        </p:nvSpPr>
        <p:spPr>
          <a:xfrm>
            <a:off x="2819400" y="3505200"/>
            <a:ext cx="457200" cy="457200"/>
          </a:xfrm>
          <a:prstGeom prst="flowChartConnector">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en-US">
              <a:solidFill>
                <a:srgbClr val="FFFFFF"/>
              </a:solidFill>
              <a:cs typeface="Arial" pitchFamily="34" charset="0"/>
            </a:endParaRPr>
          </a:p>
        </p:txBody>
      </p:sp>
      <p:sp>
        <p:nvSpPr>
          <p:cNvPr id="13" name="Flowchart: Connector 12"/>
          <p:cNvSpPr/>
          <p:nvPr/>
        </p:nvSpPr>
        <p:spPr>
          <a:xfrm>
            <a:off x="3124200" y="4191000"/>
            <a:ext cx="304800" cy="304800"/>
          </a:xfrm>
          <a:prstGeom prst="flowChartConnector">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en-US">
              <a:solidFill>
                <a:srgbClr val="FFFFFF"/>
              </a:solidFill>
              <a:cs typeface="Arial" pitchFamily="34" charset="0"/>
            </a:endParaRPr>
          </a:p>
        </p:txBody>
      </p:sp>
      <p:sp>
        <p:nvSpPr>
          <p:cNvPr id="14" name="Flowchart: Connector 13"/>
          <p:cNvSpPr/>
          <p:nvPr/>
        </p:nvSpPr>
        <p:spPr>
          <a:xfrm>
            <a:off x="3276600" y="4648200"/>
            <a:ext cx="228600" cy="228600"/>
          </a:xfrm>
          <a:prstGeom prst="flowChartConnector">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en-US">
              <a:solidFill>
                <a:srgbClr val="FFFFFF"/>
              </a:solidFill>
              <a:cs typeface="Arial" pitchFamily="34" charset="0"/>
            </a:endParaRPr>
          </a:p>
        </p:txBody>
      </p:sp>
      <p:sp>
        <p:nvSpPr>
          <p:cNvPr id="15" name="Flowchart: Connector 14"/>
          <p:cNvSpPr/>
          <p:nvPr/>
        </p:nvSpPr>
        <p:spPr>
          <a:xfrm>
            <a:off x="3429000" y="4495800"/>
            <a:ext cx="685800" cy="304800"/>
          </a:xfrm>
          <a:prstGeom prst="flowChartConnector">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en-US">
              <a:solidFill>
                <a:srgbClr val="FFFFFF"/>
              </a:solidFill>
              <a:cs typeface="Arial" pitchFamily="34" charset="0"/>
            </a:endParaRPr>
          </a:p>
        </p:txBody>
      </p:sp>
      <p:sp>
        <p:nvSpPr>
          <p:cNvPr id="16" name="Flowchart: Connector 15"/>
          <p:cNvSpPr/>
          <p:nvPr/>
        </p:nvSpPr>
        <p:spPr>
          <a:xfrm>
            <a:off x="5867400" y="4724400"/>
            <a:ext cx="381000" cy="381000"/>
          </a:xfrm>
          <a:prstGeom prst="flowChartConnector">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en-US">
              <a:solidFill>
                <a:srgbClr val="FFFFFF"/>
              </a:solidFill>
              <a:cs typeface="Arial" pitchFamily="34" charset="0"/>
            </a:endParaRPr>
          </a:p>
        </p:txBody>
      </p:sp>
      <p:sp>
        <p:nvSpPr>
          <p:cNvPr id="17" name="Oval 16"/>
          <p:cNvSpPr/>
          <p:nvPr/>
        </p:nvSpPr>
        <p:spPr>
          <a:xfrm>
            <a:off x="4495800" y="5410200"/>
            <a:ext cx="762000" cy="381000"/>
          </a:xfrm>
          <a:prstGeom prst="ellipse">
            <a:avLst/>
          </a:prstGeom>
          <a:noFill/>
          <a:ln>
            <a:solidFill>
              <a:srgbClr val="BD0D97"/>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en-US">
              <a:solidFill>
                <a:srgbClr val="FFFFFF"/>
              </a:solidFill>
              <a:cs typeface="Arial" pitchFamily="34" charset="0"/>
            </a:endParaRPr>
          </a:p>
        </p:txBody>
      </p:sp>
      <p:sp>
        <p:nvSpPr>
          <p:cNvPr id="18" name="Flowchart: Connector 17"/>
          <p:cNvSpPr/>
          <p:nvPr/>
        </p:nvSpPr>
        <p:spPr>
          <a:xfrm>
            <a:off x="3429000" y="4724400"/>
            <a:ext cx="685800" cy="533400"/>
          </a:xfrm>
          <a:prstGeom prst="flowChartConnector">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en-US">
              <a:solidFill>
                <a:srgbClr val="FFFFFF"/>
              </a:solidFill>
              <a:cs typeface="Arial" pitchFamily="34" charset="0"/>
            </a:endParaRPr>
          </a:p>
        </p:txBody>
      </p:sp>
      <p:cxnSp>
        <p:nvCxnSpPr>
          <p:cNvPr id="20" name="Straight Arrow Connector 19"/>
          <p:cNvCxnSpPr>
            <a:stCxn id="18" idx="6"/>
            <a:endCxn id="16" idx="2"/>
          </p:cNvCxnSpPr>
          <p:nvPr/>
        </p:nvCxnSpPr>
        <p:spPr>
          <a:xfrm flipV="1">
            <a:off x="4114800" y="4914900"/>
            <a:ext cx="1752600" cy="76200"/>
          </a:xfrm>
          <a:prstGeom prst="straightConnector1">
            <a:avLst/>
          </a:prstGeom>
          <a:ln w="25400">
            <a:solidFill>
              <a:srgbClr val="C00000"/>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34" name="Straight Arrow Connector 33"/>
          <p:cNvCxnSpPr/>
          <p:nvPr/>
        </p:nvCxnSpPr>
        <p:spPr>
          <a:xfrm>
            <a:off x="3886200" y="5257800"/>
            <a:ext cx="609600" cy="228600"/>
          </a:xfrm>
          <a:prstGeom prst="straightConnector1">
            <a:avLst/>
          </a:prstGeom>
          <a:ln w="25400">
            <a:solidFill>
              <a:srgbClr val="BD0D97"/>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38" name="Straight Arrow Connector 37"/>
          <p:cNvCxnSpPr>
            <a:stCxn id="18" idx="0"/>
            <a:endCxn id="11" idx="4"/>
          </p:cNvCxnSpPr>
          <p:nvPr/>
        </p:nvCxnSpPr>
        <p:spPr>
          <a:xfrm rot="16200000" flipV="1">
            <a:off x="2324100" y="3276600"/>
            <a:ext cx="2057400" cy="838200"/>
          </a:xfrm>
          <a:prstGeom prst="straightConnector1">
            <a:avLst/>
          </a:prstGeom>
          <a:ln w="25400">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sp>
        <p:nvSpPr>
          <p:cNvPr id="55" name="Oval 54"/>
          <p:cNvSpPr/>
          <p:nvPr/>
        </p:nvSpPr>
        <p:spPr>
          <a:xfrm>
            <a:off x="3352800" y="4419600"/>
            <a:ext cx="838200" cy="38100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en-US">
              <a:solidFill>
                <a:srgbClr val="FFFFFF"/>
              </a:solidFill>
              <a:cs typeface="Arial" pitchFamily="34" charset="0"/>
            </a:endParaRPr>
          </a:p>
        </p:txBody>
      </p:sp>
      <p:sp>
        <p:nvSpPr>
          <p:cNvPr id="19" name="TextBox 18"/>
          <p:cNvSpPr txBox="1">
            <a:spLocks noChangeArrowheads="1"/>
          </p:cNvSpPr>
          <p:nvPr/>
        </p:nvSpPr>
        <p:spPr bwMode="auto">
          <a:xfrm>
            <a:off x="4572000" y="4572000"/>
            <a:ext cx="838200" cy="369888"/>
          </a:xfrm>
          <a:prstGeom prst="rect">
            <a:avLst/>
          </a:prstGeom>
          <a:noFill/>
          <a:ln w="9525">
            <a:noFill/>
            <a:miter lim="800000"/>
            <a:headEnd/>
            <a:tailEnd/>
          </a:ln>
        </p:spPr>
        <p:txBody>
          <a:bodyPr>
            <a:spAutoFit/>
          </a:bodyPr>
          <a:lstStyle/>
          <a:p>
            <a:r>
              <a:rPr lang="en-US">
                <a:solidFill>
                  <a:srgbClr val="C00000"/>
                </a:solidFill>
              </a:rPr>
              <a:t>1645x</a:t>
            </a:r>
          </a:p>
        </p:txBody>
      </p:sp>
      <p:sp>
        <p:nvSpPr>
          <p:cNvPr id="22" name="TextBox 21"/>
          <p:cNvSpPr txBox="1">
            <a:spLocks noChangeArrowheads="1"/>
          </p:cNvSpPr>
          <p:nvPr/>
        </p:nvSpPr>
        <p:spPr bwMode="auto">
          <a:xfrm>
            <a:off x="4191000" y="5105400"/>
            <a:ext cx="762000" cy="369888"/>
          </a:xfrm>
          <a:prstGeom prst="rect">
            <a:avLst/>
          </a:prstGeom>
          <a:noFill/>
          <a:ln w="9525">
            <a:noFill/>
            <a:miter lim="800000"/>
            <a:headEnd/>
            <a:tailEnd/>
          </a:ln>
        </p:spPr>
        <p:txBody>
          <a:bodyPr>
            <a:spAutoFit/>
          </a:bodyPr>
          <a:lstStyle/>
          <a:p>
            <a:r>
              <a:rPr lang="en-US">
                <a:solidFill>
                  <a:srgbClr val="BD0D97"/>
                </a:solidFill>
              </a:rPr>
              <a:t>9-26x</a:t>
            </a:r>
          </a:p>
        </p:txBody>
      </p:sp>
      <p:sp>
        <p:nvSpPr>
          <p:cNvPr id="23" name="Oval 22"/>
          <p:cNvSpPr/>
          <p:nvPr/>
        </p:nvSpPr>
        <p:spPr>
          <a:xfrm>
            <a:off x="2667000" y="2362200"/>
            <a:ext cx="533400" cy="38100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en-US">
              <a:solidFill>
                <a:srgbClr val="FFFFFF"/>
              </a:solidFill>
              <a:cs typeface="Arial" pitchFamily="34" charset="0"/>
            </a:endParaRPr>
          </a:p>
        </p:txBody>
      </p:sp>
      <p:sp>
        <p:nvSpPr>
          <p:cNvPr id="24" name="TextBox 23"/>
          <p:cNvSpPr txBox="1">
            <a:spLocks noChangeArrowheads="1"/>
          </p:cNvSpPr>
          <p:nvPr/>
        </p:nvSpPr>
        <p:spPr bwMode="auto">
          <a:xfrm>
            <a:off x="3429000" y="3505200"/>
            <a:ext cx="685800" cy="381000"/>
          </a:xfrm>
          <a:prstGeom prst="rect">
            <a:avLst/>
          </a:prstGeom>
          <a:noFill/>
          <a:ln w="9525">
            <a:noFill/>
            <a:miter lim="800000"/>
            <a:headEnd/>
            <a:tailEnd/>
          </a:ln>
        </p:spPr>
        <p:txBody>
          <a:bodyPr>
            <a:spAutoFit/>
          </a:bodyPr>
          <a:lstStyle/>
          <a:p>
            <a:r>
              <a:rPr lang="en-US"/>
              <a:t>10x</a:t>
            </a:r>
          </a:p>
        </p:txBody>
      </p:sp>
    </p:spTree>
    <p:custDataLst>
      <p:tags r:id="rId1"/>
    </p:custDataLst>
  </p:cSld>
  <p:clrMapOvr>
    <a:masterClrMapping/>
  </p:clrMapOvr>
  <p:transition advTm="125644"/>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2000"/>
                                        <p:tgtEl>
                                          <p:spTgt spid="1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9"/>
                                        </p:tgtEl>
                                        <p:attrNameLst>
                                          <p:attrName>style.visibility</p:attrName>
                                        </p:attrNameLst>
                                      </p:cBhvr>
                                      <p:to>
                                        <p:strVal val="visible"/>
                                      </p:to>
                                    </p:set>
                                    <p:animEffect transition="in" filter="fade">
                                      <p:cBhvr>
                                        <p:cTn id="12" dur="2000"/>
                                        <p:tgtEl>
                                          <p:spTgt spid="19"/>
                                        </p:tgtEl>
                                      </p:cBhvr>
                                    </p:animEffect>
                                  </p:childTnLst>
                                  <p:subTnLst>
                                    <p:set>
                                      <p:cBhvr override="childStyle">
                                        <p:cTn dur="1" fill="hold" display="0" masterRel="nextClick" afterEffect="1"/>
                                        <p:tgtEl>
                                          <p:spTgt spid="19"/>
                                        </p:tgtEl>
                                        <p:attrNameLst>
                                          <p:attrName>style.visibility</p:attrName>
                                        </p:attrNameLst>
                                      </p:cBhvr>
                                      <p:to>
                                        <p:strVal val="hidden"/>
                                      </p:to>
                                    </p:set>
                                  </p:subTnLst>
                                </p:cTn>
                              </p:par>
                              <p:par>
                                <p:cTn id="13" presetID="10" presetClass="entr" presetSubtype="0" fill="hold" nodeType="with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fade">
                                      <p:cBhvr>
                                        <p:cTn id="15" dur="2000"/>
                                        <p:tgtEl>
                                          <p:spTgt spid="20"/>
                                        </p:tgtEl>
                                      </p:cBhvr>
                                    </p:animEffect>
                                  </p:childTnLst>
                                  <p:subTnLst>
                                    <p:set>
                                      <p:cBhvr override="childStyle">
                                        <p:cTn dur="1" fill="hold" display="0" masterRel="nextClick" afterEffect="1"/>
                                        <p:tgtEl>
                                          <p:spTgt spid="20"/>
                                        </p:tgtEl>
                                        <p:attrNameLst>
                                          <p:attrName>style.visibility</p:attrName>
                                        </p:attrNameLst>
                                      </p:cBhvr>
                                      <p:to>
                                        <p:strVal val="hidden"/>
                                      </p:to>
                                    </p:set>
                                  </p:subTnLst>
                                </p:cTn>
                              </p:par>
                              <p:par>
                                <p:cTn id="16" presetID="10" presetClass="entr" presetSubtype="0" fill="hold" grpId="0" nodeType="withEffect">
                                  <p:stCondLst>
                                    <p:cond delay="0"/>
                                  </p:stCondLst>
                                  <p:childTnLst>
                                    <p:set>
                                      <p:cBhvr>
                                        <p:cTn id="17" dur="1" fill="hold">
                                          <p:stCondLst>
                                            <p:cond delay="0"/>
                                          </p:stCondLst>
                                        </p:cTn>
                                        <p:tgtEl>
                                          <p:spTgt spid="16"/>
                                        </p:tgtEl>
                                        <p:attrNameLst>
                                          <p:attrName>style.visibility</p:attrName>
                                        </p:attrNameLst>
                                      </p:cBhvr>
                                      <p:to>
                                        <p:strVal val="visible"/>
                                      </p:to>
                                    </p:set>
                                    <p:animEffect transition="in" filter="fade">
                                      <p:cBhvr>
                                        <p:cTn id="18" dur="2000"/>
                                        <p:tgtEl>
                                          <p:spTgt spid="16"/>
                                        </p:tgtEl>
                                      </p:cBhvr>
                                    </p:animEffect>
                                  </p:childTnLst>
                                  <p:subTnLst>
                                    <p:set>
                                      <p:cBhvr override="childStyle">
                                        <p:cTn dur="1" fill="hold" display="0" masterRel="nextClick" afterEffect="1"/>
                                        <p:tgtEl>
                                          <p:spTgt spid="16"/>
                                        </p:tgtEl>
                                        <p:attrNameLst>
                                          <p:attrName>style.visibility</p:attrName>
                                        </p:attrNameLst>
                                      </p:cBhvr>
                                      <p:to>
                                        <p:strVal val="hidden"/>
                                      </p:to>
                                    </p:set>
                                  </p:sub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2000"/>
                                        <p:tgtEl>
                                          <p:spTgt spid="22"/>
                                        </p:tgtEl>
                                      </p:cBhvr>
                                    </p:animEffect>
                                  </p:childTnLst>
                                  <p:subTnLst>
                                    <p:set>
                                      <p:cBhvr override="childStyle">
                                        <p:cTn dur="1" fill="hold" display="0" masterRel="nextClick" afterEffect="1"/>
                                        <p:tgtEl>
                                          <p:spTgt spid="22"/>
                                        </p:tgtEl>
                                        <p:attrNameLst>
                                          <p:attrName>style.visibility</p:attrName>
                                        </p:attrNameLst>
                                      </p:cBhvr>
                                      <p:to>
                                        <p:strVal val="hidden"/>
                                      </p:to>
                                    </p:set>
                                  </p:subTnLst>
                                </p:cTn>
                              </p:par>
                              <p:par>
                                <p:cTn id="24" presetID="10" presetClass="entr" presetSubtype="0" fill="hold" grpId="0" nodeType="withEffect">
                                  <p:stCondLst>
                                    <p:cond delay="0"/>
                                  </p:stCondLst>
                                  <p:childTnLst>
                                    <p:set>
                                      <p:cBhvr>
                                        <p:cTn id="25" dur="1" fill="hold">
                                          <p:stCondLst>
                                            <p:cond delay="0"/>
                                          </p:stCondLst>
                                        </p:cTn>
                                        <p:tgtEl>
                                          <p:spTgt spid="17"/>
                                        </p:tgtEl>
                                        <p:attrNameLst>
                                          <p:attrName>style.visibility</p:attrName>
                                        </p:attrNameLst>
                                      </p:cBhvr>
                                      <p:to>
                                        <p:strVal val="visible"/>
                                      </p:to>
                                    </p:set>
                                    <p:animEffect transition="in" filter="fade">
                                      <p:cBhvr>
                                        <p:cTn id="26" dur="2000"/>
                                        <p:tgtEl>
                                          <p:spTgt spid="17"/>
                                        </p:tgtEl>
                                      </p:cBhvr>
                                    </p:animEffect>
                                  </p:childTnLst>
                                  <p:subTnLst>
                                    <p:set>
                                      <p:cBhvr override="childStyle">
                                        <p:cTn dur="1" fill="hold" display="0" masterRel="nextClick" afterEffect="1"/>
                                        <p:tgtEl>
                                          <p:spTgt spid="17"/>
                                        </p:tgtEl>
                                        <p:attrNameLst>
                                          <p:attrName>style.visibility</p:attrName>
                                        </p:attrNameLst>
                                      </p:cBhvr>
                                      <p:to>
                                        <p:strVal val="hidden"/>
                                      </p:to>
                                    </p:set>
                                  </p:subTnLst>
                                </p:cTn>
                              </p:par>
                              <p:par>
                                <p:cTn id="27" presetID="10" presetClass="entr" presetSubtype="0" fill="hold" nodeType="withEffect">
                                  <p:stCondLst>
                                    <p:cond delay="0"/>
                                  </p:stCondLst>
                                  <p:childTnLst>
                                    <p:set>
                                      <p:cBhvr>
                                        <p:cTn id="28" dur="1" fill="hold">
                                          <p:stCondLst>
                                            <p:cond delay="0"/>
                                          </p:stCondLst>
                                        </p:cTn>
                                        <p:tgtEl>
                                          <p:spTgt spid="34"/>
                                        </p:tgtEl>
                                        <p:attrNameLst>
                                          <p:attrName>style.visibility</p:attrName>
                                        </p:attrNameLst>
                                      </p:cBhvr>
                                      <p:to>
                                        <p:strVal val="visible"/>
                                      </p:to>
                                    </p:set>
                                    <p:animEffect transition="in" filter="fade">
                                      <p:cBhvr>
                                        <p:cTn id="29" dur="2000"/>
                                        <p:tgtEl>
                                          <p:spTgt spid="34"/>
                                        </p:tgtEl>
                                      </p:cBhvr>
                                    </p:animEffect>
                                  </p:childTnLst>
                                  <p:subTnLst>
                                    <p:set>
                                      <p:cBhvr override="childStyle">
                                        <p:cTn dur="1" fill="hold" display="0" masterRel="nextClick" afterEffect="1"/>
                                        <p:tgtEl>
                                          <p:spTgt spid="34"/>
                                        </p:tgtEl>
                                        <p:attrNameLst>
                                          <p:attrName>style.visibility</p:attrName>
                                        </p:attrNameLst>
                                      </p:cBhvr>
                                      <p:to>
                                        <p:strVal val="hidden"/>
                                      </p:to>
                                    </p:set>
                                  </p:subTnLst>
                                </p:cTn>
                              </p:par>
                            </p:childTnLst>
                          </p:cTn>
                        </p:par>
                      </p:childTnLst>
                    </p:cTn>
                  </p:par>
                  <p:par>
                    <p:cTn id="30" fill="hold">
                      <p:stCondLst>
                        <p:cond delay="indefinite"/>
                      </p:stCondLst>
                      <p:childTnLst>
                        <p:par>
                          <p:cTn id="31" fill="hold">
                            <p:stCondLst>
                              <p:cond delay="0"/>
                            </p:stCondLst>
                            <p:childTnLst>
                              <p:par>
                                <p:cTn id="32" presetID="10" presetClass="entr" presetSubtype="0" fill="hold" grpId="0" nodeType="clickEffect">
                                  <p:stCondLst>
                                    <p:cond delay="0"/>
                                  </p:stCondLst>
                                  <p:childTnLst>
                                    <p:set>
                                      <p:cBhvr>
                                        <p:cTn id="33" dur="1" fill="hold">
                                          <p:stCondLst>
                                            <p:cond delay="0"/>
                                          </p:stCondLst>
                                        </p:cTn>
                                        <p:tgtEl>
                                          <p:spTgt spid="15"/>
                                        </p:tgtEl>
                                        <p:attrNameLst>
                                          <p:attrName>style.visibility</p:attrName>
                                        </p:attrNameLst>
                                      </p:cBhvr>
                                      <p:to>
                                        <p:strVal val="visible"/>
                                      </p:to>
                                    </p:set>
                                    <p:animEffect transition="in" filter="fade">
                                      <p:cBhvr>
                                        <p:cTn id="34" dur="2000"/>
                                        <p:tgtEl>
                                          <p:spTgt spid="15"/>
                                        </p:tgtEl>
                                      </p:cBhvr>
                                    </p:animEffect>
                                  </p:childTnLst>
                                  <p:subTnLst>
                                    <p:set>
                                      <p:cBhvr override="childStyle">
                                        <p:cTn dur="1" fill="hold" display="0" masterRel="nextClick" afterEffect="1"/>
                                        <p:tgtEl>
                                          <p:spTgt spid="15"/>
                                        </p:tgtEl>
                                        <p:attrNameLst>
                                          <p:attrName>style.visibility</p:attrName>
                                        </p:attrNameLst>
                                      </p:cBhvr>
                                      <p:to>
                                        <p:strVal val="hidden"/>
                                      </p:to>
                                    </p:set>
                                  </p:subTnLst>
                                </p:cTn>
                              </p:par>
                              <p:par>
                                <p:cTn id="35" presetID="10" presetClass="entr" presetSubtype="0" fill="hold" grpId="0" nodeType="withEffect">
                                  <p:stCondLst>
                                    <p:cond delay="0"/>
                                  </p:stCondLst>
                                  <p:childTnLst>
                                    <p:set>
                                      <p:cBhvr>
                                        <p:cTn id="36" dur="1" fill="hold">
                                          <p:stCondLst>
                                            <p:cond delay="0"/>
                                          </p:stCondLst>
                                        </p:cTn>
                                        <p:tgtEl>
                                          <p:spTgt spid="13"/>
                                        </p:tgtEl>
                                        <p:attrNameLst>
                                          <p:attrName>style.visibility</p:attrName>
                                        </p:attrNameLst>
                                      </p:cBhvr>
                                      <p:to>
                                        <p:strVal val="visible"/>
                                      </p:to>
                                    </p:set>
                                    <p:animEffect transition="in" filter="fade">
                                      <p:cBhvr>
                                        <p:cTn id="37" dur="2000"/>
                                        <p:tgtEl>
                                          <p:spTgt spid="13"/>
                                        </p:tgtEl>
                                      </p:cBhvr>
                                    </p:animEffect>
                                  </p:childTnLst>
                                  <p:subTnLst>
                                    <p:set>
                                      <p:cBhvr override="childStyle">
                                        <p:cTn dur="1" fill="hold" display="0" masterRel="nextClick" afterEffect="1"/>
                                        <p:tgtEl>
                                          <p:spTgt spid="13"/>
                                        </p:tgtEl>
                                        <p:attrNameLst>
                                          <p:attrName>style.visibility</p:attrName>
                                        </p:attrNameLst>
                                      </p:cBhvr>
                                      <p:to>
                                        <p:strVal val="hidden"/>
                                      </p:to>
                                    </p:set>
                                  </p:subTnLst>
                                </p:cTn>
                              </p:par>
                              <p:par>
                                <p:cTn id="38" presetID="10" presetClass="entr" presetSubtype="0" fill="hold" grpId="0" nodeType="withEffect">
                                  <p:stCondLst>
                                    <p:cond delay="0"/>
                                  </p:stCondLst>
                                  <p:childTnLst>
                                    <p:set>
                                      <p:cBhvr>
                                        <p:cTn id="39" dur="1" fill="hold">
                                          <p:stCondLst>
                                            <p:cond delay="0"/>
                                          </p:stCondLst>
                                        </p:cTn>
                                        <p:tgtEl>
                                          <p:spTgt spid="12"/>
                                        </p:tgtEl>
                                        <p:attrNameLst>
                                          <p:attrName>style.visibility</p:attrName>
                                        </p:attrNameLst>
                                      </p:cBhvr>
                                      <p:to>
                                        <p:strVal val="visible"/>
                                      </p:to>
                                    </p:set>
                                    <p:animEffect transition="in" filter="fade">
                                      <p:cBhvr>
                                        <p:cTn id="40" dur="2000"/>
                                        <p:tgtEl>
                                          <p:spTgt spid="12"/>
                                        </p:tgtEl>
                                      </p:cBhvr>
                                    </p:animEffect>
                                  </p:childTnLst>
                                  <p:subTnLst>
                                    <p:set>
                                      <p:cBhvr override="childStyle">
                                        <p:cTn dur="1" fill="hold" display="0" masterRel="nextClick" afterEffect="1"/>
                                        <p:tgtEl>
                                          <p:spTgt spid="12"/>
                                        </p:tgtEl>
                                        <p:attrNameLst>
                                          <p:attrName>style.visibility</p:attrName>
                                        </p:attrNameLst>
                                      </p:cBhvr>
                                      <p:to>
                                        <p:strVal val="hidden"/>
                                      </p:to>
                                    </p:set>
                                  </p:subTnLst>
                                </p:cTn>
                              </p:par>
                              <p:par>
                                <p:cTn id="41" presetID="10" presetClass="entr" presetSubtype="0" fill="hold" grpId="0" nodeType="withEffect">
                                  <p:stCondLst>
                                    <p:cond delay="0"/>
                                  </p:stCondLst>
                                  <p:childTnLst>
                                    <p:set>
                                      <p:cBhvr>
                                        <p:cTn id="42" dur="1" fill="hold">
                                          <p:stCondLst>
                                            <p:cond delay="0"/>
                                          </p:stCondLst>
                                        </p:cTn>
                                        <p:tgtEl>
                                          <p:spTgt spid="14"/>
                                        </p:tgtEl>
                                        <p:attrNameLst>
                                          <p:attrName>style.visibility</p:attrName>
                                        </p:attrNameLst>
                                      </p:cBhvr>
                                      <p:to>
                                        <p:strVal val="visible"/>
                                      </p:to>
                                    </p:set>
                                    <p:animEffect transition="in" filter="fade">
                                      <p:cBhvr>
                                        <p:cTn id="43" dur="2000"/>
                                        <p:tgtEl>
                                          <p:spTgt spid="14"/>
                                        </p:tgtEl>
                                      </p:cBhvr>
                                    </p:animEffect>
                                  </p:childTnLst>
                                  <p:subTnLst>
                                    <p:set>
                                      <p:cBhvr override="childStyle">
                                        <p:cTn dur="1" fill="hold" display="0" masterRel="nextClick" afterEffect="1"/>
                                        <p:tgtEl>
                                          <p:spTgt spid="14"/>
                                        </p:tgtEl>
                                        <p:attrNameLst>
                                          <p:attrName>style.visibility</p:attrName>
                                        </p:attrNameLst>
                                      </p:cBhvr>
                                      <p:to>
                                        <p:strVal val="hidden"/>
                                      </p:to>
                                    </p:set>
                                  </p:subTnLst>
                                </p:cTn>
                              </p:par>
                              <p:par>
                                <p:cTn id="44" presetID="10" presetClass="entr" presetSubtype="0" fill="hold" grpId="0" nodeType="withEffect">
                                  <p:stCondLst>
                                    <p:cond delay="0"/>
                                  </p:stCondLst>
                                  <p:childTnLst>
                                    <p:set>
                                      <p:cBhvr>
                                        <p:cTn id="45" dur="1" fill="hold">
                                          <p:stCondLst>
                                            <p:cond delay="0"/>
                                          </p:stCondLst>
                                        </p:cTn>
                                        <p:tgtEl>
                                          <p:spTgt spid="23"/>
                                        </p:tgtEl>
                                        <p:attrNameLst>
                                          <p:attrName>style.visibility</p:attrName>
                                        </p:attrNameLst>
                                      </p:cBhvr>
                                      <p:to>
                                        <p:strVal val="visible"/>
                                      </p:to>
                                    </p:set>
                                    <p:animEffect transition="in" filter="fade">
                                      <p:cBhvr>
                                        <p:cTn id="46" dur="2000"/>
                                        <p:tgtEl>
                                          <p:spTgt spid="23"/>
                                        </p:tgtEl>
                                      </p:cBhvr>
                                    </p:animEffect>
                                  </p:childTnLst>
                                  <p:subTnLst>
                                    <p:set>
                                      <p:cBhvr override="childStyle">
                                        <p:cTn dur="1" fill="hold" display="0" masterRel="nextClick" afterEffect="1"/>
                                        <p:tgtEl>
                                          <p:spTgt spid="23"/>
                                        </p:tgtEl>
                                        <p:attrNameLst>
                                          <p:attrName>style.visibility</p:attrName>
                                        </p:attrNameLst>
                                      </p:cBhvr>
                                      <p:to>
                                        <p:strVal val="hidden"/>
                                      </p:to>
                                    </p:set>
                                  </p:subTnLst>
                                </p:cTn>
                              </p:par>
                            </p:childTnLst>
                          </p:cTn>
                        </p:par>
                      </p:childTnLst>
                    </p:cTn>
                  </p:par>
                  <p:par>
                    <p:cTn id="47" fill="hold">
                      <p:stCondLst>
                        <p:cond delay="indefinite"/>
                      </p:stCondLst>
                      <p:childTnLst>
                        <p:par>
                          <p:cTn id="48" fill="hold">
                            <p:stCondLst>
                              <p:cond delay="0"/>
                            </p:stCondLst>
                            <p:childTnLst>
                              <p:par>
                                <p:cTn id="49" presetID="10" presetClass="entr" presetSubtype="0" fill="hold" grpId="0" nodeType="clickEffect">
                                  <p:stCondLst>
                                    <p:cond delay="0"/>
                                  </p:stCondLst>
                                  <p:childTnLst>
                                    <p:set>
                                      <p:cBhvr>
                                        <p:cTn id="50" dur="1" fill="hold">
                                          <p:stCondLst>
                                            <p:cond delay="0"/>
                                          </p:stCondLst>
                                        </p:cTn>
                                        <p:tgtEl>
                                          <p:spTgt spid="24"/>
                                        </p:tgtEl>
                                        <p:attrNameLst>
                                          <p:attrName>style.visibility</p:attrName>
                                        </p:attrNameLst>
                                      </p:cBhvr>
                                      <p:to>
                                        <p:strVal val="visible"/>
                                      </p:to>
                                    </p:set>
                                    <p:animEffect transition="in" filter="fade">
                                      <p:cBhvr>
                                        <p:cTn id="51" dur="2000"/>
                                        <p:tgtEl>
                                          <p:spTgt spid="24"/>
                                        </p:tgtEl>
                                      </p:cBhvr>
                                    </p:animEffect>
                                  </p:childTnLst>
                                  <p:subTnLst>
                                    <p:set>
                                      <p:cBhvr override="childStyle">
                                        <p:cTn dur="1" fill="hold" display="0" masterRel="nextClick" afterEffect="1"/>
                                        <p:tgtEl>
                                          <p:spTgt spid="24"/>
                                        </p:tgtEl>
                                        <p:attrNameLst>
                                          <p:attrName>style.visibility</p:attrName>
                                        </p:attrNameLst>
                                      </p:cBhvr>
                                      <p:to>
                                        <p:strVal val="hidden"/>
                                      </p:to>
                                    </p:set>
                                  </p:subTnLst>
                                </p:cTn>
                              </p:par>
                              <p:par>
                                <p:cTn id="52" presetID="10" presetClass="entr" presetSubtype="0" fill="hold" nodeType="withEffect">
                                  <p:stCondLst>
                                    <p:cond delay="0"/>
                                  </p:stCondLst>
                                  <p:childTnLst>
                                    <p:set>
                                      <p:cBhvr>
                                        <p:cTn id="53" dur="1" fill="hold">
                                          <p:stCondLst>
                                            <p:cond delay="0"/>
                                          </p:stCondLst>
                                        </p:cTn>
                                        <p:tgtEl>
                                          <p:spTgt spid="38"/>
                                        </p:tgtEl>
                                        <p:attrNameLst>
                                          <p:attrName>style.visibility</p:attrName>
                                        </p:attrNameLst>
                                      </p:cBhvr>
                                      <p:to>
                                        <p:strVal val="visible"/>
                                      </p:to>
                                    </p:set>
                                    <p:animEffect transition="in" filter="fade">
                                      <p:cBhvr>
                                        <p:cTn id="54" dur="2000"/>
                                        <p:tgtEl>
                                          <p:spTgt spid="38"/>
                                        </p:tgtEl>
                                      </p:cBhvr>
                                    </p:animEffect>
                                  </p:childTnLst>
                                  <p:subTnLst>
                                    <p:set>
                                      <p:cBhvr override="childStyle">
                                        <p:cTn dur="1" fill="hold" display="0" masterRel="nextClick" afterEffect="1"/>
                                        <p:tgtEl>
                                          <p:spTgt spid="38"/>
                                        </p:tgtEl>
                                        <p:attrNameLst>
                                          <p:attrName>style.visibility</p:attrName>
                                        </p:attrNameLst>
                                      </p:cBhvr>
                                      <p:to>
                                        <p:strVal val="hidden"/>
                                      </p:to>
                                    </p:set>
                                  </p:subTnLst>
                                </p:cTn>
                              </p:par>
                              <p:par>
                                <p:cTn id="55" presetID="10" presetClass="entr" presetSubtype="0" fill="hold" grpId="0" nodeType="withEffect">
                                  <p:stCondLst>
                                    <p:cond delay="0"/>
                                  </p:stCondLst>
                                  <p:childTnLst>
                                    <p:set>
                                      <p:cBhvr>
                                        <p:cTn id="56" dur="1" fill="hold">
                                          <p:stCondLst>
                                            <p:cond delay="0"/>
                                          </p:stCondLst>
                                        </p:cTn>
                                        <p:tgtEl>
                                          <p:spTgt spid="11"/>
                                        </p:tgtEl>
                                        <p:attrNameLst>
                                          <p:attrName>style.visibility</p:attrName>
                                        </p:attrNameLst>
                                      </p:cBhvr>
                                      <p:to>
                                        <p:strVal val="visible"/>
                                      </p:to>
                                    </p:set>
                                    <p:animEffect transition="in" filter="fade">
                                      <p:cBhvr>
                                        <p:cTn id="57" dur="2000"/>
                                        <p:tgtEl>
                                          <p:spTgt spid="11"/>
                                        </p:tgtEl>
                                      </p:cBhvr>
                                    </p:animEffect>
                                  </p:childTnLst>
                                  <p:subTnLst>
                                    <p:set>
                                      <p:cBhvr override="childStyle">
                                        <p:cTn dur="1" fill="hold" display="0" masterRel="nextClick" afterEffect="1"/>
                                        <p:tgtEl>
                                          <p:spTgt spid="11"/>
                                        </p:tgtEl>
                                        <p:attrNameLst>
                                          <p:attrName>style.visibility</p:attrName>
                                        </p:attrNameLst>
                                      </p:cBhvr>
                                      <p:to>
                                        <p:strVal val="hidden"/>
                                      </p:to>
                                    </p:set>
                                  </p:subTnLst>
                                </p:cTn>
                              </p:par>
                            </p:childTnLst>
                          </p:cTn>
                        </p:par>
                      </p:childTnLst>
                    </p:cTn>
                  </p:par>
                  <p:par>
                    <p:cTn id="58" fill="hold">
                      <p:stCondLst>
                        <p:cond delay="indefinite"/>
                      </p:stCondLst>
                      <p:childTnLst>
                        <p:par>
                          <p:cTn id="59" fill="hold">
                            <p:stCondLst>
                              <p:cond delay="0"/>
                            </p:stCondLst>
                            <p:childTnLst>
                              <p:par>
                                <p:cTn id="60" presetID="10" presetClass="entr" presetSubtype="0" fill="hold" grpId="0" nodeType="clickEffect">
                                  <p:stCondLst>
                                    <p:cond delay="0"/>
                                  </p:stCondLst>
                                  <p:childTnLst>
                                    <p:set>
                                      <p:cBhvr>
                                        <p:cTn id="61" dur="1" fill="hold">
                                          <p:stCondLst>
                                            <p:cond delay="0"/>
                                          </p:stCondLst>
                                        </p:cTn>
                                        <p:tgtEl>
                                          <p:spTgt spid="55"/>
                                        </p:tgtEl>
                                        <p:attrNameLst>
                                          <p:attrName>style.visibility</p:attrName>
                                        </p:attrNameLst>
                                      </p:cBhvr>
                                      <p:to>
                                        <p:strVal val="visible"/>
                                      </p:to>
                                    </p:set>
                                    <p:animEffect transition="in" filter="fade">
                                      <p:cBhvr>
                                        <p:cTn id="62" dur="20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P spid="14" grpId="0" animBg="1"/>
      <p:bldP spid="15" grpId="0" animBg="1"/>
      <p:bldP spid="16" grpId="0" animBg="1"/>
      <p:bldP spid="17" grpId="0" animBg="1"/>
      <p:bldP spid="18" grpId="0" animBg="1"/>
      <p:bldP spid="55" grpId="0" animBg="1"/>
      <p:bldP spid="19" grpId="0"/>
      <p:bldP spid="22" grpId="0"/>
      <p:bldP spid="23" grpId="0" animBg="1"/>
      <p:bldP spid="24"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Title 1"/>
          <p:cNvSpPr>
            <a:spLocks noGrp="1"/>
          </p:cNvSpPr>
          <p:nvPr>
            <p:ph type="title"/>
          </p:nvPr>
        </p:nvSpPr>
        <p:spPr/>
        <p:txBody>
          <a:bodyPr/>
          <a:lstStyle/>
          <a:p>
            <a:pPr eaLnBrk="1" hangingPunct="1"/>
            <a:r>
              <a:rPr lang="en-US" smtClean="0"/>
              <a:t>Summary</a:t>
            </a:r>
          </a:p>
        </p:txBody>
      </p:sp>
      <p:sp>
        <p:nvSpPr>
          <p:cNvPr id="48131" name="Content Placeholder 2"/>
          <p:cNvSpPr>
            <a:spLocks noGrp="1"/>
          </p:cNvSpPr>
          <p:nvPr>
            <p:ph idx="1"/>
          </p:nvPr>
        </p:nvSpPr>
        <p:spPr/>
        <p:txBody>
          <a:bodyPr/>
          <a:lstStyle/>
          <a:p>
            <a:pPr eaLnBrk="1" hangingPunct="1"/>
            <a:r>
              <a:rPr lang="en-US" dirty="0" smtClean="0">
                <a:solidFill>
                  <a:srgbClr val="000000"/>
                </a:solidFill>
                <a:ea typeface="ＭＳ Ｐゴシック" pitchFamily="34" charset="-128"/>
              </a:rPr>
              <a:t>NFA-OBDD is time and space efficient</a:t>
            </a:r>
          </a:p>
          <a:p>
            <a:pPr lvl="1" eaLnBrk="1" hangingPunct="1"/>
            <a:r>
              <a:rPr lang="en-US" dirty="0" smtClean="0">
                <a:solidFill>
                  <a:srgbClr val="000000"/>
                </a:solidFill>
                <a:ea typeface="宋体" pitchFamily="2" charset="-122"/>
              </a:rPr>
              <a:t>Outperforms NFAs by three orders of magnitude, retaining space efficiency of NFAs</a:t>
            </a:r>
          </a:p>
          <a:p>
            <a:pPr lvl="1" eaLnBrk="1" hangingPunct="1"/>
            <a:r>
              <a:rPr lang="en-US" dirty="0" smtClean="0">
                <a:ea typeface="ＭＳ Ｐゴシック" pitchFamily="34" charset="-128"/>
              </a:rPr>
              <a:t>Outperforms or competitive with the PCRE package</a:t>
            </a:r>
          </a:p>
          <a:p>
            <a:pPr lvl="1" eaLnBrk="1" hangingPunct="1"/>
            <a:r>
              <a:rPr lang="en-US" dirty="0" smtClean="0">
                <a:ea typeface="ＭＳ Ｐゴシック" pitchFamily="34" charset="-128"/>
              </a:rPr>
              <a:t>Competitive with variants of DFAs but drastically less memory-intensive</a:t>
            </a:r>
          </a:p>
          <a:p>
            <a:pPr eaLnBrk="1" hangingPunct="1"/>
            <a:endParaRPr lang="en-US" dirty="0" smtClean="0"/>
          </a:p>
        </p:txBody>
      </p:sp>
      <p:sp>
        <p:nvSpPr>
          <p:cNvPr id="48132" name="Slide Number Placeholder 3"/>
          <p:cNvSpPr>
            <a:spLocks noGrp="1"/>
          </p:cNvSpPr>
          <p:nvPr>
            <p:ph type="sldNum" sz="quarter" idx="10"/>
          </p:nvPr>
        </p:nvSpPr>
        <p:spPr>
          <a:noFill/>
        </p:spPr>
        <p:txBody>
          <a:bodyPr/>
          <a:lstStyle/>
          <a:p>
            <a:fld id="{6D78D0AF-829F-4D85-A0A7-ED4E6647AC41}" type="slidenum">
              <a:rPr lang="en-US"/>
              <a:pPr/>
              <a:t>28</a:t>
            </a:fld>
            <a:endParaRPr lang="en-US"/>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Title 1"/>
          <p:cNvSpPr>
            <a:spLocks noGrp="1"/>
          </p:cNvSpPr>
          <p:nvPr>
            <p:ph type="title"/>
          </p:nvPr>
        </p:nvSpPr>
        <p:spPr>
          <a:xfrm>
            <a:off x="457200" y="1295400"/>
            <a:ext cx="8229600" cy="1143000"/>
          </a:xfrm>
        </p:spPr>
        <p:txBody>
          <a:bodyPr/>
          <a:lstStyle/>
          <a:p>
            <a:pPr eaLnBrk="1" hangingPunct="1"/>
            <a:r>
              <a:rPr lang="en-US" dirty="0" smtClean="0">
                <a:ea typeface="ＭＳ Ｐゴシック" pitchFamily="34" charset="-128"/>
              </a:rPr>
              <a:t>Part II: Extension of NFA-OBDD to Model Submatch Extraction </a:t>
            </a:r>
            <a:r>
              <a:rPr lang="en-US" sz="2800" dirty="0" smtClean="0">
                <a:solidFill>
                  <a:schemeClr val="accent6">
                    <a:lumMod val="60000"/>
                    <a:lumOff val="40000"/>
                  </a:schemeClr>
                </a:solidFill>
                <a:ea typeface="ＭＳ Ｐゴシック" pitchFamily="34" charset="-128"/>
              </a:rPr>
              <a:t>[ANCS’12]</a:t>
            </a:r>
          </a:p>
        </p:txBody>
      </p:sp>
      <p:sp>
        <p:nvSpPr>
          <p:cNvPr id="49155" name="Slide Number Placeholder 3"/>
          <p:cNvSpPr>
            <a:spLocks noGrp="1"/>
          </p:cNvSpPr>
          <p:nvPr>
            <p:ph type="sldNum" sz="quarter" idx="10"/>
          </p:nvPr>
        </p:nvSpPr>
        <p:spPr>
          <a:noFill/>
        </p:spPr>
        <p:txBody>
          <a:bodyPr/>
          <a:lstStyle/>
          <a:p>
            <a:fld id="{ED112762-EB91-442A-99D8-02ADF69AD442}" type="slidenum">
              <a:rPr lang="en-US"/>
              <a:pPr/>
              <a:t>29</a:t>
            </a:fld>
            <a:endParaRPr lang="en-US"/>
          </a:p>
        </p:txBody>
      </p:sp>
      <p:sp>
        <p:nvSpPr>
          <p:cNvPr id="5" name="TextBox 4"/>
          <p:cNvSpPr txBox="1"/>
          <p:nvPr/>
        </p:nvSpPr>
        <p:spPr>
          <a:xfrm>
            <a:off x="3505200" y="4230469"/>
            <a:ext cx="4648200" cy="646331"/>
          </a:xfrm>
          <a:prstGeom prst="rect">
            <a:avLst/>
          </a:prstGeom>
          <a:noFill/>
        </p:spPr>
        <p:txBody>
          <a:bodyPr wrap="square" rtlCol="0">
            <a:spAutoFit/>
          </a:bodyPr>
          <a:lstStyle/>
          <a:p>
            <a:r>
              <a:rPr lang="en-US" dirty="0" smtClean="0"/>
              <a:t>Joint work with P. Manadhata, W. Horne, P. Rao, and V. Ganapathy</a:t>
            </a:r>
            <a:endParaRPr lang="en-US" dirty="0"/>
          </a:p>
        </p:txBody>
      </p:sp>
      <p:pic>
        <p:nvPicPr>
          <p:cNvPr id="6" name="Picture 2"/>
          <p:cNvPicPr>
            <a:picLocks noChangeAspect="1" noChangeArrowheads="1"/>
          </p:cNvPicPr>
          <p:nvPr/>
        </p:nvPicPr>
        <p:blipFill>
          <a:blip r:embed="rId3"/>
          <a:srcRect/>
          <a:stretch>
            <a:fillRect/>
          </a:stretch>
        </p:blipFill>
        <p:spPr bwMode="auto">
          <a:xfrm>
            <a:off x="712906" y="2971800"/>
            <a:ext cx="2868494" cy="2819400"/>
          </a:xfrm>
          <a:prstGeom prst="rect">
            <a:avLst/>
          </a:prstGeom>
          <a:noFill/>
          <a:ln w="9525">
            <a:noFill/>
            <a:miter lim="800000"/>
            <a:headEnd/>
            <a:tailEnd/>
          </a:ln>
          <a:effectLst/>
        </p:spPr>
      </p:pic>
      <p:sp>
        <p:nvSpPr>
          <p:cNvPr id="7" name="Rectangle 6"/>
          <p:cNvSpPr/>
          <p:nvPr/>
        </p:nvSpPr>
        <p:spPr>
          <a:xfrm>
            <a:off x="1078675" y="5041074"/>
            <a:ext cx="2157984" cy="649224"/>
          </a:xfrm>
          <a:prstGeom prst="rect">
            <a:avLst/>
          </a:prstGeom>
          <a:solidFill>
            <a:schemeClr val="bg1">
              <a:lumMod val="85000"/>
              <a:alpha val="71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1066800" y="4150425"/>
            <a:ext cx="2176272" cy="822960"/>
          </a:xfrm>
          <a:prstGeom prst="rect">
            <a:avLst/>
          </a:prstGeom>
          <a:noFill/>
          <a:ln w="444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1078675" y="3304982"/>
            <a:ext cx="2157984" cy="749808"/>
          </a:xfrm>
          <a:prstGeom prst="rect">
            <a:avLst/>
          </a:prstGeom>
          <a:solidFill>
            <a:schemeClr val="bg1">
              <a:lumMod val="85000"/>
              <a:alpha val="71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TextBox 6"/>
          <p:cNvSpPr txBox="1">
            <a:spLocks noChangeArrowheads="1"/>
          </p:cNvSpPr>
          <p:nvPr/>
        </p:nvSpPr>
        <p:spPr bwMode="auto">
          <a:xfrm>
            <a:off x="228600" y="4099810"/>
            <a:ext cx="1066800" cy="400050"/>
          </a:xfrm>
          <a:prstGeom prst="rect">
            <a:avLst/>
          </a:prstGeom>
          <a:solidFill>
            <a:srgbClr val="FF0000"/>
          </a:solidFill>
          <a:ln w="9525">
            <a:solidFill>
              <a:schemeClr val="tx1"/>
            </a:solidFill>
            <a:miter lim="800000"/>
            <a:headEnd/>
            <a:tailEnd/>
          </a:ln>
        </p:spPr>
        <p:txBody>
          <a:bodyPr wrap="square">
            <a:spAutoFit/>
          </a:bodyPr>
          <a:lstStyle/>
          <a:p>
            <a:r>
              <a:rPr lang="en-US" sz="2000" b="1" dirty="0"/>
              <a:t> </a:t>
            </a:r>
            <a:r>
              <a:rPr lang="en-US" sz="2000" b="1" dirty="0" smtClean="0"/>
              <a:t>..evil..</a:t>
            </a:r>
            <a:endParaRPr lang="en-US" sz="2000" b="1" dirty="0"/>
          </a:p>
        </p:txBody>
      </p:sp>
      <p:sp>
        <p:nvSpPr>
          <p:cNvPr id="27" name="Can 26"/>
          <p:cNvSpPr/>
          <p:nvPr/>
        </p:nvSpPr>
        <p:spPr>
          <a:xfrm>
            <a:off x="2895600" y="2299509"/>
            <a:ext cx="1600200" cy="762000"/>
          </a:xfrm>
          <a:prstGeom prst="can">
            <a:avLst/>
          </a:prstGeom>
          <a:noFill/>
          <a:ln>
            <a:solidFill>
              <a:srgbClr val="F1872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patterns</a:t>
            </a:r>
            <a:endParaRPr lang="en-US" dirty="0">
              <a:solidFill>
                <a:schemeClr val="tx1"/>
              </a:solidFill>
            </a:endParaRPr>
          </a:p>
        </p:txBody>
      </p:sp>
      <p:sp>
        <p:nvSpPr>
          <p:cNvPr id="2" name="Title 1"/>
          <p:cNvSpPr>
            <a:spLocks noGrp="1"/>
          </p:cNvSpPr>
          <p:nvPr>
            <p:ph type="title"/>
          </p:nvPr>
        </p:nvSpPr>
        <p:spPr>
          <a:xfrm>
            <a:off x="0" y="609600"/>
            <a:ext cx="9144000" cy="808038"/>
          </a:xfrm>
        </p:spPr>
        <p:txBody>
          <a:bodyPr/>
          <a:lstStyle/>
          <a:p>
            <a:pPr algn="ctr"/>
            <a:r>
              <a:rPr lang="en-US" sz="3200" dirty="0" smtClean="0"/>
              <a:t>Network-based Intrusion Detection Systems</a:t>
            </a:r>
            <a:endParaRPr lang="en-US" sz="3200" dirty="0"/>
          </a:p>
        </p:txBody>
      </p:sp>
      <p:sp>
        <p:nvSpPr>
          <p:cNvPr id="4" name="Slide Number Placeholder 3"/>
          <p:cNvSpPr>
            <a:spLocks noGrp="1"/>
          </p:cNvSpPr>
          <p:nvPr>
            <p:ph type="sldNum" sz="quarter" idx="10"/>
          </p:nvPr>
        </p:nvSpPr>
        <p:spPr/>
        <p:txBody>
          <a:bodyPr/>
          <a:lstStyle/>
          <a:p>
            <a:fld id="{2EC333B5-80CE-4E4C-8940-BF400749D67B}" type="slidenum">
              <a:rPr lang="en-US" smtClean="0"/>
              <a:pPr/>
              <a:t>3</a:t>
            </a:fld>
            <a:endParaRPr lang="en-US" dirty="0"/>
          </a:p>
        </p:txBody>
      </p:sp>
      <p:pic>
        <p:nvPicPr>
          <p:cNvPr id="5" name="Picture 6" descr="Network Cloud Clip Art"/>
          <p:cNvPicPr>
            <a:picLocks noChangeAspect="1" noChangeArrowheads="1"/>
          </p:cNvPicPr>
          <p:nvPr/>
        </p:nvPicPr>
        <p:blipFill>
          <a:blip r:embed="rId3"/>
          <a:srcRect/>
          <a:stretch>
            <a:fillRect/>
          </a:stretch>
        </p:blipFill>
        <p:spPr bwMode="auto">
          <a:xfrm>
            <a:off x="5562600" y="3306544"/>
            <a:ext cx="2838450" cy="1914525"/>
          </a:xfrm>
          <a:prstGeom prst="rect">
            <a:avLst/>
          </a:prstGeom>
          <a:noFill/>
        </p:spPr>
      </p:pic>
      <p:sp>
        <p:nvSpPr>
          <p:cNvPr id="6" name="Right Arrow 5"/>
          <p:cNvSpPr/>
          <p:nvPr/>
        </p:nvSpPr>
        <p:spPr>
          <a:xfrm>
            <a:off x="914400" y="4154269"/>
            <a:ext cx="5257800" cy="304800"/>
          </a:xfrm>
          <a:prstGeom prst="rightArrow">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Down Arrow 6"/>
          <p:cNvSpPr/>
          <p:nvPr/>
        </p:nvSpPr>
        <p:spPr>
          <a:xfrm>
            <a:off x="3429000" y="3087469"/>
            <a:ext cx="533400" cy="685800"/>
          </a:xfrm>
          <a:prstGeom prst="downArrow">
            <a:avLst/>
          </a:prstGeom>
          <a:no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304800" y="3657600"/>
            <a:ext cx="2209800" cy="430887"/>
          </a:xfrm>
          <a:prstGeom prst="rect">
            <a:avLst/>
          </a:prstGeom>
          <a:noFill/>
        </p:spPr>
        <p:txBody>
          <a:bodyPr wrap="square" rtlCol="0">
            <a:spAutoFit/>
          </a:bodyPr>
          <a:lstStyle/>
          <a:p>
            <a:pPr algn="ctr"/>
            <a:r>
              <a:rPr lang="en-US" sz="2200" dirty="0" smtClean="0">
                <a:latin typeface="Arial" pitchFamily="34" charset="0"/>
                <a:cs typeface="Arial" pitchFamily="34" charset="0"/>
              </a:rPr>
              <a:t>Network traffic</a:t>
            </a:r>
            <a:endParaRPr lang="en-US" sz="2200" dirty="0">
              <a:latin typeface="Arial" pitchFamily="34" charset="0"/>
              <a:cs typeface="Arial" pitchFamily="34" charset="0"/>
            </a:endParaRPr>
          </a:p>
        </p:txBody>
      </p:sp>
      <p:sp>
        <p:nvSpPr>
          <p:cNvPr id="10" name="Down Arrow 9"/>
          <p:cNvSpPr/>
          <p:nvPr/>
        </p:nvSpPr>
        <p:spPr>
          <a:xfrm>
            <a:off x="3581400" y="4840069"/>
            <a:ext cx="228600" cy="838200"/>
          </a:xfrm>
          <a:prstGeom prst="down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3810000" y="4992469"/>
            <a:ext cx="914400" cy="430887"/>
          </a:xfrm>
          <a:prstGeom prst="rect">
            <a:avLst/>
          </a:prstGeom>
          <a:noFill/>
        </p:spPr>
        <p:txBody>
          <a:bodyPr wrap="square" rtlCol="0">
            <a:spAutoFit/>
          </a:bodyPr>
          <a:lstStyle/>
          <a:p>
            <a:r>
              <a:rPr lang="en-US" sz="2200" dirty="0" smtClean="0">
                <a:latin typeface="Arial" pitchFamily="34" charset="0"/>
                <a:cs typeface="Arial" pitchFamily="34" charset="0"/>
              </a:rPr>
              <a:t>Alerts</a:t>
            </a:r>
            <a:endParaRPr lang="en-US" sz="2200" dirty="0">
              <a:latin typeface="Arial" pitchFamily="34" charset="0"/>
              <a:cs typeface="Arial" pitchFamily="34" charset="0"/>
            </a:endParaRPr>
          </a:p>
        </p:txBody>
      </p:sp>
      <p:sp>
        <p:nvSpPr>
          <p:cNvPr id="12" name="Rectangle 11"/>
          <p:cNvSpPr/>
          <p:nvPr/>
        </p:nvSpPr>
        <p:spPr>
          <a:xfrm>
            <a:off x="2590800" y="3773269"/>
            <a:ext cx="2209800" cy="1066800"/>
          </a:xfrm>
          <a:prstGeom prst="rect">
            <a:avLst/>
          </a:prstGeom>
          <a:solidFill>
            <a:schemeClr val="bg1">
              <a:lumMod val="95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smtClean="0">
                <a:solidFill>
                  <a:schemeClr val="tx1"/>
                </a:solidFill>
                <a:latin typeface="Arial" pitchFamily="34" charset="0"/>
                <a:cs typeface="Arial" pitchFamily="34" charset="0"/>
              </a:rPr>
              <a:t>NIDS</a:t>
            </a:r>
            <a:endParaRPr lang="en-US" sz="2800" dirty="0">
              <a:solidFill>
                <a:schemeClr val="tx1"/>
              </a:solidFill>
              <a:latin typeface="Arial" pitchFamily="34" charset="0"/>
              <a:cs typeface="Arial" pitchFamily="34" charset="0"/>
            </a:endParaRPr>
          </a:p>
        </p:txBody>
      </p:sp>
      <p:pic>
        <p:nvPicPr>
          <p:cNvPr id="13" name="Picture 2" descr="network clipart picture"/>
          <p:cNvPicPr>
            <a:picLocks noChangeAspect="1" noChangeArrowheads="1"/>
          </p:cNvPicPr>
          <p:nvPr/>
        </p:nvPicPr>
        <p:blipFill>
          <a:blip r:embed="rId4"/>
          <a:srcRect/>
          <a:stretch>
            <a:fillRect/>
          </a:stretch>
        </p:blipFill>
        <p:spPr bwMode="auto">
          <a:xfrm>
            <a:off x="6019800" y="3154144"/>
            <a:ext cx="2000250" cy="2000251"/>
          </a:xfrm>
          <a:prstGeom prst="rect">
            <a:avLst/>
          </a:prstGeom>
          <a:noFill/>
        </p:spPr>
      </p:pic>
      <p:sp>
        <p:nvSpPr>
          <p:cNvPr id="14" name="Rectangle 13"/>
          <p:cNvSpPr/>
          <p:nvPr/>
        </p:nvSpPr>
        <p:spPr>
          <a:xfrm>
            <a:off x="990600" y="4230469"/>
            <a:ext cx="76200" cy="152400"/>
          </a:xfrm>
          <a:prstGeom prst="rect">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1219200" y="4230469"/>
            <a:ext cx="76200" cy="152400"/>
          </a:xfrm>
          <a:prstGeom prst="rect">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1447800" y="4230469"/>
            <a:ext cx="76200" cy="152400"/>
          </a:xfrm>
          <a:prstGeom prst="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1676400" y="4230469"/>
            <a:ext cx="76200" cy="152400"/>
          </a:xfrm>
          <a:prstGeom prst="rect">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1905000" y="4230469"/>
            <a:ext cx="76200" cy="152400"/>
          </a:xfrm>
          <a:prstGeom prst="rect">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p:cNvSpPr/>
          <p:nvPr/>
        </p:nvSpPr>
        <p:spPr>
          <a:xfrm>
            <a:off x="2133600" y="4230469"/>
            <a:ext cx="76200" cy="152400"/>
          </a:xfrm>
          <a:prstGeom prst="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p:cNvSpPr/>
          <p:nvPr/>
        </p:nvSpPr>
        <p:spPr>
          <a:xfrm>
            <a:off x="2362200" y="4230469"/>
            <a:ext cx="76200" cy="152400"/>
          </a:xfrm>
          <a:prstGeom prst="rect">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4876800" y="4230469"/>
            <a:ext cx="76200" cy="152400"/>
          </a:xfrm>
          <a:prstGeom prst="rect">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p:cNvSpPr/>
          <p:nvPr/>
        </p:nvSpPr>
        <p:spPr>
          <a:xfrm>
            <a:off x="5334000" y="4230469"/>
            <a:ext cx="76200" cy="152400"/>
          </a:xfrm>
          <a:prstGeom prst="rect">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p:cNvSpPr/>
          <p:nvPr/>
        </p:nvSpPr>
        <p:spPr>
          <a:xfrm>
            <a:off x="5562600" y="4230469"/>
            <a:ext cx="76200" cy="152400"/>
          </a:xfrm>
          <a:prstGeom prst="rect">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p:cNvSpPr/>
          <p:nvPr/>
        </p:nvSpPr>
        <p:spPr>
          <a:xfrm>
            <a:off x="5791200" y="4230469"/>
            <a:ext cx="76200" cy="152400"/>
          </a:xfrm>
          <a:prstGeom prst="rect">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p:nvPr/>
        </p:nvSpPr>
        <p:spPr>
          <a:xfrm>
            <a:off x="5105400" y="4230469"/>
            <a:ext cx="76200" cy="152400"/>
          </a:xfrm>
          <a:prstGeom prst="rect">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p:cNvSpPr txBox="1"/>
          <p:nvPr/>
        </p:nvSpPr>
        <p:spPr>
          <a:xfrm>
            <a:off x="1676400" y="5906869"/>
            <a:ext cx="5791200" cy="646331"/>
          </a:xfrm>
          <a:prstGeom prst="rect">
            <a:avLst/>
          </a:prstGeom>
          <a:noFill/>
        </p:spPr>
        <p:txBody>
          <a:bodyPr wrap="square" rtlCol="0">
            <a:spAutoFit/>
          </a:bodyPr>
          <a:lstStyle/>
          <a:p>
            <a:r>
              <a:rPr lang="en-US" dirty="0" smtClean="0">
                <a:latin typeface="Arial" pitchFamily="34" charset="0"/>
                <a:cs typeface="Arial" pitchFamily="34" charset="0"/>
              </a:rPr>
              <a:t>Network intrusion detection systems (NIDS) employ regular expressions to represent attack signatures.</a:t>
            </a:r>
            <a:endParaRPr lang="en-US" dirty="0">
              <a:latin typeface="Arial" pitchFamily="34" charset="0"/>
              <a:cs typeface="Arial" pitchFamily="34" charset="0"/>
            </a:endParaRPr>
          </a:p>
        </p:txBody>
      </p:sp>
      <p:sp>
        <p:nvSpPr>
          <p:cNvPr id="28" name="TextBox 27"/>
          <p:cNvSpPr txBox="1"/>
          <p:nvPr/>
        </p:nvSpPr>
        <p:spPr>
          <a:xfrm>
            <a:off x="4049486" y="2278575"/>
            <a:ext cx="1665514" cy="923330"/>
          </a:xfrm>
          <a:prstGeom prst="rect">
            <a:avLst/>
          </a:prstGeom>
          <a:noFill/>
        </p:spPr>
        <p:txBody>
          <a:bodyPr wrap="square" rtlCol="0">
            <a:spAutoFit/>
          </a:bodyPr>
          <a:lstStyle/>
          <a:p>
            <a:r>
              <a:rPr lang="en-US" dirty="0" smtClean="0"/>
              <a:t>…</a:t>
            </a:r>
          </a:p>
          <a:p>
            <a:r>
              <a:rPr lang="en-US" dirty="0" smtClean="0"/>
              <a:t>= { /.*</a:t>
            </a:r>
            <a:r>
              <a:rPr lang="en-US" b="1" dirty="0" smtClean="0">
                <a:solidFill>
                  <a:srgbClr val="FF0000"/>
                </a:solidFill>
              </a:rPr>
              <a:t>evil</a:t>
            </a:r>
            <a:r>
              <a:rPr lang="en-US" dirty="0" smtClean="0"/>
              <a:t>.*/}</a:t>
            </a:r>
          </a:p>
          <a:p>
            <a:r>
              <a:rPr lang="en-US" dirty="0" smtClean="0"/>
              <a:t>…</a:t>
            </a:r>
            <a:endParaRPr lang="en-US" dirty="0"/>
          </a:p>
        </p:txBody>
      </p:sp>
      <p:sp>
        <p:nvSpPr>
          <p:cNvPr id="31" name="Rectangle 30"/>
          <p:cNvSpPr/>
          <p:nvPr/>
        </p:nvSpPr>
        <p:spPr>
          <a:xfrm>
            <a:off x="228600" y="4114800"/>
            <a:ext cx="1219200" cy="381000"/>
          </a:xfrm>
          <a:prstGeom prst="rect">
            <a:avLst/>
          </a:prstGeom>
          <a:noFill/>
          <a:ln>
            <a:solidFill>
              <a:srgbClr val="008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b="1" dirty="0" smtClean="0">
                <a:solidFill>
                  <a:srgbClr val="008000"/>
                </a:solidFill>
                <a:cs typeface="Arial" pitchFamily="34" charset="0"/>
              </a:rPr>
              <a:t>innocent</a:t>
            </a:r>
            <a:endParaRPr lang="en-US" b="1" dirty="0">
              <a:solidFill>
                <a:srgbClr val="008000"/>
              </a:solidFill>
              <a:cs typeface="Arial" pitchFamily="34" charset="0"/>
            </a:endParaRPr>
          </a:p>
        </p:txBody>
      </p:sp>
      <p:sp>
        <p:nvSpPr>
          <p:cNvPr id="32" name="TextBox 31"/>
          <p:cNvSpPr txBox="1"/>
          <p:nvPr/>
        </p:nvSpPr>
        <p:spPr>
          <a:xfrm>
            <a:off x="990600" y="1457980"/>
            <a:ext cx="7086600" cy="523220"/>
          </a:xfrm>
          <a:prstGeom prst="rect">
            <a:avLst/>
          </a:prstGeom>
          <a:solidFill>
            <a:srgbClr val="FFFF00"/>
          </a:solidFill>
        </p:spPr>
        <p:txBody>
          <a:bodyPr wrap="square" rtlCol="0">
            <a:spAutoFit/>
          </a:bodyPr>
          <a:lstStyle/>
          <a:p>
            <a:pPr algn="ctr"/>
            <a:r>
              <a:rPr lang="en-US" sz="2800" dirty="0" smtClean="0"/>
              <a:t>Pattern matching: detecting malicious traffic</a:t>
            </a:r>
            <a:endParaRPr lang="en-US" sz="28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3" presetClass="path" presetSubtype="0" accel="50000" decel="50000" fill="hold" grpId="0" nodeType="clickEffect">
                                  <p:stCondLst>
                                    <p:cond delay="0"/>
                                  </p:stCondLst>
                                  <p:childTnLst>
                                    <p:animMotion origin="layout" path="M 0 -2.02312E-6 L 0.55833 -0.00555 " pathEditMode="relative" rAng="0" ptsTypes="AA">
                                      <p:cBhvr>
                                        <p:cTn id="6" dur="2000" fill="hold"/>
                                        <p:tgtEl>
                                          <p:spTgt spid="31"/>
                                        </p:tgtEl>
                                        <p:attrNameLst>
                                          <p:attrName>ppt_x</p:attrName>
                                          <p:attrName>ppt_y</p:attrName>
                                        </p:attrNameLst>
                                      </p:cBhvr>
                                      <p:rCtr x="279" y="-3"/>
                                    </p:animMotion>
                                  </p:childTnLst>
                                </p:cTn>
                              </p:par>
                            </p:childTnLst>
                          </p:cTn>
                        </p:par>
                      </p:childTnLst>
                    </p:cTn>
                  </p:par>
                  <p:par>
                    <p:cTn id="7" fill="hold">
                      <p:stCondLst>
                        <p:cond delay="indefinite"/>
                      </p:stCondLst>
                      <p:childTnLst>
                        <p:par>
                          <p:cTn id="8" fill="hold">
                            <p:stCondLst>
                              <p:cond delay="0"/>
                            </p:stCondLst>
                            <p:childTnLst>
                              <p:par>
                                <p:cTn id="9" presetID="0" presetClass="path" presetSubtype="0" accel="50000" decel="50000" fill="hold" grpId="0" nodeType="clickEffect">
                                  <p:stCondLst>
                                    <p:cond delay="0"/>
                                  </p:stCondLst>
                                  <p:childTnLst>
                                    <p:animMotion origin="layout" path="M 1.38889E-6 -2.89017E-7 C 0.10625 -0.00231 0.21268 -0.00463 0.26545 -2.89017E-7 C 0.31823 0.00462 0.30677 0.01364 0.31632 0.02821 C 0.32587 0.04277 0.32188 0.05225 0.32292 0.08717 C 0.32396 0.12208 0.32344 0.17988 0.32292 0.23792 " pathEditMode="relative" ptsTypes="aaaaA">
                                      <p:cBhvr>
                                        <p:cTn id="10" dur="2000" fill="hold"/>
                                        <p:tgtEl>
                                          <p:spTgt spid="33"/>
                                        </p:tgtEl>
                                        <p:attrNameLst>
                                          <p:attrName>ppt_x</p:attrName>
                                          <p:attrName>ppt_y</p:attrName>
                                        </p:attrNameLst>
                                      </p:cBhvr>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31"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Submatch Extraction</a:t>
            </a:r>
            <a:endParaRPr lang="en-US" dirty="0"/>
          </a:p>
        </p:txBody>
      </p:sp>
      <p:sp>
        <p:nvSpPr>
          <p:cNvPr id="4" name="Slide Number Placeholder 3"/>
          <p:cNvSpPr>
            <a:spLocks noGrp="1"/>
          </p:cNvSpPr>
          <p:nvPr>
            <p:ph type="sldNum" sz="quarter" idx="10"/>
          </p:nvPr>
        </p:nvSpPr>
        <p:spPr/>
        <p:txBody>
          <a:bodyPr/>
          <a:lstStyle/>
          <a:p>
            <a:fld id="{2EC333B5-80CE-4E4C-8940-BF400749D67B}" type="slidenum">
              <a:rPr lang="en-US" smtClean="0"/>
              <a:pPr/>
              <a:t>30</a:t>
            </a:fld>
            <a:endParaRPr lang="en-US" dirty="0"/>
          </a:p>
        </p:txBody>
      </p:sp>
      <p:sp>
        <p:nvSpPr>
          <p:cNvPr id="5" name="TextBox 4"/>
          <p:cNvSpPr txBox="1"/>
          <p:nvPr/>
        </p:nvSpPr>
        <p:spPr>
          <a:xfrm>
            <a:off x="1066800" y="3322820"/>
            <a:ext cx="3505200" cy="1200329"/>
          </a:xfrm>
          <a:prstGeom prst="rect">
            <a:avLst/>
          </a:prstGeom>
          <a:noFill/>
        </p:spPr>
        <p:txBody>
          <a:bodyPr wrap="square" rtlCol="0">
            <a:spAutoFit/>
          </a:bodyPr>
          <a:lstStyle/>
          <a:p>
            <a:r>
              <a:rPr lang="en-US" dirty="0" smtClean="0">
                <a:latin typeface="Arial" pitchFamily="34" charset="0"/>
                <a:cs typeface="Arial" pitchFamily="34" charset="0"/>
              </a:rPr>
              <a:t>    …</a:t>
            </a:r>
          </a:p>
          <a:p>
            <a:r>
              <a:rPr lang="en-US" dirty="0" smtClean="0"/>
              <a:t>“.*? address </a:t>
            </a:r>
            <a:r>
              <a:rPr lang="en-US" b="1" dirty="0" smtClean="0">
                <a:solidFill>
                  <a:srgbClr val="008000"/>
                </a:solidFill>
              </a:rPr>
              <a:t>(\d+\.\d+\.\d+\.\d+)</a:t>
            </a:r>
            <a:r>
              <a:rPr lang="en-US" dirty="0" smtClean="0"/>
              <a:t>, resolved by </a:t>
            </a:r>
            <a:r>
              <a:rPr lang="en-US" b="1" dirty="0" smtClean="0">
                <a:solidFill>
                  <a:srgbClr val="008000"/>
                </a:solidFill>
              </a:rPr>
              <a:t>(\d+\.\d+\.\d+\.\d+)”</a:t>
            </a:r>
            <a:endParaRPr lang="en-US" dirty="0" smtClean="0">
              <a:solidFill>
                <a:srgbClr val="00B050"/>
              </a:solidFill>
              <a:latin typeface="Arial" pitchFamily="34" charset="0"/>
              <a:cs typeface="Arial" pitchFamily="34" charset="0"/>
            </a:endParaRPr>
          </a:p>
          <a:p>
            <a:r>
              <a:rPr lang="en-US" dirty="0" smtClean="0">
                <a:latin typeface="Arial" pitchFamily="34" charset="0"/>
                <a:cs typeface="Arial" pitchFamily="34" charset="0"/>
              </a:rPr>
              <a:t>    …</a:t>
            </a:r>
            <a:endParaRPr lang="en-US" dirty="0">
              <a:latin typeface="Arial" pitchFamily="34" charset="0"/>
              <a:cs typeface="Arial" pitchFamily="34" charset="0"/>
            </a:endParaRPr>
          </a:p>
        </p:txBody>
      </p:sp>
      <p:sp>
        <p:nvSpPr>
          <p:cNvPr id="6" name="Left Brace 5"/>
          <p:cNvSpPr/>
          <p:nvPr/>
        </p:nvSpPr>
        <p:spPr>
          <a:xfrm>
            <a:off x="914400" y="3608749"/>
            <a:ext cx="152400" cy="609600"/>
          </a:xfrm>
          <a:prstGeom prst="leftBrace">
            <a:avLst/>
          </a:prstGeom>
          <a:ln w="25400">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a:endParaRPr lang="en-US">
              <a:cs typeface="Arial" pitchFamily="34" charset="0"/>
            </a:endParaRPr>
          </a:p>
        </p:txBody>
      </p:sp>
      <p:sp>
        <p:nvSpPr>
          <p:cNvPr id="7" name="Right Brace 6"/>
          <p:cNvSpPr/>
          <p:nvPr/>
        </p:nvSpPr>
        <p:spPr>
          <a:xfrm>
            <a:off x="4419600" y="3608749"/>
            <a:ext cx="228600" cy="609600"/>
          </a:xfrm>
          <a:prstGeom prst="rightBrace">
            <a:avLst/>
          </a:prstGeom>
          <a:ln w="25400">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a:endParaRPr lang="en-US">
              <a:cs typeface="Arial" pitchFamily="34" charset="0"/>
            </a:endParaRPr>
          </a:p>
        </p:txBody>
      </p:sp>
      <p:sp>
        <p:nvSpPr>
          <p:cNvPr id="8" name="Flowchart: Magnetic Disk 7"/>
          <p:cNvSpPr/>
          <p:nvPr/>
        </p:nvSpPr>
        <p:spPr>
          <a:xfrm>
            <a:off x="914400" y="2362200"/>
            <a:ext cx="3733800" cy="3352800"/>
          </a:xfrm>
          <a:prstGeom prst="flowChartMagneticDisk">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dirty="0">
              <a:solidFill>
                <a:schemeClr val="tx2">
                  <a:lumMod val="60000"/>
                  <a:lumOff val="40000"/>
                </a:schemeClr>
              </a:solidFill>
              <a:latin typeface="Arial" pitchFamily="34" charset="0"/>
              <a:cs typeface="Arial" pitchFamily="34" charset="0"/>
            </a:endParaRPr>
          </a:p>
        </p:txBody>
      </p:sp>
      <p:sp>
        <p:nvSpPr>
          <p:cNvPr id="9" name="TextBox 8"/>
          <p:cNvSpPr txBox="1"/>
          <p:nvPr/>
        </p:nvSpPr>
        <p:spPr>
          <a:xfrm>
            <a:off x="4953000" y="3544669"/>
            <a:ext cx="3048000" cy="646331"/>
          </a:xfrm>
          <a:prstGeom prst="rect">
            <a:avLst/>
          </a:prstGeom>
          <a:noFill/>
        </p:spPr>
        <p:txBody>
          <a:bodyPr wrap="square" rtlCol="0">
            <a:spAutoFit/>
          </a:bodyPr>
          <a:lstStyle/>
          <a:p>
            <a:pPr algn="ctr"/>
            <a:r>
              <a:rPr lang="en-US" dirty="0" smtClean="0">
                <a:latin typeface="Arial" pitchFamily="34" charset="0"/>
                <a:cs typeface="Arial" pitchFamily="34" charset="0"/>
              </a:rPr>
              <a:t>host address 128.6.60.45 </a:t>
            </a:r>
          </a:p>
          <a:p>
            <a:pPr algn="ctr"/>
            <a:r>
              <a:rPr lang="en-US" dirty="0" smtClean="0">
                <a:latin typeface="Arial" pitchFamily="34" charset="0"/>
                <a:cs typeface="Arial" pitchFamily="34" charset="0"/>
              </a:rPr>
              <a:t>resolved by 128.6.1.1</a:t>
            </a:r>
            <a:endParaRPr lang="en-US" dirty="0">
              <a:latin typeface="Arial" pitchFamily="34" charset="0"/>
              <a:cs typeface="Arial" pitchFamily="34" charset="0"/>
            </a:endParaRPr>
          </a:p>
        </p:txBody>
      </p:sp>
      <p:pic>
        <p:nvPicPr>
          <p:cNvPr id="11" name="Picture 4" descr="#"/>
          <p:cNvPicPr>
            <a:picLocks noChangeAspect="1" noChangeArrowheads="1"/>
          </p:cNvPicPr>
          <p:nvPr/>
        </p:nvPicPr>
        <p:blipFill>
          <a:blip r:embed="rId3"/>
          <a:srcRect/>
          <a:stretch>
            <a:fillRect/>
          </a:stretch>
        </p:blipFill>
        <p:spPr bwMode="auto">
          <a:xfrm>
            <a:off x="7924800" y="3181349"/>
            <a:ext cx="752475" cy="857251"/>
          </a:xfrm>
          <a:prstGeom prst="rect">
            <a:avLst/>
          </a:prstGeom>
          <a:noFill/>
        </p:spPr>
      </p:pic>
      <p:sp>
        <p:nvSpPr>
          <p:cNvPr id="12" name="TextBox 11"/>
          <p:cNvSpPr txBox="1"/>
          <p:nvPr/>
        </p:nvSpPr>
        <p:spPr>
          <a:xfrm>
            <a:off x="6400800" y="4191000"/>
            <a:ext cx="1828800" cy="646331"/>
          </a:xfrm>
          <a:prstGeom prst="rect">
            <a:avLst/>
          </a:prstGeom>
          <a:noFill/>
        </p:spPr>
        <p:txBody>
          <a:bodyPr wrap="square" rtlCol="0">
            <a:spAutoFit/>
          </a:bodyPr>
          <a:lstStyle/>
          <a:p>
            <a:r>
              <a:rPr lang="en-US" dirty="0" smtClean="0">
                <a:solidFill>
                  <a:schemeClr val="tx2">
                    <a:lumMod val="60000"/>
                    <a:lumOff val="40000"/>
                  </a:schemeClr>
                </a:solidFill>
                <a:latin typeface="Arial" pitchFamily="34" charset="0"/>
                <a:cs typeface="Arial" pitchFamily="34" charset="0"/>
              </a:rPr>
              <a:t>Submatch extraction</a:t>
            </a:r>
            <a:endParaRPr lang="en-US" dirty="0">
              <a:solidFill>
                <a:schemeClr val="tx2">
                  <a:lumMod val="60000"/>
                  <a:lumOff val="40000"/>
                </a:schemeClr>
              </a:solidFill>
              <a:latin typeface="Arial" pitchFamily="34" charset="0"/>
              <a:cs typeface="Arial" pitchFamily="34" charset="0"/>
            </a:endParaRPr>
          </a:p>
        </p:txBody>
      </p:sp>
      <p:sp>
        <p:nvSpPr>
          <p:cNvPr id="14" name="TextBox 13"/>
          <p:cNvSpPr txBox="1"/>
          <p:nvPr/>
        </p:nvSpPr>
        <p:spPr>
          <a:xfrm>
            <a:off x="5486400" y="4964668"/>
            <a:ext cx="2286000" cy="646331"/>
          </a:xfrm>
          <a:prstGeom prst="rect">
            <a:avLst/>
          </a:prstGeom>
          <a:noFill/>
        </p:spPr>
        <p:txBody>
          <a:bodyPr wrap="square" rtlCol="0">
            <a:spAutoFit/>
          </a:bodyPr>
          <a:lstStyle/>
          <a:p>
            <a:r>
              <a:rPr lang="en-US" dirty="0" smtClean="0">
                <a:latin typeface="Arial" pitchFamily="34" charset="0"/>
                <a:cs typeface="Arial" pitchFamily="34" charset="0"/>
              </a:rPr>
              <a:t>$1 = </a:t>
            </a:r>
            <a:r>
              <a:rPr lang="en-US" b="1" dirty="0" smtClean="0">
                <a:solidFill>
                  <a:srgbClr val="008000"/>
                </a:solidFill>
              </a:rPr>
              <a:t>128.6.60.45</a:t>
            </a:r>
            <a:r>
              <a:rPr lang="en-US" dirty="0" smtClean="0"/>
              <a:t> </a:t>
            </a:r>
          </a:p>
          <a:p>
            <a:r>
              <a:rPr lang="en-US" dirty="0" smtClean="0">
                <a:latin typeface="Arial" pitchFamily="34" charset="0"/>
                <a:cs typeface="Arial" pitchFamily="34" charset="0"/>
              </a:rPr>
              <a:t>$2 = </a:t>
            </a:r>
            <a:r>
              <a:rPr lang="en-US" b="1" dirty="0" smtClean="0">
                <a:solidFill>
                  <a:srgbClr val="008000"/>
                </a:solidFill>
              </a:rPr>
              <a:t>128.6.1.1</a:t>
            </a:r>
            <a:endParaRPr lang="en-US" b="1" dirty="0">
              <a:solidFill>
                <a:srgbClr val="008000"/>
              </a:solidFill>
              <a:latin typeface="Arial" pitchFamily="34" charset="0"/>
              <a:cs typeface="Arial" pitchFamily="34" charset="0"/>
            </a:endParaRPr>
          </a:p>
        </p:txBody>
      </p:sp>
      <p:cxnSp>
        <p:nvCxnSpPr>
          <p:cNvPr id="16" name="Straight Arrow Connector 15"/>
          <p:cNvCxnSpPr/>
          <p:nvPr/>
        </p:nvCxnSpPr>
        <p:spPr>
          <a:xfrm rot="5400000">
            <a:off x="5867400" y="4495006"/>
            <a:ext cx="762000" cy="1588"/>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p:nvPr/>
        </p:nvCxnSpPr>
        <p:spPr>
          <a:xfrm rot="10800000">
            <a:off x="4648200" y="3884611"/>
            <a:ext cx="533400" cy="1588"/>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5" name="TextBox 14"/>
          <p:cNvSpPr txBox="1"/>
          <p:nvPr/>
        </p:nvSpPr>
        <p:spPr>
          <a:xfrm>
            <a:off x="762000" y="1447800"/>
            <a:ext cx="7239000" cy="461665"/>
          </a:xfrm>
          <a:prstGeom prst="rect">
            <a:avLst/>
          </a:prstGeom>
          <a:noFill/>
        </p:spPr>
        <p:txBody>
          <a:bodyPr wrap="square" rtlCol="0">
            <a:spAutoFit/>
          </a:bodyPr>
          <a:lstStyle/>
          <a:p>
            <a:r>
              <a:rPr lang="en-US" sz="2400" dirty="0" smtClean="0"/>
              <a:t>Extract information of interest when finding a match</a:t>
            </a:r>
            <a:endParaRPr lang="en-US" sz="24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linds(horizontal)">
                                      <p:cBhvr>
                                        <p:cTn id="7" dur="500"/>
                                        <p:tgtEl>
                                          <p:spTgt spid="5"/>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blinds(horizontal)">
                                      <p:cBhvr>
                                        <p:cTn id="10" dur="500"/>
                                        <p:tgtEl>
                                          <p:spTgt spid="6"/>
                                        </p:tgtEl>
                                      </p:cBhvr>
                                    </p:animEffect>
                                  </p:childTnLst>
                                </p:cTn>
                              </p:par>
                              <p:par>
                                <p:cTn id="11" presetID="3" presetClass="entr" presetSubtype="10" fill="hold" grpId="0" nodeType="with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blinds(horizontal)">
                                      <p:cBhvr>
                                        <p:cTn id="13" dur="500"/>
                                        <p:tgtEl>
                                          <p:spTgt spid="7"/>
                                        </p:tgtEl>
                                      </p:cBhvr>
                                    </p:animEffect>
                                  </p:childTnLst>
                                </p:cTn>
                              </p:par>
                              <p:par>
                                <p:cTn id="14" presetID="3" presetClass="entr" presetSubtype="10" fill="hold" grpId="0" nodeType="with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blinds(horizontal)">
                                      <p:cBhvr>
                                        <p:cTn id="16" dur="500"/>
                                        <p:tgtEl>
                                          <p:spTgt spid="8"/>
                                        </p:tgtEl>
                                      </p:cBhvr>
                                    </p:animEffect>
                                  </p:childTnLst>
                                </p:cTn>
                              </p:par>
                            </p:childTnLst>
                          </p:cTn>
                        </p:par>
                      </p:childTnLst>
                    </p:cTn>
                  </p:par>
                  <p:par>
                    <p:cTn id="17" fill="hold">
                      <p:stCondLst>
                        <p:cond delay="indefinite"/>
                      </p:stCondLst>
                      <p:childTnLst>
                        <p:par>
                          <p:cTn id="18" fill="hold">
                            <p:stCondLst>
                              <p:cond delay="0"/>
                            </p:stCondLst>
                            <p:childTnLst>
                              <p:par>
                                <p:cTn id="19" presetID="3" presetClass="entr" presetSubtype="10" fill="hold" nodeType="click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blinds(horizontal)">
                                      <p:cBhvr>
                                        <p:cTn id="21" dur="500"/>
                                        <p:tgtEl>
                                          <p:spTgt spid="20"/>
                                        </p:tgtEl>
                                      </p:cBhvr>
                                    </p:animEffect>
                                  </p:childTnLst>
                                </p:cTn>
                              </p:par>
                              <p:par>
                                <p:cTn id="22" presetID="3" presetClass="entr" presetSubtype="10" fill="hold" grpId="0" nodeType="withEffect">
                                  <p:stCondLst>
                                    <p:cond delay="0"/>
                                  </p:stCondLst>
                                  <p:childTnLst>
                                    <p:set>
                                      <p:cBhvr>
                                        <p:cTn id="23" dur="1" fill="hold">
                                          <p:stCondLst>
                                            <p:cond delay="0"/>
                                          </p:stCondLst>
                                        </p:cTn>
                                        <p:tgtEl>
                                          <p:spTgt spid="9"/>
                                        </p:tgtEl>
                                        <p:attrNameLst>
                                          <p:attrName>style.visibility</p:attrName>
                                        </p:attrNameLst>
                                      </p:cBhvr>
                                      <p:to>
                                        <p:strVal val="visible"/>
                                      </p:to>
                                    </p:set>
                                    <p:animEffect transition="in" filter="blinds(horizontal)">
                                      <p:cBhvr>
                                        <p:cTn id="24" dur="500"/>
                                        <p:tgtEl>
                                          <p:spTgt spid="9"/>
                                        </p:tgtEl>
                                      </p:cBhvr>
                                    </p:animEffect>
                                  </p:childTnLst>
                                </p:cTn>
                              </p:par>
                            </p:childTnLst>
                          </p:cTn>
                        </p:par>
                      </p:childTnLst>
                    </p:cTn>
                  </p:par>
                  <p:par>
                    <p:cTn id="25" fill="hold">
                      <p:stCondLst>
                        <p:cond delay="indefinite"/>
                      </p:stCondLst>
                      <p:childTnLst>
                        <p:par>
                          <p:cTn id="26" fill="hold">
                            <p:stCondLst>
                              <p:cond delay="0"/>
                            </p:stCondLst>
                            <p:childTnLst>
                              <p:par>
                                <p:cTn id="27" presetID="3" presetClass="entr" presetSubtype="10" fill="hold" nodeType="click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blinds(horizontal)">
                                      <p:cBhvr>
                                        <p:cTn id="29" dur="500"/>
                                        <p:tgtEl>
                                          <p:spTgt spid="11"/>
                                        </p:tgtEl>
                                      </p:cBhvr>
                                    </p:animEffect>
                                  </p:childTnLst>
                                </p:cTn>
                              </p:par>
                            </p:childTnLst>
                          </p:cTn>
                        </p:par>
                      </p:childTnLst>
                    </p:cTn>
                  </p:par>
                  <p:par>
                    <p:cTn id="30" fill="hold">
                      <p:stCondLst>
                        <p:cond delay="indefinite"/>
                      </p:stCondLst>
                      <p:childTnLst>
                        <p:par>
                          <p:cTn id="31" fill="hold">
                            <p:stCondLst>
                              <p:cond delay="0"/>
                            </p:stCondLst>
                            <p:childTnLst>
                              <p:par>
                                <p:cTn id="32" presetID="3" presetClass="entr" presetSubtype="10" fill="hold" nodeType="clickEffect">
                                  <p:stCondLst>
                                    <p:cond delay="0"/>
                                  </p:stCondLst>
                                  <p:childTnLst>
                                    <p:set>
                                      <p:cBhvr>
                                        <p:cTn id="33" dur="1" fill="hold">
                                          <p:stCondLst>
                                            <p:cond delay="0"/>
                                          </p:stCondLst>
                                        </p:cTn>
                                        <p:tgtEl>
                                          <p:spTgt spid="16"/>
                                        </p:tgtEl>
                                        <p:attrNameLst>
                                          <p:attrName>style.visibility</p:attrName>
                                        </p:attrNameLst>
                                      </p:cBhvr>
                                      <p:to>
                                        <p:strVal val="visible"/>
                                      </p:to>
                                    </p:set>
                                    <p:animEffect transition="in" filter="blinds(horizontal)">
                                      <p:cBhvr>
                                        <p:cTn id="34" dur="500"/>
                                        <p:tgtEl>
                                          <p:spTgt spid="16"/>
                                        </p:tgtEl>
                                      </p:cBhvr>
                                    </p:animEffect>
                                  </p:childTnLst>
                                </p:cTn>
                              </p:par>
                              <p:par>
                                <p:cTn id="35" presetID="3" presetClass="entr" presetSubtype="10" fill="hold" grpId="0" nodeType="withEffect">
                                  <p:stCondLst>
                                    <p:cond delay="0"/>
                                  </p:stCondLst>
                                  <p:childTnLst>
                                    <p:set>
                                      <p:cBhvr>
                                        <p:cTn id="36" dur="1" fill="hold">
                                          <p:stCondLst>
                                            <p:cond delay="0"/>
                                          </p:stCondLst>
                                        </p:cTn>
                                        <p:tgtEl>
                                          <p:spTgt spid="12"/>
                                        </p:tgtEl>
                                        <p:attrNameLst>
                                          <p:attrName>style.visibility</p:attrName>
                                        </p:attrNameLst>
                                      </p:cBhvr>
                                      <p:to>
                                        <p:strVal val="visible"/>
                                      </p:to>
                                    </p:set>
                                    <p:animEffect transition="in" filter="blinds(horizontal)">
                                      <p:cBhvr>
                                        <p:cTn id="37" dur="500"/>
                                        <p:tgtEl>
                                          <p:spTgt spid="12"/>
                                        </p:tgtEl>
                                      </p:cBhvr>
                                    </p:animEffect>
                                  </p:childTnLst>
                                </p:cTn>
                              </p:par>
                              <p:par>
                                <p:cTn id="38" presetID="3" presetClass="entr" presetSubtype="10" fill="hold" grpId="0" nodeType="withEffect">
                                  <p:stCondLst>
                                    <p:cond delay="0"/>
                                  </p:stCondLst>
                                  <p:childTnLst>
                                    <p:set>
                                      <p:cBhvr>
                                        <p:cTn id="39" dur="1" fill="hold">
                                          <p:stCondLst>
                                            <p:cond delay="0"/>
                                          </p:stCondLst>
                                        </p:cTn>
                                        <p:tgtEl>
                                          <p:spTgt spid="14"/>
                                        </p:tgtEl>
                                        <p:attrNameLst>
                                          <p:attrName>style.visibility</p:attrName>
                                        </p:attrNameLst>
                                      </p:cBhvr>
                                      <p:to>
                                        <p:strVal val="visible"/>
                                      </p:to>
                                    </p:set>
                                    <p:animEffect transition="in" filter="blinds(horizontal)">
                                      <p:cBhvr>
                                        <p:cTn id="40"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animBg="1"/>
      <p:bldP spid="7" grpId="0" animBg="1"/>
      <p:bldP spid="8" grpId="0" animBg="1"/>
      <p:bldP spid="9" grpId="0"/>
      <p:bldP spid="12" grpId="0"/>
      <p:bldP spid="14"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Submatch Tagging: Tagged NFAs</a:t>
            </a:r>
            <a:endParaRPr lang="en-US" dirty="0"/>
          </a:p>
        </p:txBody>
      </p:sp>
      <p:sp>
        <p:nvSpPr>
          <p:cNvPr id="4" name="TextBox 3"/>
          <p:cNvSpPr txBox="1"/>
          <p:nvPr/>
        </p:nvSpPr>
        <p:spPr>
          <a:xfrm>
            <a:off x="914400" y="1752600"/>
            <a:ext cx="1952880" cy="523220"/>
          </a:xfrm>
          <a:prstGeom prst="rect">
            <a:avLst/>
          </a:prstGeom>
          <a:noFill/>
        </p:spPr>
        <p:txBody>
          <a:bodyPr wrap="square" rtlCol="0">
            <a:spAutoFit/>
          </a:bodyPr>
          <a:lstStyle/>
          <a:p>
            <a:r>
              <a:rPr lang="en-US" sz="2800" dirty="0" smtClean="0">
                <a:latin typeface="Arial" pitchFamily="34" charset="0"/>
                <a:cs typeface="Arial" pitchFamily="34" charset="0"/>
              </a:rPr>
              <a:t>E = (a*)aa</a:t>
            </a:r>
            <a:endParaRPr lang="en-US" sz="2800" dirty="0">
              <a:latin typeface="Arial" pitchFamily="34" charset="0"/>
              <a:cs typeface="Arial" pitchFamily="34" charset="0"/>
            </a:endParaRPr>
          </a:p>
        </p:txBody>
      </p:sp>
      <p:graphicFrame>
        <p:nvGraphicFramePr>
          <p:cNvPr id="6" name="Table 5"/>
          <p:cNvGraphicFramePr>
            <a:graphicFrameLocks noGrp="1"/>
          </p:cNvGraphicFramePr>
          <p:nvPr/>
        </p:nvGraphicFramePr>
        <p:xfrm>
          <a:off x="838200" y="4293589"/>
          <a:ext cx="7543800" cy="1483360"/>
        </p:xfrm>
        <a:graphic>
          <a:graphicData uri="http://schemas.openxmlformats.org/drawingml/2006/table">
            <a:tbl>
              <a:tblPr firstRow="1" bandRow="1">
                <a:tableStyleId>{D27102A9-8310-4765-A935-A1911B00CA55}</a:tableStyleId>
              </a:tblPr>
              <a:tblGrid>
                <a:gridCol w="2036827"/>
                <a:gridCol w="1889760"/>
                <a:gridCol w="1693164"/>
                <a:gridCol w="1924049"/>
              </a:tblGrid>
              <a:tr h="370840">
                <a:tc>
                  <a:txBody>
                    <a:bodyPr/>
                    <a:lstStyle/>
                    <a:p>
                      <a:r>
                        <a:rPr lang="en-US" dirty="0" smtClean="0"/>
                        <a:t>Current state (x)</a:t>
                      </a:r>
                      <a:endParaRPr lang="en-US" dirty="0">
                        <a:latin typeface="Arial" pitchFamily="34" charset="0"/>
                        <a:cs typeface="Arial" pitchFamily="34" charset="0"/>
                      </a:endParaRPr>
                    </a:p>
                  </a:txBody>
                  <a:tcPr/>
                </a:tc>
                <a:tc>
                  <a:txBody>
                    <a:bodyPr/>
                    <a:lstStyle/>
                    <a:p>
                      <a:r>
                        <a:rPr lang="en-US" dirty="0" smtClean="0"/>
                        <a:t>Input symbol (</a:t>
                      </a:r>
                      <a:r>
                        <a:rPr lang="en-US" dirty="0" err="1" smtClean="0"/>
                        <a:t>i</a:t>
                      </a:r>
                      <a:r>
                        <a:rPr lang="en-US" dirty="0" smtClean="0"/>
                        <a:t>)</a:t>
                      </a:r>
                      <a:endParaRPr lang="en-US" dirty="0">
                        <a:latin typeface="Arial" pitchFamily="34" charset="0"/>
                        <a:cs typeface="Arial" pitchFamily="34" charset="0"/>
                      </a:endParaRPr>
                    </a:p>
                  </a:txBody>
                  <a:tcPr/>
                </a:tc>
                <a:tc>
                  <a:txBody>
                    <a:bodyPr/>
                    <a:lstStyle/>
                    <a:p>
                      <a:r>
                        <a:rPr lang="en-US" dirty="0" smtClean="0"/>
                        <a:t>Next state (y)</a:t>
                      </a:r>
                      <a:endParaRPr lang="en-US" dirty="0">
                        <a:latin typeface="Arial" pitchFamily="34" charset="0"/>
                        <a:cs typeface="Arial" pitchFamily="34" charset="0"/>
                      </a:endParaRPr>
                    </a:p>
                  </a:txBody>
                  <a:tcPr/>
                </a:tc>
                <a:tc>
                  <a:txBody>
                    <a:bodyPr/>
                    <a:lstStyle/>
                    <a:p>
                      <a:r>
                        <a:rPr lang="en-US" dirty="0" smtClean="0"/>
                        <a:t>Output tags (t)</a:t>
                      </a:r>
                      <a:endParaRPr lang="en-US" dirty="0">
                        <a:latin typeface="Arial" pitchFamily="34" charset="0"/>
                        <a:cs typeface="Arial" pitchFamily="34" charset="0"/>
                      </a:endParaRPr>
                    </a:p>
                  </a:txBody>
                  <a:tcPr/>
                </a:tc>
              </a:tr>
              <a:tr h="370840">
                <a:tc>
                  <a:txBody>
                    <a:bodyPr/>
                    <a:lstStyle/>
                    <a:p>
                      <a:r>
                        <a:rPr lang="en-US" dirty="0" smtClean="0"/>
                        <a:t>1</a:t>
                      </a:r>
                      <a:endParaRPr lang="en-US" dirty="0">
                        <a:latin typeface="Arial" pitchFamily="34" charset="0"/>
                        <a:cs typeface="Arial" pitchFamily="34" charset="0"/>
                      </a:endParaRPr>
                    </a:p>
                  </a:txBody>
                  <a:tcPr/>
                </a:tc>
                <a:tc>
                  <a:txBody>
                    <a:bodyPr/>
                    <a:lstStyle/>
                    <a:p>
                      <a:r>
                        <a:rPr lang="en-US" dirty="0" smtClean="0"/>
                        <a:t>a</a:t>
                      </a:r>
                      <a:endParaRPr lang="en-US" dirty="0">
                        <a:latin typeface="Arial" pitchFamily="34" charset="0"/>
                        <a:cs typeface="Arial" pitchFamily="34" charset="0"/>
                      </a:endParaRPr>
                    </a:p>
                  </a:txBody>
                  <a:tcPr/>
                </a:tc>
                <a:tc>
                  <a:txBody>
                    <a:bodyPr/>
                    <a:lstStyle/>
                    <a:p>
                      <a:r>
                        <a:rPr lang="en-US" dirty="0" smtClean="0"/>
                        <a:t>1</a:t>
                      </a:r>
                      <a:endParaRPr lang="en-US" dirty="0">
                        <a:latin typeface="Arial" pitchFamily="34" charset="0"/>
                        <a:cs typeface="Arial" pitchFamily="34" charset="0"/>
                      </a:endParaRPr>
                    </a:p>
                  </a:txBody>
                  <a:tcPr/>
                </a:tc>
                <a:tc>
                  <a:txBody>
                    <a:bodyPr/>
                    <a:lstStyle/>
                    <a:p>
                      <a:r>
                        <a:rPr lang="en-US" dirty="0" smtClean="0"/>
                        <a:t>{t</a:t>
                      </a:r>
                      <a:r>
                        <a:rPr lang="en-US" baseline="-25000" dirty="0" smtClean="0"/>
                        <a:t>1</a:t>
                      </a:r>
                      <a:r>
                        <a:rPr lang="en-US" dirty="0" smtClean="0"/>
                        <a:t>}</a:t>
                      </a:r>
                      <a:endParaRPr lang="en-US" dirty="0">
                        <a:solidFill>
                          <a:srgbClr val="FF0000"/>
                        </a:solidFill>
                        <a:latin typeface="Arial" pitchFamily="34" charset="0"/>
                        <a:cs typeface="Arial" pitchFamily="34" charset="0"/>
                      </a:endParaRPr>
                    </a:p>
                  </a:txBody>
                  <a:tcPr/>
                </a:tc>
              </a:tr>
              <a:tr h="370840">
                <a:tc>
                  <a:txBody>
                    <a:bodyPr/>
                    <a:lstStyle/>
                    <a:p>
                      <a:r>
                        <a:rPr lang="en-US" dirty="0" smtClean="0"/>
                        <a:t>1</a:t>
                      </a:r>
                      <a:endParaRPr lang="en-US" dirty="0">
                        <a:latin typeface="Arial" pitchFamily="34" charset="0"/>
                        <a:cs typeface="Arial" pitchFamily="34" charset="0"/>
                      </a:endParaRPr>
                    </a:p>
                  </a:txBody>
                  <a:tcPr/>
                </a:tc>
                <a:tc>
                  <a:txBody>
                    <a:bodyPr/>
                    <a:lstStyle/>
                    <a:p>
                      <a:r>
                        <a:rPr lang="en-US" dirty="0" smtClean="0"/>
                        <a:t>a</a:t>
                      </a:r>
                      <a:endParaRPr lang="en-US" dirty="0">
                        <a:latin typeface="Arial" pitchFamily="34" charset="0"/>
                        <a:cs typeface="Arial" pitchFamily="34" charset="0"/>
                      </a:endParaRPr>
                    </a:p>
                  </a:txBody>
                  <a:tcPr/>
                </a:tc>
                <a:tc>
                  <a:txBody>
                    <a:bodyPr/>
                    <a:lstStyle/>
                    <a:p>
                      <a:r>
                        <a:rPr lang="en-US" dirty="0" smtClean="0"/>
                        <a:t>2</a:t>
                      </a:r>
                      <a:endParaRPr lang="en-US" dirty="0">
                        <a:latin typeface="Arial" pitchFamily="34" charset="0"/>
                        <a:cs typeface="Arial" pitchFamily="34" charset="0"/>
                      </a:endParaRPr>
                    </a:p>
                  </a:txBody>
                  <a:tcPr/>
                </a:tc>
                <a:tc>
                  <a:txBody>
                    <a:bodyPr/>
                    <a:lstStyle/>
                    <a:p>
                      <a:r>
                        <a:rPr lang="en-US" dirty="0" smtClean="0"/>
                        <a:t>{}</a:t>
                      </a:r>
                      <a:endParaRPr lang="en-US" dirty="0">
                        <a:latin typeface="Arial" pitchFamily="34" charset="0"/>
                        <a:cs typeface="Arial" pitchFamily="34" charset="0"/>
                      </a:endParaRPr>
                    </a:p>
                  </a:txBody>
                  <a:tcPr/>
                </a:tc>
              </a:tr>
              <a:tr h="370840">
                <a:tc>
                  <a:txBody>
                    <a:bodyPr/>
                    <a:lstStyle/>
                    <a:p>
                      <a:r>
                        <a:rPr lang="en-US" dirty="0" smtClean="0"/>
                        <a:t>2</a:t>
                      </a:r>
                      <a:endParaRPr lang="en-US" dirty="0">
                        <a:latin typeface="Arial" pitchFamily="34" charset="0"/>
                        <a:cs typeface="Arial" pitchFamily="34" charset="0"/>
                      </a:endParaRPr>
                    </a:p>
                  </a:txBody>
                  <a:tcPr/>
                </a:tc>
                <a:tc>
                  <a:txBody>
                    <a:bodyPr/>
                    <a:lstStyle/>
                    <a:p>
                      <a:r>
                        <a:rPr lang="en-US" dirty="0" smtClean="0"/>
                        <a:t>a</a:t>
                      </a:r>
                      <a:endParaRPr lang="en-US" dirty="0">
                        <a:latin typeface="Arial" pitchFamily="34" charset="0"/>
                        <a:cs typeface="Arial" pitchFamily="34" charset="0"/>
                      </a:endParaRPr>
                    </a:p>
                  </a:txBody>
                  <a:tcPr/>
                </a:tc>
                <a:tc>
                  <a:txBody>
                    <a:bodyPr/>
                    <a:lstStyle/>
                    <a:p>
                      <a:r>
                        <a:rPr lang="en-US" dirty="0" smtClean="0"/>
                        <a:t>3</a:t>
                      </a:r>
                      <a:endParaRPr lang="en-US" dirty="0">
                        <a:latin typeface="Arial" pitchFamily="34" charset="0"/>
                        <a:cs typeface="Arial" pitchFamily="34" charset="0"/>
                      </a:endParaRPr>
                    </a:p>
                  </a:txBody>
                  <a:tcPr/>
                </a:tc>
                <a:tc>
                  <a:txBody>
                    <a:bodyPr/>
                    <a:lstStyle/>
                    <a:p>
                      <a:r>
                        <a:rPr lang="en-US" dirty="0" smtClean="0"/>
                        <a:t>{}</a:t>
                      </a:r>
                      <a:endParaRPr lang="en-US" dirty="0">
                        <a:latin typeface="Arial" pitchFamily="34" charset="0"/>
                        <a:cs typeface="Arial" pitchFamily="34" charset="0"/>
                      </a:endParaRPr>
                    </a:p>
                  </a:txBody>
                  <a:tcPr/>
                </a:tc>
              </a:tr>
            </a:tbl>
          </a:graphicData>
        </a:graphic>
      </p:graphicFrame>
      <p:sp>
        <p:nvSpPr>
          <p:cNvPr id="7" name="TextBox 6"/>
          <p:cNvSpPr txBox="1"/>
          <p:nvPr/>
        </p:nvSpPr>
        <p:spPr>
          <a:xfrm>
            <a:off x="914400" y="2343090"/>
            <a:ext cx="5839080" cy="400110"/>
          </a:xfrm>
          <a:prstGeom prst="rect">
            <a:avLst/>
          </a:prstGeom>
          <a:noFill/>
        </p:spPr>
        <p:txBody>
          <a:bodyPr wrap="square" rtlCol="0">
            <a:spAutoFit/>
          </a:bodyPr>
          <a:lstStyle/>
          <a:p>
            <a:r>
              <a:rPr lang="en-US" sz="2000" dirty="0" smtClean="0">
                <a:latin typeface="Arial" pitchFamily="34" charset="0"/>
                <a:cs typeface="Arial" pitchFamily="34" charset="0"/>
              </a:rPr>
              <a:t>Tagged NFA of “(a*)aa” with submatch tagging </a:t>
            </a:r>
            <a:r>
              <a:rPr lang="en-US" sz="2000" dirty="0" smtClean="0">
                <a:solidFill>
                  <a:srgbClr val="FF0000"/>
                </a:solidFill>
                <a:latin typeface="Arial" pitchFamily="34" charset="0"/>
                <a:cs typeface="Arial" pitchFamily="34" charset="0"/>
              </a:rPr>
              <a:t>t</a:t>
            </a:r>
            <a:r>
              <a:rPr lang="en-US" sz="2000" baseline="-25000" dirty="0" smtClean="0">
                <a:solidFill>
                  <a:srgbClr val="FF0000"/>
                </a:solidFill>
                <a:latin typeface="Arial" pitchFamily="34" charset="0"/>
                <a:cs typeface="Arial" pitchFamily="34" charset="0"/>
              </a:rPr>
              <a:t>1</a:t>
            </a:r>
            <a:endParaRPr lang="en-US" sz="2000" baseline="-25000" dirty="0">
              <a:solidFill>
                <a:srgbClr val="FF0000"/>
              </a:solidFill>
              <a:latin typeface="Arial" pitchFamily="34" charset="0"/>
              <a:cs typeface="Arial" pitchFamily="34" charset="0"/>
            </a:endParaRPr>
          </a:p>
        </p:txBody>
      </p:sp>
      <p:sp>
        <p:nvSpPr>
          <p:cNvPr id="8" name="TextBox 7"/>
          <p:cNvSpPr txBox="1"/>
          <p:nvPr/>
        </p:nvSpPr>
        <p:spPr>
          <a:xfrm>
            <a:off x="762000" y="5848621"/>
            <a:ext cx="7848600" cy="461665"/>
          </a:xfrm>
          <a:prstGeom prst="rect">
            <a:avLst/>
          </a:prstGeom>
          <a:noFill/>
        </p:spPr>
        <p:txBody>
          <a:bodyPr wrap="square" rtlCol="0">
            <a:spAutoFit/>
          </a:bodyPr>
          <a:lstStyle/>
          <a:p>
            <a:pPr algn="ctr"/>
            <a:r>
              <a:rPr lang="en-US" sz="2400" dirty="0" smtClean="0">
                <a:latin typeface="Arial" pitchFamily="34" charset="0"/>
                <a:cs typeface="Arial" pitchFamily="34" charset="0"/>
              </a:rPr>
              <a:t>Transition table T(</a:t>
            </a:r>
            <a:r>
              <a:rPr lang="en-US" sz="2400" dirty="0" err="1" smtClean="0">
                <a:latin typeface="Arial" pitchFamily="34" charset="0"/>
                <a:cs typeface="Arial" pitchFamily="34" charset="0"/>
              </a:rPr>
              <a:t>x,i,y,t</a:t>
            </a:r>
            <a:r>
              <a:rPr lang="en-US" sz="2400" dirty="0" smtClean="0">
                <a:latin typeface="Arial" pitchFamily="34" charset="0"/>
                <a:cs typeface="Arial" pitchFamily="34" charset="0"/>
              </a:rPr>
              <a:t>) of the tagged NFA</a:t>
            </a:r>
            <a:endParaRPr lang="en-US" sz="2400" dirty="0">
              <a:latin typeface="Arial" pitchFamily="34" charset="0"/>
              <a:cs typeface="Arial" pitchFamily="34" charset="0"/>
            </a:endParaRPr>
          </a:p>
        </p:txBody>
      </p:sp>
      <p:grpSp>
        <p:nvGrpSpPr>
          <p:cNvPr id="3" name="Group 13"/>
          <p:cNvGrpSpPr/>
          <p:nvPr/>
        </p:nvGrpSpPr>
        <p:grpSpPr>
          <a:xfrm>
            <a:off x="3490968" y="1752600"/>
            <a:ext cx="2943480" cy="523220"/>
            <a:chOff x="3581400" y="1305580"/>
            <a:chExt cx="2943480" cy="523220"/>
          </a:xfrm>
        </p:grpSpPr>
        <p:sp>
          <p:nvSpPr>
            <p:cNvPr id="12" name="TextBox 11"/>
            <p:cNvSpPr txBox="1"/>
            <p:nvPr/>
          </p:nvSpPr>
          <p:spPr>
            <a:xfrm>
              <a:off x="3581400" y="1305580"/>
              <a:ext cx="2943480" cy="523220"/>
            </a:xfrm>
            <a:prstGeom prst="rect">
              <a:avLst/>
            </a:prstGeom>
            <a:noFill/>
          </p:spPr>
          <p:txBody>
            <a:bodyPr wrap="square" rtlCol="0">
              <a:spAutoFit/>
            </a:bodyPr>
            <a:lstStyle/>
            <a:p>
              <a:r>
                <a:rPr lang="en-US" sz="2800" dirty="0" smtClean="0">
                  <a:latin typeface="Arial" pitchFamily="34" charset="0"/>
                  <a:cs typeface="Arial" pitchFamily="34" charset="0"/>
                </a:rPr>
                <a:t>Tag(E) = (a*)</a:t>
              </a:r>
              <a:r>
                <a:rPr lang="en-US" sz="2800" baseline="-25000" dirty="0" smtClean="0">
                  <a:solidFill>
                    <a:srgbClr val="FF0000"/>
                  </a:solidFill>
                  <a:latin typeface="Arial" pitchFamily="34" charset="0"/>
                  <a:cs typeface="Arial" pitchFamily="34" charset="0"/>
                </a:rPr>
                <a:t>t </a:t>
              </a:r>
              <a:r>
                <a:rPr lang="en-US" sz="2800" dirty="0" smtClean="0">
                  <a:latin typeface="Arial" pitchFamily="34" charset="0"/>
                  <a:cs typeface="Arial" pitchFamily="34" charset="0"/>
                </a:rPr>
                <a:t>aa</a:t>
              </a:r>
              <a:endParaRPr lang="en-US" sz="2800" dirty="0">
                <a:latin typeface="Arial" pitchFamily="34" charset="0"/>
                <a:cs typeface="Arial" pitchFamily="34" charset="0"/>
              </a:endParaRPr>
            </a:p>
          </p:txBody>
        </p:sp>
        <p:sp>
          <p:nvSpPr>
            <p:cNvPr id="13" name="TextBox 12"/>
            <p:cNvSpPr txBox="1"/>
            <p:nvPr/>
          </p:nvSpPr>
          <p:spPr>
            <a:xfrm>
              <a:off x="5658896" y="1551296"/>
              <a:ext cx="304800" cy="276999"/>
            </a:xfrm>
            <a:prstGeom prst="rect">
              <a:avLst/>
            </a:prstGeom>
            <a:noFill/>
          </p:spPr>
          <p:txBody>
            <a:bodyPr wrap="square" rtlCol="0">
              <a:spAutoFit/>
            </a:bodyPr>
            <a:lstStyle/>
            <a:p>
              <a:r>
                <a:rPr lang="en-US" baseline="-25000" dirty="0" smtClean="0">
                  <a:solidFill>
                    <a:srgbClr val="FF0000"/>
                  </a:solidFill>
                </a:rPr>
                <a:t>1</a:t>
              </a:r>
              <a:endParaRPr lang="en-US" baseline="-25000" dirty="0">
                <a:solidFill>
                  <a:srgbClr val="FF0000"/>
                </a:solidFill>
              </a:endParaRPr>
            </a:p>
          </p:txBody>
        </p:sp>
      </p:grpSp>
      <p:grpSp>
        <p:nvGrpSpPr>
          <p:cNvPr id="26" name="Group 25"/>
          <p:cNvGrpSpPr/>
          <p:nvPr/>
        </p:nvGrpSpPr>
        <p:grpSpPr>
          <a:xfrm>
            <a:off x="1828800" y="2590800"/>
            <a:ext cx="4343400" cy="1295400"/>
            <a:chOff x="1828800" y="2590800"/>
            <a:chExt cx="4343400" cy="1295400"/>
          </a:xfrm>
        </p:grpSpPr>
        <p:grpSp>
          <p:nvGrpSpPr>
            <p:cNvPr id="14" name="Group 13"/>
            <p:cNvGrpSpPr/>
            <p:nvPr/>
          </p:nvGrpSpPr>
          <p:grpSpPr>
            <a:xfrm>
              <a:off x="2133600" y="2590800"/>
              <a:ext cx="4038600" cy="1295400"/>
              <a:chOff x="2133600" y="2209800"/>
              <a:chExt cx="4038600" cy="1295400"/>
            </a:xfrm>
          </p:grpSpPr>
          <p:sp>
            <p:nvSpPr>
              <p:cNvPr id="15" name="Oval 14"/>
              <p:cNvSpPr/>
              <p:nvPr/>
            </p:nvSpPr>
            <p:spPr>
              <a:xfrm>
                <a:off x="2209800" y="2971800"/>
                <a:ext cx="533400" cy="53340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a:solidFill>
                      <a:schemeClr val="tx1"/>
                    </a:solidFill>
                    <a:cs typeface="Arial" pitchFamily="34" charset="0"/>
                  </a:rPr>
                  <a:t>1</a:t>
                </a:r>
              </a:p>
            </p:txBody>
          </p:sp>
          <p:sp>
            <p:nvSpPr>
              <p:cNvPr id="16" name="Oval 15"/>
              <p:cNvSpPr/>
              <p:nvPr/>
            </p:nvSpPr>
            <p:spPr>
              <a:xfrm>
                <a:off x="3886200" y="2971800"/>
                <a:ext cx="533400" cy="53340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a:solidFill>
                      <a:schemeClr val="tx1"/>
                    </a:solidFill>
                    <a:cs typeface="Arial" pitchFamily="34" charset="0"/>
                  </a:rPr>
                  <a:t>2</a:t>
                </a:r>
              </a:p>
            </p:txBody>
          </p:sp>
          <p:sp>
            <p:nvSpPr>
              <p:cNvPr id="17" name="Oval 16"/>
              <p:cNvSpPr/>
              <p:nvPr/>
            </p:nvSpPr>
            <p:spPr>
              <a:xfrm>
                <a:off x="5638800" y="2971800"/>
                <a:ext cx="533400" cy="533400"/>
              </a:xfrm>
              <a:prstGeom prst="ellipse">
                <a:avLst/>
              </a:prstGeom>
              <a:noFill/>
              <a:ln w="508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dirty="0">
                    <a:solidFill>
                      <a:schemeClr val="tx1"/>
                    </a:solidFill>
                    <a:cs typeface="Arial" pitchFamily="34" charset="0"/>
                  </a:rPr>
                  <a:t>3</a:t>
                </a:r>
              </a:p>
            </p:txBody>
          </p:sp>
          <p:sp>
            <p:nvSpPr>
              <p:cNvPr id="18" name="Arc 17"/>
              <p:cNvSpPr/>
              <p:nvPr/>
            </p:nvSpPr>
            <p:spPr>
              <a:xfrm>
                <a:off x="2133600" y="2514600"/>
                <a:ext cx="685800" cy="609600"/>
              </a:xfrm>
              <a:prstGeom prst="arc">
                <a:avLst>
                  <a:gd name="adj1" fmla="val 7442801"/>
                  <a:gd name="adj2" fmla="val 3177079"/>
                </a:avLst>
              </a:prstGeom>
              <a:ln w="25400">
                <a:solidFill>
                  <a:schemeClr val="tx1"/>
                </a:solidFill>
                <a:headEnd type="arrow"/>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cxnSp>
            <p:nvCxnSpPr>
              <p:cNvPr id="19" name="Straight Arrow Connector 18"/>
              <p:cNvCxnSpPr>
                <a:stCxn id="15" idx="6"/>
                <a:endCxn id="16" idx="2"/>
              </p:cNvCxnSpPr>
              <p:nvPr/>
            </p:nvCxnSpPr>
            <p:spPr>
              <a:xfrm>
                <a:off x="2743200" y="3238500"/>
                <a:ext cx="1143000" cy="1588"/>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a:stCxn id="16" idx="6"/>
                <a:endCxn id="17" idx="2"/>
              </p:cNvCxnSpPr>
              <p:nvPr/>
            </p:nvCxnSpPr>
            <p:spPr>
              <a:xfrm>
                <a:off x="4419600" y="3238500"/>
                <a:ext cx="1219200" cy="1588"/>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1" name="TextBox 45"/>
              <p:cNvSpPr txBox="1">
                <a:spLocks noChangeArrowheads="1"/>
              </p:cNvSpPr>
              <p:nvPr/>
            </p:nvSpPr>
            <p:spPr bwMode="auto">
              <a:xfrm>
                <a:off x="3124200" y="2743200"/>
                <a:ext cx="312738" cy="369888"/>
              </a:xfrm>
              <a:prstGeom prst="rect">
                <a:avLst/>
              </a:prstGeom>
              <a:noFill/>
              <a:ln w="9525">
                <a:noFill/>
                <a:miter lim="800000"/>
                <a:headEnd/>
                <a:tailEnd/>
              </a:ln>
            </p:spPr>
            <p:txBody>
              <a:bodyPr wrap="none">
                <a:spAutoFit/>
              </a:bodyPr>
              <a:lstStyle/>
              <a:p>
                <a:r>
                  <a:rPr lang="en-US" dirty="0"/>
                  <a:t>a</a:t>
                </a:r>
              </a:p>
            </p:txBody>
          </p:sp>
          <p:sp>
            <p:nvSpPr>
              <p:cNvPr id="22" name="TextBox 45"/>
              <p:cNvSpPr txBox="1">
                <a:spLocks noChangeArrowheads="1"/>
              </p:cNvSpPr>
              <p:nvPr/>
            </p:nvSpPr>
            <p:spPr bwMode="auto">
              <a:xfrm>
                <a:off x="4800600" y="2819400"/>
                <a:ext cx="312738" cy="369888"/>
              </a:xfrm>
              <a:prstGeom prst="rect">
                <a:avLst/>
              </a:prstGeom>
              <a:noFill/>
              <a:ln w="9525">
                <a:noFill/>
                <a:miter lim="800000"/>
                <a:headEnd/>
                <a:tailEnd/>
              </a:ln>
            </p:spPr>
            <p:txBody>
              <a:bodyPr wrap="none">
                <a:spAutoFit/>
              </a:bodyPr>
              <a:lstStyle/>
              <a:p>
                <a:r>
                  <a:rPr lang="en-US" dirty="0"/>
                  <a:t>a</a:t>
                </a:r>
              </a:p>
            </p:txBody>
          </p:sp>
          <p:sp>
            <p:nvSpPr>
              <p:cNvPr id="23" name="TextBox 45"/>
              <p:cNvSpPr txBox="1">
                <a:spLocks noChangeArrowheads="1"/>
              </p:cNvSpPr>
              <p:nvPr/>
            </p:nvSpPr>
            <p:spPr bwMode="auto">
              <a:xfrm>
                <a:off x="2286000" y="2209800"/>
                <a:ext cx="533400" cy="369332"/>
              </a:xfrm>
              <a:prstGeom prst="rect">
                <a:avLst/>
              </a:prstGeom>
              <a:noFill/>
              <a:ln w="9525">
                <a:noFill/>
                <a:miter lim="800000"/>
                <a:headEnd/>
                <a:tailEnd/>
              </a:ln>
            </p:spPr>
            <p:txBody>
              <a:bodyPr wrap="square">
                <a:spAutoFit/>
              </a:bodyPr>
              <a:lstStyle/>
              <a:p>
                <a:r>
                  <a:rPr lang="en-US" dirty="0" smtClean="0"/>
                  <a:t>a/</a:t>
                </a:r>
                <a:r>
                  <a:rPr lang="en-US" dirty="0" smtClean="0">
                    <a:solidFill>
                      <a:srgbClr val="FF0000"/>
                    </a:solidFill>
                  </a:rPr>
                  <a:t>t</a:t>
                </a:r>
                <a:r>
                  <a:rPr lang="en-US" baseline="-25000" dirty="0" smtClean="0">
                    <a:solidFill>
                      <a:srgbClr val="FF0000"/>
                    </a:solidFill>
                  </a:rPr>
                  <a:t>1</a:t>
                </a:r>
                <a:endParaRPr lang="en-US" baseline="-25000" dirty="0">
                  <a:solidFill>
                    <a:srgbClr val="FF0000"/>
                  </a:solidFill>
                </a:endParaRPr>
              </a:p>
            </p:txBody>
          </p:sp>
        </p:grpSp>
        <p:cxnSp>
          <p:nvCxnSpPr>
            <p:cNvPr id="29" name="Straight Arrow Connector 28"/>
            <p:cNvCxnSpPr/>
            <p:nvPr/>
          </p:nvCxnSpPr>
          <p:spPr>
            <a:xfrm>
              <a:off x="1828800" y="3625868"/>
              <a:ext cx="381000" cy="1588"/>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grpSp>
      <p:cxnSp>
        <p:nvCxnSpPr>
          <p:cNvPr id="24" name="Straight Arrow Connector 23"/>
          <p:cNvCxnSpPr/>
          <p:nvPr/>
        </p:nvCxnSpPr>
        <p:spPr>
          <a:xfrm>
            <a:off x="2743200" y="2025668"/>
            <a:ext cx="762000" cy="1588"/>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5" name="Slide Number Placeholder 3"/>
          <p:cNvSpPr>
            <a:spLocks noGrp="1"/>
          </p:cNvSpPr>
          <p:nvPr>
            <p:ph type="sldNum" sz="quarter" idx="10"/>
          </p:nvPr>
        </p:nvSpPr>
        <p:spPr>
          <a:xfrm>
            <a:off x="6553200" y="6245225"/>
            <a:ext cx="2133600" cy="476250"/>
          </a:xfrm>
        </p:spPr>
        <p:txBody>
          <a:bodyPr/>
          <a:lstStyle/>
          <a:p>
            <a:fld id="{2EC333B5-80CE-4E4C-8940-BF400749D67B}" type="slidenum">
              <a:rPr lang="en-US" smtClean="0"/>
              <a:pPr/>
              <a:t>31</a:t>
            </a:fld>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24"/>
                                        </p:tgtEl>
                                        <p:attrNameLst>
                                          <p:attrName>style.visibility</p:attrName>
                                        </p:attrNameLst>
                                      </p:cBhvr>
                                      <p:to>
                                        <p:strVal val="visible"/>
                                      </p:to>
                                    </p:set>
                                    <p:animEffect transition="in" filter="blinds(horizontal)">
                                      <p:cBhvr>
                                        <p:cTn id="12" dur="500"/>
                                        <p:tgtEl>
                                          <p:spTgt spid="24"/>
                                        </p:tgtEl>
                                      </p:cBhvr>
                                    </p:animEffect>
                                  </p:childTnLst>
                                </p:cTn>
                              </p:par>
                              <p:par>
                                <p:cTn id="13" presetID="3" presetClass="entr" presetSubtype="10" fill="hold" nodeType="with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blinds(horizontal)">
                                      <p:cBhvr>
                                        <p:cTn id="15" dur="500"/>
                                        <p:tgtEl>
                                          <p:spTgt spid="3"/>
                                        </p:tgtEl>
                                      </p:cBhvr>
                                    </p:animEffect>
                                  </p:childTnLst>
                                </p:cTn>
                              </p:par>
                            </p:childTnLst>
                          </p:cTn>
                        </p:par>
                      </p:childTnLst>
                    </p:cTn>
                  </p:par>
                  <p:par>
                    <p:cTn id="16" fill="hold">
                      <p:stCondLst>
                        <p:cond delay="indefinite"/>
                      </p:stCondLst>
                      <p:childTnLst>
                        <p:par>
                          <p:cTn id="17" fill="hold">
                            <p:stCondLst>
                              <p:cond delay="0"/>
                            </p:stCondLst>
                            <p:childTnLst>
                              <p:par>
                                <p:cTn id="18" presetID="3" presetClass="entr" presetSubtype="10" fill="hold" grpId="0" nodeType="click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blinds(horizontal)">
                                      <p:cBhvr>
                                        <p:cTn id="20" dur="500"/>
                                        <p:tgtEl>
                                          <p:spTgt spid="7"/>
                                        </p:tgtEl>
                                      </p:cBhvr>
                                    </p:animEffect>
                                  </p:childTnLst>
                                </p:cTn>
                              </p:par>
                              <p:par>
                                <p:cTn id="21" presetID="3" presetClass="entr" presetSubtype="10" fill="hold" nodeType="withEffect">
                                  <p:stCondLst>
                                    <p:cond delay="0"/>
                                  </p:stCondLst>
                                  <p:childTnLst>
                                    <p:set>
                                      <p:cBhvr>
                                        <p:cTn id="22" dur="1" fill="hold">
                                          <p:stCondLst>
                                            <p:cond delay="0"/>
                                          </p:stCondLst>
                                        </p:cTn>
                                        <p:tgtEl>
                                          <p:spTgt spid="26"/>
                                        </p:tgtEl>
                                        <p:attrNameLst>
                                          <p:attrName>style.visibility</p:attrName>
                                        </p:attrNameLst>
                                      </p:cBhvr>
                                      <p:to>
                                        <p:strVal val="visible"/>
                                      </p:to>
                                    </p:set>
                                    <p:animEffect transition="in" filter="blinds(horizontal)">
                                      <p:cBhvr>
                                        <p:cTn id="23" dur="500"/>
                                        <p:tgtEl>
                                          <p:spTgt spid="26"/>
                                        </p:tgtEl>
                                      </p:cBhvr>
                                    </p:animEffect>
                                  </p:childTnLst>
                                </p:cTn>
                              </p:par>
                            </p:childTnLst>
                          </p:cTn>
                        </p:par>
                      </p:childTnLst>
                    </p:cTn>
                  </p:par>
                  <p:par>
                    <p:cTn id="24" fill="hold">
                      <p:stCondLst>
                        <p:cond delay="indefinite"/>
                      </p:stCondLst>
                      <p:childTnLst>
                        <p:par>
                          <p:cTn id="25" fill="hold">
                            <p:stCondLst>
                              <p:cond delay="0"/>
                            </p:stCondLst>
                            <p:childTnLst>
                              <p:par>
                                <p:cTn id="26" presetID="3" presetClass="entr" presetSubtype="10" fill="hold" nodeType="clickEffect">
                                  <p:stCondLst>
                                    <p:cond delay="0"/>
                                  </p:stCondLst>
                                  <p:childTnLst>
                                    <p:set>
                                      <p:cBhvr>
                                        <p:cTn id="27" dur="1" fill="hold">
                                          <p:stCondLst>
                                            <p:cond delay="0"/>
                                          </p:stCondLst>
                                        </p:cTn>
                                        <p:tgtEl>
                                          <p:spTgt spid="6"/>
                                        </p:tgtEl>
                                        <p:attrNameLst>
                                          <p:attrName>style.visibility</p:attrName>
                                        </p:attrNameLst>
                                      </p:cBhvr>
                                      <p:to>
                                        <p:strVal val="visible"/>
                                      </p:to>
                                    </p:set>
                                    <p:animEffect transition="in" filter="blinds(horizontal)">
                                      <p:cBhvr>
                                        <p:cTn id="28" dur="500"/>
                                        <p:tgtEl>
                                          <p:spTgt spid="6"/>
                                        </p:tgtEl>
                                      </p:cBhvr>
                                    </p:animEffect>
                                  </p:childTnLst>
                                </p:cTn>
                              </p:par>
                              <p:par>
                                <p:cTn id="29" presetID="3" presetClass="entr" presetSubtype="10" fill="hold" grpId="0" nodeType="withEffect">
                                  <p:stCondLst>
                                    <p:cond delay="0"/>
                                  </p:stCondLst>
                                  <p:childTnLst>
                                    <p:set>
                                      <p:cBhvr>
                                        <p:cTn id="30" dur="1" fill="hold">
                                          <p:stCondLst>
                                            <p:cond delay="0"/>
                                          </p:stCondLst>
                                        </p:cTn>
                                        <p:tgtEl>
                                          <p:spTgt spid="8"/>
                                        </p:tgtEl>
                                        <p:attrNameLst>
                                          <p:attrName>style.visibility</p:attrName>
                                        </p:attrNameLst>
                                      </p:cBhvr>
                                      <p:to>
                                        <p:strVal val="visible"/>
                                      </p:to>
                                    </p:set>
                                    <p:animEffect transition="in" filter="blinds(horizontal)">
                                      <p:cBhvr>
                                        <p:cTn id="31"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7" grpId="0"/>
      <p:bldP spid="8"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Match Test</a:t>
            </a:r>
            <a:endParaRPr lang="en-US" dirty="0"/>
          </a:p>
        </p:txBody>
      </p:sp>
      <p:sp>
        <p:nvSpPr>
          <p:cNvPr id="4" name="Flowchart: Connector 3"/>
          <p:cNvSpPr/>
          <p:nvPr/>
        </p:nvSpPr>
        <p:spPr bwMode="auto">
          <a:xfrm>
            <a:off x="1938235" y="2361533"/>
            <a:ext cx="304800" cy="304800"/>
          </a:xfrm>
          <a:prstGeom prst="flowChartConnector">
            <a:avLst/>
          </a:prstGeom>
          <a:solidFill>
            <a:schemeClr val="tx2">
              <a:lumMod val="50000"/>
              <a:lumOff val="5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57200" rtl="0" eaLnBrk="1" fontAlgn="base" latinLnBrk="0" hangingPunct="0">
              <a:lnSpc>
                <a:spcPct val="93000"/>
              </a:lnSpc>
              <a:spcBef>
                <a:spcPct val="0"/>
              </a:spcBef>
              <a:spcAft>
                <a:spcPct val="0"/>
              </a:spcAft>
              <a:buClr>
                <a:srgbClr val="000000"/>
              </a:buClr>
              <a:buSzPct val="100000"/>
              <a:buFont typeface="Times New Roman" pitchFamily="16" charset="0"/>
              <a:buNone/>
              <a:tabLst/>
            </a:pPr>
            <a:endParaRPr kumimoji="0" lang="en-US" sz="1800" b="0" i="0" u="none" strike="noStrike" cap="none" normalizeH="0" baseline="0" smtClean="0">
              <a:ln>
                <a:noFill/>
              </a:ln>
              <a:effectLst/>
              <a:latin typeface="Arial" charset="0"/>
            </a:endParaRPr>
          </a:p>
        </p:txBody>
      </p:sp>
      <p:sp>
        <p:nvSpPr>
          <p:cNvPr id="5" name="TextBox 4"/>
          <p:cNvSpPr txBox="1"/>
          <p:nvPr/>
        </p:nvSpPr>
        <p:spPr>
          <a:xfrm>
            <a:off x="1866644" y="1411249"/>
            <a:ext cx="4572085" cy="523220"/>
          </a:xfrm>
          <a:prstGeom prst="rect">
            <a:avLst/>
          </a:prstGeom>
          <a:noFill/>
        </p:spPr>
        <p:txBody>
          <a:bodyPr wrap="none" rtlCol="0">
            <a:spAutoFit/>
          </a:bodyPr>
          <a:lstStyle/>
          <a:p>
            <a:r>
              <a:rPr lang="en-US" sz="2800" dirty="0" smtClean="0"/>
              <a:t>RE=“(a*)</a:t>
            </a:r>
            <a:r>
              <a:rPr lang="en-US" sz="2800" dirty="0" err="1" smtClean="0"/>
              <a:t>aa</a:t>
            </a:r>
            <a:r>
              <a:rPr lang="en-US" sz="2800" dirty="0" smtClean="0"/>
              <a:t>”; Input = “</a:t>
            </a:r>
            <a:r>
              <a:rPr lang="en-US" sz="2800" dirty="0" err="1" smtClean="0"/>
              <a:t>aaaa</a:t>
            </a:r>
            <a:r>
              <a:rPr lang="en-US" sz="2800" dirty="0" smtClean="0"/>
              <a:t>”</a:t>
            </a:r>
            <a:endParaRPr lang="en-US" sz="2800" dirty="0"/>
          </a:p>
        </p:txBody>
      </p:sp>
      <p:sp>
        <p:nvSpPr>
          <p:cNvPr id="8" name="Flowchart: Connector 7"/>
          <p:cNvSpPr/>
          <p:nvPr/>
        </p:nvSpPr>
        <p:spPr bwMode="auto">
          <a:xfrm>
            <a:off x="3157435" y="2361533"/>
            <a:ext cx="304800" cy="304800"/>
          </a:xfrm>
          <a:prstGeom prst="flowChartConnector">
            <a:avLst/>
          </a:prstGeom>
          <a:solidFill>
            <a:schemeClr val="tx2">
              <a:lumMod val="50000"/>
              <a:lumOff val="5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57200" rtl="0" eaLnBrk="1" fontAlgn="base" latinLnBrk="0" hangingPunct="0">
              <a:lnSpc>
                <a:spcPct val="93000"/>
              </a:lnSpc>
              <a:spcBef>
                <a:spcPct val="0"/>
              </a:spcBef>
              <a:spcAft>
                <a:spcPct val="0"/>
              </a:spcAft>
              <a:buClr>
                <a:srgbClr val="000000"/>
              </a:buClr>
              <a:buSzPct val="100000"/>
              <a:buFont typeface="Times New Roman" pitchFamily="16" charset="0"/>
              <a:buNone/>
              <a:tabLst/>
            </a:pPr>
            <a:endParaRPr kumimoji="0" lang="en-US" sz="1800" b="0" i="0" u="none" strike="noStrike" cap="none" normalizeH="0" baseline="0" smtClean="0">
              <a:ln>
                <a:noFill/>
              </a:ln>
              <a:effectLst/>
              <a:latin typeface="Arial" charset="0"/>
            </a:endParaRPr>
          </a:p>
        </p:txBody>
      </p:sp>
      <p:sp>
        <p:nvSpPr>
          <p:cNvPr id="9" name="Flowchart: Connector 8"/>
          <p:cNvSpPr/>
          <p:nvPr/>
        </p:nvSpPr>
        <p:spPr bwMode="auto">
          <a:xfrm>
            <a:off x="3157435" y="3275933"/>
            <a:ext cx="304800" cy="304800"/>
          </a:xfrm>
          <a:prstGeom prst="flowChartConnector">
            <a:avLst/>
          </a:prstGeom>
          <a:solidFill>
            <a:schemeClr val="tx2">
              <a:lumMod val="50000"/>
              <a:lumOff val="5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57200" rtl="0" eaLnBrk="1" fontAlgn="base" latinLnBrk="0" hangingPunct="0">
              <a:lnSpc>
                <a:spcPct val="93000"/>
              </a:lnSpc>
              <a:spcBef>
                <a:spcPct val="0"/>
              </a:spcBef>
              <a:spcAft>
                <a:spcPct val="0"/>
              </a:spcAft>
              <a:buClr>
                <a:srgbClr val="000000"/>
              </a:buClr>
              <a:buSzPct val="100000"/>
              <a:buFont typeface="Times New Roman" pitchFamily="16" charset="0"/>
              <a:buNone/>
              <a:tabLst/>
            </a:pPr>
            <a:endParaRPr kumimoji="0" lang="en-US" sz="1800" b="0" i="0" u="none" strike="noStrike" cap="none" normalizeH="0" baseline="0" smtClean="0">
              <a:ln>
                <a:noFill/>
              </a:ln>
              <a:effectLst/>
              <a:latin typeface="Arial" charset="0"/>
            </a:endParaRPr>
          </a:p>
        </p:txBody>
      </p:sp>
      <p:sp>
        <p:nvSpPr>
          <p:cNvPr id="11" name="Flowchart: Connector 10"/>
          <p:cNvSpPr/>
          <p:nvPr/>
        </p:nvSpPr>
        <p:spPr bwMode="auto">
          <a:xfrm>
            <a:off x="4376635" y="2381853"/>
            <a:ext cx="304800" cy="304800"/>
          </a:xfrm>
          <a:prstGeom prst="flowChartConnector">
            <a:avLst/>
          </a:prstGeom>
          <a:solidFill>
            <a:schemeClr val="tx2">
              <a:lumMod val="50000"/>
              <a:lumOff val="5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57200" rtl="0" eaLnBrk="1" fontAlgn="base" latinLnBrk="0" hangingPunct="0">
              <a:lnSpc>
                <a:spcPct val="93000"/>
              </a:lnSpc>
              <a:spcBef>
                <a:spcPct val="0"/>
              </a:spcBef>
              <a:spcAft>
                <a:spcPct val="0"/>
              </a:spcAft>
              <a:buClr>
                <a:srgbClr val="000000"/>
              </a:buClr>
              <a:buSzPct val="100000"/>
              <a:buFont typeface="Times New Roman" pitchFamily="16" charset="0"/>
              <a:buNone/>
              <a:tabLst/>
            </a:pPr>
            <a:endParaRPr kumimoji="0" lang="en-US" sz="1800" b="0" i="0" u="none" strike="noStrike" cap="none" normalizeH="0" baseline="0" smtClean="0">
              <a:ln>
                <a:noFill/>
              </a:ln>
              <a:effectLst/>
              <a:latin typeface="Arial" charset="0"/>
            </a:endParaRPr>
          </a:p>
        </p:txBody>
      </p:sp>
      <p:sp>
        <p:nvSpPr>
          <p:cNvPr id="12" name="Flowchart: Connector 11"/>
          <p:cNvSpPr/>
          <p:nvPr/>
        </p:nvSpPr>
        <p:spPr bwMode="auto">
          <a:xfrm>
            <a:off x="4376635" y="3296253"/>
            <a:ext cx="304800" cy="304800"/>
          </a:xfrm>
          <a:prstGeom prst="flowChartConnector">
            <a:avLst/>
          </a:prstGeom>
          <a:solidFill>
            <a:schemeClr val="tx2">
              <a:lumMod val="50000"/>
              <a:lumOff val="5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57200" rtl="0" eaLnBrk="1" fontAlgn="base" latinLnBrk="0" hangingPunct="0">
              <a:lnSpc>
                <a:spcPct val="93000"/>
              </a:lnSpc>
              <a:spcBef>
                <a:spcPct val="0"/>
              </a:spcBef>
              <a:spcAft>
                <a:spcPct val="0"/>
              </a:spcAft>
              <a:buClr>
                <a:srgbClr val="000000"/>
              </a:buClr>
              <a:buSzPct val="100000"/>
              <a:buFont typeface="Times New Roman" pitchFamily="16" charset="0"/>
              <a:buNone/>
              <a:tabLst/>
            </a:pPr>
            <a:endParaRPr kumimoji="0" lang="en-US" sz="1800" b="0" i="0" u="none" strike="noStrike" cap="none" normalizeH="0" baseline="0" smtClean="0">
              <a:ln>
                <a:noFill/>
              </a:ln>
              <a:effectLst/>
              <a:latin typeface="Arial" charset="0"/>
            </a:endParaRPr>
          </a:p>
        </p:txBody>
      </p:sp>
      <p:sp>
        <p:nvSpPr>
          <p:cNvPr id="13" name="Flowchart: Connector 12"/>
          <p:cNvSpPr/>
          <p:nvPr/>
        </p:nvSpPr>
        <p:spPr bwMode="auto">
          <a:xfrm>
            <a:off x="4376635" y="4210653"/>
            <a:ext cx="304800" cy="304800"/>
          </a:xfrm>
          <a:prstGeom prst="flowChartConnector">
            <a:avLst/>
          </a:prstGeom>
          <a:solidFill>
            <a:schemeClr val="tx2">
              <a:lumMod val="50000"/>
              <a:lumOff val="5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57200" rtl="0" eaLnBrk="1" fontAlgn="base" latinLnBrk="0" hangingPunct="0">
              <a:lnSpc>
                <a:spcPct val="93000"/>
              </a:lnSpc>
              <a:spcBef>
                <a:spcPct val="0"/>
              </a:spcBef>
              <a:spcAft>
                <a:spcPct val="0"/>
              </a:spcAft>
              <a:buClr>
                <a:srgbClr val="000000"/>
              </a:buClr>
              <a:buSzPct val="100000"/>
              <a:buFont typeface="Times New Roman" pitchFamily="16" charset="0"/>
              <a:buNone/>
              <a:tabLst/>
            </a:pPr>
            <a:endParaRPr kumimoji="0" lang="en-US" sz="1800" b="0" i="0" u="none" strike="noStrike" cap="none" normalizeH="0" baseline="0" smtClean="0">
              <a:ln>
                <a:noFill/>
              </a:ln>
              <a:effectLst/>
              <a:latin typeface="Arial" charset="0"/>
            </a:endParaRPr>
          </a:p>
        </p:txBody>
      </p:sp>
      <p:sp>
        <p:nvSpPr>
          <p:cNvPr id="14" name="Flowchart: Connector 13"/>
          <p:cNvSpPr/>
          <p:nvPr/>
        </p:nvSpPr>
        <p:spPr bwMode="auto">
          <a:xfrm>
            <a:off x="5672035" y="2386933"/>
            <a:ext cx="304800" cy="304800"/>
          </a:xfrm>
          <a:prstGeom prst="flowChartConnector">
            <a:avLst/>
          </a:prstGeom>
          <a:solidFill>
            <a:schemeClr val="tx2">
              <a:lumMod val="50000"/>
              <a:lumOff val="5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57200" rtl="0" eaLnBrk="1" fontAlgn="base" latinLnBrk="0" hangingPunct="0">
              <a:lnSpc>
                <a:spcPct val="93000"/>
              </a:lnSpc>
              <a:spcBef>
                <a:spcPct val="0"/>
              </a:spcBef>
              <a:spcAft>
                <a:spcPct val="0"/>
              </a:spcAft>
              <a:buClr>
                <a:srgbClr val="000000"/>
              </a:buClr>
              <a:buSzPct val="100000"/>
              <a:buFont typeface="Times New Roman" pitchFamily="16" charset="0"/>
              <a:buNone/>
              <a:tabLst/>
            </a:pPr>
            <a:endParaRPr kumimoji="0" lang="en-US" sz="1800" b="0" i="0" u="none" strike="noStrike" cap="none" normalizeH="0" baseline="0" smtClean="0">
              <a:ln>
                <a:noFill/>
              </a:ln>
              <a:effectLst/>
              <a:latin typeface="Arial" charset="0"/>
            </a:endParaRPr>
          </a:p>
        </p:txBody>
      </p:sp>
      <p:sp>
        <p:nvSpPr>
          <p:cNvPr id="15" name="Flowchart: Connector 14"/>
          <p:cNvSpPr/>
          <p:nvPr/>
        </p:nvSpPr>
        <p:spPr bwMode="auto">
          <a:xfrm>
            <a:off x="5672035" y="3352133"/>
            <a:ext cx="304800" cy="304800"/>
          </a:xfrm>
          <a:prstGeom prst="flowChartConnector">
            <a:avLst/>
          </a:prstGeom>
          <a:solidFill>
            <a:schemeClr val="tx2">
              <a:lumMod val="50000"/>
              <a:lumOff val="5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57200" rtl="0" eaLnBrk="1" fontAlgn="base" latinLnBrk="0" hangingPunct="0">
              <a:lnSpc>
                <a:spcPct val="93000"/>
              </a:lnSpc>
              <a:spcBef>
                <a:spcPct val="0"/>
              </a:spcBef>
              <a:spcAft>
                <a:spcPct val="0"/>
              </a:spcAft>
              <a:buClr>
                <a:srgbClr val="000000"/>
              </a:buClr>
              <a:buSzPct val="100000"/>
              <a:buFont typeface="Times New Roman" pitchFamily="16" charset="0"/>
              <a:buNone/>
              <a:tabLst/>
            </a:pPr>
            <a:endParaRPr kumimoji="0" lang="en-US" sz="1800" b="0" i="0" u="none" strike="noStrike" cap="none" normalizeH="0" baseline="0" smtClean="0">
              <a:ln>
                <a:noFill/>
              </a:ln>
              <a:effectLst/>
              <a:latin typeface="Arial" charset="0"/>
            </a:endParaRPr>
          </a:p>
        </p:txBody>
      </p:sp>
      <p:sp>
        <p:nvSpPr>
          <p:cNvPr id="16" name="Flowchart: Connector 15"/>
          <p:cNvSpPr/>
          <p:nvPr/>
        </p:nvSpPr>
        <p:spPr bwMode="auto">
          <a:xfrm>
            <a:off x="5672035" y="4266533"/>
            <a:ext cx="304800" cy="304800"/>
          </a:xfrm>
          <a:prstGeom prst="flowChartConnector">
            <a:avLst/>
          </a:prstGeom>
          <a:solidFill>
            <a:schemeClr val="tx2">
              <a:lumMod val="50000"/>
              <a:lumOff val="5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57200" rtl="0" eaLnBrk="1" fontAlgn="base" latinLnBrk="0" hangingPunct="0">
              <a:lnSpc>
                <a:spcPct val="93000"/>
              </a:lnSpc>
              <a:spcBef>
                <a:spcPct val="0"/>
              </a:spcBef>
              <a:spcAft>
                <a:spcPct val="0"/>
              </a:spcAft>
              <a:buClr>
                <a:srgbClr val="000000"/>
              </a:buClr>
              <a:buSzPct val="100000"/>
              <a:buFont typeface="Times New Roman" pitchFamily="16" charset="0"/>
              <a:buNone/>
              <a:tabLst/>
            </a:pPr>
            <a:endParaRPr kumimoji="0" lang="en-US" sz="1800" b="0" i="0" u="none" strike="noStrike" cap="none" normalizeH="0" baseline="0" smtClean="0">
              <a:ln>
                <a:noFill/>
              </a:ln>
              <a:effectLst/>
              <a:latin typeface="Arial" charset="0"/>
            </a:endParaRPr>
          </a:p>
        </p:txBody>
      </p:sp>
      <p:sp>
        <p:nvSpPr>
          <p:cNvPr id="17" name="Flowchart: Connector 16"/>
          <p:cNvSpPr/>
          <p:nvPr/>
        </p:nvSpPr>
        <p:spPr bwMode="auto">
          <a:xfrm>
            <a:off x="6901395" y="2386933"/>
            <a:ext cx="304800" cy="304800"/>
          </a:xfrm>
          <a:prstGeom prst="flowChartConnector">
            <a:avLst/>
          </a:prstGeom>
          <a:solidFill>
            <a:schemeClr val="tx2">
              <a:lumMod val="50000"/>
              <a:lumOff val="5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57200" rtl="0" eaLnBrk="1" fontAlgn="base" latinLnBrk="0" hangingPunct="0">
              <a:lnSpc>
                <a:spcPct val="93000"/>
              </a:lnSpc>
              <a:spcBef>
                <a:spcPct val="0"/>
              </a:spcBef>
              <a:spcAft>
                <a:spcPct val="0"/>
              </a:spcAft>
              <a:buClr>
                <a:srgbClr val="000000"/>
              </a:buClr>
              <a:buSzPct val="100000"/>
              <a:buFont typeface="Times New Roman" pitchFamily="16" charset="0"/>
              <a:buNone/>
              <a:tabLst/>
            </a:pPr>
            <a:endParaRPr kumimoji="0" lang="en-US" sz="1800" b="0" i="0" u="none" strike="noStrike" cap="none" normalizeH="0" baseline="0" smtClean="0">
              <a:ln>
                <a:noFill/>
              </a:ln>
              <a:effectLst/>
              <a:latin typeface="Arial" charset="0"/>
            </a:endParaRPr>
          </a:p>
        </p:txBody>
      </p:sp>
      <p:sp>
        <p:nvSpPr>
          <p:cNvPr id="18" name="Flowchart: Connector 17"/>
          <p:cNvSpPr/>
          <p:nvPr/>
        </p:nvSpPr>
        <p:spPr bwMode="auto">
          <a:xfrm>
            <a:off x="6901395" y="3352133"/>
            <a:ext cx="304800" cy="304800"/>
          </a:xfrm>
          <a:prstGeom prst="flowChartConnector">
            <a:avLst/>
          </a:prstGeom>
          <a:solidFill>
            <a:schemeClr val="tx2">
              <a:lumMod val="50000"/>
              <a:lumOff val="5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57200" rtl="0" eaLnBrk="1" fontAlgn="base" latinLnBrk="0" hangingPunct="0">
              <a:lnSpc>
                <a:spcPct val="93000"/>
              </a:lnSpc>
              <a:spcBef>
                <a:spcPct val="0"/>
              </a:spcBef>
              <a:spcAft>
                <a:spcPct val="0"/>
              </a:spcAft>
              <a:buClr>
                <a:srgbClr val="000000"/>
              </a:buClr>
              <a:buSzPct val="100000"/>
              <a:buFont typeface="Times New Roman" pitchFamily="16" charset="0"/>
              <a:buNone/>
              <a:tabLst/>
            </a:pPr>
            <a:endParaRPr kumimoji="0" lang="en-US" sz="1800" b="0" i="0" u="none" strike="noStrike" cap="none" normalizeH="0" baseline="0" smtClean="0">
              <a:ln>
                <a:noFill/>
              </a:ln>
              <a:effectLst/>
              <a:latin typeface="Arial" charset="0"/>
            </a:endParaRPr>
          </a:p>
        </p:txBody>
      </p:sp>
      <p:sp>
        <p:nvSpPr>
          <p:cNvPr id="19" name="Flowchart: Connector 18"/>
          <p:cNvSpPr/>
          <p:nvPr/>
        </p:nvSpPr>
        <p:spPr bwMode="auto">
          <a:xfrm>
            <a:off x="6967435" y="4266533"/>
            <a:ext cx="304800" cy="304800"/>
          </a:xfrm>
          <a:prstGeom prst="flowChartConnector">
            <a:avLst/>
          </a:prstGeom>
          <a:solidFill>
            <a:schemeClr val="tx2">
              <a:lumMod val="50000"/>
              <a:lumOff val="5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57200" rtl="0" eaLnBrk="1" fontAlgn="base" latinLnBrk="0" hangingPunct="0">
              <a:lnSpc>
                <a:spcPct val="93000"/>
              </a:lnSpc>
              <a:spcBef>
                <a:spcPct val="0"/>
              </a:spcBef>
              <a:spcAft>
                <a:spcPct val="0"/>
              </a:spcAft>
              <a:buClr>
                <a:srgbClr val="000000"/>
              </a:buClr>
              <a:buSzPct val="100000"/>
              <a:buFont typeface="Times New Roman" pitchFamily="16" charset="0"/>
              <a:buNone/>
              <a:tabLst/>
            </a:pPr>
            <a:endParaRPr kumimoji="0" lang="en-US" sz="1800" b="0" i="0" u="none" strike="noStrike" cap="none" normalizeH="0" baseline="0" smtClean="0">
              <a:ln>
                <a:noFill/>
              </a:ln>
              <a:effectLst/>
              <a:latin typeface="Arial" charset="0"/>
            </a:endParaRPr>
          </a:p>
        </p:txBody>
      </p:sp>
      <p:sp>
        <p:nvSpPr>
          <p:cNvPr id="20" name="TextBox 19"/>
          <p:cNvSpPr txBox="1"/>
          <p:nvPr/>
        </p:nvSpPr>
        <p:spPr>
          <a:xfrm>
            <a:off x="1481035" y="2361533"/>
            <a:ext cx="312906" cy="349968"/>
          </a:xfrm>
          <a:prstGeom prst="rect">
            <a:avLst/>
          </a:prstGeom>
          <a:noFill/>
        </p:spPr>
        <p:txBody>
          <a:bodyPr wrap="none" rtlCol="0">
            <a:spAutoFit/>
          </a:bodyPr>
          <a:lstStyle/>
          <a:p>
            <a:r>
              <a:rPr lang="en-US" dirty="0" smtClean="0"/>
              <a:t>1</a:t>
            </a:r>
            <a:endParaRPr lang="en-US" dirty="0"/>
          </a:p>
        </p:txBody>
      </p:sp>
      <p:sp>
        <p:nvSpPr>
          <p:cNvPr id="21" name="TextBox 20"/>
          <p:cNvSpPr txBox="1"/>
          <p:nvPr/>
        </p:nvSpPr>
        <p:spPr>
          <a:xfrm>
            <a:off x="1491195" y="3251085"/>
            <a:ext cx="312906" cy="349968"/>
          </a:xfrm>
          <a:prstGeom prst="rect">
            <a:avLst/>
          </a:prstGeom>
          <a:noFill/>
        </p:spPr>
        <p:txBody>
          <a:bodyPr wrap="none" rtlCol="0">
            <a:spAutoFit/>
          </a:bodyPr>
          <a:lstStyle/>
          <a:p>
            <a:r>
              <a:rPr lang="en-US" dirty="0" smtClean="0"/>
              <a:t>2</a:t>
            </a:r>
            <a:endParaRPr lang="en-US" dirty="0"/>
          </a:p>
        </p:txBody>
      </p:sp>
      <p:sp>
        <p:nvSpPr>
          <p:cNvPr id="22" name="TextBox 21"/>
          <p:cNvSpPr txBox="1"/>
          <p:nvPr/>
        </p:nvSpPr>
        <p:spPr>
          <a:xfrm>
            <a:off x="1481035" y="4190333"/>
            <a:ext cx="312906" cy="349968"/>
          </a:xfrm>
          <a:prstGeom prst="rect">
            <a:avLst/>
          </a:prstGeom>
          <a:noFill/>
        </p:spPr>
        <p:txBody>
          <a:bodyPr wrap="none" rtlCol="0">
            <a:spAutoFit/>
          </a:bodyPr>
          <a:lstStyle/>
          <a:p>
            <a:r>
              <a:rPr lang="en-US" dirty="0" smtClean="0"/>
              <a:t>3</a:t>
            </a:r>
            <a:endParaRPr lang="en-US" dirty="0"/>
          </a:p>
        </p:txBody>
      </p:sp>
      <p:sp>
        <p:nvSpPr>
          <p:cNvPr id="23" name="TextBox 22"/>
          <p:cNvSpPr txBox="1"/>
          <p:nvPr/>
        </p:nvSpPr>
        <p:spPr>
          <a:xfrm>
            <a:off x="2624035" y="4876133"/>
            <a:ext cx="697627" cy="369332"/>
          </a:xfrm>
          <a:prstGeom prst="rect">
            <a:avLst/>
          </a:prstGeom>
          <a:noFill/>
        </p:spPr>
        <p:txBody>
          <a:bodyPr wrap="none" rtlCol="0">
            <a:spAutoFit/>
          </a:bodyPr>
          <a:lstStyle/>
          <a:p>
            <a:r>
              <a:rPr lang="en-US" b="1" dirty="0" err="1" smtClean="0">
                <a:solidFill>
                  <a:srgbClr val="00B0F0"/>
                </a:solidFill>
              </a:rPr>
              <a:t>a</a:t>
            </a:r>
            <a:r>
              <a:rPr lang="en-US" dirty="0" err="1" smtClean="0"/>
              <a:t>aaa</a:t>
            </a:r>
            <a:endParaRPr lang="en-US" dirty="0"/>
          </a:p>
        </p:txBody>
      </p:sp>
      <p:sp>
        <p:nvSpPr>
          <p:cNvPr id="24" name="TextBox 23"/>
          <p:cNvSpPr txBox="1"/>
          <p:nvPr/>
        </p:nvSpPr>
        <p:spPr>
          <a:xfrm>
            <a:off x="3758929" y="4876133"/>
            <a:ext cx="697627" cy="369332"/>
          </a:xfrm>
          <a:prstGeom prst="rect">
            <a:avLst/>
          </a:prstGeom>
          <a:noFill/>
        </p:spPr>
        <p:txBody>
          <a:bodyPr wrap="none" rtlCol="0">
            <a:spAutoFit/>
          </a:bodyPr>
          <a:lstStyle/>
          <a:p>
            <a:r>
              <a:rPr lang="en-US" dirty="0" err="1" smtClean="0"/>
              <a:t>a</a:t>
            </a:r>
            <a:r>
              <a:rPr lang="en-US" b="1" dirty="0" err="1" smtClean="0">
                <a:solidFill>
                  <a:srgbClr val="00B0F0"/>
                </a:solidFill>
              </a:rPr>
              <a:t>a</a:t>
            </a:r>
            <a:r>
              <a:rPr lang="en-US" dirty="0" err="1" smtClean="0"/>
              <a:t>aa</a:t>
            </a:r>
            <a:endParaRPr lang="en-US" dirty="0"/>
          </a:p>
        </p:txBody>
      </p:sp>
      <p:sp>
        <p:nvSpPr>
          <p:cNvPr id="25" name="TextBox 24"/>
          <p:cNvSpPr txBox="1"/>
          <p:nvPr/>
        </p:nvSpPr>
        <p:spPr>
          <a:xfrm>
            <a:off x="4986235" y="4897005"/>
            <a:ext cx="697627" cy="369332"/>
          </a:xfrm>
          <a:prstGeom prst="rect">
            <a:avLst/>
          </a:prstGeom>
          <a:noFill/>
        </p:spPr>
        <p:txBody>
          <a:bodyPr wrap="none" rtlCol="0">
            <a:spAutoFit/>
          </a:bodyPr>
          <a:lstStyle/>
          <a:p>
            <a:r>
              <a:rPr lang="en-US" dirty="0" err="1" smtClean="0"/>
              <a:t>aa</a:t>
            </a:r>
            <a:r>
              <a:rPr lang="en-US" b="1" dirty="0" err="1" smtClean="0">
                <a:solidFill>
                  <a:srgbClr val="00B0F0"/>
                </a:solidFill>
              </a:rPr>
              <a:t>a</a:t>
            </a:r>
            <a:r>
              <a:rPr lang="en-US" dirty="0" err="1" smtClean="0"/>
              <a:t>a</a:t>
            </a:r>
            <a:endParaRPr lang="en-US" dirty="0"/>
          </a:p>
        </p:txBody>
      </p:sp>
      <p:sp>
        <p:nvSpPr>
          <p:cNvPr id="26" name="TextBox 25"/>
          <p:cNvSpPr txBox="1"/>
          <p:nvPr/>
        </p:nvSpPr>
        <p:spPr>
          <a:xfrm>
            <a:off x="6273529" y="4907165"/>
            <a:ext cx="697627" cy="369332"/>
          </a:xfrm>
          <a:prstGeom prst="rect">
            <a:avLst/>
          </a:prstGeom>
          <a:noFill/>
        </p:spPr>
        <p:txBody>
          <a:bodyPr wrap="none" rtlCol="0">
            <a:spAutoFit/>
          </a:bodyPr>
          <a:lstStyle/>
          <a:p>
            <a:r>
              <a:rPr lang="en-US" dirty="0" err="1" smtClean="0"/>
              <a:t>aaa</a:t>
            </a:r>
            <a:r>
              <a:rPr lang="en-US" b="1" dirty="0" err="1" smtClean="0">
                <a:solidFill>
                  <a:srgbClr val="00B0F0"/>
                </a:solidFill>
              </a:rPr>
              <a:t>a</a:t>
            </a:r>
            <a:endParaRPr lang="en-US" b="1" dirty="0">
              <a:solidFill>
                <a:srgbClr val="00B0F0"/>
              </a:solidFill>
            </a:endParaRPr>
          </a:p>
        </p:txBody>
      </p:sp>
      <p:sp>
        <p:nvSpPr>
          <p:cNvPr id="27" name="TextBox 26"/>
          <p:cNvSpPr txBox="1"/>
          <p:nvPr/>
        </p:nvSpPr>
        <p:spPr>
          <a:xfrm>
            <a:off x="1862035" y="5485733"/>
            <a:ext cx="466794" cy="349968"/>
          </a:xfrm>
          <a:prstGeom prst="rect">
            <a:avLst/>
          </a:prstGeom>
          <a:noFill/>
        </p:spPr>
        <p:txBody>
          <a:bodyPr wrap="none" rtlCol="0">
            <a:spAutoFit/>
          </a:bodyPr>
          <a:lstStyle/>
          <a:p>
            <a:r>
              <a:rPr lang="en-US" dirty="0" smtClean="0"/>
              <a:t>{1}</a:t>
            </a:r>
            <a:endParaRPr lang="en-US" dirty="0"/>
          </a:p>
        </p:txBody>
      </p:sp>
      <p:sp>
        <p:nvSpPr>
          <p:cNvPr id="28" name="TextBox 27"/>
          <p:cNvSpPr txBox="1"/>
          <p:nvPr/>
        </p:nvSpPr>
        <p:spPr>
          <a:xfrm>
            <a:off x="2915520" y="5485733"/>
            <a:ext cx="659155" cy="349968"/>
          </a:xfrm>
          <a:prstGeom prst="rect">
            <a:avLst/>
          </a:prstGeom>
          <a:noFill/>
        </p:spPr>
        <p:txBody>
          <a:bodyPr wrap="none" rtlCol="0">
            <a:spAutoFit/>
          </a:bodyPr>
          <a:lstStyle/>
          <a:p>
            <a:r>
              <a:rPr lang="en-US" dirty="0" smtClean="0"/>
              <a:t>{1,2}</a:t>
            </a:r>
            <a:endParaRPr lang="en-US" dirty="0"/>
          </a:p>
        </p:txBody>
      </p:sp>
      <p:sp>
        <p:nvSpPr>
          <p:cNvPr id="29" name="TextBox 28"/>
          <p:cNvSpPr txBox="1"/>
          <p:nvPr/>
        </p:nvSpPr>
        <p:spPr>
          <a:xfrm>
            <a:off x="4134720" y="5485733"/>
            <a:ext cx="851515" cy="349968"/>
          </a:xfrm>
          <a:prstGeom prst="rect">
            <a:avLst/>
          </a:prstGeom>
          <a:noFill/>
        </p:spPr>
        <p:txBody>
          <a:bodyPr wrap="none" rtlCol="0">
            <a:spAutoFit/>
          </a:bodyPr>
          <a:lstStyle/>
          <a:p>
            <a:r>
              <a:rPr lang="en-US" dirty="0" smtClean="0"/>
              <a:t>{1,2,3}</a:t>
            </a:r>
            <a:endParaRPr lang="en-US" dirty="0"/>
          </a:p>
        </p:txBody>
      </p:sp>
      <p:sp>
        <p:nvSpPr>
          <p:cNvPr id="30" name="TextBox 29"/>
          <p:cNvSpPr txBox="1"/>
          <p:nvPr/>
        </p:nvSpPr>
        <p:spPr>
          <a:xfrm>
            <a:off x="5430120" y="5485733"/>
            <a:ext cx="851515" cy="349968"/>
          </a:xfrm>
          <a:prstGeom prst="rect">
            <a:avLst/>
          </a:prstGeom>
          <a:noFill/>
        </p:spPr>
        <p:txBody>
          <a:bodyPr wrap="none" rtlCol="0">
            <a:spAutoFit/>
          </a:bodyPr>
          <a:lstStyle/>
          <a:p>
            <a:r>
              <a:rPr lang="en-US" dirty="0" smtClean="0"/>
              <a:t>{1,2,3}</a:t>
            </a:r>
            <a:endParaRPr lang="en-US" dirty="0"/>
          </a:p>
        </p:txBody>
      </p:sp>
      <p:sp>
        <p:nvSpPr>
          <p:cNvPr id="31" name="TextBox 30"/>
          <p:cNvSpPr txBox="1"/>
          <p:nvPr/>
        </p:nvSpPr>
        <p:spPr>
          <a:xfrm>
            <a:off x="6725520" y="5485733"/>
            <a:ext cx="851515" cy="349968"/>
          </a:xfrm>
          <a:prstGeom prst="rect">
            <a:avLst/>
          </a:prstGeom>
          <a:noFill/>
        </p:spPr>
        <p:txBody>
          <a:bodyPr wrap="none" rtlCol="0">
            <a:spAutoFit/>
          </a:bodyPr>
          <a:lstStyle/>
          <a:p>
            <a:r>
              <a:rPr lang="en-US" dirty="0" smtClean="0"/>
              <a:t>{1,2,3}</a:t>
            </a:r>
            <a:endParaRPr lang="en-US" dirty="0"/>
          </a:p>
        </p:txBody>
      </p:sp>
      <p:cxnSp>
        <p:nvCxnSpPr>
          <p:cNvPr id="32" name="Straight Arrow Connector 31"/>
          <p:cNvCxnSpPr>
            <a:stCxn id="4" idx="6"/>
            <a:endCxn id="8" idx="2"/>
          </p:cNvCxnSpPr>
          <p:nvPr/>
        </p:nvCxnSpPr>
        <p:spPr bwMode="auto">
          <a:xfrm>
            <a:off x="2243035" y="2513933"/>
            <a:ext cx="914400" cy="1588"/>
          </a:xfrm>
          <a:prstGeom prst="straightConnector1">
            <a:avLst/>
          </a:prstGeom>
          <a:solidFill>
            <a:srgbClr val="00B8FF"/>
          </a:solidFill>
          <a:ln w="19050" cap="flat" cmpd="sng" algn="ctr">
            <a:solidFill>
              <a:schemeClr val="tx1"/>
            </a:solidFill>
            <a:prstDash val="solid"/>
            <a:round/>
            <a:headEnd type="none" w="med" len="med"/>
            <a:tailEnd type="arrow"/>
          </a:ln>
          <a:effectLst/>
        </p:spPr>
      </p:cxnSp>
      <p:sp>
        <p:nvSpPr>
          <p:cNvPr id="33" name="TextBox 32"/>
          <p:cNvSpPr txBox="1"/>
          <p:nvPr/>
        </p:nvSpPr>
        <p:spPr>
          <a:xfrm>
            <a:off x="2395435" y="2209133"/>
            <a:ext cx="484428" cy="369332"/>
          </a:xfrm>
          <a:prstGeom prst="rect">
            <a:avLst/>
          </a:prstGeom>
          <a:noFill/>
        </p:spPr>
        <p:txBody>
          <a:bodyPr wrap="none" rtlCol="0">
            <a:spAutoFit/>
          </a:bodyPr>
          <a:lstStyle/>
          <a:p>
            <a:r>
              <a:rPr lang="en-US" dirty="0" smtClean="0"/>
              <a:t>{t</a:t>
            </a:r>
            <a:r>
              <a:rPr lang="en-US" baseline="-25000" dirty="0" smtClean="0"/>
              <a:t>1</a:t>
            </a:r>
            <a:r>
              <a:rPr lang="en-US" dirty="0" smtClean="0"/>
              <a:t>}</a:t>
            </a:r>
            <a:endParaRPr lang="en-US" dirty="0"/>
          </a:p>
        </p:txBody>
      </p:sp>
      <p:sp>
        <p:nvSpPr>
          <p:cNvPr id="34" name="TextBox 33"/>
          <p:cNvSpPr txBox="1"/>
          <p:nvPr/>
        </p:nvSpPr>
        <p:spPr>
          <a:xfrm>
            <a:off x="3690835" y="2198973"/>
            <a:ext cx="484428" cy="369332"/>
          </a:xfrm>
          <a:prstGeom prst="rect">
            <a:avLst/>
          </a:prstGeom>
          <a:noFill/>
        </p:spPr>
        <p:txBody>
          <a:bodyPr wrap="none" rtlCol="0">
            <a:spAutoFit/>
          </a:bodyPr>
          <a:lstStyle/>
          <a:p>
            <a:r>
              <a:rPr lang="en-US" dirty="0" smtClean="0"/>
              <a:t>{t</a:t>
            </a:r>
            <a:r>
              <a:rPr lang="en-US" baseline="-25000" dirty="0" smtClean="0"/>
              <a:t>1</a:t>
            </a:r>
            <a:r>
              <a:rPr lang="en-US" dirty="0" smtClean="0"/>
              <a:t>}</a:t>
            </a:r>
            <a:endParaRPr lang="en-US" dirty="0"/>
          </a:p>
        </p:txBody>
      </p:sp>
      <p:sp>
        <p:nvSpPr>
          <p:cNvPr id="35" name="TextBox 34"/>
          <p:cNvSpPr txBox="1"/>
          <p:nvPr/>
        </p:nvSpPr>
        <p:spPr>
          <a:xfrm>
            <a:off x="4912520" y="2219845"/>
            <a:ext cx="484428" cy="369332"/>
          </a:xfrm>
          <a:prstGeom prst="rect">
            <a:avLst/>
          </a:prstGeom>
          <a:noFill/>
        </p:spPr>
        <p:txBody>
          <a:bodyPr wrap="none" rtlCol="0">
            <a:spAutoFit/>
          </a:bodyPr>
          <a:lstStyle/>
          <a:p>
            <a:r>
              <a:rPr lang="en-US" dirty="0" smtClean="0"/>
              <a:t>{t</a:t>
            </a:r>
            <a:r>
              <a:rPr lang="en-US" baseline="-25000" dirty="0" smtClean="0"/>
              <a:t>1</a:t>
            </a:r>
            <a:r>
              <a:rPr lang="en-US" dirty="0" smtClean="0"/>
              <a:t>}</a:t>
            </a:r>
            <a:endParaRPr lang="en-US" dirty="0"/>
          </a:p>
        </p:txBody>
      </p:sp>
      <p:sp>
        <p:nvSpPr>
          <p:cNvPr id="36" name="TextBox 35"/>
          <p:cNvSpPr txBox="1"/>
          <p:nvPr/>
        </p:nvSpPr>
        <p:spPr>
          <a:xfrm>
            <a:off x="6131720" y="2214213"/>
            <a:ext cx="484428" cy="369332"/>
          </a:xfrm>
          <a:prstGeom prst="rect">
            <a:avLst/>
          </a:prstGeom>
          <a:noFill/>
        </p:spPr>
        <p:txBody>
          <a:bodyPr wrap="none" rtlCol="0">
            <a:spAutoFit/>
          </a:bodyPr>
          <a:lstStyle/>
          <a:p>
            <a:r>
              <a:rPr lang="en-US" dirty="0" smtClean="0"/>
              <a:t>{t</a:t>
            </a:r>
            <a:r>
              <a:rPr lang="en-US" baseline="-25000" dirty="0" smtClean="0"/>
              <a:t>1</a:t>
            </a:r>
            <a:r>
              <a:rPr lang="en-US" dirty="0" smtClean="0"/>
              <a:t>}</a:t>
            </a:r>
            <a:endParaRPr lang="en-US" dirty="0"/>
          </a:p>
        </p:txBody>
      </p:sp>
      <p:cxnSp>
        <p:nvCxnSpPr>
          <p:cNvPr id="37" name="Straight Arrow Connector 36"/>
          <p:cNvCxnSpPr>
            <a:stCxn id="4" idx="5"/>
            <a:endCxn id="9" idx="2"/>
          </p:cNvCxnSpPr>
          <p:nvPr/>
        </p:nvCxnSpPr>
        <p:spPr bwMode="auto">
          <a:xfrm rot="16200000" flipH="1">
            <a:off x="2274598" y="2545495"/>
            <a:ext cx="806637" cy="959037"/>
          </a:xfrm>
          <a:prstGeom prst="straightConnector1">
            <a:avLst/>
          </a:prstGeom>
          <a:solidFill>
            <a:srgbClr val="00B8FF"/>
          </a:solidFill>
          <a:ln w="19050" cap="flat" cmpd="sng" algn="ctr">
            <a:solidFill>
              <a:schemeClr val="tx1"/>
            </a:solidFill>
            <a:prstDash val="solid"/>
            <a:round/>
            <a:headEnd type="none" w="med" len="med"/>
            <a:tailEnd type="arrow"/>
          </a:ln>
          <a:effectLst/>
        </p:spPr>
      </p:cxnSp>
      <p:cxnSp>
        <p:nvCxnSpPr>
          <p:cNvPr id="38" name="Straight Arrow Connector 37"/>
          <p:cNvCxnSpPr>
            <a:stCxn id="9" idx="6"/>
            <a:endCxn id="13" idx="1"/>
          </p:cNvCxnSpPr>
          <p:nvPr/>
        </p:nvCxnSpPr>
        <p:spPr bwMode="auto">
          <a:xfrm>
            <a:off x="3462235" y="3428333"/>
            <a:ext cx="959037" cy="826957"/>
          </a:xfrm>
          <a:prstGeom prst="straightConnector1">
            <a:avLst/>
          </a:prstGeom>
          <a:solidFill>
            <a:srgbClr val="00B8FF"/>
          </a:solidFill>
          <a:ln w="19050" cap="flat" cmpd="sng" algn="ctr">
            <a:solidFill>
              <a:schemeClr val="tx1"/>
            </a:solidFill>
            <a:prstDash val="solid"/>
            <a:round/>
            <a:headEnd type="none" w="med" len="med"/>
            <a:tailEnd type="arrow"/>
          </a:ln>
          <a:effectLst/>
        </p:spPr>
      </p:cxnSp>
      <p:cxnSp>
        <p:nvCxnSpPr>
          <p:cNvPr id="39" name="Straight Arrow Connector 38"/>
          <p:cNvCxnSpPr>
            <a:stCxn id="8" idx="5"/>
            <a:endCxn id="12" idx="2"/>
          </p:cNvCxnSpPr>
          <p:nvPr/>
        </p:nvCxnSpPr>
        <p:spPr bwMode="auto">
          <a:xfrm rot="16200000" flipH="1">
            <a:off x="3483638" y="2555655"/>
            <a:ext cx="826957" cy="959037"/>
          </a:xfrm>
          <a:prstGeom prst="straightConnector1">
            <a:avLst/>
          </a:prstGeom>
          <a:solidFill>
            <a:srgbClr val="00B8FF"/>
          </a:solidFill>
          <a:ln w="19050" cap="flat" cmpd="sng" algn="ctr">
            <a:solidFill>
              <a:schemeClr val="tx1"/>
            </a:solidFill>
            <a:prstDash val="solid"/>
            <a:round/>
            <a:headEnd type="none" w="med" len="med"/>
            <a:tailEnd type="arrow"/>
          </a:ln>
          <a:effectLst/>
        </p:spPr>
      </p:cxnSp>
      <p:cxnSp>
        <p:nvCxnSpPr>
          <p:cNvPr id="40" name="Straight Arrow Connector 39"/>
          <p:cNvCxnSpPr>
            <a:stCxn id="12" idx="6"/>
            <a:endCxn id="16" idx="2"/>
          </p:cNvCxnSpPr>
          <p:nvPr/>
        </p:nvCxnSpPr>
        <p:spPr bwMode="auto">
          <a:xfrm>
            <a:off x="4681435" y="3448653"/>
            <a:ext cx="990600" cy="970280"/>
          </a:xfrm>
          <a:prstGeom prst="straightConnector1">
            <a:avLst/>
          </a:prstGeom>
          <a:solidFill>
            <a:srgbClr val="00B8FF"/>
          </a:solidFill>
          <a:ln w="19050" cap="flat" cmpd="sng" algn="ctr">
            <a:solidFill>
              <a:schemeClr val="tx1"/>
            </a:solidFill>
            <a:prstDash val="solid"/>
            <a:round/>
            <a:headEnd type="none" w="med" len="med"/>
            <a:tailEnd type="arrow"/>
          </a:ln>
          <a:effectLst/>
        </p:spPr>
      </p:cxnSp>
      <p:cxnSp>
        <p:nvCxnSpPr>
          <p:cNvPr id="41" name="Straight Arrow Connector 40"/>
          <p:cNvCxnSpPr>
            <a:stCxn id="11" idx="5"/>
            <a:endCxn id="15" idx="2"/>
          </p:cNvCxnSpPr>
          <p:nvPr/>
        </p:nvCxnSpPr>
        <p:spPr bwMode="auto">
          <a:xfrm rot="16200000" flipH="1">
            <a:off x="4723158" y="2555655"/>
            <a:ext cx="862517" cy="1035237"/>
          </a:xfrm>
          <a:prstGeom prst="straightConnector1">
            <a:avLst/>
          </a:prstGeom>
          <a:solidFill>
            <a:srgbClr val="00B8FF"/>
          </a:solidFill>
          <a:ln w="19050" cap="flat" cmpd="sng" algn="ctr">
            <a:solidFill>
              <a:schemeClr val="tx1"/>
            </a:solidFill>
            <a:prstDash val="solid"/>
            <a:round/>
            <a:headEnd type="none" w="med" len="med"/>
            <a:tailEnd type="arrow"/>
          </a:ln>
          <a:effectLst/>
        </p:spPr>
      </p:cxnSp>
      <p:cxnSp>
        <p:nvCxnSpPr>
          <p:cNvPr id="42" name="Straight Arrow Connector 41"/>
          <p:cNvCxnSpPr>
            <a:stCxn id="14" idx="5"/>
            <a:endCxn id="18" idx="2"/>
          </p:cNvCxnSpPr>
          <p:nvPr/>
        </p:nvCxnSpPr>
        <p:spPr bwMode="auto">
          <a:xfrm rot="16200000" flipH="1">
            <a:off x="5988078" y="2591215"/>
            <a:ext cx="857437" cy="969197"/>
          </a:xfrm>
          <a:prstGeom prst="straightConnector1">
            <a:avLst/>
          </a:prstGeom>
          <a:solidFill>
            <a:srgbClr val="00B8FF"/>
          </a:solidFill>
          <a:ln w="19050" cap="flat" cmpd="sng" algn="ctr">
            <a:solidFill>
              <a:schemeClr val="tx1"/>
            </a:solidFill>
            <a:prstDash val="solid"/>
            <a:round/>
            <a:headEnd type="none" w="med" len="med"/>
            <a:tailEnd type="arrow"/>
          </a:ln>
          <a:effectLst/>
        </p:spPr>
      </p:cxnSp>
      <p:cxnSp>
        <p:nvCxnSpPr>
          <p:cNvPr id="43" name="Straight Arrow Connector 42"/>
          <p:cNvCxnSpPr>
            <a:stCxn id="15" idx="6"/>
            <a:endCxn id="19" idx="2"/>
          </p:cNvCxnSpPr>
          <p:nvPr/>
        </p:nvCxnSpPr>
        <p:spPr bwMode="auto">
          <a:xfrm>
            <a:off x="5976835" y="3504533"/>
            <a:ext cx="990600" cy="914400"/>
          </a:xfrm>
          <a:prstGeom prst="straightConnector1">
            <a:avLst/>
          </a:prstGeom>
          <a:solidFill>
            <a:srgbClr val="00B8FF"/>
          </a:solidFill>
          <a:ln w="19050" cap="flat" cmpd="sng" algn="ctr">
            <a:solidFill>
              <a:schemeClr val="tx1"/>
            </a:solidFill>
            <a:prstDash val="solid"/>
            <a:round/>
            <a:headEnd type="none" w="med" len="med"/>
            <a:tailEnd type="arrow"/>
          </a:ln>
          <a:effectLst/>
        </p:spPr>
      </p:cxnSp>
      <p:cxnSp>
        <p:nvCxnSpPr>
          <p:cNvPr id="44" name="Straight Arrow Connector 43"/>
          <p:cNvCxnSpPr>
            <a:stCxn id="11" idx="6"/>
            <a:endCxn id="14" idx="2"/>
          </p:cNvCxnSpPr>
          <p:nvPr/>
        </p:nvCxnSpPr>
        <p:spPr bwMode="auto">
          <a:xfrm>
            <a:off x="4681435" y="2534253"/>
            <a:ext cx="990600" cy="5080"/>
          </a:xfrm>
          <a:prstGeom prst="straightConnector1">
            <a:avLst/>
          </a:prstGeom>
          <a:solidFill>
            <a:srgbClr val="00B8FF"/>
          </a:solidFill>
          <a:ln w="19050" cap="flat" cmpd="sng" algn="ctr">
            <a:solidFill>
              <a:schemeClr val="tx1"/>
            </a:solidFill>
            <a:prstDash val="solid"/>
            <a:round/>
            <a:headEnd type="none" w="med" len="med"/>
            <a:tailEnd type="arrow"/>
          </a:ln>
          <a:effectLst/>
        </p:spPr>
      </p:cxnSp>
      <p:cxnSp>
        <p:nvCxnSpPr>
          <p:cNvPr id="45" name="Straight Arrow Connector 44"/>
          <p:cNvCxnSpPr>
            <a:stCxn id="14" idx="6"/>
            <a:endCxn id="17" idx="2"/>
          </p:cNvCxnSpPr>
          <p:nvPr/>
        </p:nvCxnSpPr>
        <p:spPr bwMode="auto">
          <a:xfrm>
            <a:off x="5976835" y="2539333"/>
            <a:ext cx="924560" cy="1588"/>
          </a:xfrm>
          <a:prstGeom prst="straightConnector1">
            <a:avLst/>
          </a:prstGeom>
          <a:solidFill>
            <a:srgbClr val="00B8FF"/>
          </a:solidFill>
          <a:ln w="19050" cap="flat" cmpd="sng" algn="ctr">
            <a:solidFill>
              <a:schemeClr val="tx1"/>
            </a:solidFill>
            <a:prstDash val="solid"/>
            <a:round/>
            <a:headEnd type="none" w="med" len="med"/>
            <a:tailEnd type="arrow"/>
          </a:ln>
          <a:effectLst/>
        </p:spPr>
      </p:cxnSp>
      <p:cxnSp>
        <p:nvCxnSpPr>
          <p:cNvPr id="46" name="Straight Arrow Connector 45"/>
          <p:cNvCxnSpPr>
            <a:stCxn id="8" idx="6"/>
            <a:endCxn id="11" idx="2"/>
          </p:cNvCxnSpPr>
          <p:nvPr/>
        </p:nvCxnSpPr>
        <p:spPr bwMode="auto">
          <a:xfrm>
            <a:off x="3462235" y="2513933"/>
            <a:ext cx="914400" cy="20320"/>
          </a:xfrm>
          <a:prstGeom prst="straightConnector1">
            <a:avLst/>
          </a:prstGeom>
          <a:solidFill>
            <a:srgbClr val="00B8FF"/>
          </a:solidFill>
          <a:ln w="19050" cap="flat" cmpd="sng" algn="ctr">
            <a:solidFill>
              <a:schemeClr val="tx1"/>
            </a:solidFill>
            <a:prstDash val="solid"/>
            <a:round/>
            <a:headEnd type="none" w="med" len="med"/>
            <a:tailEnd type="arrow"/>
          </a:ln>
          <a:effectLst/>
        </p:spPr>
      </p:cxnSp>
      <p:sp>
        <p:nvSpPr>
          <p:cNvPr id="47" name="TextBox 46"/>
          <p:cNvSpPr txBox="1"/>
          <p:nvPr/>
        </p:nvSpPr>
        <p:spPr>
          <a:xfrm>
            <a:off x="7348435" y="4266533"/>
            <a:ext cx="1066800" cy="369332"/>
          </a:xfrm>
          <a:prstGeom prst="rect">
            <a:avLst/>
          </a:prstGeom>
          <a:noFill/>
        </p:spPr>
        <p:txBody>
          <a:bodyPr wrap="square" rtlCol="0">
            <a:spAutoFit/>
          </a:bodyPr>
          <a:lstStyle/>
          <a:p>
            <a:r>
              <a:rPr lang="en-US" b="1" dirty="0" smtClean="0"/>
              <a:t>Accept</a:t>
            </a:r>
            <a:endParaRPr lang="en-US" b="1" dirty="0"/>
          </a:p>
        </p:txBody>
      </p:sp>
      <p:sp>
        <p:nvSpPr>
          <p:cNvPr id="48" name="TextBox 47"/>
          <p:cNvSpPr txBox="1"/>
          <p:nvPr/>
        </p:nvSpPr>
        <p:spPr>
          <a:xfrm>
            <a:off x="719035" y="5485733"/>
            <a:ext cx="979755" cy="349968"/>
          </a:xfrm>
          <a:prstGeom prst="rect">
            <a:avLst/>
          </a:prstGeom>
          <a:noFill/>
        </p:spPr>
        <p:txBody>
          <a:bodyPr wrap="none" rtlCol="0">
            <a:spAutoFit/>
          </a:bodyPr>
          <a:lstStyle/>
          <a:p>
            <a:r>
              <a:rPr lang="en-US" dirty="0" smtClean="0"/>
              <a:t>Frontier</a:t>
            </a:r>
            <a:endParaRPr lang="en-US" dirty="0"/>
          </a:p>
        </p:txBody>
      </p:sp>
      <p:sp>
        <p:nvSpPr>
          <p:cNvPr id="49" name="Slide Number Placeholder 3"/>
          <p:cNvSpPr>
            <a:spLocks noGrp="1"/>
          </p:cNvSpPr>
          <p:nvPr>
            <p:ph type="sldNum" sz="quarter" idx="10"/>
          </p:nvPr>
        </p:nvSpPr>
        <p:spPr>
          <a:xfrm>
            <a:off x="6553200" y="6245225"/>
            <a:ext cx="2133600" cy="476250"/>
          </a:xfrm>
        </p:spPr>
        <p:txBody>
          <a:bodyPr/>
          <a:lstStyle/>
          <a:p>
            <a:fld id="{2EC333B5-80CE-4E4C-8940-BF400749D67B}" type="slidenum">
              <a:rPr lang="en-US" smtClean="0"/>
              <a:pPr/>
              <a:t>32</a:t>
            </a:fld>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500"/>
                                        <p:tgtEl>
                                          <p:spTgt spid="4"/>
                                        </p:tgtEl>
                                      </p:cBhvr>
                                    </p:animEffect>
                                  </p:childTnLst>
                                </p:cTn>
                              </p:par>
                              <p:par>
                                <p:cTn id="8" presetID="3" presetClass="entr" presetSubtype="10" fill="hold" nodeType="withEffect">
                                  <p:stCondLst>
                                    <p:cond delay="0"/>
                                  </p:stCondLst>
                                  <p:childTnLst>
                                    <p:set>
                                      <p:cBhvr>
                                        <p:cTn id="9" dur="1" fill="hold">
                                          <p:stCondLst>
                                            <p:cond delay="0"/>
                                          </p:stCondLst>
                                        </p:cTn>
                                        <p:tgtEl>
                                          <p:spTgt spid="27"/>
                                        </p:tgtEl>
                                        <p:attrNameLst>
                                          <p:attrName>style.visibility</p:attrName>
                                        </p:attrNameLst>
                                      </p:cBhvr>
                                      <p:to>
                                        <p:strVal val="visible"/>
                                      </p:to>
                                    </p:set>
                                    <p:animEffect transition="in" filter="blinds(horizontal)">
                                      <p:cBhvr>
                                        <p:cTn id="10" dur="500"/>
                                        <p:tgtEl>
                                          <p:spTgt spid="27"/>
                                        </p:tgtEl>
                                      </p:cBhvr>
                                    </p:animEffect>
                                  </p:childTnLst>
                                </p:cTn>
                              </p:par>
                            </p:childTnLst>
                          </p:cTn>
                        </p:par>
                      </p:childTnLst>
                    </p:cTn>
                  </p:par>
                  <p:par>
                    <p:cTn id="11" fill="hold">
                      <p:stCondLst>
                        <p:cond delay="indefinite"/>
                      </p:stCondLst>
                      <p:childTnLst>
                        <p:par>
                          <p:cTn id="12" fill="hold">
                            <p:stCondLst>
                              <p:cond delay="0"/>
                            </p:stCondLst>
                            <p:childTnLst>
                              <p:par>
                                <p:cTn id="13" presetID="3" presetClass="entr" presetSubtype="10" fill="hold" grpId="0" nodeType="clickEffect">
                                  <p:stCondLst>
                                    <p:cond delay="0"/>
                                  </p:stCondLst>
                                  <p:childTnLst>
                                    <p:set>
                                      <p:cBhvr>
                                        <p:cTn id="14" dur="1" fill="hold">
                                          <p:stCondLst>
                                            <p:cond delay="0"/>
                                          </p:stCondLst>
                                        </p:cTn>
                                        <p:tgtEl>
                                          <p:spTgt spid="33"/>
                                        </p:tgtEl>
                                        <p:attrNameLst>
                                          <p:attrName>style.visibility</p:attrName>
                                        </p:attrNameLst>
                                      </p:cBhvr>
                                      <p:to>
                                        <p:strVal val="visible"/>
                                      </p:to>
                                    </p:set>
                                    <p:animEffect transition="in" filter="blinds(horizontal)">
                                      <p:cBhvr>
                                        <p:cTn id="15" dur="500"/>
                                        <p:tgtEl>
                                          <p:spTgt spid="33"/>
                                        </p:tgtEl>
                                      </p:cBhvr>
                                    </p:animEffect>
                                  </p:childTnLst>
                                </p:cTn>
                              </p:par>
                              <p:par>
                                <p:cTn id="16" presetID="3" presetClass="entr" presetSubtype="10" fill="hold" nodeType="withEffect">
                                  <p:stCondLst>
                                    <p:cond delay="0"/>
                                  </p:stCondLst>
                                  <p:childTnLst>
                                    <p:set>
                                      <p:cBhvr>
                                        <p:cTn id="17" dur="1" fill="hold">
                                          <p:stCondLst>
                                            <p:cond delay="0"/>
                                          </p:stCondLst>
                                        </p:cTn>
                                        <p:tgtEl>
                                          <p:spTgt spid="32"/>
                                        </p:tgtEl>
                                        <p:attrNameLst>
                                          <p:attrName>style.visibility</p:attrName>
                                        </p:attrNameLst>
                                      </p:cBhvr>
                                      <p:to>
                                        <p:strVal val="visible"/>
                                      </p:to>
                                    </p:set>
                                    <p:animEffect transition="in" filter="blinds(horizontal)">
                                      <p:cBhvr>
                                        <p:cTn id="18" dur="500"/>
                                        <p:tgtEl>
                                          <p:spTgt spid="32"/>
                                        </p:tgtEl>
                                      </p:cBhvr>
                                    </p:animEffect>
                                  </p:childTnLst>
                                </p:cTn>
                              </p:par>
                              <p:par>
                                <p:cTn id="19" presetID="3" presetClass="entr" presetSubtype="10" fill="hold" nodeType="withEffect">
                                  <p:stCondLst>
                                    <p:cond delay="0"/>
                                  </p:stCondLst>
                                  <p:childTnLst>
                                    <p:set>
                                      <p:cBhvr>
                                        <p:cTn id="20" dur="1" fill="hold">
                                          <p:stCondLst>
                                            <p:cond delay="0"/>
                                          </p:stCondLst>
                                        </p:cTn>
                                        <p:tgtEl>
                                          <p:spTgt spid="37"/>
                                        </p:tgtEl>
                                        <p:attrNameLst>
                                          <p:attrName>style.visibility</p:attrName>
                                        </p:attrNameLst>
                                      </p:cBhvr>
                                      <p:to>
                                        <p:strVal val="visible"/>
                                      </p:to>
                                    </p:set>
                                    <p:animEffect transition="in" filter="blinds(horizontal)">
                                      <p:cBhvr>
                                        <p:cTn id="21" dur="500"/>
                                        <p:tgtEl>
                                          <p:spTgt spid="37"/>
                                        </p:tgtEl>
                                      </p:cBhvr>
                                    </p:animEffect>
                                  </p:childTnLst>
                                </p:cTn>
                              </p:par>
                              <p:par>
                                <p:cTn id="22" presetID="3" presetClass="entr" presetSubtype="10" fill="hold" grpId="0" nodeType="withEffect">
                                  <p:stCondLst>
                                    <p:cond delay="0"/>
                                  </p:stCondLst>
                                  <p:childTnLst>
                                    <p:set>
                                      <p:cBhvr>
                                        <p:cTn id="23" dur="1" fill="hold">
                                          <p:stCondLst>
                                            <p:cond delay="0"/>
                                          </p:stCondLst>
                                        </p:cTn>
                                        <p:tgtEl>
                                          <p:spTgt spid="23"/>
                                        </p:tgtEl>
                                        <p:attrNameLst>
                                          <p:attrName>style.visibility</p:attrName>
                                        </p:attrNameLst>
                                      </p:cBhvr>
                                      <p:to>
                                        <p:strVal val="visible"/>
                                      </p:to>
                                    </p:set>
                                    <p:animEffect transition="in" filter="blinds(horizontal)">
                                      <p:cBhvr>
                                        <p:cTn id="24" dur="500"/>
                                        <p:tgtEl>
                                          <p:spTgt spid="23"/>
                                        </p:tgtEl>
                                      </p:cBhvr>
                                    </p:animEffect>
                                  </p:childTnLst>
                                </p:cTn>
                              </p:par>
                              <p:par>
                                <p:cTn id="25" presetID="3" presetClass="entr" presetSubtype="10" fill="hold" grpId="0" nodeType="withEffect">
                                  <p:stCondLst>
                                    <p:cond delay="0"/>
                                  </p:stCondLst>
                                  <p:childTnLst>
                                    <p:set>
                                      <p:cBhvr>
                                        <p:cTn id="26" dur="1" fill="hold">
                                          <p:stCondLst>
                                            <p:cond delay="0"/>
                                          </p:stCondLst>
                                        </p:cTn>
                                        <p:tgtEl>
                                          <p:spTgt spid="28"/>
                                        </p:tgtEl>
                                        <p:attrNameLst>
                                          <p:attrName>style.visibility</p:attrName>
                                        </p:attrNameLst>
                                      </p:cBhvr>
                                      <p:to>
                                        <p:strVal val="visible"/>
                                      </p:to>
                                    </p:set>
                                    <p:animEffect transition="in" filter="blinds(horizontal)">
                                      <p:cBhvr>
                                        <p:cTn id="27" dur="500"/>
                                        <p:tgtEl>
                                          <p:spTgt spid="28"/>
                                        </p:tgtEl>
                                      </p:cBhvr>
                                    </p:animEffect>
                                  </p:childTnLst>
                                </p:cTn>
                              </p:par>
                              <p:par>
                                <p:cTn id="28" presetID="3" presetClass="entr" presetSubtype="10" fill="hold" grpId="0" nodeType="withEffect">
                                  <p:stCondLst>
                                    <p:cond delay="0"/>
                                  </p:stCondLst>
                                  <p:childTnLst>
                                    <p:set>
                                      <p:cBhvr>
                                        <p:cTn id="29" dur="1" fill="hold">
                                          <p:stCondLst>
                                            <p:cond delay="0"/>
                                          </p:stCondLst>
                                        </p:cTn>
                                        <p:tgtEl>
                                          <p:spTgt spid="9"/>
                                        </p:tgtEl>
                                        <p:attrNameLst>
                                          <p:attrName>style.visibility</p:attrName>
                                        </p:attrNameLst>
                                      </p:cBhvr>
                                      <p:to>
                                        <p:strVal val="visible"/>
                                      </p:to>
                                    </p:set>
                                    <p:animEffect transition="in" filter="blinds(horizontal)">
                                      <p:cBhvr>
                                        <p:cTn id="30" dur="500"/>
                                        <p:tgtEl>
                                          <p:spTgt spid="9"/>
                                        </p:tgtEl>
                                      </p:cBhvr>
                                    </p:animEffect>
                                  </p:childTnLst>
                                </p:cTn>
                              </p:par>
                              <p:par>
                                <p:cTn id="31" presetID="3" presetClass="entr" presetSubtype="10" fill="hold" grpId="0" nodeType="withEffect">
                                  <p:stCondLst>
                                    <p:cond delay="0"/>
                                  </p:stCondLst>
                                  <p:childTnLst>
                                    <p:set>
                                      <p:cBhvr>
                                        <p:cTn id="32" dur="1" fill="hold">
                                          <p:stCondLst>
                                            <p:cond delay="0"/>
                                          </p:stCondLst>
                                        </p:cTn>
                                        <p:tgtEl>
                                          <p:spTgt spid="8"/>
                                        </p:tgtEl>
                                        <p:attrNameLst>
                                          <p:attrName>style.visibility</p:attrName>
                                        </p:attrNameLst>
                                      </p:cBhvr>
                                      <p:to>
                                        <p:strVal val="visible"/>
                                      </p:to>
                                    </p:set>
                                    <p:animEffect transition="in" filter="blinds(horizontal)">
                                      <p:cBhvr>
                                        <p:cTn id="33" dur="500"/>
                                        <p:tgtEl>
                                          <p:spTgt spid="8"/>
                                        </p:tgtEl>
                                      </p:cBhvr>
                                    </p:animEffect>
                                  </p:childTnLst>
                                </p:cTn>
                              </p:par>
                            </p:childTnLst>
                          </p:cTn>
                        </p:par>
                      </p:childTnLst>
                    </p:cTn>
                  </p:par>
                  <p:par>
                    <p:cTn id="34" fill="hold">
                      <p:stCondLst>
                        <p:cond delay="indefinite"/>
                      </p:stCondLst>
                      <p:childTnLst>
                        <p:par>
                          <p:cTn id="35" fill="hold">
                            <p:stCondLst>
                              <p:cond delay="0"/>
                            </p:stCondLst>
                            <p:childTnLst>
                              <p:par>
                                <p:cTn id="36" presetID="3" presetClass="entr" presetSubtype="10" fill="hold" nodeType="clickEffect">
                                  <p:stCondLst>
                                    <p:cond delay="0"/>
                                  </p:stCondLst>
                                  <p:childTnLst>
                                    <p:set>
                                      <p:cBhvr>
                                        <p:cTn id="37" dur="1" fill="hold">
                                          <p:stCondLst>
                                            <p:cond delay="0"/>
                                          </p:stCondLst>
                                        </p:cTn>
                                        <p:tgtEl>
                                          <p:spTgt spid="46"/>
                                        </p:tgtEl>
                                        <p:attrNameLst>
                                          <p:attrName>style.visibility</p:attrName>
                                        </p:attrNameLst>
                                      </p:cBhvr>
                                      <p:to>
                                        <p:strVal val="visible"/>
                                      </p:to>
                                    </p:set>
                                    <p:animEffect transition="in" filter="blinds(horizontal)">
                                      <p:cBhvr>
                                        <p:cTn id="38" dur="500"/>
                                        <p:tgtEl>
                                          <p:spTgt spid="46"/>
                                        </p:tgtEl>
                                      </p:cBhvr>
                                    </p:animEffect>
                                  </p:childTnLst>
                                </p:cTn>
                              </p:par>
                              <p:par>
                                <p:cTn id="39" presetID="3" presetClass="entr" presetSubtype="10" fill="hold" grpId="0" nodeType="withEffect">
                                  <p:stCondLst>
                                    <p:cond delay="0"/>
                                  </p:stCondLst>
                                  <p:childTnLst>
                                    <p:set>
                                      <p:cBhvr>
                                        <p:cTn id="40" dur="1" fill="hold">
                                          <p:stCondLst>
                                            <p:cond delay="0"/>
                                          </p:stCondLst>
                                        </p:cTn>
                                        <p:tgtEl>
                                          <p:spTgt spid="34"/>
                                        </p:tgtEl>
                                        <p:attrNameLst>
                                          <p:attrName>style.visibility</p:attrName>
                                        </p:attrNameLst>
                                      </p:cBhvr>
                                      <p:to>
                                        <p:strVal val="visible"/>
                                      </p:to>
                                    </p:set>
                                    <p:animEffect transition="in" filter="blinds(horizontal)">
                                      <p:cBhvr>
                                        <p:cTn id="41" dur="500"/>
                                        <p:tgtEl>
                                          <p:spTgt spid="34"/>
                                        </p:tgtEl>
                                      </p:cBhvr>
                                    </p:animEffect>
                                  </p:childTnLst>
                                </p:cTn>
                              </p:par>
                              <p:par>
                                <p:cTn id="42" presetID="3" presetClass="entr" presetSubtype="10" fill="hold" nodeType="withEffect">
                                  <p:stCondLst>
                                    <p:cond delay="0"/>
                                  </p:stCondLst>
                                  <p:childTnLst>
                                    <p:set>
                                      <p:cBhvr>
                                        <p:cTn id="43" dur="1" fill="hold">
                                          <p:stCondLst>
                                            <p:cond delay="0"/>
                                          </p:stCondLst>
                                        </p:cTn>
                                        <p:tgtEl>
                                          <p:spTgt spid="39"/>
                                        </p:tgtEl>
                                        <p:attrNameLst>
                                          <p:attrName>style.visibility</p:attrName>
                                        </p:attrNameLst>
                                      </p:cBhvr>
                                      <p:to>
                                        <p:strVal val="visible"/>
                                      </p:to>
                                    </p:set>
                                    <p:animEffect transition="in" filter="blinds(horizontal)">
                                      <p:cBhvr>
                                        <p:cTn id="44" dur="500"/>
                                        <p:tgtEl>
                                          <p:spTgt spid="39"/>
                                        </p:tgtEl>
                                      </p:cBhvr>
                                    </p:animEffect>
                                  </p:childTnLst>
                                </p:cTn>
                              </p:par>
                              <p:par>
                                <p:cTn id="45" presetID="3" presetClass="entr" presetSubtype="10" fill="hold" nodeType="withEffect">
                                  <p:stCondLst>
                                    <p:cond delay="0"/>
                                  </p:stCondLst>
                                  <p:childTnLst>
                                    <p:set>
                                      <p:cBhvr>
                                        <p:cTn id="46" dur="1" fill="hold">
                                          <p:stCondLst>
                                            <p:cond delay="0"/>
                                          </p:stCondLst>
                                        </p:cTn>
                                        <p:tgtEl>
                                          <p:spTgt spid="38"/>
                                        </p:tgtEl>
                                        <p:attrNameLst>
                                          <p:attrName>style.visibility</p:attrName>
                                        </p:attrNameLst>
                                      </p:cBhvr>
                                      <p:to>
                                        <p:strVal val="visible"/>
                                      </p:to>
                                    </p:set>
                                    <p:animEffect transition="in" filter="blinds(horizontal)">
                                      <p:cBhvr>
                                        <p:cTn id="47" dur="500"/>
                                        <p:tgtEl>
                                          <p:spTgt spid="38"/>
                                        </p:tgtEl>
                                      </p:cBhvr>
                                    </p:animEffect>
                                  </p:childTnLst>
                                </p:cTn>
                              </p:par>
                              <p:par>
                                <p:cTn id="48" presetID="3" presetClass="entr" presetSubtype="10" fill="hold" grpId="0" nodeType="withEffect">
                                  <p:stCondLst>
                                    <p:cond delay="0"/>
                                  </p:stCondLst>
                                  <p:childTnLst>
                                    <p:set>
                                      <p:cBhvr>
                                        <p:cTn id="49" dur="1" fill="hold">
                                          <p:stCondLst>
                                            <p:cond delay="0"/>
                                          </p:stCondLst>
                                        </p:cTn>
                                        <p:tgtEl>
                                          <p:spTgt spid="24"/>
                                        </p:tgtEl>
                                        <p:attrNameLst>
                                          <p:attrName>style.visibility</p:attrName>
                                        </p:attrNameLst>
                                      </p:cBhvr>
                                      <p:to>
                                        <p:strVal val="visible"/>
                                      </p:to>
                                    </p:set>
                                    <p:animEffect transition="in" filter="blinds(horizontal)">
                                      <p:cBhvr>
                                        <p:cTn id="50" dur="500"/>
                                        <p:tgtEl>
                                          <p:spTgt spid="24"/>
                                        </p:tgtEl>
                                      </p:cBhvr>
                                    </p:animEffect>
                                  </p:childTnLst>
                                </p:cTn>
                              </p:par>
                              <p:par>
                                <p:cTn id="51" presetID="3" presetClass="entr" presetSubtype="10" fill="hold" grpId="0" nodeType="withEffect">
                                  <p:stCondLst>
                                    <p:cond delay="0"/>
                                  </p:stCondLst>
                                  <p:childTnLst>
                                    <p:set>
                                      <p:cBhvr>
                                        <p:cTn id="52" dur="1" fill="hold">
                                          <p:stCondLst>
                                            <p:cond delay="0"/>
                                          </p:stCondLst>
                                        </p:cTn>
                                        <p:tgtEl>
                                          <p:spTgt spid="29"/>
                                        </p:tgtEl>
                                        <p:attrNameLst>
                                          <p:attrName>style.visibility</p:attrName>
                                        </p:attrNameLst>
                                      </p:cBhvr>
                                      <p:to>
                                        <p:strVal val="visible"/>
                                      </p:to>
                                    </p:set>
                                    <p:animEffect transition="in" filter="blinds(horizontal)">
                                      <p:cBhvr>
                                        <p:cTn id="53" dur="500"/>
                                        <p:tgtEl>
                                          <p:spTgt spid="29"/>
                                        </p:tgtEl>
                                      </p:cBhvr>
                                    </p:animEffect>
                                  </p:childTnLst>
                                </p:cTn>
                              </p:par>
                              <p:par>
                                <p:cTn id="54" presetID="3" presetClass="entr" presetSubtype="10" fill="hold" grpId="0" nodeType="withEffect">
                                  <p:stCondLst>
                                    <p:cond delay="0"/>
                                  </p:stCondLst>
                                  <p:childTnLst>
                                    <p:set>
                                      <p:cBhvr>
                                        <p:cTn id="55" dur="1" fill="hold">
                                          <p:stCondLst>
                                            <p:cond delay="0"/>
                                          </p:stCondLst>
                                        </p:cTn>
                                        <p:tgtEl>
                                          <p:spTgt spid="13"/>
                                        </p:tgtEl>
                                        <p:attrNameLst>
                                          <p:attrName>style.visibility</p:attrName>
                                        </p:attrNameLst>
                                      </p:cBhvr>
                                      <p:to>
                                        <p:strVal val="visible"/>
                                      </p:to>
                                    </p:set>
                                    <p:animEffect transition="in" filter="blinds(horizontal)">
                                      <p:cBhvr>
                                        <p:cTn id="56" dur="500"/>
                                        <p:tgtEl>
                                          <p:spTgt spid="13"/>
                                        </p:tgtEl>
                                      </p:cBhvr>
                                    </p:animEffect>
                                  </p:childTnLst>
                                </p:cTn>
                              </p:par>
                              <p:par>
                                <p:cTn id="57" presetID="3" presetClass="entr" presetSubtype="10" fill="hold" grpId="0" nodeType="withEffect">
                                  <p:stCondLst>
                                    <p:cond delay="0"/>
                                  </p:stCondLst>
                                  <p:childTnLst>
                                    <p:set>
                                      <p:cBhvr>
                                        <p:cTn id="58" dur="1" fill="hold">
                                          <p:stCondLst>
                                            <p:cond delay="0"/>
                                          </p:stCondLst>
                                        </p:cTn>
                                        <p:tgtEl>
                                          <p:spTgt spid="12"/>
                                        </p:tgtEl>
                                        <p:attrNameLst>
                                          <p:attrName>style.visibility</p:attrName>
                                        </p:attrNameLst>
                                      </p:cBhvr>
                                      <p:to>
                                        <p:strVal val="visible"/>
                                      </p:to>
                                    </p:set>
                                    <p:animEffect transition="in" filter="blinds(horizontal)">
                                      <p:cBhvr>
                                        <p:cTn id="59" dur="500"/>
                                        <p:tgtEl>
                                          <p:spTgt spid="12"/>
                                        </p:tgtEl>
                                      </p:cBhvr>
                                    </p:animEffect>
                                  </p:childTnLst>
                                </p:cTn>
                              </p:par>
                              <p:par>
                                <p:cTn id="60" presetID="3" presetClass="entr" presetSubtype="10" fill="hold" grpId="0" nodeType="withEffect">
                                  <p:stCondLst>
                                    <p:cond delay="0"/>
                                  </p:stCondLst>
                                  <p:childTnLst>
                                    <p:set>
                                      <p:cBhvr>
                                        <p:cTn id="61" dur="1" fill="hold">
                                          <p:stCondLst>
                                            <p:cond delay="0"/>
                                          </p:stCondLst>
                                        </p:cTn>
                                        <p:tgtEl>
                                          <p:spTgt spid="11"/>
                                        </p:tgtEl>
                                        <p:attrNameLst>
                                          <p:attrName>style.visibility</p:attrName>
                                        </p:attrNameLst>
                                      </p:cBhvr>
                                      <p:to>
                                        <p:strVal val="visible"/>
                                      </p:to>
                                    </p:set>
                                    <p:animEffect transition="in" filter="blinds(horizontal)">
                                      <p:cBhvr>
                                        <p:cTn id="62" dur="500"/>
                                        <p:tgtEl>
                                          <p:spTgt spid="11"/>
                                        </p:tgtEl>
                                      </p:cBhvr>
                                    </p:animEffect>
                                  </p:childTnLst>
                                </p:cTn>
                              </p:par>
                            </p:childTnLst>
                          </p:cTn>
                        </p:par>
                      </p:childTnLst>
                    </p:cTn>
                  </p:par>
                  <p:par>
                    <p:cTn id="63" fill="hold">
                      <p:stCondLst>
                        <p:cond delay="indefinite"/>
                      </p:stCondLst>
                      <p:childTnLst>
                        <p:par>
                          <p:cTn id="64" fill="hold">
                            <p:stCondLst>
                              <p:cond delay="0"/>
                            </p:stCondLst>
                            <p:childTnLst>
                              <p:par>
                                <p:cTn id="65" presetID="3" presetClass="entr" presetSubtype="10" fill="hold" grpId="0" nodeType="clickEffect">
                                  <p:stCondLst>
                                    <p:cond delay="0"/>
                                  </p:stCondLst>
                                  <p:childTnLst>
                                    <p:set>
                                      <p:cBhvr>
                                        <p:cTn id="66" dur="1" fill="hold">
                                          <p:stCondLst>
                                            <p:cond delay="0"/>
                                          </p:stCondLst>
                                        </p:cTn>
                                        <p:tgtEl>
                                          <p:spTgt spid="35"/>
                                        </p:tgtEl>
                                        <p:attrNameLst>
                                          <p:attrName>style.visibility</p:attrName>
                                        </p:attrNameLst>
                                      </p:cBhvr>
                                      <p:to>
                                        <p:strVal val="visible"/>
                                      </p:to>
                                    </p:set>
                                    <p:animEffect transition="in" filter="blinds(horizontal)">
                                      <p:cBhvr>
                                        <p:cTn id="67" dur="500"/>
                                        <p:tgtEl>
                                          <p:spTgt spid="35"/>
                                        </p:tgtEl>
                                      </p:cBhvr>
                                    </p:animEffect>
                                  </p:childTnLst>
                                </p:cTn>
                              </p:par>
                              <p:par>
                                <p:cTn id="68" presetID="3" presetClass="entr" presetSubtype="10" fill="hold" nodeType="withEffect">
                                  <p:stCondLst>
                                    <p:cond delay="0"/>
                                  </p:stCondLst>
                                  <p:childTnLst>
                                    <p:set>
                                      <p:cBhvr>
                                        <p:cTn id="69" dur="1" fill="hold">
                                          <p:stCondLst>
                                            <p:cond delay="0"/>
                                          </p:stCondLst>
                                        </p:cTn>
                                        <p:tgtEl>
                                          <p:spTgt spid="44"/>
                                        </p:tgtEl>
                                        <p:attrNameLst>
                                          <p:attrName>style.visibility</p:attrName>
                                        </p:attrNameLst>
                                      </p:cBhvr>
                                      <p:to>
                                        <p:strVal val="visible"/>
                                      </p:to>
                                    </p:set>
                                    <p:animEffect transition="in" filter="blinds(horizontal)">
                                      <p:cBhvr>
                                        <p:cTn id="70" dur="500"/>
                                        <p:tgtEl>
                                          <p:spTgt spid="44"/>
                                        </p:tgtEl>
                                      </p:cBhvr>
                                    </p:animEffect>
                                  </p:childTnLst>
                                </p:cTn>
                              </p:par>
                              <p:par>
                                <p:cTn id="71" presetID="3" presetClass="entr" presetSubtype="10" fill="hold" nodeType="withEffect">
                                  <p:stCondLst>
                                    <p:cond delay="0"/>
                                  </p:stCondLst>
                                  <p:childTnLst>
                                    <p:set>
                                      <p:cBhvr>
                                        <p:cTn id="72" dur="1" fill="hold">
                                          <p:stCondLst>
                                            <p:cond delay="0"/>
                                          </p:stCondLst>
                                        </p:cTn>
                                        <p:tgtEl>
                                          <p:spTgt spid="41"/>
                                        </p:tgtEl>
                                        <p:attrNameLst>
                                          <p:attrName>style.visibility</p:attrName>
                                        </p:attrNameLst>
                                      </p:cBhvr>
                                      <p:to>
                                        <p:strVal val="visible"/>
                                      </p:to>
                                    </p:set>
                                    <p:animEffect transition="in" filter="blinds(horizontal)">
                                      <p:cBhvr>
                                        <p:cTn id="73" dur="500"/>
                                        <p:tgtEl>
                                          <p:spTgt spid="41"/>
                                        </p:tgtEl>
                                      </p:cBhvr>
                                    </p:animEffect>
                                  </p:childTnLst>
                                </p:cTn>
                              </p:par>
                              <p:par>
                                <p:cTn id="74" presetID="3" presetClass="entr" presetSubtype="10" fill="hold" nodeType="withEffect">
                                  <p:stCondLst>
                                    <p:cond delay="0"/>
                                  </p:stCondLst>
                                  <p:childTnLst>
                                    <p:set>
                                      <p:cBhvr>
                                        <p:cTn id="75" dur="1" fill="hold">
                                          <p:stCondLst>
                                            <p:cond delay="0"/>
                                          </p:stCondLst>
                                        </p:cTn>
                                        <p:tgtEl>
                                          <p:spTgt spid="40"/>
                                        </p:tgtEl>
                                        <p:attrNameLst>
                                          <p:attrName>style.visibility</p:attrName>
                                        </p:attrNameLst>
                                      </p:cBhvr>
                                      <p:to>
                                        <p:strVal val="visible"/>
                                      </p:to>
                                    </p:set>
                                    <p:animEffect transition="in" filter="blinds(horizontal)">
                                      <p:cBhvr>
                                        <p:cTn id="76" dur="500"/>
                                        <p:tgtEl>
                                          <p:spTgt spid="40"/>
                                        </p:tgtEl>
                                      </p:cBhvr>
                                    </p:animEffect>
                                  </p:childTnLst>
                                </p:cTn>
                              </p:par>
                              <p:par>
                                <p:cTn id="77" presetID="3" presetClass="entr" presetSubtype="10" fill="hold" grpId="0" nodeType="withEffect">
                                  <p:stCondLst>
                                    <p:cond delay="0"/>
                                  </p:stCondLst>
                                  <p:childTnLst>
                                    <p:set>
                                      <p:cBhvr>
                                        <p:cTn id="78" dur="1" fill="hold">
                                          <p:stCondLst>
                                            <p:cond delay="0"/>
                                          </p:stCondLst>
                                        </p:cTn>
                                        <p:tgtEl>
                                          <p:spTgt spid="25"/>
                                        </p:tgtEl>
                                        <p:attrNameLst>
                                          <p:attrName>style.visibility</p:attrName>
                                        </p:attrNameLst>
                                      </p:cBhvr>
                                      <p:to>
                                        <p:strVal val="visible"/>
                                      </p:to>
                                    </p:set>
                                    <p:animEffect transition="in" filter="blinds(horizontal)">
                                      <p:cBhvr>
                                        <p:cTn id="79" dur="500"/>
                                        <p:tgtEl>
                                          <p:spTgt spid="25"/>
                                        </p:tgtEl>
                                      </p:cBhvr>
                                    </p:animEffect>
                                  </p:childTnLst>
                                </p:cTn>
                              </p:par>
                              <p:par>
                                <p:cTn id="80" presetID="3" presetClass="entr" presetSubtype="10" fill="hold" grpId="0" nodeType="withEffect">
                                  <p:stCondLst>
                                    <p:cond delay="0"/>
                                  </p:stCondLst>
                                  <p:childTnLst>
                                    <p:set>
                                      <p:cBhvr>
                                        <p:cTn id="81" dur="1" fill="hold">
                                          <p:stCondLst>
                                            <p:cond delay="0"/>
                                          </p:stCondLst>
                                        </p:cTn>
                                        <p:tgtEl>
                                          <p:spTgt spid="30"/>
                                        </p:tgtEl>
                                        <p:attrNameLst>
                                          <p:attrName>style.visibility</p:attrName>
                                        </p:attrNameLst>
                                      </p:cBhvr>
                                      <p:to>
                                        <p:strVal val="visible"/>
                                      </p:to>
                                    </p:set>
                                    <p:animEffect transition="in" filter="blinds(horizontal)">
                                      <p:cBhvr>
                                        <p:cTn id="82" dur="500"/>
                                        <p:tgtEl>
                                          <p:spTgt spid="30"/>
                                        </p:tgtEl>
                                      </p:cBhvr>
                                    </p:animEffect>
                                  </p:childTnLst>
                                </p:cTn>
                              </p:par>
                              <p:par>
                                <p:cTn id="83" presetID="3" presetClass="entr" presetSubtype="10" fill="hold" grpId="0" nodeType="withEffect">
                                  <p:stCondLst>
                                    <p:cond delay="0"/>
                                  </p:stCondLst>
                                  <p:childTnLst>
                                    <p:set>
                                      <p:cBhvr>
                                        <p:cTn id="84" dur="1" fill="hold">
                                          <p:stCondLst>
                                            <p:cond delay="0"/>
                                          </p:stCondLst>
                                        </p:cTn>
                                        <p:tgtEl>
                                          <p:spTgt spid="16"/>
                                        </p:tgtEl>
                                        <p:attrNameLst>
                                          <p:attrName>style.visibility</p:attrName>
                                        </p:attrNameLst>
                                      </p:cBhvr>
                                      <p:to>
                                        <p:strVal val="visible"/>
                                      </p:to>
                                    </p:set>
                                    <p:animEffect transition="in" filter="blinds(horizontal)">
                                      <p:cBhvr>
                                        <p:cTn id="85" dur="500"/>
                                        <p:tgtEl>
                                          <p:spTgt spid="16"/>
                                        </p:tgtEl>
                                      </p:cBhvr>
                                    </p:animEffect>
                                  </p:childTnLst>
                                </p:cTn>
                              </p:par>
                              <p:par>
                                <p:cTn id="86" presetID="3" presetClass="entr" presetSubtype="10" fill="hold" grpId="0" nodeType="withEffect">
                                  <p:stCondLst>
                                    <p:cond delay="0"/>
                                  </p:stCondLst>
                                  <p:childTnLst>
                                    <p:set>
                                      <p:cBhvr>
                                        <p:cTn id="87" dur="1" fill="hold">
                                          <p:stCondLst>
                                            <p:cond delay="0"/>
                                          </p:stCondLst>
                                        </p:cTn>
                                        <p:tgtEl>
                                          <p:spTgt spid="15"/>
                                        </p:tgtEl>
                                        <p:attrNameLst>
                                          <p:attrName>style.visibility</p:attrName>
                                        </p:attrNameLst>
                                      </p:cBhvr>
                                      <p:to>
                                        <p:strVal val="visible"/>
                                      </p:to>
                                    </p:set>
                                    <p:animEffect transition="in" filter="blinds(horizontal)">
                                      <p:cBhvr>
                                        <p:cTn id="88" dur="500"/>
                                        <p:tgtEl>
                                          <p:spTgt spid="15"/>
                                        </p:tgtEl>
                                      </p:cBhvr>
                                    </p:animEffect>
                                  </p:childTnLst>
                                </p:cTn>
                              </p:par>
                              <p:par>
                                <p:cTn id="89" presetID="3" presetClass="entr" presetSubtype="10" fill="hold" grpId="0" nodeType="withEffect">
                                  <p:stCondLst>
                                    <p:cond delay="0"/>
                                  </p:stCondLst>
                                  <p:childTnLst>
                                    <p:set>
                                      <p:cBhvr>
                                        <p:cTn id="90" dur="1" fill="hold">
                                          <p:stCondLst>
                                            <p:cond delay="0"/>
                                          </p:stCondLst>
                                        </p:cTn>
                                        <p:tgtEl>
                                          <p:spTgt spid="14"/>
                                        </p:tgtEl>
                                        <p:attrNameLst>
                                          <p:attrName>style.visibility</p:attrName>
                                        </p:attrNameLst>
                                      </p:cBhvr>
                                      <p:to>
                                        <p:strVal val="visible"/>
                                      </p:to>
                                    </p:set>
                                    <p:animEffect transition="in" filter="blinds(horizontal)">
                                      <p:cBhvr>
                                        <p:cTn id="91" dur="500"/>
                                        <p:tgtEl>
                                          <p:spTgt spid="14"/>
                                        </p:tgtEl>
                                      </p:cBhvr>
                                    </p:animEffect>
                                  </p:childTnLst>
                                </p:cTn>
                              </p:par>
                            </p:childTnLst>
                          </p:cTn>
                        </p:par>
                      </p:childTnLst>
                    </p:cTn>
                  </p:par>
                  <p:par>
                    <p:cTn id="92" fill="hold">
                      <p:stCondLst>
                        <p:cond delay="indefinite"/>
                      </p:stCondLst>
                      <p:childTnLst>
                        <p:par>
                          <p:cTn id="93" fill="hold">
                            <p:stCondLst>
                              <p:cond delay="0"/>
                            </p:stCondLst>
                            <p:childTnLst>
                              <p:par>
                                <p:cTn id="94" presetID="3" presetClass="entr" presetSubtype="10" fill="hold" grpId="0" nodeType="clickEffect">
                                  <p:stCondLst>
                                    <p:cond delay="0"/>
                                  </p:stCondLst>
                                  <p:childTnLst>
                                    <p:set>
                                      <p:cBhvr>
                                        <p:cTn id="95" dur="1" fill="hold">
                                          <p:stCondLst>
                                            <p:cond delay="0"/>
                                          </p:stCondLst>
                                        </p:cTn>
                                        <p:tgtEl>
                                          <p:spTgt spid="36"/>
                                        </p:tgtEl>
                                        <p:attrNameLst>
                                          <p:attrName>style.visibility</p:attrName>
                                        </p:attrNameLst>
                                      </p:cBhvr>
                                      <p:to>
                                        <p:strVal val="visible"/>
                                      </p:to>
                                    </p:set>
                                    <p:animEffect transition="in" filter="blinds(horizontal)">
                                      <p:cBhvr>
                                        <p:cTn id="96" dur="500"/>
                                        <p:tgtEl>
                                          <p:spTgt spid="36"/>
                                        </p:tgtEl>
                                      </p:cBhvr>
                                    </p:animEffect>
                                  </p:childTnLst>
                                </p:cTn>
                              </p:par>
                              <p:par>
                                <p:cTn id="97" presetID="3" presetClass="entr" presetSubtype="10" fill="hold" nodeType="withEffect">
                                  <p:stCondLst>
                                    <p:cond delay="0"/>
                                  </p:stCondLst>
                                  <p:childTnLst>
                                    <p:set>
                                      <p:cBhvr>
                                        <p:cTn id="98" dur="1" fill="hold">
                                          <p:stCondLst>
                                            <p:cond delay="0"/>
                                          </p:stCondLst>
                                        </p:cTn>
                                        <p:tgtEl>
                                          <p:spTgt spid="45"/>
                                        </p:tgtEl>
                                        <p:attrNameLst>
                                          <p:attrName>style.visibility</p:attrName>
                                        </p:attrNameLst>
                                      </p:cBhvr>
                                      <p:to>
                                        <p:strVal val="visible"/>
                                      </p:to>
                                    </p:set>
                                    <p:animEffect transition="in" filter="blinds(horizontal)">
                                      <p:cBhvr>
                                        <p:cTn id="99" dur="500"/>
                                        <p:tgtEl>
                                          <p:spTgt spid="45"/>
                                        </p:tgtEl>
                                      </p:cBhvr>
                                    </p:animEffect>
                                  </p:childTnLst>
                                </p:cTn>
                              </p:par>
                              <p:par>
                                <p:cTn id="100" presetID="3" presetClass="entr" presetSubtype="10" fill="hold" nodeType="withEffect">
                                  <p:stCondLst>
                                    <p:cond delay="0"/>
                                  </p:stCondLst>
                                  <p:childTnLst>
                                    <p:set>
                                      <p:cBhvr>
                                        <p:cTn id="101" dur="1" fill="hold">
                                          <p:stCondLst>
                                            <p:cond delay="0"/>
                                          </p:stCondLst>
                                        </p:cTn>
                                        <p:tgtEl>
                                          <p:spTgt spid="42"/>
                                        </p:tgtEl>
                                        <p:attrNameLst>
                                          <p:attrName>style.visibility</p:attrName>
                                        </p:attrNameLst>
                                      </p:cBhvr>
                                      <p:to>
                                        <p:strVal val="visible"/>
                                      </p:to>
                                    </p:set>
                                    <p:animEffect transition="in" filter="blinds(horizontal)">
                                      <p:cBhvr>
                                        <p:cTn id="102" dur="500"/>
                                        <p:tgtEl>
                                          <p:spTgt spid="42"/>
                                        </p:tgtEl>
                                      </p:cBhvr>
                                    </p:animEffect>
                                  </p:childTnLst>
                                </p:cTn>
                              </p:par>
                              <p:par>
                                <p:cTn id="103" presetID="3" presetClass="entr" presetSubtype="10" fill="hold" nodeType="withEffect">
                                  <p:stCondLst>
                                    <p:cond delay="0"/>
                                  </p:stCondLst>
                                  <p:childTnLst>
                                    <p:set>
                                      <p:cBhvr>
                                        <p:cTn id="104" dur="1" fill="hold">
                                          <p:stCondLst>
                                            <p:cond delay="0"/>
                                          </p:stCondLst>
                                        </p:cTn>
                                        <p:tgtEl>
                                          <p:spTgt spid="43"/>
                                        </p:tgtEl>
                                        <p:attrNameLst>
                                          <p:attrName>style.visibility</p:attrName>
                                        </p:attrNameLst>
                                      </p:cBhvr>
                                      <p:to>
                                        <p:strVal val="visible"/>
                                      </p:to>
                                    </p:set>
                                    <p:animEffect transition="in" filter="blinds(horizontal)">
                                      <p:cBhvr>
                                        <p:cTn id="105" dur="500"/>
                                        <p:tgtEl>
                                          <p:spTgt spid="43"/>
                                        </p:tgtEl>
                                      </p:cBhvr>
                                    </p:animEffect>
                                  </p:childTnLst>
                                </p:cTn>
                              </p:par>
                              <p:par>
                                <p:cTn id="106" presetID="3" presetClass="entr" presetSubtype="10" fill="hold" grpId="0" nodeType="withEffect">
                                  <p:stCondLst>
                                    <p:cond delay="0"/>
                                  </p:stCondLst>
                                  <p:childTnLst>
                                    <p:set>
                                      <p:cBhvr>
                                        <p:cTn id="107" dur="1" fill="hold">
                                          <p:stCondLst>
                                            <p:cond delay="0"/>
                                          </p:stCondLst>
                                        </p:cTn>
                                        <p:tgtEl>
                                          <p:spTgt spid="26"/>
                                        </p:tgtEl>
                                        <p:attrNameLst>
                                          <p:attrName>style.visibility</p:attrName>
                                        </p:attrNameLst>
                                      </p:cBhvr>
                                      <p:to>
                                        <p:strVal val="visible"/>
                                      </p:to>
                                    </p:set>
                                    <p:animEffect transition="in" filter="blinds(horizontal)">
                                      <p:cBhvr>
                                        <p:cTn id="108" dur="500"/>
                                        <p:tgtEl>
                                          <p:spTgt spid="26"/>
                                        </p:tgtEl>
                                      </p:cBhvr>
                                    </p:animEffect>
                                  </p:childTnLst>
                                </p:cTn>
                              </p:par>
                              <p:par>
                                <p:cTn id="109" presetID="3" presetClass="entr" presetSubtype="10" fill="hold" grpId="0" nodeType="withEffect">
                                  <p:stCondLst>
                                    <p:cond delay="0"/>
                                  </p:stCondLst>
                                  <p:childTnLst>
                                    <p:set>
                                      <p:cBhvr>
                                        <p:cTn id="110" dur="1" fill="hold">
                                          <p:stCondLst>
                                            <p:cond delay="0"/>
                                          </p:stCondLst>
                                        </p:cTn>
                                        <p:tgtEl>
                                          <p:spTgt spid="17"/>
                                        </p:tgtEl>
                                        <p:attrNameLst>
                                          <p:attrName>style.visibility</p:attrName>
                                        </p:attrNameLst>
                                      </p:cBhvr>
                                      <p:to>
                                        <p:strVal val="visible"/>
                                      </p:to>
                                    </p:set>
                                    <p:animEffect transition="in" filter="blinds(horizontal)">
                                      <p:cBhvr>
                                        <p:cTn id="111" dur="500"/>
                                        <p:tgtEl>
                                          <p:spTgt spid="17"/>
                                        </p:tgtEl>
                                      </p:cBhvr>
                                    </p:animEffect>
                                  </p:childTnLst>
                                </p:cTn>
                              </p:par>
                              <p:par>
                                <p:cTn id="112" presetID="3" presetClass="entr" presetSubtype="10" fill="hold" grpId="0" nodeType="withEffect">
                                  <p:stCondLst>
                                    <p:cond delay="0"/>
                                  </p:stCondLst>
                                  <p:childTnLst>
                                    <p:set>
                                      <p:cBhvr>
                                        <p:cTn id="113" dur="1" fill="hold">
                                          <p:stCondLst>
                                            <p:cond delay="0"/>
                                          </p:stCondLst>
                                        </p:cTn>
                                        <p:tgtEl>
                                          <p:spTgt spid="18"/>
                                        </p:tgtEl>
                                        <p:attrNameLst>
                                          <p:attrName>style.visibility</p:attrName>
                                        </p:attrNameLst>
                                      </p:cBhvr>
                                      <p:to>
                                        <p:strVal val="visible"/>
                                      </p:to>
                                    </p:set>
                                    <p:animEffect transition="in" filter="blinds(horizontal)">
                                      <p:cBhvr>
                                        <p:cTn id="114" dur="500"/>
                                        <p:tgtEl>
                                          <p:spTgt spid="18"/>
                                        </p:tgtEl>
                                      </p:cBhvr>
                                    </p:animEffect>
                                  </p:childTnLst>
                                </p:cTn>
                              </p:par>
                              <p:par>
                                <p:cTn id="115" presetID="3" presetClass="entr" presetSubtype="10" fill="hold" grpId="0" nodeType="withEffect">
                                  <p:stCondLst>
                                    <p:cond delay="0"/>
                                  </p:stCondLst>
                                  <p:childTnLst>
                                    <p:set>
                                      <p:cBhvr>
                                        <p:cTn id="116" dur="1" fill="hold">
                                          <p:stCondLst>
                                            <p:cond delay="0"/>
                                          </p:stCondLst>
                                        </p:cTn>
                                        <p:tgtEl>
                                          <p:spTgt spid="19"/>
                                        </p:tgtEl>
                                        <p:attrNameLst>
                                          <p:attrName>style.visibility</p:attrName>
                                        </p:attrNameLst>
                                      </p:cBhvr>
                                      <p:to>
                                        <p:strVal val="visible"/>
                                      </p:to>
                                    </p:set>
                                    <p:animEffect transition="in" filter="blinds(horizontal)">
                                      <p:cBhvr>
                                        <p:cTn id="117" dur="500"/>
                                        <p:tgtEl>
                                          <p:spTgt spid="19"/>
                                        </p:tgtEl>
                                      </p:cBhvr>
                                    </p:animEffect>
                                  </p:childTnLst>
                                </p:cTn>
                              </p:par>
                              <p:par>
                                <p:cTn id="118" presetID="3" presetClass="entr" presetSubtype="10" fill="hold" grpId="0" nodeType="withEffect">
                                  <p:stCondLst>
                                    <p:cond delay="0"/>
                                  </p:stCondLst>
                                  <p:childTnLst>
                                    <p:set>
                                      <p:cBhvr>
                                        <p:cTn id="119" dur="1" fill="hold">
                                          <p:stCondLst>
                                            <p:cond delay="0"/>
                                          </p:stCondLst>
                                        </p:cTn>
                                        <p:tgtEl>
                                          <p:spTgt spid="31"/>
                                        </p:tgtEl>
                                        <p:attrNameLst>
                                          <p:attrName>style.visibility</p:attrName>
                                        </p:attrNameLst>
                                      </p:cBhvr>
                                      <p:to>
                                        <p:strVal val="visible"/>
                                      </p:to>
                                    </p:set>
                                    <p:animEffect transition="in" filter="blinds(horizontal)">
                                      <p:cBhvr>
                                        <p:cTn id="120" dur="500"/>
                                        <p:tgtEl>
                                          <p:spTgt spid="31"/>
                                        </p:tgtEl>
                                      </p:cBhvr>
                                    </p:animEffect>
                                  </p:childTnLst>
                                </p:cTn>
                              </p:par>
                              <p:par>
                                <p:cTn id="121" presetID="3" presetClass="entr" presetSubtype="10" fill="hold" grpId="0" nodeType="withEffect">
                                  <p:stCondLst>
                                    <p:cond delay="0"/>
                                  </p:stCondLst>
                                  <p:childTnLst>
                                    <p:set>
                                      <p:cBhvr>
                                        <p:cTn id="122" dur="1" fill="hold">
                                          <p:stCondLst>
                                            <p:cond delay="0"/>
                                          </p:stCondLst>
                                        </p:cTn>
                                        <p:tgtEl>
                                          <p:spTgt spid="47"/>
                                        </p:tgtEl>
                                        <p:attrNameLst>
                                          <p:attrName>style.visibility</p:attrName>
                                        </p:attrNameLst>
                                      </p:cBhvr>
                                      <p:to>
                                        <p:strVal val="visible"/>
                                      </p:to>
                                    </p:set>
                                    <p:animEffect transition="in" filter="blinds(horizontal)">
                                      <p:cBhvr>
                                        <p:cTn id="123" dur="5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8" grpId="0" animBg="1"/>
      <p:bldP spid="9" grpId="0" animBg="1"/>
      <p:bldP spid="11" grpId="0" animBg="1"/>
      <p:bldP spid="12" grpId="0" animBg="1"/>
      <p:bldP spid="13" grpId="0" animBg="1"/>
      <p:bldP spid="14" grpId="0" animBg="1"/>
      <p:bldP spid="15" grpId="0" animBg="1"/>
      <p:bldP spid="16" grpId="0" animBg="1"/>
      <p:bldP spid="17" grpId="0" animBg="1"/>
      <p:bldP spid="18" grpId="0" animBg="1"/>
      <p:bldP spid="19" grpId="0" animBg="1"/>
      <p:bldP spid="23" grpId="0"/>
      <p:bldP spid="24" grpId="0"/>
      <p:bldP spid="25" grpId="0"/>
      <p:bldP spid="26" grpId="0"/>
      <p:bldP spid="28" grpId="0"/>
      <p:bldP spid="29" grpId="0"/>
      <p:bldP spid="30" grpId="0"/>
      <p:bldP spid="31" grpId="0"/>
      <p:bldP spid="33" grpId="0"/>
      <p:bldP spid="34" grpId="0"/>
      <p:bldP spid="35" grpId="0"/>
      <p:bldP spid="36" grpId="0"/>
      <p:bldP spid="47"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Submatch Extraction</a:t>
            </a:r>
            <a:endParaRPr lang="en-US" dirty="0"/>
          </a:p>
        </p:txBody>
      </p:sp>
      <p:sp>
        <p:nvSpPr>
          <p:cNvPr id="4" name="Flowchart: Connector 3"/>
          <p:cNvSpPr/>
          <p:nvPr/>
        </p:nvSpPr>
        <p:spPr bwMode="auto">
          <a:xfrm>
            <a:off x="1790746" y="1869921"/>
            <a:ext cx="304800" cy="304800"/>
          </a:xfrm>
          <a:prstGeom prst="flowChartConnector">
            <a:avLst/>
          </a:prstGeom>
          <a:solidFill>
            <a:schemeClr val="tx2">
              <a:lumMod val="50000"/>
              <a:lumOff val="5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57200" rtl="0" eaLnBrk="1" fontAlgn="base" latinLnBrk="0" hangingPunct="0">
              <a:lnSpc>
                <a:spcPct val="93000"/>
              </a:lnSpc>
              <a:spcBef>
                <a:spcPct val="0"/>
              </a:spcBef>
              <a:spcAft>
                <a:spcPct val="0"/>
              </a:spcAft>
              <a:buClr>
                <a:srgbClr val="000000"/>
              </a:buClr>
              <a:buSzPct val="100000"/>
              <a:buFont typeface="Times New Roman" pitchFamily="16" charset="0"/>
              <a:buNone/>
              <a:tabLst/>
            </a:pPr>
            <a:endParaRPr kumimoji="0" lang="en-US" sz="1800" b="0" i="0" u="none" strike="noStrike" cap="none" normalizeH="0" baseline="0" smtClean="0">
              <a:ln>
                <a:noFill/>
              </a:ln>
              <a:effectLst/>
              <a:latin typeface="Arial" pitchFamily="34" charset="0"/>
              <a:cs typeface="Arial" pitchFamily="34" charset="0"/>
            </a:endParaRPr>
          </a:p>
        </p:txBody>
      </p:sp>
      <p:sp>
        <p:nvSpPr>
          <p:cNvPr id="7" name="Flowchart: Connector 6"/>
          <p:cNvSpPr/>
          <p:nvPr/>
        </p:nvSpPr>
        <p:spPr bwMode="auto">
          <a:xfrm>
            <a:off x="3009946" y="1869921"/>
            <a:ext cx="304800" cy="304800"/>
          </a:xfrm>
          <a:prstGeom prst="flowChartConnector">
            <a:avLst/>
          </a:prstGeom>
          <a:solidFill>
            <a:schemeClr val="tx2">
              <a:lumMod val="50000"/>
              <a:lumOff val="5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57200" rtl="0" eaLnBrk="1" fontAlgn="base" latinLnBrk="0" hangingPunct="0">
              <a:lnSpc>
                <a:spcPct val="93000"/>
              </a:lnSpc>
              <a:spcBef>
                <a:spcPct val="0"/>
              </a:spcBef>
              <a:spcAft>
                <a:spcPct val="0"/>
              </a:spcAft>
              <a:buClr>
                <a:srgbClr val="000000"/>
              </a:buClr>
              <a:buSzPct val="100000"/>
              <a:buFont typeface="Times New Roman" pitchFamily="16" charset="0"/>
              <a:buNone/>
              <a:tabLst/>
            </a:pPr>
            <a:endParaRPr kumimoji="0" lang="en-US" sz="1800" b="0" i="0" u="none" strike="noStrike" cap="none" normalizeH="0" baseline="0" smtClean="0">
              <a:ln>
                <a:noFill/>
              </a:ln>
              <a:effectLst/>
              <a:latin typeface="Arial" pitchFamily="34" charset="0"/>
              <a:cs typeface="Arial" pitchFamily="34" charset="0"/>
            </a:endParaRPr>
          </a:p>
        </p:txBody>
      </p:sp>
      <p:sp>
        <p:nvSpPr>
          <p:cNvPr id="8" name="Flowchart: Connector 7"/>
          <p:cNvSpPr/>
          <p:nvPr/>
        </p:nvSpPr>
        <p:spPr bwMode="auto">
          <a:xfrm>
            <a:off x="3009946" y="2784321"/>
            <a:ext cx="304800" cy="304800"/>
          </a:xfrm>
          <a:prstGeom prst="flowChartConnector">
            <a:avLst/>
          </a:prstGeom>
          <a:solidFill>
            <a:schemeClr val="tx2">
              <a:lumMod val="50000"/>
              <a:lumOff val="5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57200" rtl="0" eaLnBrk="1" fontAlgn="base" latinLnBrk="0" hangingPunct="0">
              <a:lnSpc>
                <a:spcPct val="93000"/>
              </a:lnSpc>
              <a:spcBef>
                <a:spcPct val="0"/>
              </a:spcBef>
              <a:spcAft>
                <a:spcPct val="0"/>
              </a:spcAft>
              <a:buClr>
                <a:srgbClr val="000000"/>
              </a:buClr>
              <a:buSzPct val="100000"/>
              <a:buFont typeface="Times New Roman" pitchFamily="16" charset="0"/>
              <a:buNone/>
              <a:tabLst/>
            </a:pPr>
            <a:endParaRPr kumimoji="0" lang="en-US" sz="1800" b="0" i="0" u="none" strike="noStrike" cap="none" normalizeH="0" baseline="0" smtClean="0">
              <a:ln>
                <a:noFill/>
              </a:ln>
              <a:effectLst/>
              <a:latin typeface="Arial" pitchFamily="34" charset="0"/>
              <a:cs typeface="Arial" pitchFamily="34" charset="0"/>
            </a:endParaRPr>
          </a:p>
        </p:txBody>
      </p:sp>
      <p:sp>
        <p:nvSpPr>
          <p:cNvPr id="10" name="Flowchart: Connector 9"/>
          <p:cNvSpPr/>
          <p:nvPr/>
        </p:nvSpPr>
        <p:spPr bwMode="auto">
          <a:xfrm>
            <a:off x="4229146" y="1890241"/>
            <a:ext cx="304800" cy="304800"/>
          </a:xfrm>
          <a:prstGeom prst="flowChartConnector">
            <a:avLst/>
          </a:prstGeom>
          <a:solidFill>
            <a:schemeClr val="tx2">
              <a:lumMod val="50000"/>
              <a:lumOff val="5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57200" rtl="0" eaLnBrk="1" fontAlgn="base" latinLnBrk="0" hangingPunct="0">
              <a:lnSpc>
                <a:spcPct val="93000"/>
              </a:lnSpc>
              <a:spcBef>
                <a:spcPct val="0"/>
              </a:spcBef>
              <a:spcAft>
                <a:spcPct val="0"/>
              </a:spcAft>
              <a:buClr>
                <a:srgbClr val="000000"/>
              </a:buClr>
              <a:buSzPct val="100000"/>
              <a:buFont typeface="Times New Roman" pitchFamily="16" charset="0"/>
              <a:buNone/>
              <a:tabLst/>
            </a:pPr>
            <a:endParaRPr kumimoji="0" lang="en-US" sz="1800" b="0" i="0" u="none" strike="noStrike" cap="none" normalizeH="0" baseline="0" smtClean="0">
              <a:ln>
                <a:noFill/>
              </a:ln>
              <a:effectLst/>
              <a:latin typeface="Arial" pitchFamily="34" charset="0"/>
              <a:cs typeface="Arial" pitchFamily="34" charset="0"/>
            </a:endParaRPr>
          </a:p>
        </p:txBody>
      </p:sp>
      <p:sp>
        <p:nvSpPr>
          <p:cNvPr id="11" name="Flowchart: Connector 10"/>
          <p:cNvSpPr/>
          <p:nvPr/>
        </p:nvSpPr>
        <p:spPr bwMode="auto">
          <a:xfrm>
            <a:off x="4229146" y="2804641"/>
            <a:ext cx="304800" cy="304800"/>
          </a:xfrm>
          <a:prstGeom prst="flowChartConnector">
            <a:avLst/>
          </a:prstGeom>
          <a:solidFill>
            <a:schemeClr val="tx2">
              <a:lumMod val="50000"/>
              <a:lumOff val="5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57200" rtl="0" eaLnBrk="1" fontAlgn="base" latinLnBrk="0" hangingPunct="0">
              <a:lnSpc>
                <a:spcPct val="93000"/>
              </a:lnSpc>
              <a:spcBef>
                <a:spcPct val="0"/>
              </a:spcBef>
              <a:spcAft>
                <a:spcPct val="0"/>
              </a:spcAft>
              <a:buClr>
                <a:srgbClr val="000000"/>
              </a:buClr>
              <a:buSzPct val="100000"/>
              <a:buFont typeface="Times New Roman" pitchFamily="16" charset="0"/>
              <a:buNone/>
              <a:tabLst/>
            </a:pPr>
            <a:endParaRPr kumimoji="0" lang="en-US" sz="1800" b="0" i="0" u="none" strike="noStrike" cap="none" normalizeH="0" baseline="0" smtClean="0">
              <a:ln>
                <a:noFill/>
              </a:ln>
              <a:effectLst/>
              <a:latin typeface="Arial" pitchFamily="34" charset="0"/>
              <a:cs typeface="Arial" pitchFamily="34" charset="0"/>
            </a:endParaRPr>
          </a:p>
        </p:txBody>
      </p:sp>
      <p:sp>
        <p:nvSpPr>
          <p:cNvPr id="12" name="Flowchart: Connector 11"/>
          <p:cNvSpPr/>
          <p:nvPr/>
        </p:nvSpPr>
        <p:spPr bwMode="auto">
          <a:xfrm>
            <a:off x="4229146" y="3719041"/>
            <a:ext cx="304800" cy="304800"/>
          </a:xfrm>
          <a:prstGeom prst="flowChartConnector">
            <a:avLst/>
          </a:prstGeom>
          <a:solidFill>
            <a:schemeClr val="tx2">
              <a:lumMod val="50000"/>
              <a:lumOff val="5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57200" rtl="0" eaLnBrk="1" fontAlgn="base" latinLnBrk="0" hangingPunct="0">
              <a:lnSpc>
                <a:spcPct val="93000"/>
              </a:lnSpc>
              <a:spcBef>
                <a:spcPct val="0"/>
              </a:spcBef>
              <a:spcAft>
                <a:spcPct val="0"/>
              </a:spcAft>
              <a:buClr>
                <a:srgbClr val="000000"/>
              </a:buClr>
              <a:buSzPct val="100000"/>
              <a:buFont typeface="Times New Roman" pitchFamily="16" charset="0"/>
              <a:buNone/>
              <a:tabLst/>
            </a:pPr>
            <a:endParaRPr kumimoji="0" lang="en-US" sz="1800" b="0" i="0" u="none" strike="noStrike" cap="none" normalizeH="0" baseline="0" smtClean="0">
              <a:ln>
                <a:noFill/>
              </a:ln>
              <a:effectLst/>
              <a:latin typeface="Arial" pitchFamily="34" charset="0"/>
              <a:cs typeface="Arial" pitchFamily="34" charset="0"/>
            </a:endParaRPr>
          </a:p>
        </p:txBody>
      </p:sp>
      <p:sp>
        <p:nvSpPr>
          <p:cNvPr id="13" name="Flowchart: Connector 12"/>
          <p:cNvSpPr/>
          <p:nvPr/>
        </p:nvSpPr>
        <p:spPr bwMode="auto">
          <a:xfrm>
            <a:off x="5524546" y="1895321"/>
            <a:ext cx="304800" cy="304800"/>
          </a:xfrm>
          <a:prstGeom prst="flowChartConnector">
            <a:avLst/>
          </a:prstGeom>
          <a:solidFill>
            <a:schemeClr val="tx2">
              <a:lumMod val="50000"/>
              <a:lumOff val="5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57200" rtl="0" eaLnBrk="1" fontAlgn="base" latinLnBrk="0" hangingPunct="0">
              <a:lnSpc>
                <a:spcPct val="93000"/>
              </a:lnSpc>
              <a:spcBef>
                <a:spcPct val="0"/>
              </a:spcBef>
              <a:spcAft>
                <a:spcPct val="0"/>
              </a:spcAft>
              <a:buClr>
                <a:srgbClr val="000000"/>
              </a:buClr>
              <a:buSzPct val="100000"/>
              <a:buFont typeface="Times New Roman" pitchFamily="16" charset="0"/>
              <a:buNone/>
              <a:tabLst/>
            </a:pPr>
            <a:endParaRPr kumimoji="0" lang="en-US" sz="1800" b="0" i="0" u="none" strike="noStrike" cap="none" normalizeH="0" baseline="0" smtClean="0">
              <a:ln>
                <a:noFill/>
              </a:ln>
              <a:effectLst/>
              <a:latin typeface="Arial" pitchFamily="34" charset="0"/>
              <a:cs typeface="Arial" pitchFamily="34" charset="0"/>
            </a:endParaRPr>
          </a:p>
        </p:txBody>
      </p:sp>
      <p:sp>
        <p:nvSpPr>
          <p:cNvPr id="14" name="Flowchart: Connector 13"/>
          <p:cNvSpPr/>
          <p:nvPr/>
        </p:nvSpPr>
        <p:spPr bwMode="auto">
          <a:xfrm>
            <a:off x="5524546" y="2860521"/>
            <a:ext cx="304800" cy="304800"/>
          </a:xfrm>
          <a:prstGeom prst="flowChartConnector">
            <a:avLst/>
          </a:prstGeom>
          <a:solidFill>
            <a:schemeClr val="tx2">
              <a:lumMod val="50000"/>
              <a:lumOff val="5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57200" rtl="0" eaLnBrk="1" fontAlgn="base" latinLnBrk="0" hangingPunct="0">
              <a:lnSpc>
                <a:spcPct val="93000"/>
              </a:lnSpc>
              <a:spcBef>
                <a:spcPct val="0"/>
              </a:spcBef>
              <a:spcAft>
                <a:spcPct val="0"/>
              </a:spcAft>
              <a:buClr>
                <a:srgbClr val="000000"/>
              </a:buClr>
              <a:buSzPct val="100000"/>
              <a:buFont typeface="Times New Roman" pitchFamily="16" charset="0"/>
              <a:buNone/>
              <a:tabLst/>
            </a:pPr>
            <a:endParaRPr kumimoji="0" lang="en-US" sz="1800" b="0" i="0" u="none" strike="noStrike" cap="none" normalizeH="0" baseline="0" smtClean="0">
              <a:ln>
                <a:noFill/>
              </a:ln>
              <a:effectLst/>
              <a:latin typeface="Arial" pitchFamily="34" charset="0"/>
              <a:cs typeface="Arial" pitchFamily="34" charset="0"/>
            </a:endParaRPr>
          </a:p>
        </p:txBody>
      </p:sp>
      <p:sp>
        <p:nvSpPr>
          <p:cNvPr id="15" name="Flowchart: Connector 14"/>
          <p:cNvSpPr/>
          <p:nvPr/>
        </p:nvSpPr>
        <p:spPr bwMode="auto">
          <a:xfrm>
            <a:off x="5524546" y="3774921"/>
            <a:ext cx="304800" cy="304800"/>
          </a:xfrm>
          <a:prstGeom prst="flowChartConnector">
            <a:avLst/>
          </a:prstGeom>
          <a:solidFill>
            <a:schemeClr val="tx2">
              <a:lumMod val="50000"/>
              <a:lumOff val="5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57200" rtl="0" eaLnBrk="1" fontAlgn="base" latinLnBrk="0" hangingPunct="0">
              <a:lnSpc>
                <a:spcPct val="93000"/>
              </a:lnSpc>
              <a:spcBef>
                <a:spcPct val="0"/>
              </a:spcBef>
              <a:spcAft>
                <a:spcPct val="0"/>
              </a:spcAft>
              <a:buClr>
                <a:srgbClr val="000000"/>
              </a:buClr>
              <a:buSzPct val="100000"/>
              <a:buFont typeface="Times New Roman" pitchFamily="16" charset="0"/>
              <a:buNone/>
              <a:tabLst/>
            </a:pPr>
            <a:endParaRPr kumimoji="0" lang="en-US" sz="1800" b="0" i="0" u="none" strike="noStrike" cap="none" normalizeH="0" baseline="0" smtClean="0">
              <a:ln>
                <a:noFill/>
              </a:ln>
              <a:effectLst/>
              <a:latin typeface="Arial" pitchFamily="34" charset="0"/>
              <a:cs typeface="Arial" pitchFamily="34" charset="0"/>
            </a:endParaRPr>
          </a:p>
        </p:txBody>
      </p:sp>
      <p:sp>
        <p:nvSpPr>
          <p:cNvPr id="16" name="Flowchart: Connector 15"/>
          <p:cNvSpPr/>
          <p:nvPr/>
        </p:nvSpPr>
        <p:spPr bwMode="auto">
          <a:xfrm>
            <a:off x="6753906" y="1895321"/>
            <a:ext cx="304800" cy="304800"/>
          </a:xfrm>
          <a:prstGeom prst="flowChartConnector">
            <a:avLst/>
          </a:prstGeom>
          <a:solidFill>
            <a:schemeClr val="tx2">
              <a:lumMod val="50000"/>
              <a:lumOff val="5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57200" rtl="0" eaLnBrk="1" fontAlgn="base" latinLnBrk="0" hangingPunct="0">
              <a:lnSpc>
                <a:spcPct val="93000"/>
              </a:lnSpc>
              <a:spcBef>
                <a:spcPct val="0"/>
              </a:spcBef>
              <a:spcAft>
                <a:spcPct val="0"/>
              </a:spcAft>
              <a:buClr>
                <a:srgbClr val="000000"/>
              </a:buClr>
              <a:buSzPct val="100000"/>
              <a:buFont typeface="Times New Roman" pitchFamily="16" charset="0"/>
              <a:buNone/>
              <a:tabLst/>
            </a:pPr>
            <a:endParaRPr kumimoji="0" lang="en-US" sz="1800" b="0" i="0" u="none" strike="noStrike" cap="none" normalizeH="0" baseline="0" smtClean="0">
              <a:ln>
                <a:noFill/>
              </a:ln>
              <a:effectLst/>
              <a:latin typeface="Arial" pitchFamily="34" charset="0"/>
              <a:cs typeface="Arial" pitchFamily="34" charset="0"/>
            </a:endParaRPr>
          </a:p>
        </p:txBody>
      </p:sp>
      <p:sp>
        <p:nvSpPr>
          <p:cNvPr id="17" name="Flowchart: Connector 16"/>
          <p:cNvSpPr/>
          <p:nvPr/>
        </p:nvSpPr>
        <p:spPr bwMode="auto">
          <a:xfrm>
            <a:off x="6753906" y="2860521"/>
            <a:ext cx="304800" cy="304800"/>
          </a:xfrm>
          <a:prstGeom prst="flowChartConnector">
            <a:avLst/>
          </a:prstGeom>
          <a:solidFill>
            <a:schemeClr val="tx2">
              <a:lumMod val="50000"/>
              <a:lumOff val="5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57200" rtl="0" eaLnBrk="1" fontAlgn="base" latinLnBrk="0" hangingPunct="0">
              <a:lnSpc>
                <a:spcPct val="93000"/>
              </a:lnSpc>
              <a:spcBef>
                <a:spcPct val="0"/>
              </a:spcBef>
              <a:spcAft>
                <a:spcPct val="0"/>
              </a:spcAft>
              <a:buClr>
                <a:srgbClr val="000000"/>
              </a:buClr>
              <a:buSzPct val="100000"/>
              <a:buFont typeface="Times New Roman" pitchFamily="16" charset="0"/>
              <a:buNone/>
              <a:tabLst/>
            </a:pPr>
            <a:endParaRPr kumimoji="0" lang="en-US" sz="1800" b="0" i="0" u="none" strike="noStrike" cap="none" normalizeH="0" baseline="0" smtClean="0">
              <a:ln>
                <a:noFill/>
              </a:ln>
              <a:effectLst/>
              <a:latin typeface="Arial" pitchFamily="34" charset="0"/>
              <a:cs typeface="Arial" pitchFamily="34" charset="0"/>
            </a:endParaRPr>
          </a:p>
        </p:txBody>
      </p:sp>
      <p:sp>
        <p:nvSpPr>
          <p:cNvPr id="18" name="Flowchart: Connector 17"/>
          <p:cNvSpPr/>
          <p:nvPr/>
        </p:nvSpPr>
        <p:spPr bwMode="auto">
          <a:xfrm>
            <a:off x="6819946" y="3774921"/>
            <a:ext cx="304800" cy="304800"/>
          </a:xfrm>
          <a:prstGeom prst="flowChartConnector">
            <a:avLst/>
          </a:prstGeom>
          <a:solidFill>
            <a:schemeClr val="tx2">
              <a:lumMod val="50000"/>
              <a:lumOff val="5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57200" rtl="0" eaLnBrk="1" fontAlgn="base" latinLnBrk="0" hangingPunct="0">
              <a:lnSpc>
                <a:spcPct val="93000"/>
              </a:lnSpc>
              <a:spcBef>
                <a:spcPct val="0"/>
              </a:spcBef>
              <a:spcAft>
                <a:spcPct val="0"/>
              </a:spcAft>
              <a:buClr>
                <a:srgbClr val="000000"/>
              </a:buClr>
              <a:buSzPct val="100000"/>
              <a:buFont typeface="Times New Roman" pitchFamily="16" charset="0"/>
              <a:buNone/>
              <a:tabLst/>
            </a:pPr>
            <a:endParaRPr kumimoji="0" lang="en-US" sz="1800" b="0" i="0" u="none" strike="noStrike" cap="none" normalizeH="0" baseline="0" smtClean="0">
              <a:ln>
                <a:noFill/>
              </a:ln>
              <a:effectLst/>
              <a:latin typeface="Arial" pitchFamily="34" charset="0"/>
              <a:cs typeface="Arial" pitchFamily="34" charset="0"/>
            </a:endParaRPr>
          </a:p>
        </p:txBody>
      </p:sp>
      <p:sp>
        <p:nvSpPr>
          <p:cNvPr id="19" name="TextBox 18"/>
          <p:cNvSpPr txBox="1"/>
          <p:nvPr/>
        </p:nvSpPr>
        <p:spPr>
          <a:xfrm>
            <a:off x="1333546" y="1869921"/>
            <a:ext cx="312906" cy="369332"/>
          </a:xfrm>
          <a:prstGeom prst="rect">
            <a:avLst/>
          </a:prstGeom>
          <a:noFill/>
        </p:spPr>
        <p:txBody>
          <a:bodyPr wrap="none" rtlCol="0">
            <a:spAutoFit/>
          </a:bodyPr>
          <a:lstStyle/>
          <a:p>
            <a:r>
              <a:rPr lang="en-US" dirty="0" smtClean="0">
                <a:latin typeface="Arial" pitchFamily="34" charset="0"/>
                <a:cs typeface="Arial" pitchFamily="34" charset="0"/>
              </a:rPr>
              <a:t>1</a:t>
            </a:r>
            <a:endParaRPr lang="en-US" dirty="0">
              <a:latin typeface="Arial" pitchFamily="34" charset="0"/>
              <a:cs typeface="Arial" pitchFamily="34" charset="0"/>
            </a:endParaRPr>
          </a:p>
        </p:txBody>
      </p:sp>
      <p:sp>
        <p:nvSpPr>
          <p:cNvPr id="20" name="TextBox 19"/>
          <p:cNvSpPr txBox="1"/>
          <p:nvPr/>
        </p:nvSpPr>
        <p:spPr>
          <a:xfrm>
            <a:off x="1343706" y="2759473"/>
            <a:ext cx="312906" cy="369332"/>
          </a:xfrm>
          <a:prstGeom prst="rect">
            <a:avLst/>
          </a:prstGeom>
          <a:noFill/>
        </p:spPr>
        <p:txBody>
          <a:bodyPr wrap="none" rtlCol="0">
            <a:spAutoFit/>
          </a:bodyPr>
          <a:lstStyle/>
          <a:p>
            <a:r>
              <a:rPr lang="en-US" dirty="0" smtClean="0">
                <a:latin typeface="Arial" pitchFamily="34" charset="0"/>
                <a:cs typeface="Arial" pitchFamily="34" charset="0"/>
              </a:rPr>
              <a:t>2</a:t>
            </a:r>
            <a:endParaRPr lang="en-US" dirty="0">
              <a:latin typeface="Arial" pitchFamily="34" charset="0"/>
              <a:cs typeface="Arial" pitchFamily="34" charset="0"/>
            </a:endParaRPr>
          </a:p>
        </p:txBody>
      </p:sp>
      <p:sp>
        <p:nvSpPr>
          <p:cNvPr id="21" name="TextBox 20"/>
          <p:cNvSpPr txBox="1"/>
          <p:nvPr/>
        </p:nvSpPr>
        <p:spPr>
          <a:xfrm>
            <a:off x="1333546" y="3698721"/>
            <a:ext cx="312906" cy="369332"/>
          </a:xfrm>
          <a:prstGeom prst="rect">
            <a:avLst/>
          </a:prstGeom>
          <a:noFill/>
        </p:spPr>
        <p:txBody>
          <a:bodyPr wrap="none" rtlCol="0">
            <a:spAutoFit/>
          </a:bodyPr>
          <a:lstStyle/>
          <a:p>
            <a:r>
              <a:rPr lang="en-US" dirty="0" smtClean="0">
                <a:latin typeface="Arial" pitchFamily="34" charset="0"/>
                <a:cs typeface="Arial" pitchFamily="34" charset="0"/>
              </a:rPr>
              <a:t>3</a:t>
            </a:r>
            <a:endParaRPr lang="en-US" dirty="0">
              <a:latin typeface="Arial" pitchFamily="34" charset="0"/>
              <a:cs typeface="Arial" pitchFamily="34" charset="0"/>
            </a:endParaRPr>
          </a:p>
        </p:txBody>
      </p:sp>
      <p:sp>
        <p:nvSpPr>
          <p:cNvPr id="22" name="TextBox 21"/>
          <p:cNvSpPr txBox="1"/>
          <p:nvPr/>
        </p:nvSpPr>
        <p:spPr>
          <a:xfrm>
            <a:off x="2476546" y="4384521"/>
            <a:ext cx="697627" cy="369332"/>
          </a:xfrm>
          <a:prstGeom prst="rect">
            <a:avLst/>
          </a:prstGeom>
          <a:noFill/>
        </p:spPr>
        <p:txBody>
          <a:bodyPr wrap="none" rtlCol="0">
            <a:spAutoFit/>
          </a:bodyPr>
          <a:lstStyle/>
          <a:p>
            <a:r>
              <a:rPr lang="en-US" b="1" dirty="0" err="1" smtClean="0">
                <a:solidFill>
                  <a:srgbClr val="00B0F0"/>
                </a:solidFill>
                <a:latin typeface="Arial" pitchFamily="34" charset="0"/>
                <a:cs typeface="Arial" pitchFamily="34" charset="0"/>
              </a:rPr>
              <a:t>a</a:t>
            </a:r>
            <a:r>
              <a:rPr lang="en-US" dirty="0" err="1" smtClean="0">
                <a:latin typeface="Arial" pitchFamily="34" charset="0"/>
                <a:cs typeface="Arial" pitchFamily="34" charset="0"/>
              </a:rPr>
              <a:t>aaa</a:t>
            </a:r>
            <a:endParaRPr lang="en-US" dirty="0">
              <a:latin typeface="Arial" pitchFamily="34" charset="0"/>
              <a:cs typeface="Arial" pitchFamily="34" charset="0"/>
            </a:endParaRPr>
          </a:p>
        </p:txBody>
      </p:sp>
      <p:sp>
        <p:nvSpPr>
          <p:cNvPr id="23" name="TextBox 22"/>
          <p:cNvSpPr txBox="1"/>
          <p:nvPr/>
        </p:nvSpPr>
        <p:spPr>
          <a:xfrm>
            <a:off x="3611440" y="4384521"/>
            <a:ext cx="697627" cy="369332"/>
          </a:xfrm>
          <a:prstGeom prst="rect">
            <a:avLst/>
          </a:prstGeom>
          <a:noFill/>
        </p:spPr>
        <p:txBody>
          <a:bodyPr wrap="none" rtlCol="0">
            <a:spAutoFit/>
          </a:bodyPr>
          <a:lstStyle/>
          <a:p>
            <a:r>
              <a:rPr lang="en-US" dirty="0" err="1" smtClean="0">
                <a:latin typeface="Arial" pitchFamily="34" charset="0"/>
                <a:cs typeface="Arial" pitchFamily="34" charset="0"/>
              </a:rPr>
              <a:t>a</a:t>
            </a:r>
            <a:r>
              <a:rPr lang="en-US" b="1" dirty="0" err="1" smtClean="0">
                <a:solidFill>
                  <a:srgbClr val="00B0F0"/>
                </a:solidFill>
                <a:latin typeface="Arial" pitchFamily="34" charset="0"/>
                <a:cs typeface="Arial" pitchFamily="34" charset="0"/>
              </a:rPr>
              <a:t>a</a:t>
            </a:r>
            <a:r>
              <a:rPr lang="en-US" dirty="0" err="1" smtClean="0">
                <a:latin typeface="Arial" pitchFamily="34" charset="0"/>
                <a:cs typeface="Arial" pitchFamily="34" charset="0"/>
              </a:rPr>
              <a:t>aa</a:t>
            </a:r>
            <a:endParaRPr lang="en-US" dirty="0">
              <a:latin typeface="Arial" pitchFamily="34" charset="0"/>
              <a:cs typeface="Arial" pitchFamily="34" charset="0"/>
            </a:endParaRPr>
          </a:p>
        </p:txBody>
      </p:sp>
      <p:sp>
        <p:nvSpPr>
          <p:cNvPr id="24" name="TextBox 23"/>
          <p:cNvSpPr txBox="1"/>
          <p:nvPr/>
        </p:nvSpPr>
        <p:spPr>
          <a:xfrm>
            <a:off x="4838746" y="4405393"/>
            <a:ext cx="697627" cy="369332"/>
          </a:xfrm>
          <a:prstGeom prst="rect">
            <a:avLst/>
          </a:prstGeom>
          <a:noFill/>
        </p:spPr>
        <p:txBody>
          <a:bodyPr wrap="none" rtlCol="0">
            <a:spAutoFit/>
          </a:bodyPr>
          <a:lstStyle/>
          <a:p>
            <a:r>
              <a:rPr lang="en-US" dirty="0" err="1" smtClean="0">
                <a:latin typeface="Arial" pitchFamily="34" charset="0"/>
                <a:cs typeface="Arial" pitchFamily="34" charset="0"/>
              </a:rPr>
              <a:t>aa</a:t>
            </a:r>
            <a:r>
              <a:rPr lang="en-US" b="1" dirty="0" err="1" smtClean="0">
                <a:solidFill>
                  <a:srgbClr val="00B0F0"/>
                </a:solidFill>
                <a:latin typeface="Arial" pitchFamily="34" charset="0"/>
                <a:cs typeface="Arial" pitchFamily="34" charset="0"/>
              </a:rPr>
              <a:t>a</a:t>
            </a:r>
            <a:r>
              <a:rPr lang="en-US" dirty="0" err="1" smtClean="0">
                <a:latin typeface="Arial" pitchFamily="34" charset="0"/>
                <a:cs typeface="Arial" pitchFamily="34" charset="0"/>
              </a:rPr>
              <a:t>a</a:t>
            </a:r>
            <a:endParaRPr lang="en-US" dirty="0">
              <a:latin typeface="Arial" pitchFamily="34" charset="0"/>
              <a:cs typeface="Arial" pitchFamily="34" charset="0"/>
            </a:endParaRPr>
          </a:p>
        </p:txBody>
      </p:sp>
      <p:sp>
        <p:nvSpPr>
          <p:cNvPr id="25" name="TextBox 24"/>
          <p:cNvSpPr txBox="1"/>
          <p:nvPr/>
        </p:nvSpPr>
        <p:spPr>
          <a:xfrm>
            <a:off x="6126040" y="4415553"/>
            <a:ext cx="697627" cy="369332"/>
          </a:xfrm>
          <a:prstGeom prst="rect">
            <a:avLst/>
          </a:prstGeom>
          <a:noFill/>
        </p:spPr>
        <p:txBody>
          <a:bodyPr wrap="none" rtlCol="0">
            <a:spAutoFit/>
          </a:bodyPr>
          <a:lstStyle/>
          <a:p>
            <a:r>
              <a:rPr lang="en-US" dirty="0" err="1" smtClean="0">
                <a:latin typeface="Arial" pitchFamily="34" charset="0"/>
                <a:cs typeface="Arial" pitchFamily="34" charset="0"/>
              </a:rPr>
              <a:t>aaa</a:t>
            </a:r>
            <a:r>
              <a:rPr lang="en-US" b="1" dirty="0" err="1" smtClean="0">
                <a:solidFill>
                  <a:srgbClr val="00B0F0"/>
                </a:solidFill>
                <a:latin typeface="Arial" pitchFamily="34" charset="0"/>
                <a:cs typeface="Arial" pitchFamily="34" charset="0"/>
              </a:rPr>
              <a:t>a</a:t>
            </a:r>
            <a:endParaRPr lang="en-US" b="1" dirty="0">
              <a:solidFill>
                <a:srgbClr val="00B0F0"/>
              </a:solidFill>
              <a:latin typeface="Arial" pitchFamily="34" charset="0"/>
              <a:cs typeface="Arial" pitchFamily="34" charset="0"/>
            </a:endParaRPr>
          </a:p>
        </p:txBody>
      </p:sp>
      <p:cxnSp>
        <p:nvCxnSpPr>
          <p:cNvPr id="26" name="Straight Arrow Connector 25"/>
          <p:cNvCxnSpPr>
            <a:stCxn id="4" idx="6"/>
            <a:endCxn id="7" idx="2"/>
          </p:cNvCxnSpPr>
          <p:nvPr/>
        </p:nvCxnSpPr>
        <p:spPr bwMode="auto">
          <a:xfrm>
            <a:off x="2095546" y="2022321"/>
            <a:ext cx="914400" cy="1588"/>
          </a:xfrm>
          <a:prstGeom prst="straightConnector1">
            <a:avLst/>
          </a:prstGeom>
          <a:solidFill>
            <a:srgbClr val="00B8FF"/>
          </a:solidFill>
          <a:ln w="19050" cap="flat" cmpd="sng" algn="ctr">
            <a:solidFill>
              <a:srgbClr val="FF0000"/>
            </a:solidFill>
            <a:prstDash val="solid"/>
            <a:round/>
            <a:headEnd type="none" w="med" len="med"/>
            <a:tailEnd type="triangle"/>
          </a:ln>
          <a:effectLst/>
        </p:spPr>
      </p:cxnSp>
      <p:sp>
        <p:nvSpPr>
          <p:cNvPr id="27" name="TextBox 26"/>
          <p:cNvSpPr txBox="1"/>
          <p:nvPr/>
        </p:nvSpPr>
        <p:spPr>
          <a:xfrm>
            <a:off x="2247946" y="1717521"/>
            <a:ext cx="484428" cy="369332"/>
          </a:xfrm>
          <a:prstGeom prst="rect">
            <a:avLst/>
          </a:prstGeom>
          <a:noFill/>
        </p:spPr>
        <p:txBody>
          <a:bodyPr wrap="none" rtlCol="0">
            <a:spAutoFit/>
          </a:bodyPr>
          <a:lstStyle/>
          <a:p>
            <a:r>
              <a:rPr lang="en-US" dirty="0" smtClean="0">
                <a:solidFill>
                  <a:srgbClr val="FF0000"/>
                </a:solidFill>
                <a:latin typeface="Arial" pitchFamily="34" charset="0"/>
                <a:cs typeface="Arial" pitchFamily="34" charset="0"/>
              </a:rPr>
              <a:t>{t</a:t>
            </a:r>
            <a:r>
              <a:rPr lang="en-US" baseline="-25000" dirty="0" smtClean="0">
                <a:solidFill>
                  <a:srgbClr val="FF0000"/>
                </a:solidFill>
                <a:latin typeface="Arial" pitchFamily="34" charset="0"/>
                <a:cs typeface="Arial" pitchFamily="34" charset="0"/>
              </a:rPr>
              <a:t>1</a:t>
            </a:r>
            <a:r>
              <a:rPr lang="en-US" dirty="0" smtClean="0">
                <a:solidFill>
                  <a:srgbClr val="FF0000"/>
                </a:solidFill>
                <a:latin typeface="Arial" pitchFamily="34" charset="0"/>
                <a:cs typeface="Arial" pitchFamily="34" charset="0"/>
              </a:rPr>
              <a:t>}</a:t>
            </a:r>
            <a:endParaRPr lang="en-US" dirty="0">
              <a:solidFill>
                <a:srgbClr val="FF0000"/>
              </a:solidFill>
              <a:latin typeface="Arial" pitchFamily="34" charset="0"/>
              <a:cs typeface="Arial" pitchFamily="34" charset="0"/>
            </a:endParaRPr>
          </a:p>
        </p:txBody>
      </p:sp>
      <p:sp>
        <p:nvSpPr>
          <p:cNvPr id="28" name="TextBox 27"/>
          <p:cNvSpPr txBox="1"/>
          <p:nvPr/>
        </p:nvSpPr>
        <p:spPr>
          <a:xfrm>
            <a:off x="3543346" y="1707361"/>
            <a:ext cx="484428" cy="369332"/>
          </a:xfrm>
          <a:prstGeom prst="rect">
            <a:avLst/>
          </a:prstGeom>
          <a:noFill/>
        </p:spPr>
        <p:txBody>
          <a:bodyPr wrap="none" rtlCol="0">
            <a:spAutoFit/>
          </a:bodyPr>
          <a:lstStyle/>
          <a:p>
            <a:r>
              <a:rPr lang="en-US" dirty="0" smtClean="0">
                <a:solidFill>
                  <a:srgbClr val="FF0000"/>
                </a:solidFill>
                <a:latin typeface="Arial" pitchFamily="34" charset="0"/>
                <a:cs typeface="Arial" pitchFamily="34" charset="0"/>
              </a:rPr>
              <a:t>{t</a:t>
            </a:r>
            <a:r>
              <a:rPr lang="en-US" baseline="-25000" dirty="0" smtClean="0">
                <a:solidFill>
                  <a:srgbClr val="FF0000"/>
                </a:solidFill>
                <a:latin typeface="Arial" pitchFamily="34" charset="0"/>
                <a:cs typeface="Arial" pitchFamily="34" charset="0"/>
              </a:rPr>
              <a:t>1</a:t>
            </a:r>
            <a:r>
              <a:rPr lang="en-US" dirty="0" smtClean="0">
                <a:solidFill>
                  <a:srgbClr val="FF0000"/>
                </a:solidFill>
                <a:latin typeface="Arial" pitchFamily="34" charset="0"/>
                <a:cs typeface="Arial" pitchFamily="34" charset="0"/>
              </a:rPr>
              <a:t>}</a:t>
            </a:r>
            <a:endParaRPr lang="en-US" dirty="0">
              <a:solidFill>
                <a:srgbClr val="FF0000"/>
              </a:solidFill>
              <a:latin typeface="Arial" pitchFamily="34" charset="0"/>
              <a:cs typeface="Arial" pitchFamily="34" charset="0"/>
            </a:endParaRPr>
          </a:p>
        </p:txBody>
      </p:sp>
      <p:sp>
        <p:nvSpPr>
          <p:cNvPr id="29" name="TextBox 28"/>
          <p:cNvSpPr txBox="1"/>
          <p:nvPr/>
        </p:nvSpPr>
        <p:spPr>
          <a:xfrm>
            <a:off x="4765031" y="1728233"/>
            <a:ext cx="484428" cy="369332"/>
          </a:xfrm>
          <a:prstGeom prst="rect">
            <a:avLst/>
          </a:prstGeom>
          <a:noFill/>
        </p:spPr>
        <p:txBody>
          <a:bodyPr wrap="none" rtlCol="0">
            <a:spAutoFit/>
          </a:bodyPr>
          <a:lstStyle/>
          <a:p>
            <a:r>
              <a:rPr lang="en-US" dirty="0" smtClean="0">
                <a:latin typeface="Arial" pitchFamily="34" charset="0"/>
                <a:cs typeface="Arial" pitchFamily="34" charset="0"/>
              </a:rPr>
              <a:t>{t</a:t>
            </a:r>
            <a:r>
              <a:rPr lang="en-US" baseline="-25000" dirty="0" smtClean="0">
                <a:latin typeface="Arial" pitchFamily="34" charset="0"/>
                <a:cs typeface="Arial" pitchFamily="34" charset="0"/>
              </a:rPr>
              <a:t>1</a:t>
            </a:r>
            <a:r>
              <a:rPr lang="en-US" dirty="0" smtClean="0">
                <a:latin typeface="Arial" pitchFamily="34" charset="0"/>
                <a:cs typeface="Arial" pitchFamily="34" charset="0"/>
              </a:rPr>
              <a:t>}</a:t>
            </a:r>
            <a:endParaRPr lang="en-US" dirty="0">
              <a:latin typeface="Arial" pitchFamily="34" charset="0"/>
              <a:cs typeface="Arial" pitchFamily="34" charset="0"/>
            </a:endParaRPr>
          </a:p>
        </p:txBody>
      </p:sp>
      <p:sp>
        <p:nvSpPr>
          <p:cNvPr id="30" name="TextBox 29"/>
          <p:cNvSpPr txBox="1"/>
          <p:nvPr/>
        </p:nvSpPr>
        <p:spPr>
          <a:xfrm>
            <a:off x="5984231" y="1722601"/>
            <a:ext cx="484428" cy="369332"/>
          </a:xfrm>
          <a:prstGeom prst="rect">
            <a:avLst/>
          </a:prstGeom>
          <a:noFill/>
        </p:spPr>
        <p:txBody>
          <a:bodyPr wrap="none" rtlCol="0">
            <a:spAutoFit/>
          </a:bodyPr>
          <a:lstStyle/>
          <a:p>
            <a:r>
              <a:rPr lang="en-US" dirty="0" smtClean="0">
                <a:latin typeface="Arial" pitchFamily="34" charset="0"/>
                <a:cs typeface="Arial" pitchFamily="34" charset="0"/>
              </a:rPr>
              <a:t>{t</a:t>
            </a:r>
            <a:r>
              <a:rPr lang="en-US" baseline="-25000" dirty="0" smtClean="0">
                <a:latin typeface="Arial" pitchFamily="34" charset="0"/>
                <a:cs typeface="Arial" pitchFamily="34" charset="0"/>
              </a:rPr>
              <a:t>1</a:t>
            </a:r>
            <a:r>
              <a:rPr lang="en-US" dirty="0" smtClean="0">
                <a:latin typeface="Arial" pitchFamily="34" charset="0"/>
                <a:cs typeface="Arial" pitchFamily="34" charset="0"/>
              </a:rPr>
              <a:t>}</a:t>
            </a:r>
            <a:endParaRPr lang="en-US" dirty="0">
              <a:latin typeface="Arial" pitchFamily="34" charset="0"/>
              <a:cs typeface="Arial" pitchFamily="34" charset="0"/>
            </a:endParaRPr>
          </a:p>
        </p:txBody>
      </p:sp>
      <p:cxnSp>
        <p:nvCxnSpPr>
          <p:cNvPr id="31" name="Straight Arrow Connector 30"/>
          <p:cNvCxnSpPr>
            <a:stCxn id="4" idx="5"/>
            <a:endCxn id="8" idx="2"/>
          </p:cNvCxnSpPr>
          <p:nvPr/>
        </p:nvCxnSpPr>
        <p:spPr bwMode="auto">
          <a:xfrm rot="16200000" flipH="1">
            <a:off x="2127109" y="2053883"/>
            <a:ext cx="806637" cy="959037"/>
          </a:xfrm>
          <a:prstGeom prst="straightConnector1">
            <a:avLst/>
          </a:prstGeom>
          <a:solidFill>
            <a:srgbClr val="00B8FF"/>
          </a:solidFill>
          <a:ln w="19050" cap="flat" cmpd="sng" algn="ctr">
            <a:solidFill>
              <a:schemeClr val="tx1"/>
            </a:solidFill>
            <a:prstDash val="solid"/>
            <a:round/>
            <a:headEnd type="none" w="med" len="med"/>
            <a:tailEnd type="arrow"/>
          </a:ln>
          <a:effectLst/>
        </p:spPr>
      </p:cxnSp>
      <p:cxnSp>
        <p:nvCxnSpPr>
          <p:cNvPr id="32" name="Straight Arrow Connector 31"/>
          <p:cNvCxnSpPr>
            <a:stCxn id="8" idx="6"/>
            <a:endCxn id="12" idx="1"/>
          </p:cNvCxnSpPr>
          <p:nvPr/>
        </p:nvCxnSpPr>
        <p:spPr bwMode="auto">
          <a:xfrm>
            <a:off x="3314746" y="2936721"/>
            <a:ext cx="959037" cy="826957"/>
          </a:xfrm>
          <a:prstGeom prst="straightConnector1">
            <a:avLst/>
          </a:prstGeom>
          <a:solidFill>
            <a:srgbClr val="00B8FF"/>
          </a:solidFill>
          <a:ln w="19050" cap="flat" cmpd="sng" algn="ctr">
            <a:solidFill>
              <a:schemeClr val="tx1"/>
            </a:solidFill>
            <a:prstDash val="solid"/>
            <a:round/>
            <a:headEnd type="none" w="med" len="med"/>
            <a:tailEnd type="arrow"/>
          </a:ln>
          <a:effectLst/>
        </p:spPr>
      </p:cxnSp>
      <p:cxnSp>
        <p:nvCxnSpPr>
          <p:cNvPr id="33" name="Straight Arrow Connector 32"/>
          <p:cNvCxnSpPr>
            <a:stCxn id="7" idx="5"/>
            <a:endCxn id="11" idx="2"/>
          </p:cNvCxnSpPr>
          <p:nvPr/>
        </p:nvCxnSpPr>
        <p:spPr bwMode="auto">
          <a:xfrm rot="16200000" flipH="1">
            <a:off x="3336149" y="2064043"/>
            <a:ext cx="826957" cy="959037"/>
          </a:xfrm>
          <a:prstGeom prst="straightConnector1">
            <a:avLst/>
          </a:prstGeom>
          <a:solidFill>
            <a:srgbClr val="00B8FF"/>
          </a:solidFill>
          <a:ln w="19050" cap="flat" cmpd="sng" algn="ctr">
            <a:solidFill>
              <a:schemeClr val="tx1"/>
            </a:solidFill>
            <a:prstDash val="solid"/>
            <a:round/>
            <a:headEnd type="none" w="med" len="med"/>
            <a:tailEnd type="arrow"/>
          </a:ln>
          <a:effectLst/>
        </p:spPr>
      </p:cxnSp>
      <p:cxnSp>
        <p:nvCxnSpPr>
          <p:cNvPr id="34" name="Straight Arrow Connector 33"/>
          <p:cNvCxnSpPr>
            <a:stCxn id="11" idx="6"/>
            <a:endCxn id="15" idx="2"/>
          </p:cNvCxnSpPr>
          <p:nvPr/>
        </p:nvCxnSpPr>
        <p:spPr bwMode="auto">
          <a:xfrm>
            <a:off x="4533946" y="2957041"/>
            <a:ext cx="990600" cy="970280"/>
          </a:xfrm>
          <a:prstGeom prst="straightConnector1">
            <a:avLst/>
          </a:prstGeom>
          <a:solidFill>
            <a:srgbClr val="00B8FF"/>
          </a:solidFill>
          <a:ln w="19050" cap="flat" cmpd="sng" algn="ctr">
            <a:solidFill>
              <a:schemeClr val="tx1"/>
            </a:solidFill>
            <a:prstDash val="solid"/>
            <a:round/>
            <a:headEnd type="none" w="med" len="med"/>
            <a:tailEnd type="arrow"/>
          </a:ln>
          <a:effectLst/>
        </p:spPr>
      </p:cxnSp>
      <p:cxnSp>
        <p:nvCxnSpPr>
          <p:cNvPr id="35" name="Straight Arrow Connector 34"/>
          <p:cNvCxnSpPr>
            <a:stCxn id="10" idx="5"/>
            <a:endCxn id="14" idx="2"/>
          </p:cNvCxnSpPr>
          <p:nvPr/>
        </p:nvCxnSpPr>
        <p:spPr bwMode="auto">
          <a:xfrm rot="16200000" flipH="1">
            <a:off x="4575669" y="2064043"/>
            <a:ext cx="862517" cy="1035237"/>
          </a:xfrm>
          <a:prstGeom prst="straightConnector1">
            <a:avLst/>
          </a:prstGeom>
          <a:solidFill>
            <a:srgbClr val="00B8FF"/>
          </a:solidFill>
          <a:ln w="19050" cap="flat" cmpd="sng" algn="ctr">
            <a:solidFill>
              <a:srgbClr val="FF0000"/>
            </a:solidFill>
            <a:prstDash val="solid"/>
            <a:round/>
            <a:headEnd type="none" w="med" len="med"/>
            <a:tailEnd type="triangle"/>
          </a:ln>
          <a:effectLst/>
        </p:spPr>
      </p:cxnSp>
      <p:cxnSp>
        <p:nvCxnSpPr>
          <p:cNvPr id="36" name="Straight Arrow Connector 35"/>
          <p:cNvCxnSpPr>
            <a:stCxn id="13" idx="5"/>
            <a:endCxn id="17" idx="2"/>
          </p:cNvCxnSpPr>
          <p:nvPr/>
        </p:nvCxnSpPr>
        <p:spPr bwMode="auto">
          <a:xfrm rot="16200000" flipH="1">
            <a:off x="5840589" y="2099603"/>
            <a:ext cx="857437" cy="969197"/>
          </a:xfrm>
          <a:prstGeom prst="straightConnector1">
            <a:avLst/>
          </a:prstGeom>
          <a:solidFill>
            <a:srgbClr val="00B8FF"/>
          </a:solidFill>
          <a:ln w="19050" cap="flat" cmpd="sng" algn="ctr">
            <a:solidFill>
              <a:schemeClr val="tx1"/>
            </a:solidFill>
            <a:prstDash val="solid"/>
            <a:round/>
            <a:headEnd type="none" w="med" len="med"/>
            <a:tailEnd type="arrow"/>
          </a:ln>
          <a:effectLst/>
        </p:spPr>
      </p:cxnSp>
      <p:cxnSp>
        <p:nvCxnSpPr>
          <p:cNvPr id="37" name="Straight Arrow Connector 36"/>
          <p:cNvCxnSpPr>
            <a:stCxn id="14" idx="6"/>
            <a:endCxn id="18" idx="2"/>
          </p:cNvCxnSpPr>
          <p:nvPr/>
        </p:nvCxnSpPr>
        <p:spPr bwMode="auto">
          <a:xfrm>
            <a:off x="5829346" y="3012921"/>
            <a:ext cx="990600" cy="914400"/>
          </a:xfrm>
          <a:prstGeom prst="straightConnector1">
            <a:avLst/>
          </a:prstGeom>
          <a:solidFill>
            <a:srgbClr val="00B8FF"/>
          </a:solidFill>
          <a:ln w="19050" cap="flat" cmpd="sng" algn="ctr">
            <a:solidFill>
              <a:srgbClr val="FF0000"/>
            </a:solidFill>
            <a:prstDash val="solid"/>
            <a:round/>
            <a:headEnd type="none" w="med" len="med"/>
            <a:tailEnd type="triangle"/>
          </a:ln>
          <a:effectLst/>
        </p:spPr>
      </p:cxnSp>
      <p:cxnSp>
        <p:nvCxnSpPr>
          <p:cNvPr id="38" name="Straight Arrow Connector 37"/>
          <p:cNvCxnSpPr>
            <a:stCxn id="10" idx="6"/>
            <a:endCxn id="13" idx="2"/>
          </p:cNvCxnSpPr>
          <p:nvPr/>
        </p:nvCxnSpPr>
        <p:spPr bwMode="auto">
          <a:xfrm>
            <a:off x="4533946" y="2042641"/>
            <a:ext cx="990600" cy="5080"/>
          </a:xfrm>
          <a:prstGeom prst="straightConnector1">
            <a:avLst/>
          </a:prstGeom>
          <a:solidFill>
            <a:srgbClr val="00B8FF"/>
          </a:solidFill>
          <a:ln w="19050" cap="flat" cmpd="sng" algn="ctr">
            <a:solidFill>
              <a:schemeClr val="tx1"/>
            </a:solidFill>
            <a:prstDash val="solid"/>
            <a:round/>
            <a:headEnd type="none" w="med" len="med"/>
            <a:tailEnd type="arrow"/>
          </a:ln>
          <a:effectLst/>
        </p:spPr>
      </p:cxnSp>
      <p:cxnSp>
        <p:nvCxnSpPr>
          <p:cNvPr id="39" name="Straight Arrow Connector 38"/>
          <p:cNvCxnSpPr>
            <a:stCxn id="13" idx="6"/>
            <a:endCxn id="16" idx="2"/>
          </p:cNvCxnSpPr>
          <p:nvPr/>
        </p:nvCxnSpPr>
        <p:spPr bwMode="auto">
          <a:xfrm>
            <a:off x="5829346" y="2047721"/>
            <a:ext cx="924560" cy="1588"/>
          </a:xfrm>
          <a:prstGeom prst="straightConnector1">
            <a:avLst/>
          </a:prstGeom>
          <a:solidFill>
            <a:srgbClr val="00B8FF"/>
          </a:solidFill>
          <a:ln w="19050" cap="flat" cmpd="sng" algn="ctr">
            <a:solidFill>
              <a:schemeClr val="tx1"/>
            </a:solidFill>
            <a:prstDash val="solid"/>
            <a:round/>
            <a:headEnd type="none" w="med" len="med"/>
            <a:tailEnd type="arrow"/>
          </a:ln>
          <a:effectLst/>
        </p:spPr>
      </p:cxnSp>
      <p:cxnSp>
        <p:nvCxnSpPr>
          <p:cNvPr id="40" name="Straight Arrow Connector 39"/>
          <p:cNvCxnSpPr>
            <a:stCxn id="7" idx="6"/>
            <a:endCxn id="10" idx="2"/>
          </p:cNvCxnSpPr>
          <p:nvPr/>
        </p:nvCxnSpPr>
        <p:spPr bwMode="auto">
          <a:xfrm>
            <a:off x="3314746" y="2022321"/>
            <a:ext cx="914400" cy="20320"/>
          </a:xfrm>
          <a:prstGeom prst="straightConnector1">
            <a:avLst/>
          </a:prstGeom>
          <a:solidFill>
            <a:srgbClr val="00B8FF"/>
          </a:solidFill>
          <a:ln w="19050" cap="flat" cmpd="sng" algn="ctr">
            <a:solidFill>
              <a:srgbClr val="FF0000"/>
            </a:solidFill>
            <a:prstDash val="solid"/>
            <a:round/>
            <a:headEnd type="none" w="med" len="med"/>
            <a:tailEnd type="triangle"/>
          </a:ln>
          <a:effectLst/>
        </p:spPr>
      </p:cxnSp>
      <p:sp>
        <p:nvSpPr>
          <p:cNvPr id="41" name="TextBox 40"/>
          <p:cNvSpPr txBox="1"/>
          <p:nvPr/>
        </p:nvSpPr>
        <p:spPr>
          <a:xfrm>
            <a:off x="7200946" y="3774921"/>
            <a:ext cx="1066800" cy="369332"/>
          </a:xfrm>
          <a:prstGeom prst="rect">
            <a:avLst/>
          </a:prstGeom>
          <a:noFill/>
        </p:spPr>
        <p:txBody>
          <a:bodyPr wrap="square" rtlCol="0">
            <a:spAutoFit/>
          </a:bodyPr>
          <a:lstStyle/>
          <a:p>
            <a:r>
              <a:rPr lang="en-US" b="1" dirty="0" smtClean="0">
                <a:latin typeface="Arial" pitchFamily="34" charset="0"/>
                <a:cs typeface="Arial" pitchFamily="34" charset="0"/>
              </a:rPr>
              <a:t>accept</a:t>
            </a:r>
            <a:endParaRPr lang="en-US" b="1" dirty="0">
              <a:latin typeface="Arial" pitchFamily="34" charset="0"/>
              <a:cs typeface="Arial" pitchFamily="34" charset="0"/>
            </a:endParaRPr>
          </a:p>
        </p:txBody>
      </p:sp>
      <p:sp>
        <p:nvSpPr>
          <p:cNvPr id="42" name="TextBox 41"/>
          <p:cNvSpPr txBox="1"/>
          <p:nvPr/>
        </p:nvSpPr>
        <p:spPr>
          <a:xfrm>
            <a:off x="1714546" y="4994121"/>
            <a:ext cx="466794" cy="369332"/>
          </a:xfrm>
          <a:prstGeom prst="rect">
            <a:avLst/>
          </a:prstGeom>
          <a:noFill/>
        </p:spPr>
        <p:txBody>
          <a:bodyPr wrap="none" rtlCol="0">
            <a:spAutoFit/>
          </a:bodyPr>
          <a:lstStyle/>
          <a:p>
            <a:r>
              <a:rPr lang="en-US" dirty="0" smtClean="0">
                <a:latin typeface="Arial" pitchFamily="34" charset="0"/>
                <a:cs typeface="Arial" pitchFamily="34" charset="0"/>
              </a:rPr>
              <a:t>{1}</a:t>
            </a:r>
            <a:endParaRPr lang="en-US" dirty="0">
              <a:latin typeface="Arial" pitchFamily="34" charset="0"/>
              <a:cs typeface="Arial" pitchFamily="34" charset="0"/>
            </a:endParaRPr>
          </a:p>
        </p:txBody>
      </p:sp>
      <p:sp>
        <p:nvSpPr>
          <p:cNvPr id="43" name="TextBox 42"/>
          <p:cNvSpPr txBox="1"/>
          <p:nvPr/>
        </p:nvSpPr>
        <p:spPr>
          <a:xfrm>
            <a:off x="2768031" y="4994121"/>
            <a:ext cx="659155" cy="369332"/>
          </a:xfrm>
          <a:prstGeom prst="rect">
            <a:avLst/>
          </a:prstGeom>
          <a:noFill/>
        </p:spPr>
        <p:txBody>
          <a:bodyPr wrap="none" rtlCol="0">
            <a:spAutoFit/>
          </a:bodyPr>
          <a:lstStyle/>
          <a:p>
            <a:r>
              <a:rPr lang="en-US" dirty="0" smtClean="0">
                <a:latin typeface="Arial" pitchFamily="34" charset="0"/>
                <a:cs typeface="Arial" pitchFamily="34" charset="0"/>
              </a:rPr>
              <a:t>{1,2}</a:t>
            </a:r>
            <a:endParaRPr lang="en-US" dirty="0">
              <a:latin typeface="Arial" pitchFamily="34" charset="0"/>
              <a:cs typeface="Arial" pitchFamily="34" charset="0"/>
            </a:endParaRPr>
          </a:p>
        </p:txBody>
      </p:sp>
      <p:sp>
        <p:nvSpPr>
          <p:cNvPr id="44" name="TextBox 43"/>
          <p:cNvSpPr txBox="1"/>
          <p:nvPr/>
        </p:nvSpPr>
        <p:spPr>
          <a:xfrm>
            <a:off x="3987231" y="4994121"/>
            <a:ext cx="851515" cy="369332"/>
          </a:xfrm>
          <a:prstGeom prst="rect">
            <a:avLst/>
          </a:prstGeom>
          <a:noFill/>
        </p:spPr>
        <p:txBody>
          <a:bodyPr wrap="none" rtlCol="0">
            <a:spAutoFit/>
          </a:bodyPr>
          <a:lstStyle/>
          <a:p>
            <a:r>
              <a:rPr lang="en-US" dirty="0" smtClean="0">
                <a:latin typeface="Arial" pitchFamily="34" charset="0"/>
                <a:cs typeface="Arial" pitchFamily="34" charset="0"/>
              </a:rPr>
              <a:t>{1,2,3}</a:t>
            </a:r>
            <a:endParaRPr lang="en-US" dirty="0">
              <a:latin typeface="Arial" pitchFamily="34" charset="0"/>
              <a:cs typeface="Arial" pitchFamily="34" charset="0"/>
            </a:endParaRPr>
          </a:p>
        </p:txBody>
      </p:sp>
      <p:sp>
        <p:nvSpPr>
          <p:cNvPr id="45" name="TextBox 44"/>
          <p:cNvSpPr txBox="1"/>
          <p:nvPr/>
        </p:nvSpPr>
        <p:spPr>
          <a:xfrm>
            <a:off x="5282631" y="4994121"/>
            <a:ext cx="851515" cy="369332"/>
          </a:xfrm>
          <a:prstGeom prst="rect">
            <a:avLst/>
          </a:prstGeom>
          <a:noFill/>
        </p:spPr>
        <p:txBody>
          <a:bodyPr wrap="none" rtlCol="0">
            <a:spAutoFit/>
          </a:bodyPr>
          <a:lstStyle/>
          <a:p>
            <a:r>
              <a:rPr lang="en-US" dirty="0" smtClean="0">
                <a:latin typeface="Arial" pitchFamily="34" charset="0"/>
                <a:cs typeface="Arial" pitchFamily="34" charset="0"/>
              </a:rPr>
              <a:t>{1,2,3}</a:t>
            </a:r>
            <a:endParaRPr lang="en-US" dirty="0">
              <a:latin typeface="Arial" pitchFamily="34" charset="0"/>
              <a:cs typeface="Arial" pitchFamily="34" charset="0"/>
            </a:endParaRPr>
          </a:p>
        </p:txBody>
      </p:sp>
      <p:sp>
        <p:nvSpPr>
          <p:cNvPr id="46" name="TextBox 45"/>
          <p:cNvSpPr txBox="1"/>
          <p:nvPr/>
        </p:nvSpPr>
        <p:spPr>
          <a:xfrm>
            <a:off x="6578031" y="4994121"/>
            <a:ext cx="851515" cy="369332"/>
          </a:xfrm>
          <a:prstGeom prst="rect">
            <a:avLst/>
          </a:prstGeom>
          <a:noFill/>
        </p:spPr>
        <p:txBody>
          <a:bodyPr wrap="none" rtlCol="0">
            <a:spAutoFit/>
          </a:bodyPr>
          <a:lstStyle/>
          <a:p>
            <a:r>
              <a:rPr lang="en-US" dirty="0" smtClean="0">
                <a:latin typeface="Arial" pitchFamily="34" charset="0"/>
                <a:cs typeface="Arial" pitchFamily="34" charset="0"/>
              </a:rPr>
              <a:t>{1,2,3}</a:t>
            </a:r>
            <a:endParaRPr lang="en-US" dirty="0">
              <a:latin typeface="Arial" pitchFamily="34" charset="0"/>
              <a:cs typeface="Arial" pitchFamily="34" charset="0"/>
            </a:endParaRPr>
          </a:p>
        </p:txBody>
      </p:sp>
      <p:sp>
        <p:nvSpPr>
          <p:cNvPr id="47" name="TextBox 46"/>
          <p:cNvSpPr txBox="1"/>
          <p:nvPr/>
        </p:nvSpPr>
        <p:spPr>
          <a:xfrm>
            <a:off x="571546" y="4994121"/>
            <a:ext cx="979755" cy="369332"/>
          </a:xfrm>
          <a:prstGeom prst="rect">
            <a:avLst/>
          </a:prstGeom>
          <a:noFill/>
        </p:spPr>
        <p:txBody>
          <a:bodyPr wrap="none" rtlCol="0">
            <a:spAutoFit/>
          </a:bodyPr>
          <a:lstStyle/>
          <a:p>
            <a:r>
              <a:rPr lang="en-US" dirty="0" smtClean="0">
                <a:latin typeface="Arial" pitchFamily="34" charset="0"/>
                <a:cs typeface="Arial" pitchFamily="34" charset="0"/>
              </a:rPr>
              <a:t>Frontier</a:t>
            </a:r>
            <a:endParaRPr lang="en-US" dirty="0">
              <a:latin typeface="Arial" pitchFamily="34" charset="0"/>
              <a:cs typeface="Arial" pitchFamily="34" charset="0"/>
            </a:endParaRPr>
          </a:p>
        </p:txBody>
      </p:sp>
      <p:sp>
        <p:nvSpPr>
          <p:cNvPr id="48" name="TextBox 47"/>
          <p:cNvSpPr txBox="1"/>
          <p:nvPr/>
        </p:nvSpPr>
        <p:spPr>
          <a:xfrm>
            <a:off x="1219200" y="5527521"/>
            <a:ext cx="6400800" cy="830997"/>
          </a:xfrm>
          <a:prstGeom prst="rect">
            <a:avLst/>
          </a:prstGeom>
          <a:solidFill>
            <a:srgbClr val="FFFF00"/>
          </a:solidFill>
        </p:spPr>
        <p:txBody>
          <a:bodyPr wrap="square" rtlCol="0">
            <a:spAutoFit/>
          </a:bodyPr>
          <a:lstStyle/>
          <a:p>
            <a:pPr algn="ctr"/>
            <a:r>
              <a:rPr lang="en-US" sz="2400" dirty="0" smtClean="0">
                <a:latin typeface="Arial" pitchFamily="34" charset="0"/>
                <a:cs typeface="Arial" pitchFamily="34" charset="0"/>
              </a:rPr>
              <a:t>Any path from an accept state to a start state generates a valid assignment of submatches.</a:t>
            </a:r>
            <a:endParaRPr lang="en-US" sz="2400" dirty="0">
              <a:latin typeface="Arial" pitchFamily="34" charset="0"/>
              <a:cs typeface="Arial" pitchFamily="34" charset="0"/>
            </a:endParaRPr>
          </a:p>
        </p:txBody>
      </p:sp>
      <p:sp>
        <p:nvSpPr>
          <p:cNvPr id="49" name="TextBox 48"/>
          <p:cNvSpPr txBox="1"/>
          <p:nvPr/>
        </p:nvSpPr>
        <p:spPr>
          <a:xfrm>
            <a:off x="7200946" y="4460721"/>
            <a:ext cx="990600" cy="369332"/>
          </a:xfrm>
          <a:prstGeom prst="rect">
            <a:avLst/>
          </a:prstGeom>
          <a:noFill/>
        </p:spPr>
        <p:txBody>
          <a:bodyPr wrap="square" rtlCol="0">
            <a:spAutoFit/>
          </a:bodyPr>
          <a:lstStyle/>
          <a:p>
            <a:r>
              <a:rPr lang="en-US" dirty="0" smtClean="0">
                <a:solidFill>
                  <a:srgbClr val="FF0000"/>
                </a:solidFill>
                <a:latin typeface="Arial" pitchFamily="34" charset="0"/>
                <a:cs typeface="Arial" pitchFamily="34" charset="0"/>
              </a:rPr>
              <a:t>$1=</a:t>
            </a:r>
            <a:r>
              <a:rPr lang="en-US" dirty="0" err="1" smtClean="0">
                <a:solidFill>
                  <a:srgbClr val="FF0000"/>
                </a:solidFill>
                <a:latin typeface="Arial" pitchFamily="34" charset="0"/>
                <a:cs typeface="Arial" pitchFamily="34" charset="0"/>
              </a:rPr>
              <a:t>aa</a:t>
            </a:r>
            <a:endParaRPr lang="en-US" dirty="0">
              <a:solidFill>
                <a:srgbClr val="FF0000"/>
              </a:solidFill>
              <a:latin typeface="Arial" pitchFamily="34" charset="0"/>
              <a:cs typeface="Arial" pitchFamily="34" charset="0"/>
            </a:endParaRPr>
          </a:p>
        </p:txBody>
      </p:sp>
      <p:sp>
        <p:nvSpPr>
          <p:cNvPr id="50" name="Slide Number Placeholder 3"/>
          <p:cNvSpPr>
            <a:spLocks noGrp="1"/>
          </p:cNvSpPr>
          <p:nvPr>
            <p:ph type="sldNum" sz="quarter" idx="10"/>
          </p:nvPr>
        </p:nvSpPr>
        <p:spPr>
          <a:xfrm>
            <a:off x="6553200" y="6245225"/>
            <a:ext cx="2133600" cy="476250"/>
          </a:xfrm>
        </p:spPr>
        <p:txBody>
          <a:bodyPr/>
          <a:lstStyle/>
          <a:p>
            <a:fld id="{2EC333B5-80CE-4E4C-8940-BF400749D67B}" type="slidenum">
              <a:rPr lang="en-US" smtClean="0"/>
              <a:pPr/>
              <a:t>33</a:t>
            </a:fld>
            <a:endParaRPr lang="en-US" dirty="0"/>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Submatch</a:t>
            </a:r>
            <a:r>
              <a:rPr lang="en-US" dirty="0" smtClean="0"/>
              <a:t>-OBDD</a:t>
            </a:r>
            <a:endParaRPr lang="en-US" dirty="0"/>
          </a:p>
        </p:txBody>
      </p:sp>
      <p:sp>
        <p:nvSpPr>
          <p:cNvPr id="3" name="Content Placeholder 2"/>
          <p:cNvSpPr>
            <a:spLocks noGrp="1"/>
          </p:cNvSpPr>
          <p:nvPr>
            <p:ph idx="1"/>
          </p:nvPr>
        </p:nvSpPr>
        <p:spPr/>
        <p:txBody>
          <a:bodyPr/>
          <a:lstStyle/>
          <a:p>
            <a:r>
              <a:rPr lang="en-US" dirty="0" smtClean="0"/>
              <a:t>Representing tagged NFAs using Boolean functions</a:t>
            </a:r>
          </a:p>
          <a:p>
            <a:pPr lvl="1"/>
            <a:r>
              <a:rPr lang="en-US" dirty="0" smtClean="0"/>
              <a:t>Updating frontiers using Boolean formula</a:t>
            </a:r>
          </a:p>
          <a:p>
            <a:pPr lvl="1"/>
            <a:r>
              <a:rPr lang="en-US" dirty="0" smtClean="0"/>
              <a:t>Finding a submatch path using Boolean operations</a:t>
            </a:r>
          </a:p>
          <a:p>
            <a:r>
              <a:rPr lang="en-US" dirty="0" smtClean="0"/>
              <a:t>Using OBDDs to manipulate Boolean functions</a:t>
            </a:r>
            <a:endParaRPr lang="en-US" dirty="0"/>
          </a:p>
        </p:txBody>
      </p:sp>
      <p:sp>
        <p:nvSpPr>
          <p:cNvPr id="4" name="Slide Number Placeholder 3"/>
          <p:cNvSpPr>
            <a:spLocks noGrp="1"/>
          </p:cNvSpPr>
          <p:nvPr>
            <p:ph type="sldNum" sz="quarter" idx="10"/>
          </p:nvPr>
        </p:nvSpPr>
        <p:spPr>
          <a:xfrm>
            <a:off x="6553200" y="6245225"/>
            <a:ext cx="2133600" cy="476250"/>
          </a:xfrm>
        </p:spPr>
        <p:txBody>
          <a:bodyPr/>
          <a:lstStyle/>
          <a:p>
            <a:fld id="{2EC333B5-80CE-4E4C-8940-BF400749D67B}" type="slidenum">
              <a:rPr lang="en-US" smtClean="0"/>
              <a:pPr/>
              <a:t>34</a:t>
            </a:fld>
            <a:endParaRPr lang="en-US" dirty="0"/>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609600"/>
            <a:ext cx="9144000" cy="808038"/>
          </a:xfrm>
        </p:spPr>
        <p:txBody>
          <a:bodyPr>
            <a:normAutofit/>
          </a:bodyPr>
          <a:lstStyle/>
          <a:p>
            <a:pPr algn="ctr"/>
            <a:r>
              <a:rPr lang="en-US" dirty="0" smtClean="0"/>
              <a:t>Boolean Representation of Submatch Extraction</a:t>
            </a:r>
            <a:endParaRPr lang="en-US" dirty="0"/>
          </a:p>
        </p:txBody>
      </p:sp>
      <p:graphicFrame>
        <p:nvGraphicFramePr>
          <p:cNvPr id="4" name="Content Placeholder 3"/>
          <p:cNvGraphicFramePr>
            <a:graphicFrameLocks noGrp="1" noChangeAspect="1"/>
          </p:cNvGraphicFramePr>
          <p:nvPr>
            <p:ph idx="1"/>
          </p:nvPr>
        </p:nvGraphicFramePr>
        <p:xfrm>
          <a:off x="965200" y="2373312"/>
          <a:ext cx="7292975" cy="2960688"/>
        </p:xfrm>
        <a:graphic>
          <a:graphicData uri="http://schemas.openxmlformats.org/presentationml/2006/ole">
            <p:oleObj spid="_x0000_s113669" name="Equation" r:id="rId4" imgW="3441700" imgH="1397000" progId="Equation.3">
              <p:embed/>
            </p:oleObj>
          </a:graphicData>
        </a:graphic>
      </p:graphicFrame>
      <p:sp>
        <p:nvSpPr>
          <p:cNvPr id="5" name="TextBox 4"/>
          <p:cNvSpPr txBox="1"/>
          <p:nvPr/>
        </p:nvSpPr>
        <p:spPr>
          <a:xfrm>
            <a:off x="685800" y="5265003"/>
            <a:ext cx="7645761" cy="830997"/>
          </a:xfrm>
          <a:prstGeom prst="rect">
            <a:avLst/>
          </a:prstGeom>
          <a:solidFill>
            <a:srgbClr val="FFFF00"/>
          </a:solidFill>
          <a:ln w="19050">
            <a:noFill/>
            <a:prstDash val="solid"/>
          </a:ln>
        </p:spPr>
        <p:txBody>
          <a:bodyPr wrap="square" rtlCol="0">
            <a:spAutoFit/>
          </a:bodyPr>
          <a:lstStyle/>
          <a:p>
            <a:r>
              <a:rPr lang="en-US" sz="2400" dirty="0" smtClean="0">
                <a:latin typeface="Arial" pitchFamily="34" charset="0"/>
                <a:cs typeface="Arial" pitchFamily="34" charset="0"/>
              </a:rPr>
              <a:t>Submatch extraction: the last consecutive sequence of symbols that are assigned with same tags</a:t>
            </a:r>
            <a:endParaRPr lang="en-US" sz="2400" i="1" baseline="-25000" dirty="0">
              <a:latin typeface="Arial" pitchFamily="34" charset="0"/>
              <a:cs typeface="Arial" pitchFamily="34" charset="0"/>
            </a:endParaRPr>
          </a:p>
        </p:txBody>
      </p:sp>
      <p:sp>
        <p:nvSpPr>
          <p:cNvPr id="6" name="TextBox 5"/>
          <p:cNvSpPr txBox="1"/>
          <p:nvPr/>
        </p:nvSpPr>
        <p:spPr>
          <a:xfrm>
            <a:off x="431439" y="1408093"/>
            <a:ext cx="8305800" cy="954107"/>
          </a:xfrm>
          <a:prstGeom prst="rect">
            <a:avLst/>
          </a:prstGeom>
          <a:noFill/>
        </p:spPr>
        <p:txBody>
          <a:bodyPr wrap="square" rtlCol="0">
            <a:spAutoFit/>
          </a:bodyPr>
          <a:lstStyle/>
          <a:p>
            <a:r>
              <a:rPr lang="en-US" sz="2800" dirty="0" smtClean="0">
                <a:latin typeface="Arial" pitchFamily="34" charset="0"/>
                <a:cs typeface="Arial" pitchFamily="34" charset="0"/>
              </a:rPr>
              <a:t>A back traversal approach: starting from the last input symbol. </a:t>
            </a:r>
            <a:endParaRPr lang="en-US" sz="2800" dirty="0">
              <a:latin typeface="Arial" pitchFamily="34" charset="0"/>
              <a:cs typeface="Arial" pitchFamily="34" charset="0"/>
            </a:endParaRPr>
          </a:p>
        </p:txBody>
      </p:sp>
      <p:sp>
        <p:nvSpPr>
          <p:cNvPr id="7" name="Slide Number Placeholder 3"/>
          <p:cNvSpPr>
            <a:spLocks noGrp="1"/>
          </p:cNvSpPr>
          <p:nvPr>
            <p:ph type="sldNum" sz="quarter" idx="10"/>
          </p:nvPr>
        </p:nvSpPr>
        <p:spPr>
          <a:xfrm>
            <a:off x="6553200" y="6245225"/>
            <a:ext cx="2133600" cy="476250"/>
          </a:xfrm>
        </p:spPr>
        <p:txBody>
          <a:bodyPr/>
          <a:lstStyle/>
          <a:p>
            <a:fld id="{2EC333B5-80CE-4E4C-8940-BF400749D67B}" type="slidenum">
              <a:rPr lang="en-US" smtClean="0"/>
              <a:pPr/>
              <a:t>35</a:t>
            </a:fld>
            <a:endParaRPr lang="en-US" dirty="0"/>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Overview of </a:t>
            </a:r>
            <a:r>
              <a:rPr lang="en-US" dirty="0" err="1" smtClean="0"/>
              <a:t>Toolchain</a:t>
            </a:r>
            <a:endParaRPr lang="en-US" dirty="0"/>
          </a:p>
        </p:txBody>
      </p:sp>
      <p:sp>
        <p:nvSpPr>
          <p:cNvPr id="4" name="Slide Number Placeholder 3"/>
          <p:cNvSpPr>
            <a:spLocks noGrp="1"/>
          </p:cNvSpPr>
          <p:nvPr>
            <p:ph type="sldNum" sz="quarter" idx="10"/>
          </p:nvPr>
        </p:nvSpPr>
        <p:spPr/>
        <p:txBody>
          <a:bodyPr/>
          <a:lstStyle/>
          <a:p>
            <a:fld id="{2EC333B5-80CE-4E4C-8940-BF400749D67B}" type="slidenum">
              <a:rPr lang="en-US" smtClean="0"/>
              <a:pPr/>
              <a:t>36</a:t>
            </a:fld>
            <a:endParaRPr lang="en-US"/>
          </a:p>
        </p:txBody>
      </p:sp>
      <p:grpSp>
        <p:nvGrpSpPr>
          <p:cNvPr id="30" name="Group 29"/>
          <p:cNvGrpSpPr/>
          <p:nvPr/>
        </p:nvGrpSpPr>
        <p:grpSpPr>
          <a:xfrm>
            <a:off x="126440" y="2209800"/>
            <a:ext cx="8865160" cy="3142455"/>
            <a:chOff x="-76200" y="2209800"/>
            <a:chExt cx="8865160" cy="3142455"/>
          </a:xfrm>
        </p:grpSpPr>
        <p:sp>
          <p:nvSpPr>
            <p:cNvPr id="11" name="TextBox 10"/>
            <p:cNvSpPr txBox="1"/>
            <p:nvPr/>
          </p:nvSpPr>
          <p:spPr>
            <a:xfrm>
              <a:off x="-76200" y="3647552"/>
              <a:ext cx="1600200" cy="923330"/>
            </a:xfrm>
            <a:prstGeom prst="rect">
              <a:avLst/>
            </a:prstGeom>
            <a:noFill/>
          </p:spPr>
          <p:txBody>
            <a:bodyPr wrap="square" rtlCol="0">
              <a:spAutoFit/>
            </a:bodyPr>
            <a:lstStyle/>
            <a:p>
              <a:pPr algn="ctr"/>
              <a:r>
                <a:rPr lang="en-US" dirty="0" smtClean="0"/>
                <a:t>regexes with </a:t>
              </a:r>
              <a:r>
                <a:rPr lang="en-US" b="1" dirty="0" smtClean="0">
                  <a:solidFill>
                    <a:srgbClr val="008000"/>
                  </a:solidFill>
                </a:rPr>
                <a:t>capturing groups</a:t>
              </a:r>
              <a:endParaRPr lang="en-US" b="1" dirty="0">
                <a:solidFill>
                  <a:srgbClr val="008000"/>
                </a:solidFill>
              </a:endParaRPr>
            </a:p>
          </p:txBody>
        </p:sp>
        <p:grpSp>
          <p:nvGrpSpPr>
            <p:cNvPr id="29" name="Group 28"/>
            <p:cNvGrpSpPr/>
            <p:nvPr/>
          </p:nvGrpSpPr>
          <p:grpSpPr>
            <a:xfrm>
              <a:off x="1377464" y="2209800"/>
              <a:ext cx="7411496" cy="3142455"/>
              <a:chOff x="1377464" y="2209800"/>
              <a:chExt cx="7411496" cy="3142455"/>
            </a:xfrm>
          </p:grpSpPr>
          <p:sp>
            <p:nvSpPr>
              <p:cNvPr id="6" name="Rounded Rectangle 5"/>
              <p:cNvSpPr/>
              <p:nvPr/>
            </p:nvSpPr>
            <p:spPr>
              <a:xfrm>
                <a:off x="1834664" y="3581400"/>
                <a:ext cx="1219200" cy="838200"/>
              </a:xfrm>
              <a:prstGeom prst="roundRect">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re2tnfa</a:t>
                </a:r>
                <a:endParaRPr lang="en-US" dirty="0">
                  <a:solidFill>
                    <a:schemeClr val="tx1"/>
                  </a:solidFill>
                </a:endParaRPr>
              </a:p>
            </p:txBody>
          </p:sp>
          <p:sp>
            <p:nvSpPr>
              <p:cNvPr id="7" name="Rounded Rectangle 6"/>
              <p:cNvSpPr/>
              <p:nvPr/>
            </p:nvSpPr>
            <p:spPr>
              <a:xfrm>
                <a:off x="5989656" y="3581400"/>
                <a:ext cx="1219200" cy="838200"/>
              </a:xfrm>
              <a:prstGeom prst="roundRect">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pattern</a:t>
                </a:r>
              </a:p>
              <a:p>
                <a:pPr algn="ctr"/>
                <a:r>
                  <a:rPr lang="en-US" dirty="0" smtClean="0">
                    <a:solidFill>
                      <a:schemeClr val="tx1"/>
                    </a:solidFill>
                  </a:rPr>
                  <a:t>matching</a:t>
                </a:r>
                <a:endParaRPr lang="en-US" dirty="0">
                  <a:solidFill>
                    <a:schemeClr val="tx1"/>
                  </a:solidFill>
                </a:endParaRPr>
              </a:p>
            </p:txBody>
          </p:sp>
          <p:cxnSp>
            <p:nvCxnSpPr>
              <p:cNvPr id="8" name="Straight Arrow Connector 7"/>
              <p:cNvCxnSpPr/>
              <p:nvPr/>
            </p:nvCxnSpPr>
            <p:spPr>
              <a:xfrm>
                <a:off x="1377464" y="4002592"/>
                <a:ext cx="457200" cy="1588"/>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a:off x="1377464" y="4265612"/>
                <a:ext cx="457200" cy="1588"/>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a:off x="1377464" y="3733800"/>
                <a:ext cx="457200" cy="1588"/>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a:off x="3053864" y="4012640"/>
                <a:ext cx="731520" cy="1588"/>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a:off x="2793440" y="3382944"/>
                <a:ext cx="1245160" cy="646331"/>
              </a:xfrm>
              <a:prstGeom prst="rect">
                <a:avLst/>
              </a:prstGeom>
              <a:noFill/>
            </p:spPr>
            <p:txBody>
              <a:bodyPr wrap="square" rtlCol="0">
                <a:spAutoFit/>
              </a:bodyPr>
              <a:lstStyle/>
              <a:p>
                <a:pPr algn="ctr"/>
                <a:r>
                  <a:rPr lang="en-US" b="1" dirty="0" smtClean="0">
                    <a:solidFill>
                      <a:srgbClr val="008000"/>
                    </a:solidFill>
                  </a:rPr>
                  <a:t>Tagged</a:t>
                </a:r>
              </a:p>
              <a:p>
                <a:pPr algn="ctr"/>
                <a:r>
                  <a:rPr lang="en-US" b="1" dirty="0" smtClean="0">
                    <a:solidFill>
                      <a:srgbClr val="008000"/>
                    </a:solidFill>
                  </a:rPr>
                  <a:t>NFAs</a:t>
                </a:r>
                <a:endParaRPr lang="en-US" b="1" dirty="0">
                  <a:solidFill>
                    <a:srgbClr val="008000"/>
                  </a:solidFill>
                </a:endParaRPr>
              </a:p>
            </p:txBody>
          </p:sp>
          <p:cxnSp>
            <p:nvCxnSpPr>
              <p:cNvPr id="14" name="Straight Arrow Connector 13"/>
              <p:cNvCxnSpPr/>
              <p:nvPr/>
            </p:nvCxnSpPr>
            <p:spPr>
              <a:xfrm>
                <a:off x="5257800" y="4028552"/>
                <a:ext cx="731520" cy="1588"/>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p:nvPr/>
            </p:nvCxnSpPr>
            <p:spPr>
              <a:xfrm rot="5400000">
                <a:off x="6323806" y="3352006"/>
                <a:ext cx="457200" cy="1588"/>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6" name="Rectangle 15"/>
              <p:cNvSpPr/>
              <p:nvPr/>
            </p:nvSpPr>
            <p:spPr>
              <a:xfrm>
                <a:off x="5791200" y="2819400"/>
                <a:ext cx="1524000" cy="304800"/>
              </a:xfrm>
              <a:prstGeom prst="rect">
                <a:avLst/>
              </a:prstGeom>
              <a:solidFill>
                <a:schemeClr val="bg1">
                  <a:lumMod val="9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7" name="Straight Connector 16"/>
              <p:cNvCxnSpPr/>
              <p:nvPr/>
            </p:nvCxnSpPr>
            <p:spPr>
              <a:xfrm rot="5400000">
                <a:off x="5943600" y="2971800"/>
                <a:ext cx="304800" cy="1588"/>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rot="5400000">
                <a:off x="6267702" y="2971006"/>
                <a:ext cx="304800" cy="1588"/>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5400000">
                <a:off x="6552406" y="2971006"/>
                <a:ext cx="304800" cy="1588"/>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5400000">
                <a:off x="6857206" y="2971006"/>
                <a:ext cx="304800" cy="1588"/>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21" name="TextBox 20"/>
              <p:cNvSpPr txBox="1"/>
              <p:nvPr/>
            </p:nvSpPr>
            <p:spPr>
              <a:xfrm>
                <a:off x="5933552" y="2209800"/>
                <a:ext cx="1245160" cy="646331"/>
              </a:xfrm>
              <a:prstGeom prst="rect">
                <a:avLst/>
              </a:prstGeom>
              <a:noFill/>
            </p:spPr>
            <p:txBody>
              <a:bodyPr wrap="square" rtlCol="0">
                <a:spAutoFit/>
              </a:bodyPr>
              <a:lstStyle/>
              <a:p>
                <a:pPr algn="ctr"/>
                <a:r>
                  <a:rPr lang="en-US" dirty="0" smtClean="0"/>
                  <a:t>input stream</a:t>
                </a:r>
                <a:endParaRPr lang="en-US" dirty="0"/>
              </a:p>
            </p:txBody>
          </p:sp>
          <p:cxnSp>
            <p:nvCxnSpPr>
              <p:cNvPr id="22" name="Straight Arrow Connector 21"/>
              <p:cNvCxnSpPr/>
              <p:nvPr/>
            </p:nvCxnSpPr>
            <p:spPr>
              <a:xfrm>
                <a:off x="7218904" y="4037012"/>
                <a:ext cx="457200" cy="1588"/>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3" name="TextBox 22"/>
              <p:cNvSpPr txBox="1"/>
              <p:nvPr/>
            </p:nvSpPr>
            <p:spPr>
              <a:xfrm>
                <a:off x="7543800" y="3840144"/>
                <a:ext cx="1245160" cy="369332"/>
              </a:xfrm>
              <a:prstGeom prst="rect">
                <a:avLst/>
              </a:prstGeom>
              <a:noFill/>
            </p:spPr>
            <p:txBody>
              <a:bodyPr wrap="square" rtlCol="0">
                <a:spAutoFit/>
              </a:bodyPr>
              <a:lstStyle/>
              <a:p>
                <a:pPr algn="ctr"/>
                <a:r>
                  <a:rPr lang="en-US" dirty="0" smtClean="0"/>
                  <a:t>rejected</a:t>
                </a:r>
                <a:endParaRPr lang="en-US" dirty="0"/>
              </a:p>
            </p:txBody>
          </p:sp>
          <p:sp>
            <p:nvSpPr>
              <p:cNvPr id="24" name="Rounded Rectangle 23"/>
              <p:cNvSpPr/>
              <p:nvPr/>
            </p:nvSpPr>
            <p:spPr>
              <a:xfrm>
                <a:off x="3799952" y="3581400"/>
                <a:ext cx="1447800" cy="838200"/>
              </a:xfrm>
              <a:prstGeom prst="roundRect">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tnfa2obdd</a:t>
                </a:r>
                <a:endParaRPr lang="en-US" dirty="0">
                  <a:solidFill>
                    <a:schemeClr val="tx1"/>
                  </a:solidFill>
                </a:endParaRPr>
              </a:p>
            </p:txBody>
          </p:sp>
          <p:sp>
            <p:nvSpPr>
              <p:cNvPr id="26" name="TextBox 25"/>
              <p:cNvSpPr txBox="1"/>
              <p:nvPr/>
            </p:nvSpPr>
            <p:spPr>
              <a:xfrm>
                <a:off x="5003240" y="3640008"/>
                <a:ext cx="1245160" cy="338554"/>
              </a:xfrm>
              <a:prstGeom prst="rect">
                <a:avLst/>
              </a:prstGeom>
              <a:noFill/>
            </p:spPr>
            <p:txBody>
              <a:bodyPr wrap="square" rtlCol="0">
                <a:spAutoFit/>
              </a:bodyPr>
              <a:lstStyle/>
              <a:p>
                <a:pPr algn="ctr"/>
                <a:r>
                  <a:rPr lang="en-US" sz="1600" dirty="0" smtClean="0"/>
                  <a:t>OBDDs</a:t>
                </a:r>
                <a:endParaRPr lang="en-US" sz="1600" dirty="0"/>
              </a:p>
            </p:txBody>
          </p:sp>
          <p:cxnSp>
            <p:nvCxnSpPr>
              <p:cNvPr id="27" name="Straight Arrow Connector 26"/>
              <p:cNvCxnSpPr/>
              <p:nvPr/>
            </p:nvCxnSpPr>
            <p:spPr>
              <a:xfrm rot="5400000">
                <a:off x="6345490" y="4647406"/>
                <a:ext cx="457200" cy="1588"/>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6466952" y="4428925"/>
                <a:ext cx="1534048" cy="923330"/>
              </a:xfrm>
              <a:prstGeom prst="rect">
                <a:avLst/>
              </a:prstGeom>
              <a:noFill/>
            </p:spPr>
            <p:txBody>
              <a:bodyPr wrap="square" rtlCol="0">
                <a:spAutoFit/>
              </a:bodyPr>
              <a:lstStyle/>
              <a:p>
                <a:pPr algn="ctr"/>
                <a:r>
                  <a:rPr lang="en-US" dirty="0" smtClean="0"/>
                  <a:t>matched</a:t>
                </a:r>
              </a:p>
              <a:p>
                <a:pPr algn="ctr"/>
                <a:r>
                  <a:rPr lang="en-US" b="1" dirty="0" smtClean="0">
                    <a:solidFill>
                      <a:srgbClr val="008000"/>
                    </a:solidFill>
                  </a:rPr>
                  <a:t>submatches $1 = …</a:t>
                </a:r>
              </a:p>
            </p:txBody>
          </p:sp>
        </p:grpSp>
      </p:grpSp>
      <p:sp>
        <p:nvSpPr>
          <p:cNvPr id="31" name="TextBox 30"/>
          <p:cNvSpPr txBox="1"/>
          <p:nvPr/>
        </p:nvSpPr>
        <p:spPr>
          <a:xfrm>
            <a:off x="381000" y="1676400"/>
            <a:ext cx="6705600" cy="461665"/>
          </a:xfrm>
          <a:prstGeom prst="rect">
            <a:avLst/>
          </a:prstGeom>
          <a:noFill/>
        </p:spPr>
        <p:txBody>
          <a:bodyPr wrap="square" rtlCol="0">
            <a:spAutoFit/>
          </a:bodyPr>
          <a:lstStyle/>
          <a:p>
            <a:r>
              <a:rPr lang="en-US" sz="2400" dirty="0" smtClean="0">
                <a:latin typeface="Arial" pitchFamily="34" charset="0"/>
                <a:cs typeface="Arial" pitchFamily="34" charset="0"/>
              </a:rPr>
              <a:t>Toolchain in C++, interfacing with the CUDD* </a:t>
            </a:r>
            <a:endParaRPr lang="en-US" sz="2400" dirty="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Experimental Datasets</a:t>
            </a:r>
            <a:endParaRPr lang="en-US" dirty="0"/>
          </a:p>
        </p:txBody>
      </p:sp>
      <p:sp>
        <p:nvSpPr>
          <p:cNvPr id="3" name="Content Placeholder 2"/>
          <p:cNvSpPr>
            <a:spLocks noGrp="1"/>
          </p:cNvSpPr>
          <p:nvPr>
            <p:ph idx="1"/>
          </p:nvPr>
        </p:nvSpPr>
        <p:spPr>
          <a:xfrm>
            <a:off x="457200" y="1524000"/>
            <a:ext cx="8229600" cy="4800600"/>
          </a:xfrm>
        </p:spPr>
        <p:txBody>
          <a:bodyPr>
            <a:normAutofit fontScale="92500" lnSpcReduction="10000"/>
          </a:bodyPr>
          <a:lstStyle/>
          <a:p>
            <a:r>
              <a:rPr lang="en-US" dirty="0" smtClean="0"/>
              <a:t>Snort-2009</a:t>
            </a:r>
          </a:p>
          <a:p>
            <a:pPr lvl="1"/>
            <a:r>
              <a:rPr lang="en-US" dirty="0" smtClean="0"/>
              <a:t>Patterns: 115 regexes with capturing groups from HTTP rules</a:t>
            </a:r>
          </a:p>
          <a:p>
            <a:pPr lvl="1"/>
            <a:r>
              <a:rPr lang="en-US" dirty="0" smtClean="0"/>
              <a:t>Traces: 1.2GB CS department network traffic; 1.3GB Twitter traffic; 1MB synthetic trace</a:t>
            </a:r>
          </a:p>
          <a:p>
            <a:r>
              <a:rPr lang="en-US" sz="2800" dirty="0" smtClean="0">
                <a:ea typeface="+mn-ea"/>
                <a:cs typeface="+mn-cs"/>
              </a:rPr>
              <a:t>Snort-2012</a:t>
            </a:r>
          </a:p>
          <a:p>
            <a:pPr lvl="1"/>
            <a:r>
              <a:rPr lang="en-US" dirty="0" smtClean="0"/>
              <a:t>Patterns: 403 regexes with capturing groups from HTTP rules</a:t>
            </a:r>
          </a:p>
          <a:p>
            <a:pPr lvl="1"/>
            <a:r>
              <a:rPr lang="en-US" dirty="0" smtClean="0"/>
              <a:t>Traces: 1.2GB CS department network traffic; 1.3GB Twitter traffic; 1MB synthetic trace</a:t>
            </a:r>
          </a:p>
          <a:p>
            <a:r>
              <a:rPr lang="en-US" dirty="0" smtClean="0"/>
              <a:t>Firewall-504</a:t>
            </a:r>
          </a:p>
          <a:p>
            <a:pPr lvl="1"/>
            <a:r>
              <a:rPr lang="en-US" dirty="0" smtClean="0"/>
              <a:t>Patterns: 504 patterns from a commercial firewall F</a:t>
            </a:r>
          </a:p>
          <a:p>
            <a:pPr lvl="1"/>
            <a:r>
              <a:rPr lang="en-US" dirty="0" smtClean="0"/>
              <a:t>Trace: 87MB of firewall logs (average line size 87 bytes)</a:t>
            </a:r>
            <a:endParaRPr lang="en-US" dirty="0"/>
          </a:p>
        </p:txBody>
      </p:sp>
      <p:sp>
        <p:nvSpPr>
          <p:cNvPr id="4" name="Slide Number Placeholder 3"/>
          <p:cNvSpPr>
            <a:spLocks noGrp="1"/>
          </p:cNvSpPr>
          <p:nvPr>
            <p:ph type="sldNum" sz="quarter" idx="10"/>
          </p:nvPr>
        </p:nvSpPr>
        <p:spPr>
          <a:xfrm>
            <a:off x="6553200" y="6245225"/>
            <a:ext cx="2133600" cy="476250"/>
          </a:xfrm>
        </p:spPr>
        <p:txBody>
          <a:bodyPr/>
          <a:lstStyle/>
          <a:p>
            <a:fld id="{2EC333B5-80CE-4E4C-8940-BF400749D67B}" type="slidenum">
              <a:rPr lang="en-US" smtClean="0"/>
              <a:pPr/>
              <a:t>37</a:t>
            </a:fld>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par>
                                <p:cTn id="8" presetID="3" presetClass="entr" presetSubtype="10"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blinds(horizontal)">
                                      <p:cBhvr>
                                        <p:cTn id="10" dur="500"/>
                                        <p:tgtEl>
                                          <p:spTgt spid="3">
                                            <p:txEl>
                                              <p:pRg st="1" end="1"/>
                                            </p:txEl>
                                          </p:spTgt>
                                        </p:tgtEl>
                                      </p:cBhvr>
                                    </p:animEffect>
                                  </p:childTnLst>
                                </p:cTn>
                              </p:par>
                              <p:par>
                                <p:cTn id="11" presetID="3" presetClass="entr" presetSubtype="10"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blinds(horizontal)">
                                      <p:cBhvr>
                                        <p:cTn id="13" dur="500"/>
                                        <p:tgtEl>
                                          <p:spTgt spid="3">
                                            <p:txEl>
                                              <p:pRg st="2" end="2"/>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3" presetClass="entr" presetSubtype="10" fill="hold" nodeType="clickEffect">
                                  <p:stCondLst>
                                    <p:cond delay="0"/>
                                  </p:stCondLst>
                                  <p:childTnLst>
                                    <p:set>
                                      <p:cBhvr>
                                        <p:cTn id="17" dur="1" fill="hold">
                                          <p:stCondLst>
                                            <p:cond delay="0"/>
                                          </p:stCondLst>
                                        </p:cTn>
                                        <p:tgtEl>
                                          <p:spTgt spid="3">
                                            <p:txEl>
                                              <p:pRg st="3" end="3"/>
                                            </p:txEl>
                                          </p:spTgt>
                                        </p:tgtEl>
                                        <p:attrNameLst>
                                          <p:attrName>style.visibility</p:attrName>
                                        </p:attrNameLst>
                                      </p:cBhvr>
                                      <p:to>
                                        <p:strVal val="visible"/>
                                      </p:to>
                                    </p:set>
                                    <p:animEffect transition="in" filter="blinds(horizontal)">
                                      <p:cBhvr>
                                        <p:cTn id="18" dur="500"/>
                                        <p:tgtEl>
                                          <p:spTgt spid="3">
                                            <p:txEl>
                                              <p:pRg st="3" end="3"/>
                                            </p:txEl>
                                          </p:spTgt>
                                        </p:tgtEl>
                                      </p:cBhvr>
                                    </p:animEffect>
                                  </p:childTnLst>
                                </p:cTn>
                              </p:par>
                              <p:par>
                                <p:cTn id="19" presetID="3" presetClass="entr" presetSubtype="10" fill="hold" nodeType="with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Effect transition="in" filter="blinds(horizontal)">
                                      <p:cBhvr>
                                        <p:cTn id="21" dur="500"/>
                                        <p:tgtEl>
                                          <p:spTgt spid="3">
                                            <p:txEl>
                                              <p:pRg st="4" end="4"/>
                                            </p:txEl>
                                          </p:spTgt>
                                        </p:tgtEl>
                                      </p:cBhvr>
                                    </p:animEffect>
                                  </p:childTnLst>
                                </p:cTn>
                              </p:par>
                              <p:par>
                                <p:cTn id="22" presetID="3" presetClass="entr" presetSubtype="10" fill="hold" nodeType="withEffect">
                                  <p:stCondLst>
                                    <p:cond delay="0"/>
                                  </p:stCondLst>
                                  <p:childTnLst>
                                    <p:set>
                                      <p:cBhvr>
                                        <p:cTn id="23" dur="1" fill="hold">
                                          <p:stCondLst>
                                            <p:cond delay="0"/>
                                          </p:stCondLst>
                                        </p:cTn>
                                        <p:tgtEl>
                                          <p:spTgt spid="3">
                                            <p:txEl>
                                              <p:pRg st="5" end="5"/>
                                            </p:txEl>
                                          </p:spTgt>
                                        </p:tgtEl>
                                        <p:attrNameLst>
                                          <p:attrName>style.visibility</p:attrName>
                                        </p:attrNameLst>
                                      </p:cBhvr>
                                      <p:to>
                                        <p:strVal val="visible"/>
                                      </p:to>
                                    </p:set>
                                    <p:animEffect transition="in" filter="blinds(horizontal)">
                                      <p:cBhvr>
                                        <p:cTn id="24" dur="500"/>
                                        <p:tgtEl>
                                          <p:spTgt spid="3">
                                            <p:txEl>
                                              <p:pRg st="5" end="5"/>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3" presetClass="entr" presetSubtype="10" fill="hold" nodeType="clickEffect">
                                  <p:stCondLst>
                                    <p:cond delay="0"/>
                                  </p:stCondLst>
                                  <p:childTnLst>
                                    <p:set>
                                      <p:cBhvr>
                                        <p:cTn id="28" dur="1" fill="hold">
                                          <p:stCondLst>
                                            <p:cond delay="0"/>
                                          </p:stCondLst>
                                        </p:cTn>
                                        <p:tgtEl>
                                          <p:spTgt spid="3">
                                            <p:txEl>
                                              <p:pRg st="6" end="6"/>
                                            </p:txEl>
                                          </p:spTgt>
                                        </p:tgtEl>
                                        <p:attrNameLst>
                                          <p:attrName>style.visibility</p:attrName>
                                        </p:attrNameLst>
                                      </p:cBhvr>
                                      <p:to>
                                        <p:strVal val="visible"/>
                                      </p:to>
                                    </p:set>
                                    <p:animEffect transition="in" filter="blinds(horizontal)">
                                      <p:cBhvr>
                                        <p:cTn id="29" dur="500"/>
                                        <p:tgtEl>
                                          <p:spTgt spid="3">
                                            <p:txEl>
                                              <p:pRg st="6" end="6"/>
                                            </p:txEl>
                                          </p:spTgt>
                                        </p:tgtEl>
                                      </p:cBhvr>
                                    </p:animEffect>
                                  </p:childTnLst>
                                </p:cTn>
                              </p:par>
                              <p:par>
                                <p:cTn id="30" presetID="3" presetClass="entr" presetSubtype="10" fill="hold" nodeType="withEffect">
                                  <p:stCondLst>
                                    <p:cond delay="0"/>
                                  </p:stCondLst>
                                  <p:childTnLst>
                                    <p:set>
                                      <p:cBhvr>
                                        <p:cTn id="31" dur="1" fill="hold">
                                          <p:stCondLst>
                                            <p:cond delay="0"/>
                                          </p:stCondLst>
                                        </p:cTn>
                                        <p:tgtEl>
                                          <p:spTgt spid="3">
                                            <p:txEl>
                                              <p:pRg st="7" end="7"/>
                                            </p:txEl>
                                          </p:spTgt>
                                        </p:tgtEl>
                                        <p:attrNameLst>
                                          <p:attrName>style.visibility</p:attrName>
                                        </p:attrNameLst>
                                      </p:cBhvr>
                                      <p:to>
                                        <p:strVal val="visible"/>
                                      </p:to>
                                    </p:set>
                                    <p:animEffect transition="in" filter="blinds(horizontal)">
                                      <p:cBhvr>
                                        <p:cTn id="32" dur="500"/>
                                        <p:tgtEl>
                                          <p:spTgt spid="3">
                                            <p:txEl>
                                              <p:pRg st="7" end="7"/>
                                            </p:txEl>
                                          </p:spTgt>
                                        </p:tgtEl>
                                      </p:cBhvr>
                                    </p:animEffect>
                                  </p:childTnLst>
                                </p:cTn>
                              </p:par>
                              <p:par>
                                <p:cTn id="33" presetID="3" presetClass="entr" presetSubtype="10" fill="hold" nodeType="withEffect">
                                  <p:stCondLst>
                                    <p:cond delay="0"/>
                                  </p:stCondLst>
                                  <p:childTnLst>
                                    <p:set>
                                      <p:cBhvr>
                                        <p:cTn id="34" dur="1" fill="hold">
                                          <p:stCondLst>
                                            <p:cond delay="0"/>
                                          </p:stCondLst>
                                        </p:cTn>
                                        <p:tgtEl>
                                          <p:spTgt spid="3">
                                            <p:txEl>
                                              <p:pRg st="8" end="8"/>
                                            </p:txEl>
                                          </p:spTgt>
                                        </p:tgtEl>
                                        <p:attrNameLst>
                                          <p:attrName>style.visibility</p:attrName>
                                        </p:attrNameLst>
                                      </p:cBhvr>
                                      <p:to>
                                        <p:strVal val="visible"/>
                                      </p:to>
                                    </p:set>
                                    <p:animEffect transition="in" filter="blinds(horizontal)">
                                      <p:cBhvr>
                                        <p:cTn id="35"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Experimental Setup</a:t>
            </a:r>
            <a:endParaRPr lang="en-US" dirty="0"/>
          </a:p>
        </p:txBody>
      </p:sp>
      <p:sp>
        <p:nvSpPr>
          <p:cNvPr id="3" name="Content Placeholder 2"/>
          <p:cNvSpPr>
            <a:spLocks noGrp="1"/>
          </p:cNvSpPr>
          <p:nvPr>
            <p:ph idx="1"/>
          </p:nvPr>
        </p:nvSpPr>
        <p:spPr/>
        <p:txBody>
          <a:bodyPr>
            <a:normAutofit/>
          </a:bodyPr>
          <a:lstStyle/>
          <a:p>
            <a:r>
              <a:rPr lang="en-US" dirty="0" smtClean="0"/>
              <a:t>Platform: Intel Core2 Duo E7500, Linux-2.6.3, 2GB RAM</a:t>
            </a:r>
          </a:p>
          <a:p>
            <a:r>
              <a:rPr lang="en-US" dirty="0" smtClean="0"/>
              <a:t>Two configurations on pattern matching</a:t>
            </a:r>
          </a:p>
          <a:p>
            <a:pPr lvl="1"/>
            <a:r>
              <a:rPr lang="en-US" dirty="0" smtClean="0"/>
              <a:t>Conf.S</a:t>
            </a:r>
          </a:p>
          <a:p>
            <a:pPr lvl="2"/>
            <a:r>
              <a:rPr lang="en-US" dirty="0" smtClean="0"/>
              <a:t>patterns compiled individually</a:t>
            </a:r>
          </a:p>
          <a:p>
            <a:pPr lvl="2"/>
            <a:r>
              <a:rPr lang="en-US" dirty="0" smtClean="0"/>
              <a:t>compiled pattern matched sequentially against input traces</a:t>
            </a:r>
          </a:p>
          <a:p>
            <a:pPr lvl="1"/>
            <a:r>
              <a:rPr lang="en-US" dirty="0" smtClean="0"/>
              <a:t>Conf.C</a:t>
            </a:r>
          </a:p>
          <a:p>
            <a:pPr lvl="2"/>
            <a:r>
              <a:rPr lang="en-US" dirty="0" smtClean="0"/>
              <a:t>patterns combined with UNION and compiled</a:t>
            </a:r>
          </a:p>
          <a:p>
            <a:pPr lvl="2"/>
            <a:r>
              <a:rPr lang="en-US" dirty="0" smtClean="0"/>
              <a:t>combined pattern matched against input traces</a:t>
            </a:r>
          </a:p>
          <a:p>
            <a:endParaRPr lang="en-US" dirty="0"/>
          </a:p>
        </p:txBody>
      </p:sp>
      <p:sp>
        <p:nvSpPr>
          <p:cNvPr id="4" name="Slide Number Placeholder 3"/>
          <p:cNvSpPr>
            <a:spLocks noGrp="1"/>
          </p:cNvSpPr>
          <p:nvPr>
            <p:ph type="sldNum" sz="quarter" idx="10"/>
          </p:nvPr>
        </p:nvSpPr>
        <p:spPr>
          <a:xfrm>
            <a:off x="6553200" y="6245225"/>
            <a:ext cx="2133600" cy="476250"/>
          </a:xfrm>
        </p:spPr>
        <p:txBody>
          <a:bodyPr/>
          <a:lstStyle/>
          <a:p>
            <a:fld id="{2EC333B5-80CE-4E4C-8940-BF400749D67B}" type="slidenum">
              <a:rPr lang="en-US" smtClean="0"/>
              <a:pPr/>
              <a:t>38</a:t>
            </a:fld>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linds(horizont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linds(horizontal)">
                                      <p:cBhvr>
                                        <p:cTn id="17" dur="500"/>
                                        <p:tgtEl>
                                          <p:spTgt spid="3">
                                            <p:txEl>
                                              <p:pRg st="2" end="2"/>
                                            </p:txEl>
                                          </p:spTgt>
                                        </p:tgtEl>
                                      </p:cBhvr>
                                    </p:animEffect>
                                  </p:childTnLst>
                                </p:cTn>
                              </p:par>
                              <p:par>
                                <p:cTn id="18" presetID="3" presetClass="entr" presetSubtype="10" fill="hold" nodeType="withEffect">
                                  <p:stCondLst>
                                    <p:cond delay="0"/>
                                  </p:stCondLst>
                                  <p:childTnLst>
                                    <p:set>
                                      <p:cBhvr>
                                        <p:cTn id="19" dur="1" fill="hold">
                                          <p:stCondLst>
                                            <p:cond delay="0"/>
                                          </p:stCondLst>
                                        </p:cTn>
                                        <p:tgtEl>
                                          <p:spTgt spid="3">
                                            <p:txEl>
                                              <p:pRg st="3" end="3"/>
                                            </p:txEl>
                                          </p:spTgt>
                                        </p:tgtEl>
                                        <p:attrNameLst>
                                          <p:attrName>style.visibility</p:attrName>
                                        </p:attrNameLst>
                                      </p:cBhvr>
                                      <p:to>
                                        <p:strVal val="visible"/>
                                      </p:to>
                                    </p:set>
                                    <p:animEffect transition="in" filter="blinds(horizontal)">
                                      <p:cBhvr>
                                        <p:cTn id="20" dur="500"/>
                                        <p:tgtEl>
                                          <p:spTgt spid="3">
                                            <p:txEl>
                                              <p:pRg st="3" end="3"/>
                                            </p:txEl>
                                          </p:spTgt>
                                        </p:tgtEl>
                                      </p:cBhvr>
                                    </p:animEffect>
                                  </p:childTnLst>
                                </p:cTn>
                              </p:par>
                              <p:par>
                                <p:cTn id="21" presetID="3" presetClass="entr" presetSubtype="10" fill="hold" nodeType="with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Effect transition="in" filter="blinds(horizontal)">
                                      <p:cBhvr>
                                        <p:cTn id="23" dur="500"/>
                                        <p:tgtEl>
                                          <p:spTgt spid="3">
                                            <p:txEl>
                                              <p:pRg st="4" end="4"/>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3" presetClass="entr" presetSubtype="10" fill="hold" nodeType="clickEffect">
                                  <p:stCondLst>
                                    <p:cond delay="0"/>
                                  </p:stCondLst>
                                  <p:childTnLst>
                                    <p:set>
                                      <p:cBhvr>
                                        <p:cTn id="27" dur="1" fill="hold">
                                          <p:stCondLst>
                                            <p:cond delay="0"/>
                                          </p:stCondLst>
                                        </p:cTn>
                                        <p:tgtEl>
                                          <p:spTgt spid="3">
                                            <p:txEl>
                                              <p:pRg st="5" end="5"/>
                                            </p:txEl>
                                          </p:spTgt>
                                        </p:tgtEl>
                                        <p:attrNameLst>
                                          <p:attrName>style.visibility</p:attrName>
                                        </p:attrNameLst>
                                      </p:cBhvr>
                                      <p:to>
                                        <p:strVal val="visible"/>
                                      </p:to>
                                    </p:set>
                                    <p:animEffect transition="in" filter="blinds(horizontal)">
                                      <p:cBhvr>
                                        <p:cTn id="28" dur="500"/>
                                        <p:tgtEl>
                                          <p:spTgt spid="3">
                                            <p:txEl>
                                              <p:pRg st="5" end="5"/>
                                            </p:txEl>
                                          </p:spTgt>
                                        </p:tgtEl>
                                      </p:cBhvr>
                                    </p:animEffect>
                                  </p:childTnLst>
                                </p:cTn>
                              </p:par>
                              <p:par>
                                <p:cTn id="29" presetID="3" presetClass="entr" presetSubtype="10" fill="hold" nodeType="with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animEffect transition="in" filter="blinds(horizontal)">
                                      <p:cBhvr>
                                        <p:cTn id="31" dur="500"/>
                                        <p:tgtEl>
                                          <p:spTgt spid="3">
                                            <p:txEl>
                                              <p:pRg st="6" end="6"/>
                                            </p:txEl>
                                          </p:spTgt>
                                        </p:tgtEl>
                                      </p:cBhvr>
                                    </p:animEffect>
                                  </p:childTnLst>
                                </p:cTn>
                              </p:par>
                              <p:par>
                                <p:cTn id="32" presetID="3" presetClass="entr" presetSubtype="10" fill="hold" nodeType="withEffect">
                                  <p:stCondLst>
                                    <p:cond delay="0"/>
                                  </p:stCondLst>
                                  <p:childTnLst>
                                    <p:set>
                                      <p:cBhvr>
                                        <p:cTn id="33" dur="1" fill="hold">
                                          <p:stCondLst>
                                            <p:cond delay="0"/>
                                          </p:stCondLst>
                                        </p:cTn>
                                        <p:tgtEl>
                                          <p:spTgt spid="3">
                                            <p:txEl>
                                              <p:pRg st="7" end="7"/>
                                            </p:txEl>
                                          </p:spTgt>
                                        </p:tgtEl>
                                        <p:attrNameLst>
                                          <p:attrName>style.visibility</p:attrName>
                                        </p:attrNameLst>
                                      </p:cBhvr>
                                      <p:to>
                                        <p:strVal val="visible"/>
                                      </p:to>
                                    </p:set>
                                    <p:animEffect transition="in" filter="blinds(horizontal)">
                                      <p:cBhvr>
                                        <p:cTn id="34"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Experimental Results: Snort-2009</a:t>
            </a:r>
            <a:endParaRPr lang="en-US" dirty="0"/>
          </a:p>
        </p:txBody>
      </p:sp>
      <p:sp>
        <p:nvSpPr>
          <p:cNvPr id="4" name="Slide Number Placeholder 3"/>
          <p:cNvSpPr>
            <a:spLocks noGrp="1"/>
          </p:cNvSpPr>
          <p:nvPr>
            <p:ph type="sldNum" sz="quarter" idx="10"/>
          </p:nvPr>
        </p:nvSpPr>
        <p:spPr/>
        <p:txBody>
          <a:bodyPr/>
          <a:lstStyle/>
          <a:p>
            <a:fld id="{2EC333B5-80CE-4E4C-8940-BF400749D67B}" type="slidenum">
              <a:rPr lang="en-US" smtClean="0"/>
              <a:pPr/>
              <a:t>39</a:t>
            </a:fld>
            <a:endParaRPr lang="en-US" dirty="0"/>
          </a:p>
        </p:txBody>
      </p:sp>
      <p:graphicFrame>
        <p:nvGraphicFramePr>
          <p:cNvPr id="5" name="Content Placeholder 4"/>
          <p:cNvGraphicFramePr>
            <a:graphicFrameLocks noGrp="1" noChangeAspect="1"/>
          </p:cNvGraphicFramePr>
          <p:nvPr>
            <p:ph idx="1"/>
          </p:nvPr>
        </p:nvGraphicFramePr>
        <p:xfrm>
          <a:off x="1828800" y="1828800"/>
          <a:ext cx="5257800" cy="3624695"/>
        </p:xfrm>
        <a:graphic>
          <a:graphicData uri="http://schemas.openxmlformats.org/presentationml/2006/ole">
            <p:oleObj spid="_x0000_s181256" name="Chart" r:id="rId4" imgW="6095966" imgH="4067165" progId="MSGraph.Chart.8">
              <p:embed followColorScheme="full"/>
            </p:oleObj>
          </a:graphicData>
        </a:graphic>
      </p:graphicFrame>
      <p:sp>
        <p:nvSpPr>
          <p:cNvPr id="7" name="TextBox 6"/>
          <p:cNvSpPr txBox="1"/>
          <p:nvPr/>
        </p:nvSpPr>
        <p:spPr>
          <a:xfrm>
            <a:off x="1295400" y="5562600"/>
            <a:ext cx="6858000" cy="369332"/>
          </a:xfrm>
          <a:prstGeom prst="rect">
            <a:avLst/>
          </a:prstGeom>
          <a:noFill/>
        </p:spPr>
        <p:txBody>
          <a:bodyPr wrap="square" rtlCol="0">
            <a:spAutoFit/>
          </a:bodyPr>
          <a:lstStyle/>
          <a:p>
            <a:r>
              <a:rPr lang="en-US" b="1" dirty="0" smtClean="0"/>
              <a:t>Execution time</a:t>
            </a:r>
            <a:r>
              <a:rPr lang="en-US" dirty="0" smtClean="0"/>
              <a:t> (cycle/byte) of different implementations</a:t>
            </a:r>
            <a:endParaRPr lang="en-US" dirty="0"/>
          </a:p>
        </p:txBody>
      </p:sp>
      <p:sp>
        <p:nvSpPr>
          <p:cNvPr id="10" name="TextBox 9"/>
          <p:cNvSpPr txBox="1"/>
          <p:nvPr/>
        </p:nvSpPr>
        <p:spPr>
          <a:xfrm>
            <a:off x="1657290" y="1905000"/>
            <a:ext cx="400110" cy="2590800"/>
          </a:xfrm>
          <a:prstGeom prst="rect">
            <a:avLst/>
          </a:prstGeom>
          <a:noFill/>
        </p:spPr>
        <p:txBody>
          <a:bodyPr vert="vert270" wrap="square" rtlCol="0">
            <a:spAutoFit/>
          </a:bodyPr>
          <a:lstStyle/>
          <a:p>
            <a:r>
              <a:rPr lang="en-US" sz="1400" b="1" dirty="0" smtClean="0"/>
              <a:t>execution time (cycle/byte)</a:t>
            </a:r>
            <a:endParaRPr lang="en-US" sz="1400" b="1" dirty="0"/>
          </a:p>
        </p:txBody>
      </p:sp>
      <p:sp>
        <p:nvSpPr>
          <p:cNvPr id="12" name="TextBox 11"/>
          <p:cNvSpPr txBox="1"/>
          <p:nvPr/>
        </p:nvSpPr>
        <p:spPr>
          <a:xfrm>
            <a:off x="533400" y="5955268"/>
            <a:ext cx="8610600" cy="369332"/>
          </a:xfrm>
          <a:prstGeom prst="rect">
            <a:avLst/>
          </a:prstGeom>
          <a:noFill/>
        </p:spPr>
        <p:txBody>
          <a:bodyPr wrap="square" rtlCol="0">
            <a:spAutoFit/>
          </a:bodyPr>
          <a:lstStyle/>
          <a:p>
            <a:r>
              <a:rPr lang="en-US" b="1" dirty="0" smtClean="0"/>
              <a:t>Memory consumption</a:t>
            </a:r>
            <a:r>
              <a:rPr lang="en-US" dirty="0" smtClean="0"/>
              <a:t>: RE2 (7.3MB), PCRE (1.2MB), </a:t>
            </a:r>
            <a:r>
              <a:rPr lang="en-US" dirty="0" err="1" smtClean="0"/>
              <a:t>Submatch</a:t>
            </a:r>
            <a:r>
              <a:rPr lang="en-US" dirty="0" smtClean="0"/>
              <a:t>-OBDD (9.4MB)</a:t>
            </a:r>
            <a:endParaRPr lang="en-US" dirty="0"/>
          </a:p>
        </p:txBody>
      </p:sp>
      <p:sp>
        <p:nvSpPr>
          <p:cNvPr id="13" name="TextBox 12"/>
          <p:cNvSpPr txBox="1"/>
          <p:nvPr/>
        </p:nvSpPr>
        <p:spPr>
          <a:xfrm>
            <a:off x="660039" y="1459468"/>
            <a:ext cx="7569561" cy="369332"/>
          </a:xfrm>
          <a:prstGeom prst="rect">
            <a:avLst/>
          </a:prstGeom>
          <a:solidFill>
            <a:srgbClr val="FFFF00"/>
          </a:solidFill>
          <a:ln w="19050">
            <a:noFill/>
            <a:prstDash val="solid"/>
          </a:ln>
        </p:spPr>
        <p:txBody>
          <a:bodyPr wrap="square" rtlCol="0">
            <a:spAutoFit/>
          </a:bodyPr>
          <a:lstStyle/>
          <a:p>
            <a:r>
              <a:rPr lang="en-US" dirty="0" err="1" smtClean="0">
                <a:latin typeface="Arial" pitchFamily="34" charset="0"/>
                <a:cs typeface="Arial" pitchFamily="34" charset="0"/>
              </a:rPr>
              <a:t>Submatch</a:t>
            </a:r>
            <a:r>
              <a:rPr lang="en-US" dirty="0" smtClean="0">
                <a:latin typeface="Arial" pitchFamily="34" charset="0"/>
                <a:cs typeface="Arial" pitchFamily="34" charset="0"/>
              </a:rPr>
              <a:t>-OBDD is one order of magnitude faster than RE2 and PCRE</a:t>
            </a:r>
            <a:endParaRPr lang="en-US" i="1" baseline="-25000" dirty="0">
              <a:latin typeface="Arial" pitchFamily="34" charset="0"/>
              <a:cs typeface="Arial" pitchFamily="34" charset="0"/>
            </a:endParaRPr>
          </a:p>
        </p:txBody>
      </p:sp>
      <p:cxnSp>
        <p:nvCxnSpPr>
          <p:cNvPr id="14" name="Straight Connector 13"/>
          <p:cNvCxnSpPr/>
          <p:nvPr/>
        </p:nvCxnSpPr>
        <p:spPr>
          <a:xfrm>
            <a:off x="2895600" y="3276600"/>
            <a:ext cx="4648200" cy="1588"/>
          </a:xfrm>
          <a:prstGeom prst="line">
            <a:avLst/>
          </a:prstGeom>
          <a:ln w="25400">
            <a:solidFill>
              <a:srgbClr val="0000FF"/>
            </a:solidFill>
            <a:prstDash val="dash"/>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a:off x="2895600" y="3019300"/>
            <a:ext cx="4648200" cy="1588"/>
          </a:xfrm>
          <a:prstGeom prst="line">
            <a:avLst/>
          </a:prstGeom>
          <a:ln w="25400">
            <a:solidFill>
              <a:srgbClr val="0000FF"/>
            </a:solidFill>
            <a:prstDash val="dash"/>
          </a:ln>
        </p:spPr>
        <p:style>
          <a:lnRef idx="1">
            <a:schemeClr val="accent1"/>
          </a:lnRef>
          <a:fillRef idx="0">
            <a:schemeClr val="accent1"/>
          </a:fillRef>
          <a:effectRef idx="0">
            <a:schemeClr val="accent1"/>
          </a:effectRef>
          <a:fontRef idx="minor">
            <a:schemeClr val="tx1"/>
          </a:fontRef>
        </p:style>
      </p:cxnSp>
      <p:cxnSp>
        <p:nvCxnSpPr>
          <p:cNvPr id="26" name="Straight Arrow Connector 25"/>
          <p:cNvCxnSpPr/>
          <p:nvPr/>
        </p:nvCxnSpPr>
        <p:spPr>
          <a:xfrm rot="5400000">
            <a:off x="7010400" y="2743200"/>
            <a:ext cx="457200" cy="1588"/>
          </a:xfrm>
          <a:prstGeom prst="straightConnector1">
            <a:avLst/>
          </a:prstGeom>
          <a:ln w="25400">
            <a:solidFill>
              <a:srgbClr val="0000FF"/>
            </a:solidFill>
            <a:tailEnd type="arrow"/>
          </a:ln>
        </p:spPr>
        <p:style>
          <a:lnRef idx="1">
            <a:schemeClr val="accent1"/>
          </a:lnRef>
          <a:fillRef idx="0">
            <a:schemeClr val="accent1"/>
          </a:fillRef>
          <a:effectRef idx="0">
            <a:schemeClr val="accent1"/>
          </a:effectRef>
          <a:fontRef idx="minor">
            <a:schemeClr val="tx1"/>
          </a:fontRef>
        </p:style>
      </p:cxnSp>
      <p:cxnSp>
        <p:nvCxnSpPr>
          <p:cNvPr id="28" name="Straight Arrow Connector 27"/>
          <p:cNvCxnSpPr/>
          <p:nvPr/>
        </p:nvCxnSpPr>
        <p:spPr>
          <a:xfrm rot="5400000" flipH="1" flipV="1">
            <a:off x="7048500" y="3467100"/>
            <a:ext cx="381000" cy="1588"/>
          </a:xfrm>
          <a:prstGeom prst="straightConnector1">
            <a:avLst/>
          </a:prstGeom>
          <a:ln w="25400">
            <a:solidFill>
              <a:srgbClr val="0000FF"/>
            </a:solidFill>
            <a:tailEnd type="arrow"/>
          </a:ln>
        </p:spPr>
        <p:style>
          <a:lnRef idx="1">
            <a:schemeClr val="accent1"/>
          </a:lnRef>
          <a:fillRef idx="0">
            <a:schemeClr val="accent1"/>
          </a:fillRef>
          <a:effectRef idx="0">
            <a:schemeClr val="accent1"/>
          </a:effectRef>
          <a:fontRef idx="minor">
            <a:schemeClr val="tx1"/>
          </a:fontRef>
        </p:style>
      </p:cxnSp>
      <p:sp>
        <p:nvSpPr>
          <p:cNvPr id="29" name="TextBox 28"/>
          <p:cNvSpPr txBox="1"/>
          <p:nvPr/>
        </p:nvSpPr>
        <p:spPr>
          <a:xfrm>
            <a:off x="7513125" y="2903010"/>
            <a:ext cx="990600" cy="461665"/>
          </a:xfrm>
          <a:prstGeom prst="rect">
            <a:avLst/>
          </a:prstGeom>
          <a:noFill/>
        </p:spPr>
        <p:txBody>
          <a:bodyPr wrap="square" rtlCol="0">
            <a:spAutoFit/>
          </a:bodyPr>
          <a:lstStyle/>
          <a:p>
            <a:r>
              <a:rPr lang="en-US" sz="2400" dirty="0" smtClean="0"/>
              <a:t>10x</a:t>
            </a:r>
            <a:endParaRPr lang="en-US" sz="24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blinds(horizontal)">
                                      <p:cBhvr>
                                        <p:cTn id="7" dur="500"/>
                                        <p:tgtEl>
                                          <p:spTgt spid="22"/>
                                        </p:tgtEl>
                                      </p:cBhvr>
                                    </p:animEffect>
                                  </p:childTnLst>
                                </p:cTn>
                              </p:par>
                              <p:par>
                                <p:cTn id="8" presetID="3" presetClass="entr" presetSubtype="10" fill="hold" nodeType="withEffect">
                                  <p:stCondLst>
                                    <p:cond delay="0"/>
                                  </p:stCondLst>
                                  <p:childTnLst>
                                    <p:set>
                                      <p:cBhvr>
                                        <p:cTn id="9" dur="1" fill="hold">
                                          <p:stCondLst>
                                            <p:cond delay="0"/>
                                          </p:stCondLst>
                                        </p:cTn>
                                        <p:tgtEl>
                                          <p:spTgt spid="14"/>
                                        </p:tgtEl>
                                        <p:attrNameLst>
                                          <p:attrName>style.visibility</p:attrName>
                                        </p:attrNameLst>
                                      </p:cBhvr>
                                      <p:to>
                                        <p:strVal val="visible"/>
                                      </p:to>
                                    </p:set>
                                    <p:animEffect transition="in" filter="blinds(horizontal)">
                                      <p:cBhvr>
                                        <p:cTn id="10" dur="500"/>
                                        <p:tgtEl>
                                          <p:spTgt spid="14"/>
                                        </p:tgtEl>
                                      </p:cBhvr>
                                    </p:animEffect>
                                  </p:childTnLst>
                                </p:cTn>
                              </p:par>
                              <p:par>
                                <p:cTn id="11" presetID="3" presetClass="entr" presetSubtype="10" fill="hold" nodeType="withEffect">
                                  <p:stCondLst>
                                    <p:cond delay="0"/>
                                  </p:stCondLst>
                                  <p:childTnLst>
                                    <p:set>
                                      <p:cBhvr>
                                        <p:cTn id="12" dur="1" fill="hold">
                                          <p:stCondLst>
                                            <p:cond delay="0"/>
                                          </p:stCondLst>
                                        </p:cTn>
                                        <p:tgtEl>
                                          <p:spTgt spid="28"/>
                                        </p:tgtEl>
                                        <p:attrNameLst>
                                          <p:attrName>style.visibility</p:attrName>
                                        </p:attrNameLst>
                                      </p:cBhvr>
                                      <p:to>
                                        <p:strVal val="visible"/>
                                      </p:to>
                                    </p:set>
                                    <p:animEffect transition="in" filter="blinds(horizontal)">
                                      <p:cBhvr>
                                        <p:cTn id="13" dur="500"/>
                                        <p:tgtEl>
                                          <p:spTgt spid="28"/>
                                        </p:tgtEl>
                                      </p:cBhvr>
                                    </p:animEffect>
                                  </p:childTnLst>
                                </p:cTn>
                              </p:par>
                              <p:par>
                                <p:cTn id="14" presetID="3" presetClass="entr" presetSubtype="10" fill="hold" nodeType="withEffect">
                                  <p:stCondLst>
                                    <p:cond delay="0"/>
                                  </p:stCondLst>
                                  <p:childTnLst>
                                    <p:set>
                                      <p:cBhvr>
                                        <p:cTn id="15" dur="1" fill="hold">
                                          <p:stCondLst>
                                            <p:cond delay="0"/>
                                          </p:stCondLst>
                                        </p:cTn>
                                        <p:tgtEl>
                                          <p:spTgt spid="26"/>
                                        </p:tgtEl>
                                        <p:attrNameLst>
                                          <p:attrName>style.visibility</p:attrName>
                                        </p:attrNameLst>
                                      </p:cBhvr>
                                      <p:to>
                                        <p:strVal val="visible"/>
                                      </p:to>
                                    </p:set>
                                    <p:animEffect transition="in" filter="blinds(horizontal)">
                                      <p:cBhvr>
                                        <p:cTn id="16" dur="500"/>
                                        <p:tgtEl>
                                          <p:spTgt spid="26"/>
                                        </p:tgtEl>
                                      </p:cBhvr>
                                    </p:animEffect>
                                  </p:childTnLst>
                                </p:cTn>
                              </p:par>
                              <p:par>
                                <p:cTn id="17" presetID="3" presetClass="entr" presetSubtype="10" fill="hold" grpId="0" nodeType="withEffect">
                                  <p:stCondLst>
                                    <p:cond delay="0"/>
                                  </p:stCondLst>
                                  <p:childTnLst>
                                    <p:set>
                                      <p:cBhvr>
                                        <p:cTn id="18" dur="1" fill="hold">
                                          <p:stCondLst>
                                            <p:cond delay="0"/>
                                          </p:stCondLst>
                                        </p:cTn>
                                        <p:tgtEl>
                                          <p:spTgt spid="29"/>
                                        </p:tgtEl>
                                        <p:attrNameLst>
                                          <p:attrName>style.visibility</p:attrName>
                                        </p:attrNameLst>
                                      </p:cBhvr>
                                      <p:to>
                                        <p:strVal val="visible"/>
                                      </p:to>
                                    </p:set>
                                    <p:animEffect transition="in" filter="blinds(horizontal)">
                                      <p:cBhvr>
                                        <p:cTn id="19"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09600"/>
            <a:ext cx="8382000" cy="808038"/>
          </a:xfrm>
        </p:spPr>
        <p:txBody>
          <a:bodyPr/>
          <a:lstStyle/>
          <a:p>
            <a:r>
              <a:rPr lang="en-US" dirty="0" smtClean="0"/>
              <a:t>Ideal of Pattern Matching</a:t>
            </a:r>
            <a:endParaRPr lang="en-US" dirty="0"/>
          </a:p>
        </p:txBody>
      </p:sp>
      <p:sp>
        <p:nvSpPr>
          <p:cNvPr id="3" name="Content Placeholder 2"/>
          <p:cNvSpPr>
            <a:spLocks noGrp="1"/>
          </p:cNvSpPr>
          <p:nvPr>
            <p:ph idx="1"/>
          </p:nvPr>
        </p:nvSpPr>
        <p:spPr/>
        <p:txBody>
          <a:bodyPr/>
          <a:lstStyle/>
          <a:p>
            <a:r>
              <a:rPr lang="en-US" dirty="0" smtClean="0"/>
              <a:t>Time efficient</a:t>
            </a:r>
          </a:p>
          <a:p>
            <a:pPr lvl="1"/>
            <a:r>
              <a:rPr lang="en-US" dirty="0" smtClean="0"/>
              <a:t>fast to keep up with network speed, e.g., </a:t>
            </a:r>
            <a:r>
              <a:rPr lang="en-US" dirty="0" err="1" smtClean="0"/>
              <a:t>Gbps</a:t>
            </a:r>
            <a:r>
              <a:rPr lang="en-US" dirty="0" smtClean="0"/>
              <a:t> </a:t>
            </a:r>
          </a:p>
          <a:p>
            <a:r>
              <a:rPr lang="en-US" dirty="0" smtClean="0"/>
              <a:t>Space efficient</a:t>
            </a:r>
          </a:p>
          <a:p>
            <a:pPr lvl="1"/>
            <a:r>
              <a:rPr lang="en-US" dirty="0" smtClean="0"/>
              <a:t>compact to fit into main memory</a:t>
            </a:r>
          </a:p>
          <a:p>
            <a:endParaRPr lang="en-US" dirty="0"/>
          </a:p>
        </p:txBody>
      </p:sp>
      <p:sp>
        <p:nvSpPr>
          <p:cNvPr id="4" name="Slide Number Placeholder 3"/>
          <p:cNvSpPr>
            <a:spLocks noGrp="1"/>
          </p:cNvSpPr>
          <p:nvPr>
            <p:ph type="sldNum" sz="quarter" idx="10"/>
          </p:nvPr>
        </p:nvSpPr>
        <p:spPr/>
        <p:txBody>
          <a:bodyPr/>
          <a:lstStyle/>
          <a:p>
            <a:fld id="{2EC333B5-80CE-4E4C-8940-BF400749D67B}" type="slidenum">
              <a:rPr lang="en-US" smtClean="0"/>
              <a:pPr/>
              <a:t>4</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par>
                                <p:cTn id="8" presetID="3" presetClass="entr" presetSubtype="10"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blinds(horizontal)">
                                      <p:cBhvr>
                                        <p:cTn id="10" dur="500"/>
                                        <p:tgtEl>
                                          <p:spTgt spid="3">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3" presetClass="entr" presetSubtype="1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blinds(horizontal)">
                                      <p:cBhvr>
                                        <p:cTn id="15" dur="500"/>
                                        <p:tgtEl>
                                          <p:spTgt spid="3">
                                            <p:txEl>
                                              <p:pRg st="2" end="2"/>
                                            </p:txEl>
                                          </p:spTgt>
                                        </p:tgtEl>
                                      </p:cBhvr>
                                    </p:animEffect>
                                  </p:childTnLst>
                                </p:cTn>
                              </p:par>
                              <p:par>
                                <p:cTn id="16" presetID="3" presetClass="entr" presetSubtype="10" fill="hold" nodeType="withEffect">
                                  <p:stCondLst>
                                    <p:cond delay="0"/>
                                  </p:stCondLst>
                                  <p:childTnLst>
                                    <p:set>
                                      <p:cBhvr>
                                        <p:cTn id="17" dur="1" fill="hold">
                                          <p:stCondLst>
                                            <p:cond delay="0"/>
                                          </p:stCondLst>
                                        </p:cTn>
                                        <p:tgtEl>
                                          <p:spTgt spid="3">
                                            <p:txEl>
                                              <p:pRg st="3" end="3"/>
                                            </p:txEl>
                                          </p:spTgt>
                                        </p:tgtEl>
                                        <p:attrNameLst>
                                          <p:attrName>style.visibility</p:attrName>
                                        </p:attrNameLst>
                                      </p:cBhvr>
                                      <p:to>
                                        <p:strVal val="visible"/>
                                      </p:to>
                                    </p:set>
                                    <p:animEffect transition="in" filter="blinds(horizontal)">
                                      <p:cBhvr>
                                        <p:cTn id="18"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Summary</a:t>
            </a:r>
            <a:endParaRPr lang="en-US" dirty="0"/>
          </a:p>
        </p:txBody>
      </p:sp>
      <p:sp>
        <p:nvSpPr>
          <p:cNvPr id="3" name="Content Placeholder 2"/>
          <p:cNvSpPr>
            <a:spLocks noGrp="1"/>
          </p:cNvSpPr>
          <p:nvPr>
            <p:ph idx="1"/>
          </p:nvPr>
        </p:nvSpPr>
        <p:spPr/>
        <p:txBody>
          <a:bodyPr>
            <a:normAutofit/>
          </a:bodyPr>
          <a:lstStyle/>
          <a:p>
            <a:r>
              <a:rPr lang="en-US" dirty="0" smtClean="0"/>
              <a:t>Submatch-OBDD: an extension of NFA-OBDD to model submatch extraction</a:t>
            </a:r>
          </a:p>
          <a:p>
            <a:r>
              <a:rPr lang="en-US" dirty="0" smtClean="0"/>
              <a:t>Feasibility study</a:t>
            </a:r>
          </a:p>
          <a:p>
            <a:pPr lvl="1"/>
            <a:r>
              <a:rPr lang="en-US" dirty="0" err="1" smtClean="0"/>
              <a:t>Submatch</a:t>
            </a:r>
            <a:r>
              <a:rPr lang="en-US" dirty="0" smtClean="0"/>
              <a:t>-OBDD is one order of magnitude faster than PCRE and Google’s RE2 when patterns are combined</a:t>
            </a:r>
          </a:p>
          <a:p>
            <a:pPr lvl="1"/>
            <a:endParaRPr lang="en-US" dirty="0"/>
          </a:p>
        </p:txBody>
      </p:sp>
      <p:sp>
        <p:nvSpPr>
          <p:cNvPr id="4" name="Slide Number Placeholder 3"/>
          <p:cNvSpPr>
            <a:spLocks noGrp="1"/>
          </p:cNvSpPr>
          <p:nvPr>
            <p:ph type="sldNum" sz="quarter" idx="10"/>
          </p:nvPr>
        </p:nvSpPr>
        <p:spPr>
          <a:xfrm>
            <a:off x="6553200" y="6245225"/>
            <a:ext cx="2133600" cy="476250"/>
          </a:xfrm>
        </p:spPr>
        <p:txBody>
          <a:bodyPr/>
          <a:lstStyle/>
          <a:p>
            <a:fld id="{2EC333B5-80CE-4E4C-8940-BF400749D67B}" type="slidenum">
              <a:rPr lang="en-US" smtClean="0"/>
              <a:pPr/>
              <a:t>40</a:t>
            </a:fld>
            <a:endParaRPr lang="en-US" dirty="0"/>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1554162"/>
            <a:ext cx="8229600" cy="808038"/>
          </a:xfrm>
        </p:spPr>
        <p:txBody>
          <a:bodyPr/>
          <a:lstStyle/>
          <a:p>
            <a:r>
              <a:rPr lang="en-US" dirty="0" smtClean="0"/>
              <a:t>PART III: Efficient Matching of Patterns with Back References</a:t>
            </a:r>
            <a:endParaRPr lang="en-US" dirty="0"/>
          </a:p>
        </p:txBody>
      </p:sp>
      <p:sp>
        <p:nvSpPr>
          <p:cNvPr id="4" name="Slide Number Placeholder 3"/>
          <p:cNvSpPr>
            <a:spLocks noGrp="1"/>
          </p:cNvSpPr>
          <p:nvPr>
            <p:ph type="sldNum" sz="quarter" idx="10"/>
          </p:nvPr>
        </p:nvSpPr>
        <p:spPr/>
        <p:txBody>
          <a:bodyPr/>
          <a:lstStyle/>
          <a:p>
            <a:fld id="{2EC333B5-80CE-4E4C-8940-BF400749D67B}" type="slidenum">
              <a:rPr lang="en-US" smtClean="0"/>
              <a:pPr/>
              <a:t>41</a:t>
            </a:fld>
            <a:endParaRPr lang="en-US" dirty="0"/>
          </a:p>
        </p:txBody>
      </p:sp>
      <p:sp>
        <p:nvSpPr>
          <p:cNvPr id="5" name="TextBox 4"/>
          <p:cNvSpPr txBox="1"/>
          <p:nvPr/>
        </p:nvSpPr>
        <p:spPr>
          <a:xfrm>
            <a:off x="4495800" y="4763869"/>
            <a:ext cx="4114800" cy="646331"/>
          </a:xfrm>
          <a:prstGeom prst="rect">
            <a:avLst/>
          </a:prstGeom>
          <a:noFill/>
        </p:spPr>
        <p:txBody>
          <a:bodyPr wrap="square" rtlCol="0">
            <a:spAutoFit/>
          </a:bodyPr>
          <a:lstStyle/>
          <a:p>
            <a:r>
              <a:rPr lang="en-US" dirty="0" smtClean="0"/>
              <a:t>Joint work with V. Ganapathy </a:t>
            </a:r>
          </a:p>
          <a:p>
            <a:r>
              <a:rPr lang="en-US" dirty="0" smtClean="0"/>
              <a:t>and P. Manadhata</a:t>
            </a:r>
            <a:endParaRPr lang="en-US" dirty="0"/>
          </a:p>
        </p:txBody>
      </p:sp>
      <p:pic>
        <p:nvPicPr>
          <p:cNvPr id="6" name="Picture 2"/>
          <p:cNvPicPr>
            <a:picLocks noChangeAspect="1" noChangeArrowheads="1"/>
          </p:cNvPicPr>
          <p:nvPr/>
        </p:nvPicPr>
        <p:blipFill>
          <a:blip r:embed="rId3"/>
          <a:srcRect/>
          <a:stretch>
            <a:fillRect/>
          </a:stretch>
        </p:blipFill>
        <p:spPr bwMode="auto">
          <a:xfrm>
            <a:off x="1246306" y="2667000"/>
            <a:ext cx="2868494" cy="2819400"/>
          </a:xfrm>
          <a:prstGeom prst="rect">
            <a:avLst/>
          </a:prstGeom>
          <a:noFill/>
          <a:ln w="9525">
            <a:noFill/>
            <a:miter lim="800000"/>
            <a:headEnd/>
            <a:tailEnd/>
          </a:ln>
          <a:effectLst/>
        </p:spPr>
      </p:pic>
      <p:sp>
        <p:nvSpPr>
          <p:cNvPr id="7" name="Rectangle 6"/>
          <p:cNvSpPr/>
          <p:nvPr/>
        </p:nvSpPr>
        <p:spPr>
          <a:xfrm>
            <a:off x="1612075" y="3855720"/>
            <a:ext cx="2157984" cy="792480"/>
          </a:xfrm>
          <a:prstGeom prst="rect">
            <a:avLst/>
          </a:prstGeom>
          <a:solidFill>
            <a:schemeClr val="bg1">
              <a:lumMod val="85000"/>
              <a:alpha val="71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1600200" y="4736275"/>
            <a:ext cx="2176272" cy="658368"/>
          </a:xfrm>
          <a:prstGeom prst="rect">
            <a:avLst/>
          </a:prstGeom>
          <a:noFill/>
          <a:ln w="444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1612075" y="3000182"/>
            <a:ext cx="2157984" cy="749808"/>
          </a:xfrm>
          <a:prstGeom prst="rect">
            <a:avLst/>
          </a:prstGeom>
          <a:solidFill>
            <a:schemeClr val="bg1">
              <a:lumMod val="85000"/>
              <a:alpha val="71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619648"/>
            <a:ext cx="8610600" cy="1066800"/>
          </a:xfrm>
        </p:spPr>
        <p:txBody>
          <a:bodyPr/>
          <a:lstStyle/>
          <a:p>
            <a:r>
              <a:rPr lang="en-US" dirty="0" smtClean="0"/>
              <a:t>Regexes Extended with Back References</a:t>
            </a:r>
            <a:endParaRPr lang="en-US" dirty="0">
              <a:solidFill>
                <a:schemeClr val="accent2">
                  <a:lumMod val="60000"/>
                  <a:lumOff val="40000"/>
                </a:schemeClr>
              </a:solidFill>
            </a:endParaRPr>
          </a:p>
        </p:txBody>
      </p:sp>
      <p:sp>
        <p:nvSpPr>
          <p:cNvPr id="3" name="Content Placeholder 2"/>
          <p:cNvSpPr>
            <a:spLocks noGrp="1"/>
          </p:cNvSpPr>
          <p:nvPr>
            <p:ph idx="1"/>
          </p:nvPr>
        </p:nvSpPr>
        <p:spPr>
          <a:xfrm>
            <a:off x="457200" y="1905000"/>
            <a:ext cx="8229600" cy="1600200"/>
          </a:xfrm>
        </p:spPr>
        <p:txBody>
          <a:bodyPr/>
          <a:lstStyle/>
          <a:p>
            <a:r>
              <a:rPr lang="en-US" dirty="0" smtClean="0"/>
              <a:t>Identifying repeated substrings within a string</a:t>
            </a:r>
          </a:p>
          <a:p>
            <a:r>
              <a:rPr lang="en-US" dirty="0" smtClean="0"/>
              <a:t>Non-regular languages</a:t>
            </a:r>
          </a:p>
        </p:txBody>
      </p:sp>
      <p:sp>
        <p:nvSpPr>
          <p:cNvPr id="4" name="Slide Number Placeholder 3"/>
          <p:cNvSpPr>
            <a:spLocks noGrp="1"/>
          </p:cNvSpPr>
          <p:nvPr>
            <p:ph type="sldNum" sz="quarter" idx="10"/>
          </p:nvPr>
        </p:nvSpPr>
        <p:spPr/>
        <p:txBody>
          <a:bodyPr/>
          <a:lstStyle/>
          <a:p>
            <a:fld id="{2EC333B5-80CE-4E4C-8940-BF400749D67B}" type="slidenum">
              <a:rPr lang="en-US" smtClean="0"/>
              <a:pPr/>
              <a:t>42</a:t>
            </a:fld>
            <a:endParaRPr lang="en-US" dirty="0"/>
          </a:p>
        </p:txBody>
      </p:sp>
      <p:sp>
        <p:nvSpPr>
          <p:cNvPr id="5" name="TextBox 4"/>
          <p:cNvSpPr txBox="1"/>
          <p:nvPr/>
        </p:nvSpPr>
        <p:spPr>
          <a:xfrm>
            <a:off x="784410" y="3793867"/>
            <a:ext cx="3657600" cy="461665"/>
          </a:xfrm>
          <a:prstGeom prst="rect">
            <a:avLst/>
          </a:prstGeom>
          <a:noFill/>
        </p:spPr>
        <p:txBody>
          <a:bodyPr wrap="square" rtlCol="0">
            <a:spAutoFit/>
          </a:bodyPr>
          <a:lstStyle/>
          <a:p>
            <a:r>
              <a:rPr lang="en-US" sz="2400" dirty="0" smtClean="0"/>
              <a:t>(</a:t>
            </a:r>
            <a:r>
              <a:rPr lang="en-US" sz="2400" dirty="0" err="1" smtClean="0">
                <a:solidFill>
                  <a:srgbClr val="0000FF"/>
                </a:solidFill>
              </a:rPr>
              <a:t>sens</a:t>
            </a:r>
            <a:r>
              <a:rPr lang="en-US" sz="2400" dirty="0" err="1" smtClean="0"/>
              <a:t>|</a:t>
            </a:r>
            <a:r>
              <a:rPr lang="en-US" sz="2400" dirty="0" err="1" smtClean="0">
                <a:solidFill>
                  <a:srgbClr val="0000FF"/>
                </a:solidFill>
              </a:rPr>
              <a:t>respons</a:t>
            </a:r>
            <a:r>
              <a:rPr lang="en-US" sz="2400" dirty="0" smtClean="0"/>
              <a:t>)e </a:t>
            </a:r>
            <a:r>
              <a:rPr lang="en-US" sz="2400" dirty="0" smtClean="0">
                <a:solidFill>
                  <a:srgbClr val="0000FF"/>
                </a:solidFill>
              </a:rPr>
              <a:t>\1</a:t>
            </a:r>
            <a:r>
              <a:rPr lang="en-US" sz="2400" dirty="0" smtClean="0"/>
              <a:t>ibility</a:t>
            </a:r>
            <a:endParaRPr lang="en-US" sz="2400" dirty="0"/>
          </a:p>
        </p:txBody>
      </p:sp>
      <p:grpSp>
        <p:nvGrpSpPr>
          <p:cNvPr id="17" name="Group 16"/>
          <p:cNvGrpSpPr/>
          <p:nvPr/>
        </p:nvGrpSpPr>
        <p:grpSpPr>
          <a:xfrm>
            <a:off x="4093284" y="3112533"/>
            <a:ext cx="4136316" cy="1066799"/>
            <a:chOff x="4093284" y="3112533"/>
            <a:chExt cx="4136316" cy="1066799"/>
          </a:xfrm>
        </p:grpSpPr>
        <p:sp>
          <p:nvSpPr>
            <p:cNvPr id="6" name="TextBox 5"/>
            <p:cNvSpPr txBox="1"/>
            <p:nvPr/>
          </p:nvSpPr>
          <p:spPr>
            <a:xfrm>
              <a:off x="4495800" y="3295472"/>
              <a:ext cx="3505200" cy="830997"/>
            </a:xfrm>
            <a:prstGeom prst="rect">
              <a:avLst/>
            </a:prstGeom>
            <a:noFill/>
          </p:spPr>
          <p:txBody>
            <a:bodyPr wrap="square" rtlCol="0">
              <a:spAutoFit/>
            </a:bodyPr>
            <a:lstStyle/>
            <a:p>
              <a:r>
                <a:rPr lang="en-US" sz="2400" dirty="0" smtClean="0">
                  <a:solidFill>
                    <a:srgbClr val="0000FF"/>
                  </a:solidFill>
                </a:rPr>
                <a:t>sens</a:t>
              </a:r>
              <a:r>
                <a:rPr lang="en-US" sz="2400" dirty="0" smtClean="0"/>
                <a:t>e </a:t>
              </a:r>
              <a:r>
                <a:rPr lang="en-US" sz="2400" dirty="0" smtClean="0">
                  <a:solidFill>
                    <a:srgbClr val="0000FF"/>
                  </a:solidFill>
                </a:rPr>
                <a:t>sens</a:t>
              </a:r>
              <a:r>
                <a:rPr lang="en-US" sz="2400" dirty="0" smtClean="0"/>
                <a:t>ibility</a:t>
              </a:r>
            </a:p>
            <a:p>
              <a:r>
                <a:rPr lang="en-US" sz="2400" dirty="0" smtClean="0">
                  <a:solidFill>
                    <a:srgbClr val="0000FF"/>
                  </a:solidFill>
                </a:rPr>
                <a:t>respons</a:t>
              </a:r>
              <a:r>
                <a:rPr lang="en-US" sz="2400" dirty="0" smtClean="0"/>
                <a:t>e </a:t>
              </a:r>
              <a:r>
                <a:rPr lang="en-US" sz="2400" dirty="0" smtClean="0">
                  <a:solidFill>
                    <a:srgbClr val="0000FF"/>
                  </a:solidFill>
                </a:rPr>
                <a:t>respons</a:t>
              </a:r>
              <a:r>
                <a:rPr lang="en-US" sz="2400" dirty="0" smtClean="0"/>
                <a:t>ibility</a:t>
              </a:r>
            </a:p>
          </p:txBody>
        </p:sp>
        <p:pic>
          <p:nvPicPr>
            <p:cNvPr id="7" name="Picture 4" descr="#"/>
            <p:cNvPicPr>
              <a:picLocks noChangeAspect="1" noChangeArrowheads="1"/>
            </p:cNvPicPr>
            <p:nvPr/>
          </p:nvPicPr>
          <p:blipFill>
            <a:blip r:embed="rId3"/>
            <a:srcRect/>
            <a:stretch>
              <a:fillRect/>
            </a:stretch>
          </p:blipFill>
          <p:spPr bwMode="auto">
            <a:xfrm>
              <a:off x="7696200" y="3112533"/>
              <a:ext cx="533400" cy="533399"/>
            </a:xfrm>
            <a:prstGeom prst="rect">
              <a:avLst/>
            </a:prstGeom>
            <a:noFill/>
          </p:spPr>
        </p:pic>
        <p:sp>
          <p:nvSpPr>
            <p:cNvPr id="10" name="Left Arrow 9"/>
            <p:cNvSpPr/>
            <p:nvPr/>
          </p:nvSpPr>
          <p:spPr>
            <a:xfrm>
              <a:off x="4093284" y="3928322"/>
              <a:ext cx="424926" cy="251010"/>
            </a:xfrm>
            <a:prstGeom prst="leftArrow">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4" descr="#"/>
            <p:cNvPicPr>
              <a:picLocks noChangeAspect="1" noChangeArrowheads="1"/>
            </p:cNvPicPr>
            <p:nvPr/>
          </p:nvPicPr>
          <p:blipFill>
            <a:blip r:embed="rId3"/>
            <a:srcRect/>
            <a:stretch>
              <a:fillRect/>
            </a:stretch>
          </p:blipFill>
          <p:spPr bwMode="auto">
            <a:xfrm>
              <a:off x="7696200" y="3493533"/>
              <a:ext cx="533400" cy="533399"/>
            </a:xfrm>
            <a:prstGeom prst="rect">
              <a:avLst/>
            </a:prstGeom>
            <a:noFill/>
          </p:spPr>
        </p:pic>
      </p:grpSp>
      <p:sp>
        <p:nvSpPr>
          <p:cNvPr id="13" name="TextBox 12"/>
          <p:cNvSpPr txBox="1"/>
          <p:nvPr/>
        </p:nvSpPr>
        <p:spPr>
          <a:xfrm>
            <a:off x="609600" y="4941332"/>
            <a:ext cx="8229600" cy="369332"/>
          </a:xfrm>
          <a:prstGeom prst="rect">
            <a:avLst/>
          </a:prstGeom>
          <a:noFill/>
        </p:spPr>
        <p:txBody>
          <a:bodyPr wrap="square" rtlCol="0">
            <a:spAutoFit/>
          </a:bodyPr>
          <a:lstStyle/>
          <a:p>
            <a:r>
              <a:rPr lang="en-US" dirty="0" smtClean="0"/>
              <a:t>Note:</a:t>
            </a:r>
            <a:r>
              <a:rPr lang="en-US" dirty="0" smtClean="0">
                <a:solidFill>
                  <a:srgbClr val="0000FF"/>
                </a:solidFill>
              </a:rPr>
              <a:t> \1</a:t>
            </a:r>
            <a:r>
              <a:rPr lang="en-US" dirty="0" smtClean="0"/>
              <a:t> denotes referencing the substring captured by the first capturing group</a:t>
            </a:r>
            <a:endParaRPr lang="en-US" dirty="0"/>
          </a:p>
        </p:txBody>
      </p:sp>
      <p:sp>
        <p:nvSpPr>
          <p:cNvPr id="14" name="TextBox 13"/>
          <p:cNvSpPr txBox="1"/>
          <p:nvPr/>
        </p:nvSpPr>
        <p:spPr>
          <a:xfrm>
            <a:off x="838200" y="3048000"/>
            <a:ext cx="2819400" cy="523220"/>
          </a:xfrm>
          <a:prstGeom prst="rect">
            <a:avLst/>
          </a:prstGeom>
          <a:noFill/>
        </p:spPr>
        <p:txBody>
          <a:bodyPr wrap="square" rtlCol="0">
            <a:spAutoFit/>
          </a:bodyPr>
          <a:lstStyle/>
          <a:p>
            <a:r>
              <a:rPr lang="en-US" sz="2800" dirty="0" smtClean="0"/>
              <a:t>Example:</a:t>
            </a:r>
            <a:endParaRPr lang="en-US" sz="2800" dirty="0"/>
          </a:p>
        </p:txBody>
      </p:sp>
      <p:sp>
        <p:nvSpPr>
          <p:cNvPr id="15" name="TextBox 14"/>
          <p:cNvSpPr txBox="1"/>
          <p:nvPr/>
        </p:nvSpPr>
        <p:spPr>
          <a:xfrm>
            <a:off x="685800" y="5464314"/>
            <a:ext cx="8001000" cy="707886"/>
          </a:xfrm>
          <a:prstGeom prst="rect">
            <a:avLst/>
          </a:prstGeom>
          <a:noFill/>
        </p:spPr>
        <p:txBody>
          <a:bodyPr wrap="square" rtlCol="0">
            <a:spAutoFit/>
          </a:bodyPr>
          <a:lstStyle/>
          <a:p>
            <a:r>
              <a:rPr lang="en-US" sz="2000" b="1" dirty="0" smtClean="0"/>
              <a:t>An example from Snort rule set:</a:t>
            </a:r>
            <a:r>
              <a:rPr lang="en-US" sz="2000" dirty="0" smtClean="0"/>
              <a:t> /.*</a:t>
            </a:r>
            <a:r>
              <a:rPr lang="en-US" sz="2000" dirty="0" err="1" smtClean="0"/>
              <a:t>javascript.+function</a:t>
            </a:r>
            <a:r>
              <a:rPr lang="en-US" sz="2000" dirty="0" smtClean="0"/>
              <a:t>\s+</a:t>
            </a:r>
            <a:r>
              <a:rPr lang="en-US" sz="2000" b="1" dirty="0" smtClean="0">
                <a:solidFill>
                  <a:srgbClr val="0000FF"/>
                </a:solidFill>
              </a:rPr>
              <a:t>(\w+)</a:t>
            </a:r>
            <a:r>
              <a:rPr lang="en-US" sz="2000" dirty="0" smtClean="0"/>
              <a:t>\s*\(\w*\)\s*\{.+location=[^}]+</a:t>
            </a:r>
            <a:r>
              <a:rPr lang="en-US" sz="2000" b="1" dirty="0" smtClean="0">
                <a:solidFill>
                  <a:srgbClr val="0000FF"/>
                </a:solidFill>
              </a:rPr>
              <a:t>\1</a:t>
            </a:r>
            <a:r>
              <a:rPr lang="en-US" sz="2000" dirty="0" smtClean="0"/>
              <a:t>.+\}/</a:t>
            </a:r>
            <a:r>
              <a:rPr lang="en-US" sz="2000" dirty="0" err="1" smtClean="0"/>
              <a:t>sim</a:t>
            </a:r>
            <a:endParaRPr lang="en-US" sz="2000" dirty="0"/>
          </a:p>
        </p:txBody>
      </p:sp>
      <p:grpSp>
        <p:nvGrpSpPr>
          <p:cNvPr id="18" name="Group 17"/>
          <p:cNvGrpSpPr/>
          <p:nvPr/>
        </p:nvGrpSpPr>
        <p:grpSpPr>
          <a:xfrm>
            <a:off x="4510790" y="4039850"/>
            <a:ext cx="3490210" cy="830997"/>
            <a:chOff x="4510790" y="4039850"/>
            <a:chExt cx="3490210" cy="830997"/>
          </a:xfrm>
        </p:grpSpPr>
        <p:pic>
          <p:nvPicPr>
            <p:cNvPr id="9" name="Picture 8" descr="red-cross-md.png"/>
            <p:cNvPicPr>
              <a:picLocks noChangeAspect="1"/>
            </p:cNvPicPr>
            <p:nvPr/>
          </p:nvPicPr>
          <p:blipFill>
            <a:blip r:embed="rId4" cstate="print"/>
            <a:stretch>
              <a:fillRect/>
            </a:stretch>
          </p:blipFill>
          <p:spPr>
            <a:xfrm>
              <a:off x="7696200" y="4124648"/>
              <a:ext cx="304800" cy="304800"/>
            </a:xfrm>
            <a:prstGeom prst="rect">
              <a:avLst/>
            </a:prstGeom>
          </p:spPr>
        </p:pic>
        <p:pic>
          <p:nvPicPr>
            <p:cNvPr id="11" name="Picture 10" descr="red-cross-md.png"/>
            <p:cNvPicPr>
              <a:picLocks noChangeAspect="1"/>
            </p:cNvPicPr>
            <p:nvPr/>
          </p:nvPicPr>
          <p:blipFill>
            <a:blip r:embed="rId4" cstate="print"/>
            <a:stretch>
              <a:fillRect/>
            </a:stretch>
          </p:blipFill>
          <p:spPr>
            <a:xfrm>
              <a:off x="7696200" y="4484132"/>
              <a:ext cx="304800" cy="304800"/>
            </a:xfrm>
            <a:prstGeom prst="rect">
              <a:avLst/>
            </a:prstGeom>
          </p:spPr>
        </p:pic>
        <p:sp>
          <p:nvSpPr>
            <p:cNvPr id="16" name="TextBox 15"/>
            <p:cNvSpPr txBox="1"/>
            <p:nvPr/>
          </p:nvSpPr>
          <p:spPr>
            <a:xfrm>
              <a:off x="4510790" y="4039850"/>
              <a:ext cx="3124200" cy="830997"/>
            </a:xfrm>
            <a:prstGeom prst="rect">
              <a:avLst/>
            </a:prstGeom>
            <a:noFill/>
          </p:spPr>
          <p:txBody>
            <a:bodyPr wrap="square" rtlCol="0">
              <a:spAutoFit/>
            </a:bodyPr>
            <a:lstStyle/>
            <a:p>
              <a:r>
                <a:rPr lang="en-US" sz="2400" dirty="0" smtClean="0"/>
                <a:t>sense responsibility</a:t>
              </a:r>
            </a:p>
            <a:p>
              <a:r>
                <a:rPr lang="en-US" sz="2400" dirty="0" smtClean="0"/>
                <a:t>response sensibility</a:t>
              </a:r>
              <a:endParaRPr lang="en-US" sz="2400" dirty="0"/>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linds(horizont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blinds(horizontal)">
                                      <p:cBhvr>
                                        <p:cTn id="17" dur="500"/>
                                        <p:tgtEl>
                                          <p:spTgt spid="14"/>
                                        </p:tgtEl>
                                      </p:cBhvr>
                                    </p:animEffect>
                                  </p:childTnLst>
                                </p:cTn>
                              </p:par>
                              <p:par>
                                <p:cTn id="18" presetID="3" presetClass="entr" presetSubtype="10" fill="hold" grpId="0" nodeType="withEffect">
                                  <p:stCondLst>
                                    <p:cond delay="0"/>
                                  </p:stCondLst>
                                  <p:childTnLst>
                                    <p:set>
                                      <p:cBhvr>
                                        <p:cTn id="19" dur="1" fill="hold">
                                          <p:stCondLst>
                                            <p:cond delay="0"/>
                                          </p:stCondLst>
                                        </p:cTn>
                                        <p:tgtEl>
                                          <p:spTgt spid="5"/>
                                        </p:tgtEl>
                                        <p:attrNameLst>
                                          <p:attrName>style.visibility</p:attrName>
                                        </p:attrNameLst>
                                      </p:cBhvr>
                                      <p:to>
                                        <p:strVal val="visible"/>
                                      </p:to>
                                    </p:set>
                                    <p:animEffect transition="in" filter="blinds(horizontal)">
                                      <p:cBhvr>
                                        <p:cTn id="20" dur="500"/>
                                        <p:tgtEl>
                                          <p:spTgt spid="5"/>
                                        </p:tgtEl>
                                      </p:cBhvr>
                                    </p:animEffect>
                                  </p:childTnLst>
                                </p:cTn>
                              </p:par>
                              <p:par>
                                <p:cTn id="21" presetID="3" presetClass="entr" presetSubtype="10"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Effect transition="in" filter="blinds(horizontal)">
                                      <p:cBhvr>
                                        <p:cTn id="23" dur="500"/>
                                        <p:tgtEl>
                                          <p:spTgt spid="13"/>
                                        </p:tgtEl>
                                      </p:cBhvr>
                                    </p:animEffect>
                                  </p:childTnLst>
                                </p:cTn>
                              </p:par>
                            </p:childTnLst>
                          </p:cTn>
                        </p:par>
                      </p:childTnLst>
                    </p:cTn>
                  </p:par>
                  <p:par>
                    <p:cTn id="24" fill="hold">
                      <p:stCondLst>
                        <p:cond delay="indefinite"/>
                      </p:stCondLst>
                      <p:childTnLst>
                        <p:par>
                          <p:cTn id="25" fill="hold">
                            <p:stCondLst>
                              <p:cond delay="0"/>
                            </p:stCondLst>
                            <p:childTnLst>
                              <p:par>
                                <p:cTn id="26" presetID="3" presetClass="entr" presetSubtype="10" fill="hold" nodeType="clickEffect">
                                  <p:stCondLst>
                                    <p:cond delay="0"/>
                                  </p:stCondLst>
                                  <p:childTnLst>
                                    <p:set>
                                      <p:cBhvr>
                                        <p:cTn id="27" dur="1" fill="hold">
                                          <p:stCondLst>
                                            <p:cond delay="0"/>
                                          </p:stCondLst>
                                        </p:cTn>
                                        <p:tgtEl>
                                          <p:spTgt spid="17"/>
                                        </p:tgtEl>
                                        <p:attrNameLst>
                                          <p:attrName>style.visibility</p:attrName>
                                        </p:attrNameLst>
                                      </p:cBhvr>
                                      <p:to>
                                        <p:strVal val="visible"/>
                                      </p:to>
                                    </p:set>
                                    <p:animEffect transition="in" filter="blinds(horizontal)">
                                      <p:cBhvr>
                                        <p:cTn id="28" dur="500"/>
                                        <p:tgtEl>
                                          <p:spTgt spid="17"/>
                                        </p:tgtEl>
                                      </p:cBhvr>
                                    </p:animEffect>
                                  </p:childTnLst>
                                </p:cTn>
                              </p:par>
                            </p:childTnLst>
                          </p:cTn>
                        </p:par>
                      </p:childTnLst>
                    </p:cTn>
                  </p:par>
                  <p:par>
                    <p:cTn id="29" fill="hold">
                      <p:stCondLst>
                        <p:cond delay="indefinite"/>
                      </p:stCondLst>
                      <p:childTnLst>
                        <p:par>
                          <p:cTn id="30" fill="hold">
                            <p:stCondLst>
                              <p:cond delay="0"/>
                            </p:stCondLst>
                            <p:childTnLst>
                              <p:par>
                                <p:cTn id="31" presetID="3" presetClass="entr" presetSubtype="10" fill="hold" nodeType="clickEffect">
                                  <p:stCondLst>
                                    <p:cond delay="0"/>
                                  </p:stCondLst>
                                  <p:childTnLst>
                                    <p:set>
                                      <p:cBhvr>
                                        <p:cTn id="32" dur="1" fill="hold">
                                          <p:stCondLst>
                                            <p:cond delay="0"/>
                                          </p:stCondLst>
                                        </p:cTn>
                                        <p:tgtEl>
                                          <p:spTgt spid="18"/>
                                        </p:tgtEl>
                                        <p:attrNameLst>
                                          <p:attrName>style.visibility</p:attrName>
                                        </p:attrNameLst>
                                      </p:cBhvr>
                                      <p:to>
                                        <p:strVal val="visible"/>
                                      </p:to>
                                    </p:set>
                                    <p:animEffect transition="in" filter="blinds(horizontal)">
                                      <p:cBhvr>
                                        <p:cTn id="33" dur="500"/>
                                        <p:tgtEl>
                                          <p:spTgt spid="18"/>
                                        </p:tgtEl>
                                      </p:cBhvr>
                                    </p:animEffect>
                                  </p:childTnLst>
                                </p:cTn>
                              </p:par>
                            </p:childTnLst>
                          </p:cTn>
                        </p:par>
                      </p:childTnLst>
                    </p:cTn>
                  </p:par>
                  <p:par>
                    <p:cTn id="34" fill="hold">
                      <p:stCondLst>
                        <p:cond delay="indefinite"/>
                      </p:stCondLst>
                      <p:childTnLst>
                        <p:par>
                          <p:cTn id="35" fill="hold">
                            <p:stCondLst>
                              <p:cond delay="0"/>
                            </p:stCondLst>
                            <p:childTnLst>
                              <p:par>
                                <p:cTn id="36" presetID="3" presetClass="entr" presetSubtype="10" fill="hold" grpId="0" nodeType="clickEffect">
                                  <p:stCondLst>
                                    <p:cond delay="0"/>
                                  </p:stCondLst>
                                  <p:childTnLst>
                                    <p:set>
                                      <p:cBhvr>
                                        <p:cTn id="37" dur="1" fill="hold">
                                          <p:stCondLst>
                                            <p:cond delay="0"/>
                                          </p:stCondLst>
                                        </p:cTn>
                                        <p:tgtEl>
                                          <p:spTgt spid="15"/>
                                        </p:tgtEl>
                                        <p:attrNameLst>
                                          <p:attrName>style.visibility</p:attrName>
                                        </p:attrNameLst>
                                      </p:cBhvr>
                                      <p:to>
                                        <p:strVal val="visible"/>
                                      </p:to>
                                    </p:set>
                                    <p:animEffect transition="in" filter="blinds(horizontal)">
                                      <p:cBhvr>
                                        <p:cTn id="38"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13" grpId="0"/>
      <p:bldP spid="14" grpId="0"/>
      <p:bldP spid="15" grpId="0"/>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Existing Approach</a:t>
            </a:r>
            <a:endParaRPr lang="en-US" dirty="0"/>
          </a:p>
        </p:txBody>
      </p:sp>
      <p:sp>
        <p:nvSpPr>
          <p:cNvPr id="3" name="Content Placeholder 2"/>
          <p:cNvSpPr>
            <a:spLocks noGrp="1"/>
          </p:cNvSpPr>
          <p:nvPr>
            <p:ph idx="1"/>
          </p:nvPr>
        </p:nvSpPr>
        <p:spPr/>
        <p:txBody>
          <a:bodyPr/>
          <a:lstStyle/>
          <a:p>
            <a:r>
              <a:rPr lang="en-US" dirty="0" smtClean="0"/>
              <a:t>Recursive backtracking (PCRE, etc.)</a:t>
            </a:r>
          </a:p>
          <a:p>
            <a:pPr lvl="1"/>
            <a:r>
              <a:rPr lang="en-US" dirty="0" smtClean="0"/>
              <a:t>Fast in general</a:t>
            </a:r>
          </a:p>
          <a:p>
            <a:pPr lvl="1"/>
            <a:r>
              <a:rPr lang="en-US" dirty="0" smtClean="0"/>
              <a:t>Can be extremely slow for certain patterns (algorithmic complexity attacks)</a:t>
            </a:r>
          </a:p>
          <a:p>
            <a:endParaRPr lang="en-US" dirty="0"/>
          </a:p>
        </p:txBody>
      </p:sp>
      <p:sp>
        <p:nvSpPr>
          <p:cNvPr id="4" name="Slide Number Placeholder 3"/>
          <p:cNvSpPr>
            <a:spLocks noGrp="1"/>
          </p:cNvSpPr>
          <p:nvPr>
            <p:ph type="sldNum" sz="quarter" idx="10"/>
          </p:nvPr>
        </p:nvSpPr>
        <p:spPr/>
        <p:txBody>
          <a:bodyPr/>
          <a:lstStyle/>
          <a:p>
            <a:fld id="{2EC333B5-80CE-4E4C-8940-BF400749D67B}" type="slidenum">
              <a:rPr lang="en-US" smtClean="0"/>
              <a:pPr/>
              <a:t>43</a:t>
            </a:fld>
            <a:endParaRPr lang="en-US" dirty="0"/>
          </a:p>
        </p:txBody>
      </p:sp>
      <p:sp>
        <p:nvSpPr>
          <p:cNvPr id="8" name="TextBox 7"/>
          <p:cNvSpPr txBox="1"/>
          <p:nvPr/>
        </p:nvSpPr>
        <p:spPr>
          <a:xfrm>
            <a:off x="6019800" y="4191000"/>
            <a:ext cx="2286000" cy="923330"/>
          </a:xfrm>
          <a:prstGeom prst="rect">
            <a:avLst/>
          </a:prstGeom>
          <a:solidFill>
            <a:srgbClr val="FFFF00"/>
          </a:solidFill>
        </p:spPr>
        <p:txBody>
          <a:bodyPr wrap="square" rtlCol="0">
            <a:spAutoFit/>
          </a:bodyPr>
          <a:lstStyle/>
          <a:p>
            <a:r>
              <a:rPr lang="en-US" dirty="0" smtClean="0"/>
              <a:t>PCRE fails to return correct results when n &gt;= 25</a:t>
            </a:r>
            <a:endParaRPr lang="en-US" dirty="0"/>
          </a:p>
        </p:txBody>
      </p:sp>
      <p:grpSp>
        <p:nvGrpSpPr>
          <p:cNvPr id="15" name="Group 14"/>
          <p:cNvGrpSpPr/>
          <p:nvPr/>
        </p:nvGrpSpPr>
        <p:grpSpPr>
          <a:xfrm>
            <a:off x="1447800" y="3352800"/>
            <a:ext cx="6172200" cy="3112532"/>
            <a:chOff x="1447800" y="3352800"/>
            <a:chExt cx="6172200" cy="3112532"/>
          </a:xfrm>
        </p:grpSpPr>
        <p:sp>
          <p:nvSpPr>
            <p:cNvPr id="7" name="TextBox 6"/>
            <p:cNvSpPr txBox="1"/>
            <p:nvPr/>
          </p:nvSpPr>
          <p:spPr>
            <a:xfrm>
              <a:off x="1447800" y="6096000"/>
              <a:ext cx="6172200" cy="369332"/>
            </a:xfrm>
            <a:prstGeom prst="rect">
              <a:avLst/>
            </a:prstGeom>
            <a:noFill/>
          </p:spPr>
          <p:txBody>
            <a:bodyPr wrap="square" rtlCol="0">
              <a:spAutoFit/>
            </a:bodyPr>
            <a:lstStyle/>
            <a:p>
              <a:r>
                <a:rPr lang="en-US" dirty="0" smtClean="0"/>
                <a:t>Throughput of PCRE when matching (a?{n})a{n}\1 with “a</a:t>
              </a:r>
              <a:r>
                <a:rPr lang="en-US" baseline="30000" dirty="0" smtClean="0"/>
                <a:t>n</a:t>
              </a:r>
              <a:r>
                <a:rPr lang="en-US" dirty="0" smtClean="0"/>
                <a:t>”</a:t>
              </a:r>
              <a:endParaRPr lang="en-US" dirty="0"/>
            </a:p>
          </p:txBody>
        </p:sp>
        <p:grpSp>
          <p:nvGrpSpPr>
            <p:cNvPr id="13" name="Group 12"/>
            <p:cNvGrpSpPr/>
            <p:nvPr/>
          </p:nvGrpSpPr>
          <p:grpSpPr>
            <a:xfrm>
              <a:off x="1752600" y="3352800"/>
              <a:ext cx="4302178" cy="2853154"/>
              <a:chOff x="1752600" y="3352800"/>
              <a:chExt cx="4302178" cy="2853154"/>
            </a:xfrm>
          </p:grpSpPr>
          <p:graphicFrame>
            <p:nvGraphicFramePr>
              <p:cNvPr id="5" name="Object 4"/>
              <p:cNvGraphicFramePr>
                <a:graphicFrameLocks noChangeAspect="1"/>
              </p:cNvGraphicFramePr>
              <p:nvPr/>
            </p:nvGraphicFramePr>
            <p:xfrm>
              <a:off x="2057400" y="3429000"/>
              <a:ext cx="3997378" cy="2667000"/>
            </p:xfrm>
            <a:graphic>
              <a:graphicData uri="http://schemas.openxmlformats.org/presentationml/2006/ole">
                <p:oleObj spid="_x0000_s67589" name="Chart" r:id="rId4" imgW="6095966" imgH="4067165" progId="MSGraph.Chart.8">
                  <p:embed followColorScheme="full"/>
                </p:oleObj>
              </a:graphicData>
            </a:graphic>
          </p:graphicFrame>
          <p:sp>
            <p:nvSpPr>
              <p:cNvPr id="6" name="TextBox 5"/>
              <p:cNvSpPr txBox="1"/>
              <p:nvPr/>
            </p:nvSpPr>
            <p:spPr>
              <a:xfrm>
                <a:off x="1752600" y="3352800"/>
                <a:ext cx="400110" cy="2209800"/>
              </a:xfrm>
              <a:prstGeom prst="rect">
                <a:avLst/>
              </a:prstGeom>
              <a:noFill/>
            </p:spPr>
            <p:txBody>
              <a:bodyPr vert="vert270" wrap="square" rtlCol="0">
                <a:spAutoFit/>
              </a:bodyPr>
              <a:lstStyle/>
              <a:p>
                <a:r>
                  <a:rPr lang="en-US" sz="1400" dirty="0" smtClean="0">
                    <a:latin typeface="+mn-lt"/>
                    <a:cs typeface="Times New Roman" pitchFamily="18" charset="0"/>
                  </a:rPr>
                  <a:t>Throughput (MB/sec)</a:t>
                </a:r>
                <a:endParaRPr lang="en-US" sz="1400" dirty="0">
                  <a:latin typeface="+mn-lt"/>
                  <a:cs typeface="Times New Roman" pitchFamily="18" charset="0"/>
                </a:endParaRPr>
              </a:p>
            </p:txBody>
          </p:sp>
          <p:sp>
            <p:nvSpPr>
              <p:cNvPr id="9" name="TextBox 8"/>
              <p:cNvSpPr txBox="1"/>
              <p:nvPr/>
            </p:nvSpPr>
            <p:spPr>
              <a:xfrm>
                <a:off x="3853544" y="5867400"/>
                <a:ext cx="838200" cy="338554"/>
              </a:xfrm>
              <a:prstGeom prst="rect">
                <a:avLst/>
              </a:prstGeom>
              <a:noFill/>
            </p:spPr>
            <p:txBody>
              <a:bodyPr wrap="square" rtlCol="0">
                <a:spAutoFit/>
              </a:bodyPr>
              <a:lstStyle/>
              <a:p>
                <a:r>
                  <a:rPr lang="en-US" sz="1600" dirty="0" smtClean="0"/>
                  <a:t>n</a:t>
                </a:r>
                <a:endParaRPr lang="en-US" sz="1600" dirty="0"/>
              </a:p>
            </p:txBody>
          </p:sp>
        </p:grpSp>
      </p:grpSp>
      <p:grpSp>
        <p:nvGrpSpPr>
          <p:cNvPr id="16" name="Group 15"/>
          <p:cNvGrpSpPr/>
          <p:nvPr/>
        </p:nvGrpSpPr>
        <p:grpSpPr>
          <a:xfrm>
            <a:off x="4343400" y="5181600"/>
            <a:ext cx="4497050" cy="609600"/>
            <a:chOff x="4343400" y="5181600"/>
            <a:chExt cx="4497050" cy="609600"/>
          </a:xfrm>
        </p:grpSpPr>
        <p:sp>
          <p:nvSpPr>
            <p:cNvPr id="11" name="Oval 10"/>
            <p:cNvSpPr/>
            <p:nvPr/>
          </p:nvSpPr>
          <p:spPr>
            <a:xfrm>
              <a:off x="4343400" y="5562600"/>
              <a:ext cx="1447800" cy="2286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p:cNvSpPr txBox="1"/>
            <p:nvPr/>
          </p:nvSpPr>
          <p:spPr>
            <a:xfrm>
              <a:off x="6021050" y="5181600"/>
              <a:ext cx="2819400" cy="369332"/>
            </a:xfrm>
            <a:prstGeom prst="rect">
              <a:avLst/>
            </a:prstGeom>
            <a:noFill/>
          </p:spPr>
          <p:txBody>
            <a:bodyPr wrap="square" rtlCol="0">
              <a:spAutoFit/>
            </a:bodyPr>
            <a:lstStyle/>
            <a:p>
              <a:r>
                <a:rPr lang="en-US" dirty="0" smtClean="0"/>
                <a:t>Nearly zero throughput</a:t>
              </a:r>
              <a:endParaRPr lang="en-US" dirty="0"/>
            </a:p>
          </p:txBody>
        </p:sp>
        <p:cxnSp>
          <p:nvCxnSpPr>
            <p:cNvPr id="14" name="Straight Arrow Connector 13"/>
            <p:cNvCxnSpPr>
              <a:stCxn id="12" idx="1"/>
            </p:cNvCxnSpPr>
            <p:nvPr/>
          </p:nvCxnSpPr>
          <p:spPr>
            <a:xfrm rot="10800000" flipV="1">
              <a:off x="5181602" y="5366265"/>
              <a:ext cx="839449" cy="317165"/>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linds(horizont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linds(horizontal)">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blinds(horizontal)">
                                      <p:cBhvr>
                                        <p:cTn id="22" dur="500"/>
                                        <p:tgtEl>
                                          <p:spTgt spid="15"/>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16"/>
                                        </p:tgtEl>
                                        <p:attrNameLst>
                                          <p:attrName>style.visibility</p:attrName>
                                        </p:attrNameLst>
                                      </p:cBhvr>
                                      <p:to>
                                        <p:strVal val="visible"/>
                                      </p:to>
                                    </p:set>
                                    <p:animEffect transition="in" filter="blinds(horizontal)">
                                      <p:cBhvr>
                                        <p:cTn id="27" dur="500"/>
                                        <p:tgtEl>
                                          <p:spTgt spid="16"/>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grpId="0" nodeType="clickEffect">
                                  <p:stCondLst>
                                    <p:cond delay="0"/>
                                  </p:stCondLst>
                                  <p:childTnLst>
                                    <p:set>
                                      <p:cBhvr>
                                        <p:cTn id="31" dur="1" fill="hold">
                                          <p:stCondLst>
                                            <p:cond delay="0"/>
                                          </p:stCondLst>
                                        </p:cTn>
                                        <p:tgtEl>
                                          <p:spTgt spid="8"/>
                                        </p:tgtEl>
                                        <p:attrNameLst>
                                          <p:attrName>style.visibility</p:attrName>
                                        </p:attrNameLst>
                                      </p:cBhvr>
                                      <p:to>
                                        <p:strVal val="visible"/>
                                      </p:to>
                                    </p:set>
                                    <p:animEffect transition="in" filter="blinds(horizontal)">
                                      <p:cBhvr>
                                        <p:cTn id="3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My Approach: Relax + Constraint</a:t>
            </a:r>
            <a:endParaRPr lang="en-US" dirty="0"/>
          </a:p>
        </p:txBody>
      </p:sp>
      <p:sp>
        <p:nvSpPr>
          <p:cNvPr id="3" name="Content Placeholder 2"/>
          <p:cNvSpPr>
            <a:spLocks noGrp="1"/>
          </p:cNvSpPr>
          <p:nvPr>
            <p:ph idx="1"/>
          </p:nvPr>
        </p:nvSpPr>
        <p:spPr>
          <a:xfrm>
            <a:off x="457200" y="1524000"/>
            <a:ext cx="8229600" cy="1143000"/>
          </a:xfrm>
        </p:spPr>
        <p:txBody>
          <a:bodyPr/>
          <a:lstStyle/>
          <a:p>
            <a:r>
              <a:rPr lang="en-US" dirty="0" smtClean="0"/>
              <a:t>Converting back-refs to conditional submatch extraction</a:t>
            </a:r>
            <a:endParaRPr lang="en-US" dirty="0"/>
          </a:p>
        </p:txBody>
      </p:sp>
      <p:sp>
        <p:nvSpPr>
          <p:cNvPr id="4" name="Slide Number Placeholder 3"/>
          <p:cNvSpPr>
            <a:spLocks noGrp="1"/>
          </p:cNvSpPr>
          <p:nvPr>
            <p:ph type="sldNum" sz="quarter" idx="10"/>
          </p:nvPr>
        </p:nvSpPr>
        <p:spPr/>
        <p:txBody>
          <a:bodyPr/>
          <a:lstStyle/>
          <a:p>
            <a:fld id="{2EC333B5-80CE-4E4C-8940-BF400749D67B}" type="slidenum">
              <a:rPr lang="en-US" smtClean="0"/>
              <a:pPr/>
              <a:t>44</a:t>
            </a:fld>
            <a:endParaRPr lang="en-US"/>
          </a:p>
        </p:txBody>
      </p:sp>
      <p:sp>
        <p:nvSpPr>
          <p:cNvPr id="6" name="Rectangle 5"/>
          <p:cNvSpPr/>
          <p:nvPr/>
        </p:nvSpPr>
        <p:spPr>
          <a:xfrm>
            <a:off x="990600" y="3496270"/>
            <a:ext cx="1600200" cy="762000"/>
          </a:xfrm>
          <a:prstGeom prst="rect">
            <a:avLst/>
          </a:prstGeom>
          <a:no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smtClean="0">
                <a:solidFill>
                  <a:schemeClr val="tx1"/>
                </a:solidFill>
              </a:rPr>
              <a:t>(a*)</a:t>
            </a:r>
            <a:r>
              <a:rPr lang="en-US" sz="2800" dirty="0" err="1" smtClean="0">
                <a:solidFill>
                  <a:schemeClr val="tx1"/>
                </a:solidFill>
              </a:rPr>
              <a:t>aa</a:t>
            </a:r>
            <a:r>
              <a:rPr lang="en-US" sz="2800" dirty="0" smtClean="0">
                <a:solidFill>
                  <a:srgbClr val="0000FF"/>
                </a:solidFill>
              </a:rPr>
              <a:t>\1</a:t>
            </a:r>
            <a:endParaRPr lang="en-US" sz="2800" dirty="0">
              <a:solidFill>
                <a:srgbClr val="0000FF"/>
              </a:solidFill>
            </a:endParaRPr>
          </a:p>
        </p:txBody>
      </p:sp>
      <p:sp>
        <p:nvSpPr>
          <p:cNvPr id="7" name="Rectangle 6"/>
          <p:cNvSpPr/>
          <p:nvPr/>
        </p:nvSpPr>
        <p:spPr>
          <a:xfrm>
            <a:off x="3733800" y="3496270"/>
            <a:ext cx="3810000" cy="762000"/>
          </a:xfrm>
          <a:prstGeom prst="rect">
            <a:avLst/>
          </a:prstGeom>
          <a:no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dirty="0" smtClean="0">
                <a:solidFill>
                  <a:schemeClr val="tx1"/>
                </a:solidFill>
              </a:rPr>
              <a:t>(a*)</a:t>
            </a:r>
            <a:r>
              <a:rPr lang="en-US" sz="2800" dirty="0" err="1" smtClean="0">
                <a:solidFill>
                  <a:schemeClr val="tx1"/>
                </a:solidFill>
              </a:rPr>
              <a:t>aa</a:t>
            </a:r>
            <a:r>
              <a:rPr lang="en-US" sz="2800" dirty="0" smtClean="0">
                <a:solidFill>
                  <a:schemeClr val="tx1"/>
                </a:solidFill>
              </a:rPr>
              <a:t>(</a:t>
            </a:r>
            <a:r>
              <a:rPr lang="en-US" sz="2800" dirty="0" smtClean="0">
                <a:solidFill>
                  <a:srgbClr val="0000FF"/>
                </a:solidFill>
              </a:rPr>
              <a:t>a*</a:t>
            </a:r>
            <a:r>
              <a:rPr lang="en-US" sz="2800" dirty="0" smtClean="0">
                <a:solidFill>
                  <a:schemeClr val="tx1"/>
                </a:solidFill>
              </a:rPr>
              <a:t>), </a:t>
            </a:r>
            <a:r>
              <a:rPr lang="en-US" sz="2800" dirty="0" err="1" smtClean="0">
                <a:solidFill>
                  <a:schemeClr val="tx1"/>
                </a:solidFill>
              </a:rPr>
              <a:t>s.t</a:t>
            </a:r>
            <a:r>
              <a:rPr lang="en-US" sz="2800" dirty="0" smtClean="0">
                <a:solidFill>
                  <a:schemeClr val="tx1"/>
                </a:solidFill>
              </a:rPr>
              <a:t>. $1</a:t>
            </a:r>
            <a:r>
              <a:rPr lang="en-US" sz="2800" dirty="0" smtClean="0">
                <a:solidFill>
                  <a:srgbClr val="0000FF"/>
                </a:solidFill>
              </a:rPr>
              <a:t>=$2</a:t>
            </a:r>
            <a:endParaRPr lang="en-US" sz="2800" dirty="0">
              <a:solidFill>
                <a:srgbClr val="0000FF"/>
              </a:solidFill>
            </a:endParaRPr>
          </a:p>
        </p:txBody>
      </p:sp>
      <p:sp>
        <p:nvSpPr>
          <p:cNvPr id="9" name="TextBox 8"/>
          <p:cNvSpPr txBox="1"/>
          <p:nvPr/>
        </p:nvSpPr>
        <p:spPr>
          <a:xfrm>
            <a:off x="914400" y="4486870"/>
            <a:ext cx="7391400" cy="1200329"/>
          </a:xfrm>
          <a:prstGeom prst="rect">
            <a:avLst/>
          </a:prstGeom>
          <a:noFill/>
        </p:spPr>
        <p:txBody>
          <a:bodyPr wrap="square" rtlCol="0">
            <a:spAutoFit/>
          </a:bodyPr>
          <a:lstStyle/>
          <a:p>
            <a:r>
              <a:rPr lang="en-US" sz="2400" dirty="0" smtClean="0"/>
              <a:t>$1 denotes a substring captured by the 1</a:t>
            </a:r>
            <a:r>
              <a:rPr lang="en-US" sz="2400" baseline="30000" dirty="0" smtClean="0"/>
              <a:t>st</a:t>
            </a:r>
            <a:r>
              <a:rPr lang="en-US" sz="2400" dirty="0" smtClean="0"/>
              <a:t> capturing group, and $2 denotes a substring captured by the 2</a:t>
            </a:r>
            <a:r>
              <a:rPr lang="en-US" sz="2400" baseline="30000" dirty="0" smtClean="0"/>
              <a:t>nd</a:t>
            </a:r>
            <a:r>
              <a:rPr lang="en-US" sz="2400" dirty="0" smtClean="0"/>
              <a:t> capturing group</a:t>
            </a:r>
            <a:endParaRPr lang="en-US" sz="2400" dirty="0"/>
          </a:p>
        </p:txBody>
      </p:sp>
      <p:sp>
        <p:nvSpPr>
          <p:cNvPr id="11" name="TextBox 10"/>
          <p:cNvSpPr txBox="1"/>
          <p:nvPr/>
        </p:nvSpPr>
        <p:spPr>
          <a:xfrm>
            <a:off x="838200" y="2743200"/>
            <a:ext cx="2209800" cy="523220"/>
          </a:xfrm>
          <a:prstGeom prst="rect">
            <a:avLst/>
          </a:prstGeom>
          <a:noFill/>
        </p:spPr>
        <p:txBody>
          <a:bodyPr wrap="square" rtlCol="0">
            <a:spAutoFit/>
          </a:bodyPr>
          <a:lstStyle/>
          <a:p>
            <a:r>
              <a:rPr lang="en-US" sz="2800" dirty="0" smtClean="0"/>
              <a:t>Example:</a:t>
            </a:r>
            <a:endParaRPr lang="en-US" sz="2800" dirty="0"/>
          </a:p>
        </p:txBody>
      </p:sp>
      <p:cxnSp>
        <p:nvCxnSpPr>
          <p:cNvPr id="13" name="Straight Arrow Connector 12"/>
          <p:cNvCxnSpPr>
            <a:stCxn id="6" idx="3"/>
            <a:endCxn id="7" idx="1"/>
          </p:cNvCxnSpPr>
          <p:nvPr/>
        </p:nvCxnSpPr>
        <p:spPr>
          <a:xfrm>
            <a:off x="2590800" y="3877270"/>
            <a:ext cx="1143000" cy="1588"/>
          </a:xfrm>
          <a:prstGeom prst="straightConnector1">
            <a:avLst/>
          </a:prstGeom>
          <a:ln w="25400">
            <a:solidFill>
              <a:schemeClr val="tx1">
                <a:lumMod val="65000"/>
                <a:lumOff val="35000"/>
              </a:schemeClr>
            </a:solidFill>
            <a:tailEnd type="arrow"/>
          </a:ln>
        </p:spPr>
        <p:style>
          <a:lnRef idx="1">
            <a:schemeClr val="accent1"/>
          </a:lnRef>
          <a:fillRef idx="0">
            <a:schemeClr val="accent1"/>
          </a:fillRef>
          <a:effectRef idx="0">
            <a:schemeClr val="accent1"/>
          </a:effectRef>
          <a:fontRef idx="minor">
            <a:schemeClr val="tx1"/>
          </a:fontRef>
        </p:style>
      </p:cxnSp>
      <p:grpSp>
        <p:nvGrpSpPr>
          <p:cNvPr id="14" name="Group 13"/>
          <p:cNvGrpSpPr/>
          <p:nvPr/>
        </p:nvGrpSpPr>
        <p:grpSpPr>
          <a:xfrm>
            <a:off x="5943600" y="2438400"/>
            <a:ext cx="3048000" cy="1905000"/>
            <a:chOff x="5943600" y="2438400"/>
            <a:chExt cx="3048000" cy="1905000"/>
          </a:xfrm>
        </p:grpSpPr>
        <p:sp>
          <p:nvSpPr>
            <p:cNvPr id="10" name="Oval 9"/>
            <p:cNvSpPr/>
            <p:nvPr/>
          </p:nvSpPr>
          <p:spPr>
            <a:xfrm>
              <a:off x="5943600" y="3429000"/>
              <a:ext cx="1600200" cy="914400"/>
            </a:xfrm>
            <a:prstGeom prst="ellipse">
              <a:avLst/>
            </a:prstGeom>
            <a:noFill/>
            <a:ln>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0000"/>
                </a:solidFill>
              </a:endParaRPr>
            </a:p>
          </p:txBody>
        </p:sp>
        <p:sp>
          <p:nvSpPr>
            <p:cNvPr id="12" name="Line Callout 2 11"/>
            <p:cNvSpPr/>
            <p:nvPr/>
          </p:nvSpPr>
          <p:spPr>
            <a:xfrm>
              <a:off x="6934200" y="2438400"/>
              <a:ext cx="2057400" cy="762000"/>
            </a:xfrm>
            <a:prstGeom prst="borderCallout2">
              <a:avLst>
                <a:gd name="adj1" fmla="val 18750"/>
                <a:gd name="adj2" fmla="val -8333"/>
                <a:gd name="adj3" fmla="val 18750"/>
                <a:gd name="adj4" fmla="val -16667"/>
                <a:gd name="adj5" fmla="val 157746"/>
                <a:gd name="adj6" fmla="val -16066"/>
              </a:avLst>
            </a:prstGeom>
            <a:no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solidFill>
                    <a:schemeClr val="tx1"/>
                  </a:solidFill>
                </a:rPr>
                <a:t>constraint</a:t>
              </a:r>
              <a:endParaRPr lang="en-US" sz="2400" dirty="0">
                <a:solidFill>
                  <a:schemeClr val="tx1"/>
                </a:solidFill>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linds(horizontal)">
                                      <p:cBhvr>
                                        <p:cTn id="7" dur="500"/>
                                        <p:tgtEl>
                                          <p:spTgt spid="11"/>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blinds(horizontal)">
                                      <p:cBhvr>
                                        <p:cTn id="10" dur="500"/>
                                        <p:tgtEl>
                                          <p:spTgt spid="6"/>
                                        </p:tgtEl>
                                      </p:cBhvr>
                                    </p:animEffect>
                                  </p:childTnLst>
                                </p:cTn>
                              </p:par>
                            </p:childTnLst>
                          </p:cTn>
                        </p:par>
                      </p:childTnLst>
                    </p:cTn>
                  </p:par>
                  <p:par>
                    <p:cTn id="11" fill="hold">
                      <p:stCondLst>
                        <p:cond delay="indefinite"/>
                      </p:stCondLst>
                      <p:childTnLst>
                        <p:par>
                          <p:cTn id="12" fill="hold">
                            <p:stCondLst>
                              <p:cond delay="0"/>
                            </p:stCondLst>
                            <p:childTnLst>
                              <p:par>
                                <p:cTn id="13" presetID="3" presetClass="entr" presetSubtype="10" fill="hold" nodeType="clickEffect">
                                  <p:stCondLst>
                                    <p:cond delay="0"/>
                                  </p:stCondLst>
                                  <p:childTnLst>
                                    <p:set>
                                      <p:cBhvr>
                                        <p:cTn id="14" dur="1" fill="hold">
                                          <p:stCondLst>
                                            <p:cond delay="0"/>
                                          </p:stCondLst>
                                        </p:cTn>
                                        <p:tgtEl>
                                          <p:spTgt spid="13"/>
                                        </p:tgtEl>
                                        <p:attrNameLst>
                                          <p:attrName>style.visibility</p:attrName>
                                        </p:attrNameLst>
                                      </p:cBhvr>
                                      <p:to>
                                        <p:strVal val="visible"/>
                                      </p:to>
                                    </p:set>
                                    <p:animEffect transition="in" filter="blinds(horizontal)">
                                      <p:cBhvr>
                                        <p:cTn id="15" dur="500"/>
                                        <p:tgtEl>
                                          <p:spTgt spid="13"/>
                                        </p:tgtEl>
                                      </p:cBhvr>
                                    </p:animEffect>
                                  </p:childTnLst>
                                </p:cTn>
                              </p:par>
                              <p:par>
                                <p:cTn id="16" presetID="3" presetClass="entr" presetSubtype="10" fill="hold" grpId="0" nodeType="with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blinds(horizontal)">
                                      <p:cBhvr>
                                        <p:cTn id="18" dur="500"/>
                                        <p:tgtEl>
                                          <p:spTgt spid="7"/>
                                        </p:tgtEl>
                                      </p:cBhvr>
                                    </p:animEffect>
                                  </p:childTnLst>
                                </p:cTn>
                              </p:par>
                              <p:par>
                                <p:cTn id="19" presetID="3" presetClass="entr" presetSubtype="10" fill="hold" grpId="0" nodeType="with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blinds(horizontal)">
                                      <p:cBhvr>
                                        <p:cTn id="21" dur="500"/>
                                        <p:tgtEl>
                                          <p:spTgt spid="9"/>
                                        </p:tgtEl>
                                      </p:cBhvr>
                                    </p:animEffect>
                                  </p:childTnLst>
                                </p:cTn>
                              </p:par>
                            </p:childTnLst>
                          </p:cTn>
                        </p:par>
                      </p:childTnLst>
                    </p:cTn>
                  </p:par>
                  <p:par>
                    <p:cTn id="22" fill="hold">
                      <p:stCondLst>
                        <p:cond delay="indefinite"/>
                      </p:stCondLst>
                      <p:childTnLst>
                        <p:par>
                          <p:cTn id="23" fill="hold">
                            <p:stCondLst>
                              <p:cond delay="0"/>
                            </p:stCondLst>
                            <p:childTnLst>
                              <p:par>
                                <p:cTn id="24" presetID="3" presetClass="entr" presetSubtype="10" fill="hold" nodeType="clickEffect">
                                  <p:stCondLst>
                                    <p:cond delay="0"/>
                                  </p:stCondLst>
                                  <p:childTnLst>
                                    <p:set>
                                      <p:cBhvr>
                                        <p:cTn id="25" dur="1" fill="hold">
                                          <p:stCondLst>
                                            <p:cond delay="0"/>
                                          </p:stCondLst>
                                        </p:cTn>
                                        <p:tgtEl>
                                          <p:spTgt spid="14"/>
                                        </p:tgtEl>
                                        <p:attrNameLst>
                                          <p:attrName>style.visibility</p:attrName>
                                        </p:attrNameLst>
                                      </p:cBhvr>
                                      <p:to>
                                        <p:strVal val="visible"/>
                                      </p:to>
                                    </p:set>
                                    <p:animEffect transition="in" filter="blinds(horizontal)">
                                      <p:cBhvr>
                                        <p:cTn id="26"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9" grpId="0"/>
      <p:bldP spid="11" grpId="0"/>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15962"/>
            <a:ext cx="8229600" cy="808038"/>
          </a:xfrm>
        </p:spPr>
        <p:txBody>
          <a:bodyPr/>
          <a:lstStyle/>
          <a:p>
            <a:r>
              <a:rPr lang="en-US" dirty="0" smtClean="0"/>
              <a:t>Representing Back-refs with Tagged NFAs</a:t>
            </a:r>
            <a:endParaRPr lang="en-US" dirty="0"/>
          </a:p>
        </p:txBody>
      </p:sp>
      <p:sp>
        <p:nvSpPr>
          <p:cNvPr id="3" name="Content Placeholder 2"/>
          <p:cNvSpPr>
            <a:spLocks noGrp="1"/>
          </p:cNvSpPr>
          <p:nvPr>
            <p:ph idx="1"/>
          </p:nvPr>
        </p:nvSpPr>
        <p:spPr>
          <a:xfrm>
            <a:off x="457200" y="1905000"/>
            <a:ext cx="8229600" cy="685800"/>
          </a:xfrm>
        </p:spPr>
        <p:txBody>
          <a:bodyPr/>
          <a:lstStyle/>
          <a:p>
            <a:r>
              <a:rPr lang="en-US" dirty="0" smtClean="0"/>
              <a:t>Example: (a*)</a:t>
            </a:r>
            <a:r>
              <a:rPr lang="en-US" dirty="0" err="1" smtClean="0"/>
              <a:t>aa</a:t>
            </a:r>
            <a:r>
              <a:rPr lang="en-US" dirty="0" smtClean="0"/>
              <a:t>(</a:t>
            </a:r>
            <a:r>
              <a:rPr lang="en-US" dirty="0" smtClean="0">
                <a:solidFill>
                  <a:srgbClr val="0000FF"/>
                </a:solidFill>
              </a:rPr>
              <a:t>a*</a:t>
            </a:r>
            <a:r>
              <a:rPr lang="en-US" dirty="0" smtClean="0"/>
              <a:t>), </a:t>
            </a:r>
            <a:r>
              <a:rPr lang="en-US" dirty="0" err="1" smtClean="0"/>
              <a:t>s.t</a:t>
            </a:r>
            <a:r>
              <a:rPr lang="en-US" dirty="0" smtClean="0"/>
              <a:t>. $1</a:t>
            </a:r>
            <a:r>
              <a:rPr lang="en-US" dirty="0" smtClean="0">
                <a:solidFill>
                  <a:srgbClr val="0000FF"/>
                </a:solidFill>
              </a:rPr>
              <a:t>=$2</a:t>
            </a:r>
          </a:p>
          <a:p>
            <a:endParaRPr lang="en-US" dirty="0"/>
          </a:p>
        </p:txBody>
      </p:sp>
      <p:sp>
        <p:nvSpPr>
          <p:cNvPr id="4" name="Slide Number Placeholder 3"/>
          <p:cNvSpPr>
            <a:spLocks noGrp="1"/>
          </p:cNvSpPr>
          <p:nvPr>
            <p:ph type="sldNum" sz="quarter" idx="10"/>
          </p:nvPr>
        </p:nvSpPr>
        <p:spPr/>
        <p:txBody>
          <a:bodyPr/>
          <a:lstStyle/>
          <a:p>
            <a:fld id="{2EC333B5-80CE-4E4C-8940-BF400749D67B}" type="slidenum">
              <a:rPr lang="en-US" smtClean="0"/>
              <a:pPr/>
              <a:t>45</a:t>
            </a:fld>
            <a:endParaRPr lang="en-US"/>
          </a:p>
        </p:txBody>
      </p:sp>
      <p:grpSp>
        <p:nvGrpSpPr>
          <p:cNvPr id="105477" name="Group 5"/>
          <p:cNvGrpSpPr>
            <a:grpSpLocks/>
          </p:cNvGrpSpPr>
          <p:nvPr/>
        </p:nvGrpSpPr>
        <p:grpSpPr bwMode="auto">
          <a:xfrm>
            <a:off x="1828800" y="2971800"/>
            <a:ext cx="4647940" cy="1295400"/>
            <a:chOff x="1408" y="3076"/>
            <a:chExt cx="4314" cy="1243"/>
          </a:xfrm>
        </p:grpSpPr>
        <p:sp>
          <p:nvSpPr>
            <p:cNvPr id="105478" name="Text Box 6"/>
            <p:cNvSpPr txBox="1">
              <a:spLocks noChangeArrowheads="1"/>
            </p:cNvSpPr>
            <p:nvPr/>
          </p:nvSpPr>
          <p:spPr bwMode="auto">
            <a:xfrm>
              <a:off x="1974" y="3076"/>
              <a:ext cx="539" cy="407"/>
            </a:xfrm>
            <a:prstGeom prst="rect">
              <a:avLst/>
            </a:prstGeom>
            <a:noFill/>
            <a:ln w="9525">
              <a:noFill/>
              <a:miter lim="800000"/>
              <a:headEnd/>
              <a:tailEnd/>
            </a:ln>
          </p:spPr>
          <p:txBody>
            <a:bodyPr vert="horz" wrap="square" lIns="0" tIns="45720" rIns="0" bIns="45720" numCol="1" anchor="t" anchorCtr="0" compatLnSpc="1">
              <a:prstTxWarp prst="textNoShape">
                <a:avLst/>
              </a:prstTxWarp>
            </a:bodyPr>
            <a:lstStyle/>
            <a:p>
              <a:pPr lvl="0" algn="ctr">
                <a:spcAft>
                  <a:spcPts val="1000"/>
                </a:spcAft>
              </a:pPr>
              <a:r>
                <a:rPr lang="en-US" sz="2200" dirty="0" smtClean="0">
                  <a:latin typeface="Calibri" pitchFamily="34" charset="0"/>
                </a:rPr>
                <a:t>a/t</a:t>
              </a:r>
              <a:r>
                <a:rPr lang="en-US" sz="2200" baseline="-25000" dirty="0" smtClean="0">
                  <a:latin typeface="Calibri" pitchFamily="34" charset="0"/>
                </a:rPr>
                <a:t>1</a:t>
              </a:r>
              <a:endParaRPr kumimoji="0" lang="en-US" sz="2200" b="0" i="0" u="none" strike="noStrike" cap="none" normalizeH="0" baseline="0" dirty="0" smtClean="0">
                <a:ln>
                  <a:noFill/>
                </a:ln>
                <a:solidFill>
                  <a:schemeClr val="tx1"/>
                </a:solidFill>
                <a:effectLst/>
                <a:latin typeface="Arial" pitchFamily="34" charset="0"/>
              </a:endParaRPr>
            </a:p>
          </p:txBody>
        </p:sp>
        <p:grpSp>
          <p:nvGrpSpPr>
            <p:cNvPr id="105479" name="Group 7"/>
            <p:cNvGrpSpPr>
              <a:grpSpLocks/>
            </p:cNvGrpSpPr>
            <p:nvPr/>
          </p:nvGrpSpPr>
          <p:grpSpPr bwMode="auto">
            <a:xfrm>
              <a:off x="1408" y="3076"/>
              <a:ext cx="4314" cy="1243"/>
              <a:chOff x="1408" y="3076"/>
              <a:chExt cx="4314" cy="1243"/>
            </a:xfrm>
          </p:grpSpPr>
          <p:sp>
            <p:nvSpPr>
              <p:cNvPr id="105480" name="AutoShape 8"/>
              <p:cNvSpPr>
                <a:spLocks noChangeArrowheads="1"/>
              </p:cNvSpPr>
              <p:nvPr/>
            </p:nvSpPr>
            <p:spPr bwMode="auto">
              <a:xfrm>
                <a:off x="1612" y="3729"/>
                <a:ext cx="548" cy="559"/>
              </a:xfrm>
              <a:prstGeom prst="flowChartConnector">
                <a:avLst/>
              </a:prstGeom>
              <a:solidFill>
                <a:srgbClr val="FFFFFF"/>
              </a:solidFill>
              <a:ln w="25400">
                <a:solidFill>
                  <a:srgbClr val="000000"/>
                </a:solidFill>
                <a:round/>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en-US" sz="2200" b="0" i="0" u="none" strike="noStrike" cap="none" normalizeH="0" baseline="0" dirty="0" smtClean="0">
                    <a:ln>
                      <a:noFill/>
                    </a:ln>
                    <a:solidFill>
                      <a:schemeClr val="tx1"/>
                    </a:solidFill>
                    <a:effectLst/>
                    <a:latin typeface="Arial" pitchFamily="34" charset="0"/>
                  </a:rPr>
                  <a:t>1</a:t>
                </a:r>
              </a:p>
            </p:txBody>
          </p:sp>
          <p:sp>
            <p:nvSpPr>
              <p:cNvPr id="105481" name="Arc 9"/>
              <p:cNvSpPr>
                <a:spLocks/>
              </p:cNvSpPr>
              <p:nvPr/>
            </p:nvSpPr>
            <p:spPr bwMode="auto">
              <a:xfrm flipV="1">
                <a:off x="1533" y="3322"/>
                <a:ext cx="733" cy="638"/>
              </a:xfrm>
              <a:custGeom>
                <a:avLst/>
                <a:gdLst>
                  <a:gd name="G0" fmla="+- 21600 0 0"/>
                  <a:gd name="G1" fmla="+- 15096 0 0"/>
                  <a:gd name="G2" fmla="+- 21600 0 0"/>
                  <a:gd name="T0" fmla="*/ 37049 w 43200"/>
                  <a:gd name="T1" fmla="*/ 0 h 36696"/>
                  <a:gd name="T2" fmla="*/ 5472 w 43200"/>
                  <a:gd name="T3" fmla="*/ 727 h 36696"/>
                  <a:gd name="T4" fmla="*/ 21600 w 43200"/>
                  <a:gd name="T5" fmla="*/ 15096 h 36696"/>
                </a:gdLst>
                <a:ahLst/>
                <a:cxnLst>
                  <a:cxn ang="0">
                    <a:pos x="T0" y="T1"/>
                  </a:cxn>
                  <a:cxn ang="0">
                    <a:pos x="T2" y="T3"/>
                  </a:cxn>
                  <a:cxn ang="0">
                    <a:pos x="T4" y="T5"/>
                  </a:cxn>
                </a:cxnLst>
                <a:rect l="0" t="0" r="r" b="b"/>
                <a:pathLst>
                  <a:path w="43200" h="36696" fill="none" extrusionOk="0">
                    <a:moveTo>
                      <a:pt x="37048" y="0"/>
                    </a:moveTo>
                    <a:cubicBezTo>
                      <a:pt x="40992" y="4035"/>
                      <a:pt x="43200" y="9453"/>
                      <a:pt x="43200" y="15096"/>
                    </a:cubicBezTo>
                    <a:cubicBezTo>
                      <a:pt x="43200" y="27025"/>
                      <a:pt x="33529" y="36696"/>
                      <a:pt x="21600" y="36696"/>
                    </a:cubicBezTo>
                    <a:cubicBezTo>
                      <a:pt x="9670" y="36696"/>
                      <a:pt x="0" y="27025"/>
                      <a:pt x="0" y="15096"/>
                    </a:cubicBezTo>
                    <a:cubicBezTo>
                      <a:pt x="-1" y="9797"/>
                      <a:pt x="1947" y="4683"/>
                      <a:pt x="5472" y="727"/>
                    </a:cubicBezTo>
                  </a:path>
                  <a:path w="43200" h="36696" stroke="0" extrusionOk="0">
                    <a:moveTo>
                      <a:pt x="37048" y="0"/>
                    </a:moveTo>
                    <a:cubicBezTo>
                      <a:pt x="40992" y="4035"/>
                      <a:pt x="43200" y="9453"/>
                      <a:pt x="43200" y="15096"/>
                    </a:cubicBezTo>
                    <a:cubicBezTo>
                      <a:pt x="43200" y="27025"/>
                      <a:pt x="33529" y="36696"/>
                      <a:pt x="21600" y="36696"/>
                    </a:cubicBezTo>
                    <a:cubicBezTo>
                      <a:pt x="9670" y="36696"/>
                      <a:pt x="0" y="27025"/>
                      <a:pt x="0" y="15096"/>
                    </a:cubicBezTo>
                    <a:cubicBezTo>
                      <a:pt x="-1" y="9797"/>
                      <a:pt x="1947" y="4683"/>
                      <a:pt x="5472" y="727"/>
                    </a:cubicBezTo>
                    <a:lnTo>
                      <a:pt x="21600" y="15096"/>
                    </a:lnTo>
                    <a:close/>
                  </a:path>
                </a:pathLst>
              </a:custGeom>
              <a:noFill/>
              <a:ln w="25400">
                <a:solidFill>
                  <a:srgbClr val="000000"/>
                </a:solidFill>
                <a:round/>
                <a:headEnd/>
                <a:tailEnd type="arrow" w="med" len="med"/>
              </a:ln>
            </p:spPr>
            <p:txBody>
              <a:bodyPr vert="horz" wrap="square" lIns="91440" tIns="45720" rIns="91440" bIns="45720" numCol="1" anchor="t" anchorCtr="0" compatLnSpc="1">
                <a:prstTxWarp prst="textNoShape">
                  <a:avLst/>
                </a:prstTxWarp>
              </a:bodyPr>
              <a:lstStyle/>
              <a:p>
                <a:pPr algn="ctr"/>
                <a:endParaRPr lang="en-US" sz="2200"/>
              </a:p>
            </p:txBody>
          </p:sp>
          <p:sp>
            <p:nvSpPr>
              <p:cNvPr id="105482" name="AutoShape 10"/>
              <p:cNvSpPr>
                <a:spLocks noChangeArrowheads="1"/>
              </p:cNvSpPr>
              <p:nvPr/>
            </p:nvSpPr>
            <p:spPr bwMode="auto">
              <a:xfrm>
                <a:off x="3025" y="3760"/>
                <a:ext cx="548" cy="559"/>
              </a:xfrm>
              <a:prstGeom prst="flowChartConnector">
                <a:avLst/>
              </a:prstGeom>
              <a:solidFill>
                <a:srgbClr val="FFFFFF"/>
              </a:solidFill>
              <a:ln w="25400">
                <a:solidFill>
                  <a:srgbClr val="000000"/>
                </a:solidFill>
                <a:round/>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lang="en-US" sz="2200" dirty="0" smtClean="0">
                    <a:latin typeface="Calibri" pitchFamily="34" charset="0"/>
                  </a:rPr>
                  <a:t>2</a:t>
                </a:r>
                <a:endParaRPr kumimoji="0" lang="en-US" sz="2200" b="0" i="0" u="none" strike="noStrike" cap="none" normalizeH="0" baseline="0" dirty="0" smtClean="0">
                  <a:ln>
                    <a:noFill/>
                  </a:ln>
                  <a:solidFill>
                    <a:schemeClr val="tx1"/>
                  </a:solidFill>
                  <a:effectLst/>
                  <a:latin typeface="Arial" pitchFamily="34" charset="0"/>
                </a:endParaRPr>
              </a:p>
            </p:txBody>
          </p:sp>
          <p:sp>
            <p:nvSpPr>
              <p:cNvPr id="105483" name="AutoShape 11"/>
              <p:cNvSpPr>
                <a:spLocks noChangeArrowheads="1"/>
              </p:cNvSpPr>
              <p:nvPr/>
            </p:nvSpPr>
            <p:spPr bwMode="auto">
              <a:xfrm>
                <a:off x="4461" y="3760"/>
                <a:ext cx="548" cy="559"/>
              </a:xfrm>
              <a:prstGeom prst="flowChartConnector">
                <a:avLst/>
              </a:prstGeom>
              <a:solidFill>
                <a:srgbClr val="FFFFFF"/>
              </a:solidFill>
              <a:ln w="63500">
                <a:solidFill>
                  <a:srgbClr val="000000"/>
                </a:solidFill>
                <a:round/>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en-US" sz="2200" b="0" i="0" u="none" strike="noStrike" cap="none" normalizeH="0" baseline="0" smtClean="0">
                    <a:ln>
                      <a:noFill/>
                    </a:ln>
                    <a:solidFill>
                      <a:schemeClr val="tx1"/>
                    </a:solidFill>
                    <a:effectLst/>
                    <a:latin typeface="Calibri" pitchFamily="34" charset="0"/>
                  </a:rPr>
                  <a:t>3</a:t>
                </a:r>
                <a:endParaRPr kumimoji="0" lang="en-US" sz="2200" b="0" i="0" u="none" strike="noStrike" cap="none" normalizeH="0" baseline="0" smtClean="0">
                  <a:ln>
                    <a:noFill/>
                  </a:ln>
                  <a:solidFill>
                    <a:schemeClr val="tx1"/>
                  </a:solidFill>
                  <a:effectLst/>
                  <a:latin typeface="Arial" pitchFamily="34" charset="0"/>
                </a:endParaRPr>
              </a:p>
            </p:txBody>
          </p:sp>
          <p:sp>
            <p:nvSpPr>
              <p:cNvPr id="105484" name="Arc 12"/>
              <p:cNvSpPr>
                <a:spLocks/>
              </p:cNvSpPr>
              <p:nvPr/>
            </p:nvSpPr>
            <p:spPr bwMode="auto">
              <a:xfrm flipV="1">
                <a:off x="4392" y="3322"/>
                <a:ext cx="733" cy="638"/>
              </a:xfrm>
              <a:custGeom>
                <a:avLst/>
                <a:gdLst>
                  <a:gd name="G0" fmla="+- 21600 0 0"/>
                  <a:gd name="G1" fmla="+- 15096 0 0"/>
                  <a:gd name="G2" fmla="+- 21600 0 0"/>
                  <a:gd name="T0" fmla="*/ 37049 w 43200"/>
                  <a:gd name="T1" fmla="*/ 0 h 36696"/>
                  <a:gd name="T2" fmla="*/ 5472 w 43200"/>
                  <a:gd name="T3" fmla="*/ 727 h 36696"/>
                  <a:gd name="T4" fmla="*/ 21600 w 43200"/>
                  <a:gd name="T5" fmla="*/ 15096 h 36696"/>
                </a:gdLst>
                <a:ahLst/>
                <a:cxnLst>
                  <a:cxn ang="0">
                    <a:pos x="T0" y="T1"/>
                  </a:cxn>
                  <a:cxn ang="0">
                    <a:pos x="T2" y="T3"/>
                  </a:cxn>
                  <a:cxn ang="0">
                    <a:pos x="T4" y="T5"/>
                  </a:cxn>
                </a:cxnLst>
                <a:rect l="0" t="0" r="r" b="b"/>
                <a:pathLst>
                  <a:path w="43200" h="36696" fill="none" extrusionOk="0">
                    <a:moveTo>
                      <a:pt x="37048" y="0"/>
                    </a:moveTo>
                    <a:cubicBezTo>
                      <a:pt x="40992" y="4035"/>
                      <a:pt x="43200" y="9453"/>
                      <a:pt x="43200" y="15096"/>
                    </a:cubicBezTo>
                    <a:cubicBezTo>
                      <a:pt x="43200" y="27025"/>
                      <a:pt x="33529" y="36696"/>
                      <a:pt x="21600" y="36696"/>
                    </a:cubicBezTo>
                    <a:cubicBezTo>
                      <a:pt x="9670" y="36696"/>
                      <a:pt x="0" y="27025"/>
                      <a:pt x="0" y="15096"/>
                    </a:cubicBezTo>
                    <a:cubicBezTo>
                      <a:pt x="-1" y="9797"/>
                      <a:pt x="1947" y="4683"/>
                      <a:pt x="5472" y="727"/>
                    </a:cubicBezTo>
                  </a:path>
                  <a:path w="43200" h="36696" stroke="0" extrusionOk="0">
                    <a:moveTo>
                      <a:pt x="37048" y="0"/>
                    </a:moveTo>
                    <a:cubicBezTo>
                      <a:pt x="40992" y="4035"/>
                      <a:pt x="43200" y="9453"/>
                      <a:pt x="43200" y="15096"/>
                    </a:cubicBezTo>
                    <a:cubicBezTo>
                      <a:pt x="43200" y="27025"/>
                      <a:pt x="33529" y="36696"/>
                      <a:pt x="21600" y="36696"/>
                    </a:cubicBezTo>
                    <a:cubicBezTo>
                      <a:pt x="9670" y="36696"/>
                      <a:pt x="0" y="27025"/>
                      <a:pt x="0" y="15096"/>
                    </a:cubicBezTo>
                    <a:cubicBezTo>
                      <a:pt x="-1" y="9797"/>
                      <a:pt x="1947" y="4683"/>
                      <a:pt x="5472" y="727"/>
                    </a:cubicBezTo>
                    <a:lnTo>
                      <a:pt x="21600" y="15096"/>
                    </a:lnTo>
                    <a:close/>
                  </a:path>
                </a:pathLst>
              </a:custGeom>
              <a:noFill/>
              <a:ln w="25400">
                <a:solidFill>
                  <a:srgbClr val="000000"/>
                </a:solidFill>
                <a:round/>
                <a:headEnd/>
                <a:tailEnd type="arrow" w="med" len="med"/>
              </a:ln>
            </p:spPr>
            <p:txBody>
              <a:bodyPr vert="horz" wrap="square" lIns="91440" tIns="45720" rIns="91440" bIns="45720" numCol="1" anchor="t" anchorCtr="0" compatLnSpc="1">
                <a:prstTxWarp prst="textNoShape">
                  <a:avLst/>
                </a:prstTxWarp>
              </a:bodyPr>
              <a:lstStyle/>
              <a:p>
                <a:pPr algn="ctr"/>
                <a:endParaRPr lang="en-US" sz="2200"/>
              </a:p>
            </p:txBody>
          </p:sp>
          <p:cxnSp>
            <p:nvCxnSpPr>
              <p:cNvPr id="105486" name="AutoShape 14"/>
              <p:cNvCxnSpPr>
                <a:cxnSpLocks noChangeShapeType="1"/>
              </p:cNvCxnSpPr>
              <p:nvPr/>
            </p:nvCxnSpPr>
            <p:spPr bwMode="auto">
              <a:xfrm>
                <a:off x="2160" y="4030"/>
                <a:ext cx="869" cy="0"/>
              </a:xfrm>
              <a:prstGeom prst="straightConnector1">
                <a:avLst/>
              </a:prstGeom>
              <a:noFill/>
              <a:ln w="25400">
                <a:solidFill>
                  <a:srgbClr val="000000"/>
                </a:solidFill>
                <a:round/>
                <a:headEnd/>
                <a:tailEnd type="triangle" w="med" len="med"/>
              </a:ln>
            </p:spPr>
          </p:cxnSp>
          <p:cxnSp>
            <p:nvCxnSpPr>
              <p:cNvPr id="105487" name="AutoShape 15"/>
              <p:cNvCxnSpPr>
                <a:cxnSpLocks noChangeShapeType="1"/>
              </p:cNvCxnSpPr>
              <p:nvPr/>
            </p:nvCxnSpPr>
            <p:spPr bwMode="auto">
              <a:xfrm>
                <a:off x="3577" y="4030"/>
                <a:ext cx="849" cy="0"/>
              </a:xfrm>
              <a:prstGeom prst="straightConnector1">
                <a:avLst/>
              </a:prstGeom>
              <a:noFill/>
              <a:ln w="25400">
                <a:solidFill>
                  <a:srgbClr val="000000"/>
                </a:solidFill>
                <a:round/>
                <a:headEnd/>
                <a:tailEnd type="triangle" w="med" len="med"/>
              </a:ln>
            </p:spPr>
          </p:cxnSp>
          <p:sp>
            <p:nvSpPr>
              <p:cNvPr id="105489" name="Text Box 17"/>
              <p:cNvSpPr txBox="1">
                <a:spLocks noChangeArrowheads="1"/>
              </p:cNvSpPr>
              <p:nvPr/>
            </p:nvSpPr>
            <p:spPr bwMode="auto">
              <a:xfrm>
                <a:off x="2341" y="3588"/>
                <a:ext cx="539" cy="407"/>
              </a:xfrm>
              <a:prstGeom prst="rect">
                <a:avLst/>
              </a:prstGeom>
              <a:noFill/>
              <a:ln w="9525">
                <a:noFill/>
                <a:miter lim="800000"/>
                <a:headEnd/>
                <a:tailEnd/>
              </a:ln>
            </p:spPr>
            <p:txBody>
              <a:bodyPr vert="horz" wrap="square" lIns="0" tIns="45720" rIns="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en-US" sz="2200" b="0" i="0" u="none" strike="noStrike" cap="none" normalizeH="0" baseline="0" dirty="0" smtClean="0">
                    <a:ln>
                      <a:noFill/>
                    </a:ln>
                    <a:solidFill>
                      <a:schemeClr val="tx1"/>
                    </a:solidFill>
                    <a:effectLst/>
                    <a:latin typeface="Calibri" pitchFamily="34" charset="0"/>
                  </a:rPr>
                  <a:t>a</a:t>
                </a:r>
                <a:endParaRPr kumimoji="0" lang="en-US" sz="2200" b="0" i="0" u="none" strike="noStrike" cap="none" normalizeH="0" baseline="0" dirty="0" smtClean="0">
                  <a:ln>
                    <a:noFill/>
                  </a:ln>
                  <a:solidFill>
                    <a:schemeClr val="tx1"/>
                  </a:solidFill>
                  <a:effectLst/>
                  <a:latin typeface="Arial" pitchFamily="34" charset="0"/>
                </a:endParaRPr>
              </a:p>
            </p:txBody>
          </p:sp>
          <p:sp>
            <p:nvSpPr>
              <p:cNvPr id="105490" name="Text Box 18"/>
              <p:cNvSpPr txBox="1">
                <a:spLocks noChangeArrowheads="1"/>
              </p:cNvSpPr>
              <p:nvPr/>
            </p:nvSpPr>
            <p:spPr bwMode="auto">
              <a:xfrm>
                <a:off x="3639" y="3573"/>
                <a:ext cx="897" cy="407"/>
              </a:xfrm>
              <a:prstGeom prst="rect">
                <a:avLst/>
              </a:prstGeom>
              <a:noFill/>
              <a:ln w="9525">
                <a:noFill/>
                <a:miter lim="800000"/>
                <a:headEnd/>
                <a:tailEnd/>
              </a:ln>
            </p:spPr>
            <p:txBody>
              <a:bodyPr vert="horz" wrap="square" lIns="0" tIns="45720" rIns="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en-US" sz="2200" b="0" i="0" u="none" strike="noStrike" cap="none" normalizeH="0" baseline="0" dirty="0" smtClean="0">
                    <a:ln>
                      <a:noFill/>
                    </a:ln>
                    <a:solidFill>
                      <a:schemeClr val="tx1"/>
                    </a:solidFill>
                    <a:effectLst/>
                    <a:latin typeface="Calibri" pitchFamily="34" charset="0"/>
                  </a:rPr>
                  <a:t>a</a:t>
                </a:r>
                <a:endParaRPr kumimoji="0" lang="en-US" sz="2200" b="0" i="0" u="none" strike="noStrike" cap="none" normalizeH="0" baseline="0" dirty="0" smtClean="0">
                  <a:ln>
                    <a:noFill/>
                  </a:ln>
                  <a:solidFill>
                    <a:schemeClr val="tx1"/>
                  </a:solidFill>
                  <a:effectLst/>
                  <a:latin typeface="Arial" pitchFamily="34" charset="0"/>
                </a:endParaRPr>
              </a:p>
            </p:txBody>
          </p:sp>
          <p:sp>
            <p:nvSpPr>
              <p:cNvPr id="105491" name="Text Box 19"/>
              <p:cNvSpPr txBox="1">
                <a:spLocks noChangeArrowheads="1"/>
              </p:cNvSpPr>
              <p:nvPr/>
            </p:nvSpPr>
            <p:spPr bwMode="auto">
              <a:xfrm>
                <a:off x="4825" y="3076"/>
                <a:ext cx="897" cy="407"/>
              </a:xfrm>
              <a:prstGeom prst="rect">
                <a:avLst/>
              </a:prstGeom>
              <a:noFill/>
              <a:ln w="9525">
                <a:noFill/>
                <a:miter lim="800000"/>
                <a:headEnd/>
                <a:tailEnd/>
              </a:ln>
            </p:spPr>
            <p:txBody>
              <a:bodyPr vert="horz" wrap="square" lIns="0" tIns="45720" rIns="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en-US" sz="2200" b="0" i="0" u="none" strike="noStrike" cap="none" normalizeH="0" baseline="0" dirty="0" smtClean="0">
                    <a:ln>
                      <a:noFill/>
                    </a:ln>
                    <a:solidFill>
                      <a:schemeClr val="tx1"/>
                    </a:solidFill>
                    <a:effectLst/>
                    <a:latin typeface="Calibri" pitchFamily="34" charset="0"/>
                  </a:rPr>
                  <a:t>a/t</a:t>
                </a:r>
                <a:r>
                  <a:rPr kumimoji="0" lang="en-US" sz="2200" b="0" i="0" u="none" strike="noStrike" cap="none" normalizeH="0" baseline="-25000" dirty="0" smtClean="0">
                    <a:ln>
                      <a:noFill/>
                    </a:ln>
                    <a:solidFill>
                      <a:schemeClr val="tx1"/>
                    </a:solidFill>
                    <a:effectLst/>
                    <a:latin typeface="Calibri" pitchFamily="34" charset="0"/>
                  </a:rPr>
                  <a:t>2</a:t>
                </a:r>
                <a:endParaRPr kumimoji="0" lang="en-US" sz="2200" b="0" i="0" u="none" strike="noStrike" cap="none" normalizeH="0" baseline="0" dirty="0" smtClean="0">
                  <a:ln>
                    <a:noFill/>
                  </a:ln>
                  <a:solidFill>
                    <a:schemeClr val="tx1"/>
                  </a:solidFill>
                  <a:effectLst/>
                  <a:latin typeface="Arial" pitchFamily="34" charset="0"/>
                </a:endParaRPr>
              </a:p>
            </p:txBody>
          </p:sp>
          <p:cxnSp>
            <p:nvCxnSpPr>
              <p:cNvPr id="105493" name="AutoShape 21"/>
              <p:cNvCxnSpPr>
                <a:cxnSpLocks noChangeShapeType="1"/>
              </p:cNvCxnSpPr>
              <p:nvPr/>
            </p:nvCxnSpPr>
            <p:spPr bwMode="auto">
              <a:xfrm>
                <a:off x="1408" y="4030"/>
                <a:ext cx="204" cy="0"/>
              </a:xfrm>
              <a:prstGeom prst="straightConnector1">
                <a:avLst/>
              </a:prstGeom>
              <a:noFill/>
              <a:ln w="25400">
                <a:solidFill>
                  <a:srgbClr val="000000"/>
                </a:solidFill>
                <a:round/>
                <a:headEnd/>
                <a:tailEnd type="triangle" w="med" len="med"/>
              </a:ln>
            </p:spPr>
          </p:cxnSp>
        </p:grpSp>
      </p:grpSp>
      <p:sp>
        <p:nvSpPr>
          <p:cNvPr id="27" name="TextBox 26"/>
          <p:cNvSpPr txBox="1"/>
          <p:nvPr/>
        </p:nvSpPr>
        <p:spPr>
          <a:xfrm>
            <a:off x="1143000" y="4572000"/>
            <a:ext cx="7010400" cy="1569660"/>
          </a:xfrm>
          <a:prstGeom prst="rect">
            <a:avLst/>
          </a:prstGeom>
          <a:noFill/>
        </p:spPr>
        <p:txBody>
          <a:bodyPr wrap="square" rtlCol="0">
            <a:spAutoFit/>
          </a:bodyPr>
          <a:lstStyle/>
          <a:p>
            <a:r>
              <a:rPr lang="en-US" sz="2400" dirty="0" smtClean="0"/>
              <a:t>The tagged NFA constructed from (a*)</a:t>
            </a:r>
            <a:r>
              <a:rPr lang="en-US" sz="2400" dirty="0" err="1" smtClean="0"/>
              <a:t>aa</a:t>
            </a:r>
            <a:r>
              <a:rPr lang="en-US" sz="2400" dirty="0" smtClean="0"/>
              <a:t>(</a:t>
            </a:r>
            <a:r>
              <a:rPr lang="en-US" sz="2400" dirty="0" smtClean="0">
                <a:solidFill>
                  <a:srgbClr val="0000FF"/>
                </a:solidFill>
              </a:rPr>
              <a:t>a*</a:t>
            </a:r>
            <a:r>
              <a:rPr lang="en-US" sz="2400" dirty="0" smtClean="0"/>
              <a:t>). Labels t</a:t>
            </a:r>
            <a:r>
              <a:rPr lang="en-US" sz="2400" baseline="-25000" dirty="0" smtClean="0"/>
              <a:t>1</a:t>
            </a:r>
            <a:r>
              <a:rPr lang="en-US" sz="2400" dirty="0" smtClean="0"/>
              <a:t> and t</a:t>
            </a:r>
            <a:r>
              <a:rPr lang="en-US" sz="2400" baseline="-25000" dirty="0" smtClean="0"/>
              <a:t>2</a:t>
            </a:r>
            <a:r>
              <a:rPr lang="en-US" sz="2400" dirty="0" smtClean="0"/>
              <a:t> are used to tag transitions within the 1</a:t>
            </a:r>
            <a:r>
              <a:rPr lang="en-US" sz="2400" baseline="30000" dirty="0" smtClean="0"/>
              <a:t>st</a:t>
            </a:r>
            <a:r>
              <a:rPr lang="en-US" sz="2400" dirty="0" smtClean="0"/>
              <a:t> and 2</a:t>
            </a:r>
            <a:r>
              <a:rPr lang="en-US" sz="2400" baseline="30000" dirty="0" smtClean="0"/>
              <a:t>nd</a:t>
            </a:r>
            <a:r>
              <a:rPr lang="en-US" sz="2400" dirty="0" smtClean="0"/>
              <a:t> capturing groups. The acceptance condition is state 3 and $1 = $2. </a:t>
            </a:r>
            <a:endParaRPr lang="en-US" sz="24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105477"/>
                                        </p:tgtEl>
                                        <p:attrNameLst>
                                          <p:attrName>style.visibility</p:attrName>
                                        </p:attrNameLst>
                                      </p:cBhvr>
                                      <p:to>
                                        <p:strVal val="visible"/>
                                      </p:to>
                                    </p:set>
                                    <p:animEffect transition="in" filter="blinds(horizontal)">
                                      <p:cBhvr>
                                        <p:cTn id="12" dur="500"/>
                                        <p:tgtEl>
                                          <p:spTgt spid="105477"/>
                                        </p:tgtEl>
                                      </p:cBhvr>
                                    </p:animEffect>
                                  </p:childTnLst>
                                </p:cTn>
                              </p:par>
                              <p:par>
                                <p:cTn id="13" presetID="3" presetClass="entr" presetSubtype="10" fill="hold" grpId="0" nodeType="withEffect">
                                  <p:stCondLst>
                                    <p:cond delay="0"/>
                                  </p:stCondLst>
                                  <p:childTnLst>
                                    <p:set>
                                      <p:cBhvr>
                                        <p:cTn id="14" dur="1" fill="hold">
                                          <p:stCondLst>
                                            <p:cond delay="0"/>
                                          </p:stCondLst>
                                        </p:cTn>
                                        <p:tgtEl>
                                          <p:spTgt spid="27"/>
                                        </p:tgtEl>
                                        <p:attrNameLst>
                                          <p:attrName>style.visibility</p:attrName>
                                        </p:attrNameLst>
                                      </p:cBhvr>
                                      <p:to>
                                        <p:strVal val="visible"/>
                                      </p:to>
                                    </p:set>
                                    <p:animEffect transition="in" filter="blinds(horizontal)">
                                      <p:cBhvr>
                                        <p:cTn id="15"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Transitions of Tagged NFAs</a:t>
            </a:r>
            <a:endParaRPr lang="en-US" dirty="0"/>
          </a:p>
        </p:txBody>
      </p:sp>
      <p:sp>
        <p:nvSpPr>
          <p:cNvPr id="4" name="Slide Number Placeholder 3"/>
          <p:cNvSpPr>
            <a:spLocks noGrp="1"/>
          </p:cNvSpPr>
          <p:nvPr>
            <p:ph type="sldNum" sz="quarter" idx="10"/>
          </p:nvPr>
        </p:nvSpPr>
        <p:spPr/>
        <p:txBody>
          <a:bodyPr/>
          <a:lstStyle/>
          <a:p>
            <a:fld id="{2EC333B5-80CE-4E4C-8940-BF400749D67B}" type="slidenum">
              <a:rPr lang="en-US" smtClean="0"/>
              <a:pPr/>
              <a:t>46</a:t>
            </a:fld>
            <a:endParaRPr lang="en-US"/>
          </a:p>
        </p:txBody>
      </p:sp>
      <p:graphicFrame>
        <p:nvGraphicFramePr>
          <p:cNvPr id="5" name="Table 4"/>
          <p:cNvGraphicFramePr>
            <a:graphicFrameLocks noGrp="1"/>
          </p:cNvGraphicFramePr>
          <p:nvPr/>
        </p:nvGraphicFramePr>
        <p:xfrm>
          <a:off x="838200" y="2260600"/>
          <a:ext cx="7848600" cy="1854200"/>
        </p:xfrm>
        <a:graphic>
          <a:graphicData uri="http://schemas.openxmlformats.org/drawingml/2006/table">
            <a:tbl>
              <a:tblPr firstRow="1" bandRow="1">
                <a:tableStyleId>{D27102A9-8310-4765-A935-A1911B00CA55}</a:tableStyleId>
              </a:tblPr>
              <a:tblGrid>
                <a:gridCol w="1981200"/>
                <a:gridCol w="1905000"/>
                <a:gridCol w="1676400"/>
                <a:gridCol w="2286000"/>
              </a:tblGrid>
              <a:tr h="370840">
                <a:tc>
                  <a:txBody>
                    <a:bodyPr/>
                    <a:lstStyle/>
                    <a:p>
                      <a:r>
                        <a:rPr lang="en-US" dirty="0" smtClean="0"/>
                        <a:t>Current state (x)</a:t>
                      </a:r>
                      <a:endParaRPr lang="en-US" dirty="0">
                        <a:latin typeface="Arial" pitchFamily="34" charset="0"/>
                        <a:cs typeface="Arial" pitchFamily="34" charset="0"/>
                      </a:endParaRPr>
                    </a:p>
                  </a:txBody>
                  <a:tcPr/>
                </a:tc>
                <a:tc>
                  <a:txBody>
                    <a:bodyPr/>
                    <a:lstStyle/>
                    <a:p>
                      <a:r>
                        <a:rPr lang="en-US" dirty="0" smtClean="0"/>
                        <a:t>Input symbol (</a:t>
                      </a:r>
                      <a:r>
                        <a:rPr lang="en-US" dirty="0" err="1" smtClean="0"/>
                        <a:t>i</a:t>
                      </a:r>
                      <a:r>
                        <a:rPr lang="en-US" dirty="0" smtClean="0"/>
                        <a:t>)</a:t>
                      </a:r>
                      <a:endParaRPr lang="en-US" dirty="0">
                        <a:latin typeface="Arial" pitchFamily="34" charset="0"/>
                        <a:cs typeface="Arial" pitchFamily="34" charset="0"/>
                      </a:endParaRPr>
                    </a:p>
                  </a:txBody>
                  <a:tcPr/>
                </a:tc>
                <a:tc>
                  <a:txBody>
                    <a:bodyPr/>
                    <a:lstStyle/>
                    <a:p>
                      <a:r>
                        <a:rPr lang="en-US" dirty="0" smtClean="0"/>
                        <a:t>Next state (y)</a:t>
                      </a:r>
                      <a:endParaRPr lang="en-US" dirty="0">
                        <a:latin typeface="Arial" pitchFamily="34" charset="0"/>
                        <a:cs typeface="Arial" pitchFamily="34" charset="0"/>
                      </a:endParaRPr>
                    </a:p>
                  </a:txBody>
                  <a:tcPr/>
                </a:tc>
                <a:tc>
                  <a:txBody>
                    <a:bodyPr/>
                    <a:lstStyle/>
                    <a:p>
                      <a:r>
                        <a:rPr lang="en-US" dirty="0" smtClean="0">
                          <a:latin typeface="Arial" pitchFamily="34" charset="0"/>
                          <a:cs typeface="Arial" pitchFamily="34" charset="0"/>
                        </a:rPr>
                        <a:t>Action</a:t>
                      </a:r>
                      <a:endParaRPr lang="en-US" dirty="0">
                        <a:latin typeface="Arial" pitchFamily="34" charset="0"/>
                        <a:cs typeface="Arial" pitchFamily="34" charset="0"/>
                      </a:endParaRPr>
                    </a:p>
                  </a:txBody>
                  <a:tcPr/>
                </a:tc>
              </a:tr>
              <a:tr h="370840">
                <a:tc>
                  <a:txBody>
                    <a:bodyPr/>
                    <a:lstStyle/>
                    <a:p>
                      <a:r>
                        <a:rPr lang="en-US" dirty="0" smtClean="0"/>
                        <a:t>1</a:t>
                      </a:r>
                      <a:endParaRPr lang="en-US" dirty="0">
                        <a:latin typeface="Arial" pitchFamily="34" charset="0"/>
                        <a:cs typeface="Arial" pitchFamily="34" charset="0"/>
                      </a:endParaRPr>
                    </a:p>
                  </a:txBody>
                  <a:tcPr/>
                </a:tc>
                <a:tc>
                  <a:txBody>
                    <a:bodyPr/>
                    <a:lstStyle/>
                    <a:p>
                      <a:r>
                        <a:rPr lang="en-US" dirty="0" smtClean="0"/>
                        <a:t>a</a:t>
                      </a:r>
                      <a:endParaRPr lang="en-US" dirty="0">
                        <a:latin typeface="Arial" pitchFamily="34" charset="0"/>
                        <a:cs typeface="Arial" pitchFamily="34" charset="0"/>
                      </a:endParaRPr>
                    </a:p>
                  </a:txBody>
                  <a:tcPr/>
                </a:tc>
                <a:tc>
                  <a:txBody>
                    <a:bodyPr/>
                    <a:lstStyle/>
                    <a:p>
                      <a:r>
                        <a:rPr lang="en-US" dirty="0" smtClean="0"/>
                        <a:t>1</a:t>
                      </a:r>
                      <a:endParaRPr lang="en-US" dirty="0">
                        <a:latin typeface="Arial" pitchFamily="34" charset="0"/>
                        <a:cs typeface="Arial" pitchFamily="34" charset="0"/>
                      </a:endParaRPr>
                    </a:p>
                  </a:txBody>
                  <a:tcPr/>
                </a:tc>
                <a:tc>
                  <a:txBody>
                    <a:bodyPr/>
                    <a:lstStyle/>
                    <a:p>
                      <a:r>
                        <a:rPr lang="en-US" sz="1800" dirty="0" smtClean="0">
                          <a:solidFill>
                            <a:srgbClr val="000000"/>
                          </a:solidFill>
                          <a:latin typeface="Times New Roman"/>
                          <a:ea typeface="Calibri"/>
                          <a:cs typeface="Times New Roman"/>
                        </a:rPr>
                        <a:t>New(t</a:t>
                      </a:r>
                      <a:r>
                        <a:rPr lang="en-US" sz="1800" baseline="-25000" dirty="0" smtClean="0">
                          <a:solidFill>
                            <a:srgbClr val="000000"/>
                          </a:solidFill>
                          <a:latin typeface="Times New Roman"/>
                          <a:ea typeface="Calibri"/>
                          <a:cs typeface="Times New Roman"/>
                        </a:rPr>
                        <a:t>1</a:t>
                      </a:r>
                      <a:r>
                        <a:rPr lang="en-US" sz="1800" dirty="0" smtClean="0">
                          <a:solidFill>
                            <a:srgbClr val="000000"/>
                          </a:solidFill>
                          <a:latin typeface="Times New Roman"/>
                          <a:ea typeface="Calibri"/>
                          <a:cs typeface="Times New Roman"/>
                        </a:rPr>
                        <a:t>)</a:t>
                      </a:r>
                      <a:r>
                        <a:rPr lang="en-US" sz="1800" baseline="0" dirty="0" smtClean="0">
                          <a:solidFill>
                            <a:srgbClr val="000000"/>
                          </a:solidFill>
                          <a:latin typeface="Times New Roman"/>
                          <a:ea typeface="Calibri"/>
                          <a:cs typeface="Times New Roman"/>
                        </a:rPr>
                        <a:t> or update(t</a:t>
                      </a:r>
                      <a:r>
                        <a:rPr lang="en-US" sz="1800" baseline="-25000" dirty="0" smtClean="0">
                          <a:solidFill>
                            <a:srgbClr val="000000"/>
                          </a:solidFill>
                          <a:latin typeface="Times New Roman"/>
                          <a:ea typeface="Calibri"/>
                          <a:cs typeface="Times New Roman"/>
                        </a:rPr>
                        <a:t>1</a:t>
                      </a:r>
                      <a:r>
                        <a:rPr lang="en-US" sz="1800" baseline="0" dirty="0" smtClean="0">
                          <a:solidFill>
                            <a:srgbClr val="000000"/>
                          </a:solidFill>
                          <a:latin typeface="Times New Roman"/>
                          <a:ea typeface="Calibri"/>
                          <a:cs typeface="Times New Roman"/>
                        </a:rPr>
                        <a:t>)</a:t>
                      </a:r>
                      <a:endParaRPr lang="en-US" dirty="0">
                        <a:solidFill>
                          <a:srgbClr val="FF0000"/>
                        </a:solidFill>
                        <a:latin typeface="Arial" pitchFamily="34" charset="0"/>
                        <a:cs typeface="Arial" pitchFamily="34" charset="0"/>
                      </a:endParaRPr>
                    </a:p>
                  </a:txBody>
                  <a:tcPr/>
                </a:tc>
              </a:tr>
              <a:tr h="370840">
                <a:tc>
                  <a:txBody>
                    <a:bodyPr/>
                    <a:lstStyle/>
                    <a:p>
                      <a:r>
                        <a:rPr lang="en-US" dirty="0" smtClean="0"/>
                        <a:t>1</a:t>
                      </a:r>
                      <a:endParaRPr lang="en-US" dirty="0">
                        <a:latin typeface="Arial" pitchFamily="34" charset="0"/>
                        <a:cs typeface="Arial" pitchFamily="34" charset="0"/>
                      </a:endParaRPr>
                    </a:p>
                  </a:txBody>
                  <a:tcPr/>
                </a:tc>
                <a:tc>
                  <a:txBody>
                    <a:bodyPr/>
                    <a:lstStyle/>
                    <a:p>
                      <a:r>
                        <a:rPr lang="en-US" dirty="0" smtClean="0"/>
                        <a:t>a</a:t>
                      </a:r>
                      <a:endParaRPr lang="en-US" dirty="0">
                        <a:latin typeface="Arial" pitchFamily="34" charset="0"/>
                        <a:cs typeface="Arial" pitchFamily="34" charset="0"/>
                      </a:endParaRPr>
                    </a:p>
                  </a:txBody>
                  <a:tcPr/>
                </a:tc>
                <a:tc>
                  <a:txBody>
                    <a:bodyPr/>
                    <a:lstStyle/>
                    <a:p>
                      <a:r>
                        <a:rPr lang="en-US" dirty="0" smtClean="0"/>
                        <a:t>2</a:t>
                      </a:r>
                      <a:endParaRPr lang="en-US" dirty="0">
                        <a:latin typeface="Arial" pitchFamily="34" charset="0"/>
                        <a:cs typeface="Arial" pitchFamily="34" charset="0"/>
                      </a:endParaRPr>
                    </a:p>
                  </a:txBody>
                  <a:tcPr/>
                </a:tc>
                <a:tc>
                  <a:txBody>
                    <a:bodyPr/>
                    <a:lstStyle/>
                    <a:p>
                      <a:r>
                        <a:rPr lang="en-US" sz="1800" dirty="0" smtClean="0">
                          <a:solidFill>
                            <a:srgbClr val="000000"/>
                          </a:solidFill>
                          <a:latin typeface="Times New Roman"/>
                          <a:ea typeface="Calibri"/>
                          <a:cs typeface="Times New Roman"/>
                        </a:rPr>
                        <a:t>Carry-over(t</a:t>
                      </a:r>
                      <a:r>
                        <a:rPr lang="en-US" sz="1800" baseline="-25000" dirty="0" smtClean="0">
                          <a:solidFill>
                            <a:srgbClr val="000000"/>
                          </a:solidFill>
                          <a:latin typeface="Times New Roman"/>
                          <a:ea typeface="Calibri"/>
                          <a:cs typeface="Times New Roman"/>
                        </a:rPr>
                        <a:t>1</a:t>
                      </a:r>
                      <a:r>
                        <a:rPr lang="en-US" sz="1800" dirty="0" smtClean="0">
                          <a:solidFill>
                            <a:srgbClr val="000000"/>
                          </a:solidFill>
                          <a:latin typeface="Times New Roman"/>
                          <a:ea typeface="Calibri"/>
                          <a:cs typeface="Times New Roman"/>
                        </a:rPr>
                        <a:t>)</a:t>
                      </a:r>
                      <a:endParaRPr lang="en-US" dirty="0">
                        <a:latin typeface="Arial" pitchFamily="34" charset="0"/>
                        <a:cs typeface="Arial" pitchFamily="34" charset="0"/>
                      </a:endParaRPr>
                    </a:p>
                  </a:txBody>
                  <a:tcPr/>
                </a:tc>
              </a:tr>
              <a:tr h="370840">
                <a:tc>
                  <a:txBody>
                    <a:bodyPr/>
                    <a:lstStyle/>
                    <a:p>
                      <a:r>
                        <a:rPr lang="en-US" dirty="0" smtClean="0"/>
                        <a:t>2</a:t>
                      </a:r>
                      <a:endParaRPr lang="en-US" dirty="0">
                        <a:latin typeface="Arial" pitchFamily="34" charset="0"/>
                        <a:cs typeface="Arial" pitchFamily="34" charset="0"/>
                      </a:endParaRPr>
                    </a:p>
                  </a:txBody>
                  <a:tcPr/>
                </a:tc>
                <a:tc>
                  <a:txBody>
                    <a:bodyPr/>
                    <a:lstStyle/>
                    <a:p>
                      <a:r>
                        <a:rPr lang="en-US" dirty="0" smtClean="0"/>
                        <a:t>a</a:t>
                      </a:r>
                      <a:endParaRPr lang="en-US" dirty="0">
                        <a:latin typeface="Arial" pitchFamily="34" charset="0"/>
                        <a:cs typeface="Arial" pitchFamily="34" charset="0"/>
                      </a:endParaRPr>
                    </a:p>
                  </a:txBody>
                  <a:tcPr/>
                </a:tc>
                <a:tc>
                  <a:txBody>
                    <a:bodyPr/>
                    <a:lstStyle/>
                    <a:p>
                      <a:r>
                        <a:rPr lang="en-US" dirty="0" smtClean="0"/>
                        <a:t>3</a:t>
                      </a:r>
                      <a:endParaRPr lang="en-US" dirty="0">
                        <a:latin typeface="Arial" pitchFamily="34" charset="0"/>
                        <a:cs typeface="Arial" pitchFamily="34" charset="0"/>
                      </a:endParaRPr>
                    </a:p>
                  </a:txBody>
                  <a:tcPr/>
                </a:tc>
                <a:tc>
                  <a:txBody>
                    <a:bodyPr/>
                    <a:lstStyle/>
                    <a:p>
                      <a:r>
                        <a:rPr lang="en-US" sz="1800" dirty="0" smtClean="0">
                          <a:solidFill>
                            <a:srgbClr val="000000"/>
                          </a:solidFill>
                          <a:latin typeface="Times New Roman"/>
                          <a:ea typeface="Calibri"/>
                          <a:cs typeface="Times New Roman"/>
                        </a:rPr>
                        <a:t>Carry-over(t</a:t>
                      </a:r>
                      <a:r>
                        <a:rPr lang="en-US" sz="1800" baseline="-25000" dirty="0" smtClean="0">
                          <a:solidFill>
                            <a:srgbClr val="000000"/>
                          </a:solidFill>
                          <a:latin typeface="Times New Roman"/>
                          <a:ea typeface="Calibri"/>
                          <a:cs typeface="Times New Roman"/>
                        </a:rPr>
                        <a:t>1</a:t>
                      </a:r>
                      <a:r>
                        <a:rPr lang="en-US" sz="1800" dirty="0" smtClean="0">
                          <a:solidFill>
                            <a:srgbClr val="000000"/>
                          </a:solidFill>
                          <a:latin typeface="Times New Roman"/>
                          <a:ea typeface="Calibri"/>
                          <a:cs typeface="Times New Roman"/>
                        </a:rPr>
                        <a:t>)</a:t>
                      </a:r>
                      <a:endParaRPr lang="en-US" dirty="0">
                        <a:latin typeface="Arial" pitchFamily="34" charset="0"/>
                        <a:cs typeface="Arial" pitchFamily="34" charset="0"/>
                      </a:endParaRPr>
                    </a:p>
                  </a:txBody>
                  <a:tcPr/>
                </a:tc>
              </a:tr>
              <a:tr h="370840">
                <a:tc>
                  <a:txBody>
                    <a:bodyPr/>
                    <a:lstStyle/>
                    <a:p>
                      <a:r>
                        <a:rPr lang="en-US" dirty="0" smtClean="0">
                          <a:latin typeface="Arial" pitchFamily="34" charset="0"/>
                          <a:cs typeface="Arial" pitchFamily="34" charset="0"/>
                        </a:rPr>
                        <a:t>3</a:t>
                      </a:r>
                      <a:endParaRPr lang="en-US" dirty="0">
                        <a:latin typeface="Arial" pitchFamily="34" charset="0"/>
                        <a:cs typeface="Arial" pitchFamily="34" charset="0"/>
                      </a:endParaRPr>
                    </a:p>
                  </a:txBody>
                  <a:tcPr/>
                </a:tc>
                <a:tc>
                  <a:txBody>
                    <a:bodyPr/>
                    <a:lstStyle/>
                    <a:p>
                      <a:r>
                        <a:rPr lang="en-US" dirty="0" smtClean="0">
                          <a:latin typeface="Arial" pitchFamily="34" charset="0"/>
                          <a:cs typeface="Arial" pitchFamily="34" charset="0"/>
                        </a:rPr>
                        <a:t>a</a:t>
                      </a:r>
                      <a:endParaRPr lang="en-US" dirty="0">
                        <a:latin typeface="Arial" pitchFamily="34" charset="0"/>
                        <a:cs typeface="Arial" pitchFamily="34" charset="0"/>
                      </a:endParaRPr>
                    </a:p>
                  </a:txBody>
                  <a:tcPr/>
                </a:tc>
                <a:tc>
                  <a:txBody>
                    <a:bodyPr/>
                    <a:lstStyle/>
                    <a:p>
                      <a:r>
                        <a:rPr lang="en-US" dirty="0" smtClean="0">
                          <a:latin typeface="Arial" pitchFamily="34" charset="0"/>
                          <a:cs typeface="Arial" pitchFamily="34" charset="0"/>
                        </a:rPr>
                        <a:t>3</a:t>
                      </a:r>
                      <a:endParaRPr lang="en-US" dirty="0">
                        <a:latin typeface="Arial" pitchFamily="34" charset="0"/>
                        <a:cs typeface="Arial" pitchFamily="34" charset="0"/>
                      </a:endParaRPr>
                    </a:p>
                  </a:txBody>
                  <a:tcPr/>
                </a:tc>
                <a:tc>
                  <a:txBody>
                    <a:bodyPr/>
                    <a:lstStyle/>
                    <a:p>
                      <a:r>
                        <a:rPr lang="en-US" sz="1800" dirty="0" smtClean="0">
                          <a:solidFill>
                            <a:srgbClr val="000000"/>
                          </a:solidFill>
                          <a:latin typeface="Times New Roman"/>
                          <a:ea typeface="Calibri"/>
                          <a:cs typeface="Times New Roman"/>
                        </a:rPr>
                        <a:t>New(t</a:t>
                      </a:r>
                      <a:r>
                        <a:rPr lang="en-US" sz="1800" kern="1200" baseline="-25000" dirty="0" smtClean="0">
                          <a:solidFill>
                            <a:srgbClr val="000000"/>
                          </a:solidFill>
                          <a:latin typeface="Times New Roman"/>
                          <a:ea typeface="Calibri"/>
                          <a:cs typeface="Times New Roman"/>
                        </a:rPr>
                        <a:t>2</a:t>
                      </a:r>
                      <a:r>
                        <a:rPr lang="en-US" sz="1800" dirty="0" smtClean="0">
                          <a:solidFill>
                            <a:srgbClr val="000000"/>
                          </a:solidFill>
                          <a:latin typeface="Times New Roman"/>
                          <a:ea typeface="Calibri"/>
                          <a:cs typeface="Times New Roman"/>
                        </a:rPr>
                        <a:t>) or Update(t</a:t>
                      </a:r>
                      <a:r>
                        <a:rPr lang="en-US" sz="1800" kern="1200" baseline="-25000" dirty="0" smtClean="0">
                          <a:solidFill>
                            <a:srgbClr val="000000"/>
                          </a:solidFill>
                          <a:latin typeface="Times New Roman"/>
                          <a:ea typeface="Calibri"/>
                          <a:cs typeface="Times New Roman"/>
                        </a:rPr>
                        <a:t>2</a:t>
                      </a:r>
                      <a:r>
                        <a:rPr lang="en-US" sz="1800" dirty="0" smtClean="0">
                          <a:solidFill>
                            <a:srgbClr val="000000"/>
                          </a:solidFill>
                          <a:latin typeface="Times New Roman"/>
                          <a:ea typeface="Calibri"/>
                          <a:cs typeface="Times New Roman"/>
                        </a:rPr>
                        <a:t>)</a:t>
                      </a:r>
                      <a:endParaRPr lang="en-US" dirty="0">
                        <a:latin typeface="Arial" pitchFamily="34" charset="0"/>
                        <a:cs typeface="Arial" pitchFamily="34" charset="0"/>
                      </a:endParaRPr>
                    </a:p>
                  </a:txBody>
                  <a:tcPr/>
                </a:tc>
              </a:tr>
            </a:tbl>
          </a:graphicData>
        </a:graphic>
      </p:graphicFrame>
      <p:sp>
        <p:nvSpPr>
          <p:cNvPr id="6" name="Content Placeholder 2"/>
          <p:cNvSpPr>
            <a:spLocks noGrp="1"/>
          </p:cNvSpPr>
          <p:nvPr>
            <p:ph idx="1"/>
          </p:nvPr>
        </p:nvSpPr>
        <p:spPr>
          <a:xfrm>
            <a:off x="457200" y="1524000"/>
            <a:ext cx="8229600" cy="685800"/>
          </a:xfrm>
        </p:spPr>
        <p:txBody>
          <a:bodyPr/>
          <a:lstStyle/>
          <a:p>
            <a:r>
              <a:rPr lang="en-US" dirty="0" smtClean="0"/>
              <a:t>Example (cont.): </a:t>
            </a:r>
            <a:endParaRPr lang="en-US" dirty="0"/>
          </a:p>
        </p:txBody>
      </p:sp>
      <p:sp>
        <p:nvSpPr>
          <p:cNvPr id="7" name="TextBox 6"/>
          <p:cNvSpPr txBox="1"/>
          <p:nvPr/>
        </p:nvSpPr>
        <p:spPr>
          <a:xfrm>
            <a:off x="1066800" y="4543961"/>
            <a:ext cx="6629400" cy="1323439"/>
          </a:xfrm>
          <a:prstGeom prst="rect">
            <a:avLst/>
          </a:prstGeom>
          <a:noFill/>
        </p:spPr>
        <p:txBody>
          <a:bodyPr wrap="square" rtlCol="0">
            <a:spAutoFit/>
          </a:bodyPr>
          <a:lstStyle/>
          <a:p>
            <a:r>
              <a:rPr lang="en-US" sz="2000" b="1" dirty="0" smtClean="0"/>
              <a:t>New()</a:t>
            </a:r>
            <a:r>
              <a:rPr lang="en-US" sz="2000" dirty="0" smtClean="0"/>
              <a:t>: create a new captured substring</a:t>
            </a:r>
          </a:p>
          <a:p>
            <a:r>
              <a:rPr lang="en-US" sz="2000" b="1" dirty="0" smtClean="0"/>
              <a:t>Update()</a:t>
            </a:r>
            <a:r>
              <a:rPr lang="en-US" sz="2000" dirty="0" smtClean="0"/>
              <a:t>: update a captured substring</a:t>
            </a:r>
          </a:p>
          <a:p>
            <a:r>
              <a:rPr lang="en-US" sz="2000" b="1" dirty="0" smtClean="0"/>
              <a:t>Carry-over()</a:t>
            </a:r>
            <a:r>
              <a:rPr lang="en-US" sz="2000" dirty="0" smtClean="0"/>
              <a:t>: copy around the substrings captured from state to state</a:t>
            </a:r>
            <a:endParaRPr lang="en-US" sz="2000" dirty="0"/>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Match Test</a:t>
            </a:r>
            <a:endParaRPr lang="en-US" dirty="0"/>
          </a:p>
        </p:txBody>
      </p:sp>
      <p:sp>
        <p:nvSpPr>
          <p:cNvPr id="3" name="Content Placeholder 2"/>
          <p:cNvSpPr>
            <a:spLocks noGrp="1"/>
          </p:cNvSpPr>
          <p:nvPr>
            <p:ph idx="1"/>
          </p:nvPr>
        </p:nvSpPr>
        <p:spPr>
          <a:xfrm>
            <a:off x="457200" y="1524000"/>
            <a:ext cx="8382000" cy="4533900"/>
          </a:xfrm>
        </p:spPr>
        <p:txBody>
          <a:bodyPr/>
          <a:lstStyle/>
          <a:p>
            <a:r>
              <a:rPr lang="en-US" dirty="0" smtClean="0"/>
              <a:t>Frontier set</a:t>
            </a:r>
          </a:p>
          <a:p>
            <a:pPr lvl="1"/>
            <a:r>
              <a:rPr lang="en-US" dirty="0" smtClean="0"/>
              <a:t>{(</a:t>
            </a:r>
            <a:r>
              <a:rPr lang="en-US" i="1" dirty="0" smtClean="0"/>
              <a:t>state#, substr</a:t>
            </a:r>
            <a:r>
              <a:rPr lang="en-US" i="1" baseline="-25000" dirty="0" smtClean="0"/>
              <a:t>1</a:t>
            </a:r>
            <a:r>
              <a:rPr lang="en-US" i="1" dirty="0" smtClean="0"/>
              <a:t>, substr</a:t>
            </a:r>
            <a:r>
              <a:rPr lang="en-US" i="1" baseline="-25000" dirty="0" smtClean="0"/>
              <a:t>2</a:t>
            </a:r>
            <a:r>
              <a:rPr lang="en-US" dirty="0" smtClean="0"/>
              <a:t>, …)}</a:t>
            </a:r>
          </a:p>
          <a:p>
            <a:r>
              <a:rPr lang="en-US" dirty="0" smtClean="0"/>
              <a:t>Frontier derivation</a:t>
            </a:r>
          </a:p>
          <a:p>
            <a:pPr lvl="1"/>
            <a:r>
              <a:rPr lang="en-US" dirty="0" smtClean="0"/>
              <a:t>table lookup + action</a:t>
            </a:r>
          </a:p>
          <a:p>
            <a:r>
              <a:rPr lang="en-US" dirty="0" smtClean="0"/>
              <a:t>Acceptance condition</a:t>
            </a:r>
          </a:p>
          <a:p>
            <a:pPr lvl="1"/>
            <a:r>
              <a:rPr lang="en-US" dirty="0" smtClean="0"/>
              <a:t> exist (</a:t>
            </a:r>
            <a:r>
              <a:rPr lang="en-US" i="1" dirty="0" smtClean="0"/>
              <a:t>s</a:t>
            </a:r>
            <a:r>
              <a:rPr lang="en-US" dirty="0" smtClean="0"/>
              <a:t>, </a:t>
            </a:r>
            <a:r>
              <a:rPr lang="en-US" i="1" dirty="0" smtClean="0"/>
              <a:t>substr</a:t>
            </a:r>
            <a:r>
              <a:rPr lang="en-US" i="1" baseline="-25000" dirty="0" smtClean="0"/>
              <a:t>1</a:t>
            </a:r>
            <a:r>
              <a:rPr lang="en-US" dirty="0" smtClean="0"/>
              <a:t>, </a:t>
            </a:r>
            <a:r>
              <a:rPr lang="en-US" i="1" dirty="0" smtClean="0"/>
              <a:t>substr</a:t>
            </a:r>
            <a:r>
              <a:rPr lang="en-US" i="1" baseline="-25000" dirty="0" smtClean="0"/>
              <a:t>2</a:t>
            </a:r>
            <a:r>
              <a:rPr lang="en-US" i="1" dirty="0" smtClean="0"/>
              <a:t>, </a:t>
            </a:r>
            <a:r>
              <a:rPr lang="en-US" dirty="0" smtClean="0"/>
              <a:t>…), </a:t>
            </a:r>
            <a:r>
              <a:rPr lang="en-US" dirty="0" err="1" smtClean="0"/>
              <a:t>s.t</a:t>
            </a:r>
            <a:r>
              <a:rPr lang="en-US" dirty="0" smtClean="0"/>
              <a:t>. </a:t>
            </a:r>
            <a:r>
              <a:rPr lang="en-US" i="1" dirty="0" smtClean="0"/>
              <a:t>s</a:t>
            </a:r>
            <a:r>
              <a:rPr lang="en-US" dirty="0" smtClean="0"/>
              <a:t> is an accept state and </a:t>
            </a:r>
            <a:r>
              <a:rPr lang="en-US" i="1" dirty="0" smtClean="0"/>
              <a:t>substr</a:t>
            </a:r>
            <a:r>
              <a:rPr lang="en-US" i="1" baseline="-25000" dirty="0" smtClean="0"/>
              <a:t>1</a:t>
            </a:r>
            <a:r>
              <a:rPr lang="en-US" i="1" dirty="0" smtClean="0"/>
              <a:t>=substr</a:t>
            </a:r>
            <a:r>
              <a:rPr lang="en-US" i="1" baseline="-25000" dirty="0" smtClean="0"/>
              <a:t>2</a:t>
            </a:r>
          </a:p>
          <a:p>
            <a:endParaRPr lang="en-US" dirty="0"/>
          </a:p>
        </p:txBody>
      </p:sp>
      <p:sp>
        <p:nvSpPr>
          <p:cNvPr id="4" name="Slide Number Placeholder 3"/>
          <p:cNvSpPr>
            <a:spLocks noGrp="1"/>
          </p:cNvSpPr>
          <p:nvPr>
            <p:ph type="sldNum" sz="quarter" idx="10"/>
          </p:nvPr>
        </p:nvSpPr>
        <p:spPr/>
        <p:txBody>
          <a:bodyPr/>
          <a:lstStyle/>
          <a:p>
            <a:fld id="{2EC333B5-80CE-4E4C-8940-BF400749D67B}" type="slidenum">
              <a:rPr lang="en-US" smtClean="0"/>
              <a:pPr/>
              <a:t>47</a:t>
            </a:fld>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par>
                                <p:cTn id="8" presetID="3" presetClass="entr" presetSubtype="10"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blinds(horizontal)">
                                      <p:cBhvr>
                                        <p:cTn id="10" dur="500"/>
                                        <p:tgtEl>
                                          <p:spTgt spid="3">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3" presetClass="entr" presetSubtype="1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blinds(horizontal)">
                                      <p:cBhvr>
                                        <p:cTn id="15" dur="500"/>
                                        <p:tgtEl>
                                          <p:spTgt spid="3">
                                            <p:txEl>
                                              <p:pRg st="2" end="2"/>
                                            </p:txEl>
                                          </p:spTgt>
                                        </p:tgtEl>
                                      </p:cBhvr>
                                    </p:animEffect>
                                  </p:childTnLst>
                                </p:cTn>
                              </p:par>
                              <p:par>
                                <p:cTn id="16" presetID="3" presetClass="entr" presetSubtype="10" fill="hold" nodeType="withEffect">
                                  <p:stCondLst>
                                    <p:cond delay="0"/>
                                  </p:stCondLst>
                                  <p:childTnLst>
                                    <p:set>
                                      <p:cBhvr>
                                        <p:cTn id="17" dur="1" fill="hold">
                                          <p:stCondLst>
                                            <p:cond delay="0"/>
                                          </p:stCondLst>
                                        </p:cTn>
                                        <p:tgtEl>
                                          <p:spTgt spid="3">
                                            <p:txEl>
                                              <p:pRg st="3" end="3"/>
                                            </p:txEl>
                                          </p:spTgt>
                                        </p:tgtEl>
                                        <p:attrNameLst>
                                          <p:attrName>style.visibility</p:attrName>
                                        </p:attrNameLst>
                                      </p:cBhvr>
                                      <p:to>
                                        <p:strVal val="visible"/>
                                      </p:to>
                                    </p:set>
                                    <p:animEffect transition="in" filter="blinds(horizontal)">
                                      <p:cBhvr>
                                        <p:cTn id="18" dur="500"/>
                                        <p:tgtEl>
                                          <p:spTgt spid="3">
                                            <p:txEl>
                                              <p:pRg st="3" end="3"/>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3" presetClass="entr" presetSubtype="1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Effect transition="in" filter="blinds(horizontal)">
                                      <p:cBhvr>
                                        <p:cTn id="23" dur="500"/>
                                        <p:tgtEl>
                                          <p:spTgt spid="3">
                                            <p:txEl>
                                              <p:pRg st="4" end="4"/>
                                            </p:txEl>
                                          </p:spTgt>
                                        </p:tgtEl>
                                      </p:cBhvr>
                                    </p:animEffect>
                                  </p:childTnLst>
                                </p:cTn>
                              </p:par>
                              <p:par>
                                <p:cTn id="24" presetID="3" presetClass="entr" presetSubtype="10" fill="hold" nodeType="withEffect">
                                  <p:stCondLst>
                                    <p:cond delay="0"/>
                                  </p:stCondLst>
                                  <p:childTnLst>
                                    <p:set>
                                      <p:cBhvr>
                                        <p:cTn id="25" dur="1" fill="hold">
                                          <p:stCondLst>
                                            <p:cond delay="0"/>
                                          </p:stCondLst>
                                        </p:cTn>
                                        <p:tgtEl>
                                          <p:spTgt spid="3">
                                            <p:txEl>
                                              <p:pRg st="5" end="5"/>
                                            </p:txEl>
                                          </p:spTgt>
                                        </p:tgtEl>
                                        <p:attrNameLst>
                                          <p:attrName>style.visibility</p:attrName>
                                        </p:attrNameLst>
                                      </p:cBhvr>
                                      <p:to>
                                        <p:strVal val="visible"/>
                                      </p:to>
                                    </p:set>
                                    <p:animEffect transition="in" filter="blinds(horizontal)">
                                      <p:cBhvr>
                                        <p:cTn id="26"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Implementations</a:t>
            </a:r>
            <a:endParaRPr lang="en-US" dirty="0"/>
          </a:p>
        </p:txBody>
      </p:sp>
      <p:sp>
        <p:nvSpPr>
          <p:cNvPr id="4" name="Slide Number Placeholder 3"/>
          <p:cNvSpPr>
            <a:spLocks noGrp="1"/>
          </p:cNvSpPr>
          <p:nvPr>
            <p:ph type="sldNum" sz="quarter" idx="10"/>
          </p:nvPr>
        </p:nvSpPr>
        <p:spPr/>
        <p:txBody>
          <a:bodyPr/>
          <a:lstStyle/>
          <a:p>
            <a:fld id="{2EC333B5-80CE-4E4C-8940-BF400749D67B}" type="slidenum">
              <a:rPr lang="en-US" smtClean="0"/>
              <a:pPr/>
              <a:t>48</a:t>
            </a:fld>
            <a:endParaRPr lang="en-US"/>
          </a:p>
        </p:txBody>
      </p:sp>
      <p:grpSp>
        <p:nvGrpSpPr>
          <p:cNvPr id="35" name="Group 34"/>
          <p:cNvGrpSpPr/>
          <p:nvPr/>
        </p:nvGrpSpPr>
        <p:grpSpPr>
          <a:xfrm>
            <a:off x="375136" y="3200400"/>
            <a:ext cx="8387864" cy="2209800"/>
            <a:chOff x="375136" y="1828800"/>
            <a:chExt cx="8387864" cy="2209800"/>
          </a:xfrm>
        </p:grpSpPr>
        <p:sp>
          <p:nvSpPr>
            <p:cNvPr id="6" name="Rounded Rectangle 5"/>
            <p:cNvSpPr/>
            <p:nvPr/>
          </p:nvSpPr>
          <p:spPr>
            <a:xfrm>
              <a:off x="2286000" y="3200400"/>
              <a:ext cx="1219200" cy="838200"/>
            </a:xfrm>
            <a:prstGeom prst="roundRect">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re2tnfa</a:t>
              </a:r>
              <a:endParaRPr lang="en-US" dirty="0">
                <a:solidFill>
                  <a:schemeClr val="tx1"/>
                </a:solidFill>
              </a:endParaRPr>
            </a:p>
          </p:txBody>
        </p:sp>
        <p:sp>
          <p:nvSpPr>
            <p:cNvPr id="7" name="Rounded Rectangle 6"/>
            <p:cNvSpPr/>
            <p:nvPr/>
          </p:nvSpPr>
          <p:spPr>
            <a:xfrm>
              <a:off x="5410200" y="3200400"/>
              <a:ext cx="1219200" cy="838200"/>
            </a:xfrm>
            <a:prstGeom prst="roundRect">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match test</a:t>
              </a:r>
              <a:endParaRPr lang="en-US" dirty="0">
                <a:solidFill>
                  <a:schemeClr val="tx1"/>
                </a:solidFill>
              </a:endParaRPr>
            </a:p>
          </p:txBody>
        </p:sp>
        <p:cxnSp>
          <p:nvCxnSpPr>
            <p:cNvPr id="14" name="Straight Arrow Connector 13"/>
            <p:cNvCxnSpPr/>
            <p:nvPr/>
          </p:nvCxnSpPr>
          <p:spPr>
            <a:xfrm>
              <a:off x="1828800" y="3621592"/>
              <a:ext cx="457200" cy="1588"/>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p:nvPr/>
          </p:nvCxnSpPr>
          <p:spPr>
            <a:xfrm>
              <a:off x="1828800" y="3884612"/>
              <a:ext cx="457200" cy="1588"/>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p:nvPr/>
          </p:nvCxnSpPr>
          <p:spPr>
            <a:xfrm>
              <a:off x="1828800" y="3352800"/>
              <a:ext cx="457200" cy="1588"/>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8" name="TextBox 17"/>
            <p:cNvSpPr txBox="1"/>
            <p:nvPr/>
          </p:nvSpPr>
          <p:spPr>
            <a:xfrm>
              <a:off x="375136" y="3266552"/>
              <a:ext cx="1600200" cy="646331"/>
            </a:xfrm>
            <a:prstGeom prst="rect">
              <a:avLst/>
            </a:prstGeom>
            <a:noFill/>
          </p:spPr>
          <p:txBody>
            <a:bodyPr wrap="square" rtlCol="0">
              <a:spAutoFit/>
            </a:bodyPr>
            <a:lstStyle/>
            <a:p>
              <a:pPr algn="ctr"/>
              <a:r>
                <a:rPr lang="en-US" dirty="0" smtClean="0"/>
                <a:t>patterns with </a:t>
              </a:r>
              <a:r>
                <a:rPr lang="en-US" b="1" dirty="0" smtClean="0">
                  <a:solidFill>
                    <a:srgbClr val="008000"/>
                  </a:solidFill>
                </a:rPr>
                <a:t>back-refs</a:t>
              </a:r>
              <a:endParaRPr lang="en-US" b="1" dirty="0">
                <a:solidFill>
                  <a:srgbClr val="008000"/>
                </a:solidFill>
              </a:endParaRPr>
            </a:p>
          </p:txBody>
        </p:sp>
        <p:cxnSp>
          <p:nvCxnSpPr>
            <p:cNvPr id="19" name="Straight Arrow Connector 18"/>
            <p:cNvCxnSpPr/>
            <p:nvPr/>
          </p:nvCxnSpPr>
          <p:spPr>
            <a:xfrm>
              <a:off x="3505200" y="3631640"/>
              <a:ext cx="457200" cy="1588"/>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3860240" y="3296696"/>
              <a:ext cx="1245160" cy="646331"/>
            </a:xfrm>
            <a:prstGeom prst="rect">
              <a:avLst/>
            </a:prstGeom>
            <a:noFill/>
          </p:spPr>
          <p:txBody>
            <a:bodyPr wrap="square" rtlCol="0">
              <a:spAutoFit/>
            </a:bodyPr>
            <a:lstStyle/>
            <a:p>
              <a:pPr algn="ctr"/>
              <a:r>
                <a:rPr lang="en-US" b="1" dirty="0" smtClean="0">
                  <a:solidFill>
                    <a:srgbClr val="008000"/>
                  </a:solidFill>
                </a:rPr>
                <a:t>tagged NFAs</a:t>
              </a:r>
              <a:endParaRPr lang="en-US" b="1" dirty="0">
                <a:solidFill>
                  <a:srgbClr val="008000"/>
                </a:solidFill>
              </a:endParaRPr>
            </a:p>
          </p:txBody>
        </p:sp>
        <p:cxnSp>
          <p:nvCxnSpPr>
            <p:cNvPr id="21" name="Straight Arrow Connector 20"/>
            <p:cNvCxnSpPr/>
            <p:nvPr/>
          </p:nvCxnSpPr>
          <p:spPr>
            <a:xfrm>
              <a:off x="4953000" y="3647552"/>
              <a:ext cx="457200" cy="1588"/>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3" name="Straight Arrow Connector 22"/>
            <p:cNvCxnSpPr/>
            <p:nvPr/>
          </p:nvCxnSpPr>
          <p:spPr>
            <a:xfrm rot="5400000">
              <a:off x="5790406" y="2971006"/>
              <a:ext cx="457200" cy="1588"/>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4" name="Rectangle 23"/>
            <p:cNvSpPr/>
            <p:nvPr/>
          </p:nvSpPr>
          <p:spPr>
            <a:xfrm>
              <a:off x="5257800" y="2438400"/>
              <a:ext cx="1524000" cy="304800"/>
            </a:xfrm>
            <a:prstGeom prst="rect">
              <a:avLst/>
            </a:prstGeom>
            <a:solidFill>
              <a:schemeClr val="bg1">
                <a:lumMod val="9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6" name="Straight Connector 25"/>
            <p:cNvCxnSpPr/>
            <p:nvPr/>
          </p:nvCxnSpPr>
          <p:spPr>
            <a:xfrm rot="5400000">
              <a:off x="5410200" y="2590800"/>
              <a:ext cx="304800" cy="1588"/>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5400000">
              <a:off x="5734302" y="2590006"/>
              <a:ext cx="304800" cy="1588"/>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rot="5400000">
              <a:off x="6019006" y="2590006"/>
              <a:ext cx="304800" cy="1588"/>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a:xfrm rot="5400000">
              <a:off x="6323806" y="2590006"/>
              <a:ext cx="304800" cy="1588"/>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30" name="TextBox 29"/>
            <p:cNvSpPr txBox="1"/>
            <p:nvPr/>
          </p:nvSpPr>
          <p:spPr>
            <a:xfrm>
              <a:off x="5400152" y="1828800"/>
              <a:ext cx="1245160" cy="646331"/>
            </a:xfrm>
            <a:prstGeom prst="rect">
              <a:avLst/>
            </a:prstGeom>
            <a:noFill/>
          </p:spPr>
          <p:txBody>
            <a:bodyPr wrap="square" rtlCol="0">
              <a:spAutoFit/>
            </a:bodyPr>
            <a:lstStyle/>
            <a:p>
              <a:pPr algn="ctr"/>
              <a:r>
                <a:rPr lang="en-US" dirty="0" smtClean="0"/>
                <a:t>input stream</a:t>
              </a:r>
              <a:endParaRPr lang="en-US" dirty="0"/>
            </a:p>
          </p:txBody>
        </p:sp>
        <p:cxnSp>
          <p:nvCxnSpPr>
            <p:cNvPr id="33" name="Straight Arrow Connector 32"/>
            <p:cNvCxnSpPr/>
            <p:nvPr/>
          </p:nvCxnSpPr>
          <p:spPr>
            <a:xfrm>
              <a:off x="6629400" y="3656012"/>
              <a:ext cx="457200" cy="1588"/>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34" name="TextBox 33"/>
            <p:cNvSpPr txBox="1"/>
            <p:nvPr/>
          </p:nvSpPr>
          <p:spPr>
            <a:xfrm>
              <a:off x="6984440" y="3449096"/>
              <a:ext cx="1778560" cy="369332"/>
            </a:xfrm>
            <a:prstGeom prst="rect">
              <a:avLst/>
            </a:prstGeom>
            <a:noFill/>
          </p:spPr>
          <p:txBody>
            <a:bodyPr wrap="square" rtlCol="0">
              <a:spAutoFit/>
            </a:bodyPr>
            <a:lstStyle/>
            <a:p>
              <a:pPr algn="ctr"/>
              <a:r>
                <a:rPr lang="en-US" dirty="0" smtClean="0"/>
                <a:t>matched or not</a:t>
              </a:r>
              <a:endParaRPr lang="en-US" dirty="0"/>
            </a:p>
          </p:txBody>
        </p:sp>
      </p:grpSp>
      <p:sp>
        <p:nvSpPr>
          <p:cNvPr id="37" name="Content Placeholder 2"/>
          <p:cNvSpPr>
            <a:spLocks noGrp="1"/>
          </p:cNvSpPr>
          <p:nvPr>
            <p:ph idx="1"/>
          </p:nvPr>
        </p:nvSpPr>
        <p:spPr>
          <a:xfrm>
            <a:off x="457200" y="1524000"/>
            <a:ext cx="8382000" cy="1752600"/>
          </a:xfrm>
        </p:spPr>
        <p:txBody>
          <a:bodyPr/>
          <a:lstStyle/>
          <a:p>
            <a:r>
              <a:rPr lang="en-US" sz="2800" dirty="0" smtClean="0"/>
              <a:t>Two implementations</a:t>
            </a:r>
          </a:p>
          <a:p>
            <a:pPr lvl="1"/>
            <a:r>
              <a:rPr lang="en-US" sz="2400" dirty="0" smtClean="0"/>
              <a:t>NFA-</a:t>
            </a:r>
            <a:r>
              <a:rPr lang="en-US" sz="2400" dirty="0" err="1" smtClean="0"/>
              <a:t>backref</a:t>
            </a:r>
            <a:r>
              <a:rPr lang="en-US" sz="2400" dirty="0" smtClean="0"/>
              <a:t>: an NFA-like C++ implementation</a:t>
            </a:r>
          </a:p>
          <a:p>
            <a:pPr lvl="1"/>
            <a:r>
              <a:rPr lang="en-US" sz="2400" dirty="0" smtClean="0"/>
              <a:t>OBDD-</a:t>
            </a:r>
            <a:r>
              <a:rPr lang="en-US" sz="2400" dirty="0" err="1" smtClean="0"/>
              <a:t>backref</a:t>
            </a:r>
            <a:r>
              <a:rPr lang="en-US" sz="2400" dirty="0" smtClean="0"/>
              <a:t>: OBDD representation of NFA-</a:t>
            </a:r>
            <a:r>
              <a:rPr lang="en-US" sz="2400" dirty="0" err="1" smtClean="0"/>
              <a:t>backref</a:t>
            </a:r>
            <a:endParaRPr lang="en-US" sz="2400" dirty="0"/>
          </a:p>
        </p:txBody>
      </p:sp>
      <p:sp>
        <p:nvSpPr>
          <p:cNvPr id="31" name="TextBox 30"/>
          <p:cNvSpPr txBox="1"/>
          <p:nvPr/>
        </p:nvSpPr>
        <p:spPr>
          <a:xfrm>
            <a:off x="3643860" y="5135380"/>
            <a:ext cx="1919990" cy="369332"/>
          </a:xfrm>
          <a:prstGeom prst="rect">
            <a:avLst/>
          </a:prstGeom>
          <a:noFill/>
        </p:spPr>
        <p:txBody>
          <a:bodyPr wrap="square" rtlCol="0">
            <a:spAutoFit/>
          </a:bodyPr>
          <a:lstStyle/>
          <a:p>
            <a:r>
              <a:rPr lang="en-US" b="1" dirty="0" smtClean="0">
                <a:solidFill>
                  <a:srgbClr val="008000"/>
                </a:solidFill>
              </a:rPr>
              <a:t>with constraint</a:t>
            </a:r>
            <a:endParaRPr lang="en-US" b="1" dirty="0">
              <a:solidFill>
                <a:srgbClr val="008000"/>
              </a:solidFill>
            </a:endParaRPr>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Experimental Datasets</a:t>
            </a:r>
            <a:endParaRPr lang="en-US" dirty="0"/>
          </a:p>
        </p:txBody>
      </p:sp>
      <p:sp>
        <p:nvSpPr>
          <p:cNvPr id="3" name="Content Placeholder 2"/>
          <p:cNvSpPr>
            <a:spLocks noGrp="1"/>
          </p:cNvSpPr>
          <p:nvPr>
            <p:ph idx="1"/>
          </p:nvPr>
        </p:nvSpPr>
        <p:spPr/>
        <p:txBody>
          <a:bodyPr/>
          <a:lstStyle/>
          <a:p>
            <a:r>
              <a:rPr lang="en-US" sz="2800" dirty="0" smtClean="0"/>
              <a:t>Patho-01</a:t>
            </a:r>
          </a:p>
          <a:p>
            <a:pPr lvl="1"/>
            <a:r>
              <a:rPr lang="en-US" sz="2400" dirty="0" smtClean="0"/>
              <a:t>regexes: (a?{n})a{n}\1</a:t>
            </a:r>
          </a:p>
          <a:p>
            <a:pPr lvl="1"/>
            <a:r>
              <a:rPr lang="en-US" sz="2400" dirty="0" smtClean="0"/>
              <a:t>input strings: a</a:t>
            </a:r>
            <a:r>
              <a:rPr lang="en-US" sz="2400" baseline="30000" dirty="0" smtClean="0"/>
              <a:t>n</a:t>
            </a:r>
            <a:r>
              <a:rPr lang="en-US" sz="2400" dirty="0" smtClean="0"/>
              <a:t> (n from 5 to 30, </a:t>
            </a:r>
            <a:r>
              <a:rPr lang="en-US" dirty="0" smtClean="0"/>
              <a:t>10</a:t>
            </a:r>
            <a:r>
              <a:rPr lang="en-US" sz="2400" dirty="0" smtClean="0"/>
              <a:t>0% accept rate)</a:t>
            </a:r>
          </a:p>
          <a:p>
            <a:r>
              <a:rPr lang="en-US" sz="2800" dirty="0" smtClean="0"/>
              <a:t>Patho-02</a:t>
            </a:r>
          </a:p>
          <a:p>
            <a:pPr lvl="1"/>
            <a:r>
              <a:rPr lang="en-US" sz="2400" dirty="0" smtClean="0"/>
              <a:t>10 pathological regexes from Snort-2009</a:t>
            </a:r>
          </a:p>
          <a:p>
            <a:pPr lvl="1"/>
            <a:r>
              <a:rPr lang="en-US" sz="2400" dirty="0" smtClean="0"/>
              <a:t>synthetic input strings (0% accept rate)</a:t>
            </a:r>
          </a:p>
          <a:p>
            <a:r>
              <a:rPr lang="en-US" sz="2800" dirty="0" smtClean="0"/>
              <a:t>Benign-03</a:t>
            </a:r>
          </a:p>
          <a:p>
            <a:pPr lvl="1"/>
            <a:r>
              <a:rPr lang="en-US" sz="2400" dirty="0" smtClean="0"/>
              <a:t>46 regexes with one back-ref from Snort-2012</a:t>
            </a:r>
          </a:p>
          <a:p>
            <a:pPr lvl="1"/>
            <a:r>
              <a:rPr lang="en-US" sz="2400" dirty="0" smtClean="0"/>
              <a:t>Synthetic input strings (50% accept rate)</a:t>
            </a:r>
          </a:p>
          <a:p>
            <a:endParaRPr lang="en-US" sz="2800" dirty="0"/>
          </a:p>
        </p:txBody>
      </p:sp>
      <p:sp>
        <p:nvSpPr>
          <p:cNvPr id="4" name="Slide Number Placeholder 3"/>
          <p:cNvSpPr>
            <a:spLocks noGrp="1"/>
          </p:cNvSpPr>
          <p:nvPr>
            <p:ph type="sldNum" sz="quarter" idx="10"/>
          </p:nvPr>
        </p:nvSpPr>
        <p:spPr/>
        <p:txBody>
          <a:bodyPr/>
          <a:lstStyle/>
          <a:p>
            <a:fld id="{2EC333B5-80CE-4E4C-8940-BF400749D67B}" type="slidenum">
              <a:rPr lang="en-US" smtClean="0"/>
              <a:pPr/>
              <a:t>49</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par>
                                <p:cTn id="8" presetID="3" presetClass="entr" presetSubtype="10"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blinds(horizontal)">
                                      <p:cBhvr>
                                        <p:cTn id="10" dur="500"/>
                                        <p:tgtEl>
                                          <p:spTgt spid="3">
                                            <p:txEl>
                                              <p:pRg st="1" end="1"/>
                                            </p:txEl>
                                          </p:spTgt>
                                        </p:tgtEl>
                                      </p:cBhvr>
                                    </p:animEffect>
                                  </p:childTnLst>
                                </p:cTn>
                              </p:par>
                              <p:par>
                                <p:cTn id="11" presetID="3" presetClass="entr" presetSubtype="10"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blinds(horizontal)">
                                      <p:cBhvr>
                                        <p:cTn id="13" dur="500"/>
                                        <p:tgtEl>
                                          <p:spTgt spid="3">
                                            <p:txEl>
                                              <p:pRg st="2" end="2"/>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3" presetClass="entr" presetSubtype="10" fill="hold" nodeType="clickEffect">
                                  <p:stCondLst>
                                    <p:cond delay="0"/>
                                  </p:stCondLst>
                                  <p:childTnLst>
                                    <p:set>
                                      <p:cBhvr>
                                        <p:cTn id="17" dur="1" fill="hold">
                                          <p:stCondLst>
                                            <p:cond delay="0"/>
                                          </p:stCondLst>
                                        </p:cTn>
                                        <p:tgtEl>
                                          <p:spTgt spid="3">
                                            <p:txEl>
                                              <p:pRg st="3" end="3"/>
                                            </p:txEl>
                                          </p:spTgt>
                                        </p:tgtEl>
                                        <p:attrNameLst>
                                          <p:attrName>style.visibility</p:attrName>
                                        </p:attrNameLst>
                                      </p:cBhvr>
                                      <p:to>
                                        <p:strVal val="visible"/>
                                      </p:to>
                                    </p:set>
                                    <p:animEffect transition="in" filter="blinds(horizontal)">
                                      <p:cBhvr>
                                        <p:cTn id="18" dur="500"/>
                                        <p:tgtEl>
                                          <p:spTgt spid="3">
                                            <p:txEl>
                                              <p:pRg st="3" end="3"/>
                                            </p:txEl>
                                          </p:spTgt>
                                        </p:tgtEl>
                                      </p:cBhvr>
                                    </p:animEffect>
                                  </p:childTnLst>
                                </p:cTn>
                              </p:par>
                              <p:par>
                                <p:cTn id="19" presetID="3" presetClass="entr" presetSubtype="10" fill="hold" nodeType="with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Effect transition="in" filter="blinds(horizontal)">
                                      <p:cBhvr>
                                        <p:cTn id="21" dur="500"/>
                                        <p:tgtEl>
                                          <p:spTgt spid="3">
                                            <p:txEl>
                                              <p:pRg st="4" end="4"/>
                                            </p:txEl>
                                          </p:spTgt>
                                        </p:tgtEl>
                                      </p:cBhvr>
                                    </p:animEffect>
                                  </p:childTnLst>
                                </p:cTn>
                              </p:par>
                              <p:par>
                                <p:cTn id="22" presetID="3" presetClass="entr" presetSubtype="10" fill="hold" nodeType="withEffect">
                                  <p:stCondLst>
                                    <p:cond delay="0"/>
                                  </p:stCondLst>
                                  <p:childTnLst>
                                    <p:set>
                                      <p:cBhvr>
                                        <p:cTn id="23" dur="1" fill="hold">
                                          <p:stCondLst>
                                            <p:cond delay="0"/>
                                          </p:stCondLst>
                                        </p:cTn>
                                        <p:tgtEl>
                                          <p:spTgt spid="3">
                                            <p:txEl>
                                              <p:pRg st="5" end="5"/>
                                            </p:txEl>
                                          </p:spTgt>
                                        </p:tgtEl>
                                        <p:attrNameLst>
                                          <p:attrName>style.visibility</p:attrName>
                                        </p:attrNameLst>
                                      </p:cBhvr>
                                      <p:to>
                                        <p:strVal val="visible"/>
                                      </p:to>
                                    </p:set>
                                    <p:animEffect transition="in" filter="blinds(horizontal)">
                                      <p:cBhvr>
                                        <p:cTn id="24" dur="500"/>
                                        <p:tgtEl>
                                          <p:spTgt spid="3">
                                            <p:txEl>
                                              <p:pRg st="5" end="5"/>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3" presetClass="entr" presetSubtype="10" fill="hold" nodeType="clickEffect">
                                  <p:stCondLst>
                                    <p:cond delay="0"/>
                                  </p:stCondLst>
                                  <p:childTnLst>
                                    <p:set>
                                      <p:cBhvr>
                                        <p:cTn id="28" dur="1" fill="hold">
                                          <p:stCondLst>
                                            <p:cond delay="0"/>
                                          </p:stCondLst>
                                        </p:cTn>
                                        <p:tgtEl>
                                          <p:spTgt spid="3">
                                            <p:txEl>
                                              <p:pRg st="6" end="6"/>
                                            </p:txEl>
                                          </p:spTgt>
                                        </p:tgtEl>
                                        <p:attrNameLst>
                                          <p:attrName>style.visibility</p:attrName>
                                        </p:attrNameLst>
                                      </p:cBhvr>
                                      <p:to>
                                        <p:strVal val="visible"/>
                                      </p:to>
                                    </p:set>
                                    <p:animEffect transition="in" filter="blinds(horizontal)">
                                      <p:cBhvr>
                                        <p:cTn id="29" dur="500"/>
                                        <p:tgtEl>
                                          <p:spTgt spid="3">
                                            <p:txEl>
                                              <p:pRg st="6" end="6"/>
                                            </p:txEl>
                                          </p:spTgt>
                                        </p:tgtEl>
                                      </p:cBhvr>
                                    </p:animEffect>
                                  </p:childTnLst>
                                </p:cTn>
                              </p:par>
                              <p:par>
                                <p:cTn id="30" presetID="3" presetClass="entr" presetSubtype="10" fill="hold" nodeType="withEffect">
                                  <p:stCondLst>
                                    <p:cond delay="0"/>
                                  </p:stCondLst>
                                  <p:childTnLst>
                                    <p:set>
                                      <p:cBhvr>
                                        <p:cTn id="31" dur="1" fill="hold">
                                          <p:stCondLst>
                                            <p:cond delay="0"/>
                                          </p:stCondLst>
                                        </p:cTn>
                                        <p:tgtEl>
                                          <p:spTgt spid="3">
                                            <p:txEl>
                                              <p:pRg st="7" end="7"/>
                                            </p:txEl>
                                          </p:spTgt>
                                        </p:tgtEl>
                                        <p:attrNameLst>
                                          <p:attrName>style.visibility</p:attrName>
                                        </p:attrNameLst>
                                      </p:cBhvr>
                                      <p:to>
                                        <p:strVal val="visible"/>
                                      </p:to>
                                    </p:set>
                                    <p:animEffect transition="in" filter="blinds(horizontal)">
                                      <p:cBhvr>
                                        <p:cTn id="32" dur="500"/>
                                        <p:tgtEl>
                                          <p:spTgt spid="3">
                                            <p:txEl>
                                              <p:pRg st="7" end="7"/>
                                            </p:txEl>
                                          </p:spTgt>
                                        </p:tgtEl>
                                      </p:cBhvr>
                                    </p:animEffect>
                                  </p:childTnLst>
                                </p:cTn>
                              </p:par>
                              <p:par>
                                <p:cTn id="33" presetID="3" presetClass="entr" presetSubtype="10" fill="hold" nodeType="withEffect">
                                  <p:stCondLst>
                                    <p:cond delay="0"/>
                                  </p:stCondLst>
                                  <p:childTnLst>
                                    <p:set>
                                      <p:cBhvr>
                                        <p:cTn id="34" dur="1" fill="hold">
                                          <p:stCondLst>
                                            <p:cond delay="0"/>
                                          </p:stCondLst>
                                        </p:cTn>
                                        <p:tgtEl>
                                          <p:spTgt spid="3">
                                            <p:txEl>
                                              <p:pRg st="8" end="8"/>
                                            </p:txEl>
                                          </p:spTgt>
                                        </p:tgtEl>
                                        <p:attrNameLst>
                                          <p:attrName>style.visibility</p:attrName>
                                        </p:attrNameLst>
                                      </p:cBhvr>
                                      <p:to>
                                        <p:strVal val="visible"/>
                                      </p:to>
                                    </p:set>
                                    <p:animEffect transition="in" filter="blinds(horizontal)">
                                      <p:cBhvr>
                                        <p:cTn id="35"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Reality: Time-space Tradeoff</a:t>
            </a:r>
            <a:endParaRPr lang="en-US" dirty="0"/>
          </a:p>
        </p:txBody>
      </p:sp>
      <p:sp>
        <p:nvSpPr>
          <p:cNvPr id="4" name="Slide Number Placeholder 3"/>
          <p:cNvSpPr>
            <a:spLocks noGrp="1"/>
          </p:cNvSpPr>
          <p:nvPr>
            <p:ph type="sldNum" sz="quarter" idx="10"/>
          </p:nvPr>
        </p:nvSpPr>
        <p:spPr/>
        <p:txBody>
          <a:bodyPr/>
          <a:lstStyle/>
          <a:p>
            <a:fld id="{2EC333B5-80CE-4E4C-8940-BF400749D67B}" type="slidenum">
              <a:rPr lang="en-US" smtClean="0"/>
              <a:pPr/>
              <a:t>5</a:t>
            </a:fld>
            <a:endParaRPr lang="en-US" dirty="0"/>
          </a:p>
        </p:txBody>
      </p:sp>
      <p:sp>
        <p:nvSpPr>
          <p:cNvPr id="6" name="Content Placeholder 6"/>
          <p:cNvSpPr>
            <a:spLocks noGrp="1"/>
          </p:cNvSpPr>
          <p:nvPr>
            <p:ph idx="1"/>
          </p:nvPr>
        </p:nvSpPr>
        <p:spPr>
          <a:xfrm>
            <a:off x="381000" y="1646237"/>
            <a:ext cx="8686800" cy="4449763"/>
          </a:xfrm>
        </p:spPr>
        <p:txBody>
          <a:bodyPr/>
          <a:lstStyle/>
          <a:p>
            <a:pPr eaLnBrk="1" hangingPunct="1"/>
            <a:r>
              <a:rPr lang="en-US" sz="2600" dirty="0" smtClean="0">
                <a:ea typeface="ＭＳ Ｐゴシック" pitchFamily="34" charset="-128"/>
              </a:rPr>
              <a:t>Deterministic Finite Automata (DFAs)</a:t>
            </a:r>
          </a:p>
          <a:p>
            <a:pPr lvl="1" eaLnBrk="1" hangingPunct="1"/>
            <a:r>
              <a:rPr lang="en-US" sz="2600" dirty="0" smtClean="0">
                <a:ea typeface="ＭＳ Ｐゴシック" pitchFamily="34" charset="-128"/>
              </a:rPr>
              <a:t>Fast in operation</a:t>
            </a:r>
          </a:p>
          <a:p>
            <a:pPr lvl="1" eaLnBrk="1" hangingPunct="1"/>
            <a:r>
              <a:rPr lang="en-US" sz="2600" dirty="0" smtClean="0">
                <a:ea typeface="ＭＳ Ｐゴシック" pitchFamily="34" charset="-128"/>
              </a:rPr>
              <a:t>Consuming large space</a:t>
            </a:r>
          </a:p>
          <a:p>
            <a:pPr eaLnBrk="1" hangingPunct="1"/>
            <a:r>
              <a:rPr lang="en-US" sz="2600" dirty="0" smtClean="0">
                <a:ea typeface="ＭＳ Ｐゴシック" pitchFamily="34" charset="-128"/>
              </a:rPr>
              <a:t>Nondeterministic Finite Automata (NFAs)</a:t>
            </a:r>
          </a:p>
          <a:p>
            <a:pPr lvl="1" eaLnBrk="1" hangingPunct="1"/>
            <a:r>
              <a:rPr lang="en-US" sz="2600" dirty="0" smtClean="0">
                <a:ea typeface="ＭＳ Ｐゴシック" pitchFamily="34" charset="-128"/>
              </a:rPr>
              <a:t>Space efficient</a:t>
            </a:r>
          </a:p>
          <a:p>
            <a:pPr lvl="1" eaLnBrk="1" hangingPunct="1"/>
            <a:r>
              <a:rPr lang="en-US" sz="2600" dirty="0" smtClean="0">
                <a:ea typeface="ＭＳ Ｐゴシック" pitchFamily="34" charset="-128"/>
              </a:rPr>
              <a:t>Slow in operation</a:t>
            </a:r>
          </a:p>
          <a:p>
            <a:pPr lvl="0">
              <a:defRPr/>
            </a:pPr>
            <a:r>
              <a:rPr lang="en-US" sz="2600" dirty="0" smtClean="0">
                <a:ea typeface="ＭＳ Ｐゴシック" pitchFamily="34" charset="-128"/>
              </a:rPr>
              <a:t>Recursive backtracking (implemented by PCRE, Java, etc)</a:t>
            </a:r>
          </a:p>
          <a:p>
            <a:pPr lvl="1">
              <a:defRPr/>
            </a:pPr>
            <a:r>
              <a:rPr lang="en-US" sz="2600" dirty="0" smtClean="0"/>
              <a:t>Fast in general</a:t>
            </a:r>
          </a:p>
          <a:p>
            <a:pPr lvl="1">
              <a:defRPr/>
            </a:pPr>
            <a:r>
              <a:rPr lang="en-US" sz="2600" dirty="0" smtClean="0"/>
              <a:t>Extremely slow for certain types of patterns</a:t>
            </a:r>
          </a:p>
          <a:p>
            <a:pPr lvl="1" eaLnBrk="1" hangingPunct="1"/>
            <a:endParaRPr lang="en-US" sz="2600" dirty="0" smtClean="0">
              <a:ea typeface="ＭＳ Ｐゴシック" pitchFamily="34" charset="-128"/>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blinds(horizontal)">
                                      <p:cBhvr>
                                        <p:cTn id="7" dur="500"/>
                                        <p:tgtEl>
                                          <p:spTgt spid="6">
                                            <p:txEl>
                                              <p:pRg st="0" end="0"/>
                                            </p:txEl>
                                          </p:spTgt>
                                        </p:tgtEl>
                                      </p:cBhvr>
                                    </p:animEffect>
                                  </p:childTnLst>
                                </p:cTn>
                              </p:par>
                              <p:par>
                                <p:cTn id="8" presetID="3" presetClass="entr" presetSubtype="10" fill="hold" nodeType="withEffect">
                                  <p:stCondLst>
                                    <p:cond delay="0"/>
                                  </p:stCondLst>
                                  <p:childTnLst>
                                    <p:set>
                                      <p:cBhvr>
                                        <p:cTn id="9" dur="1" fill="hold">
                                          <p:stCondLst>
                                            <p:cond delay="0"/>
                                          </p:stCondLst>
                                        </p:cTn>
                                        <p:tgtEl>
                                          <p:spTgt spid="6">
                                            <p:txEl>
                                              <p:pRg st="1" end="1"/>
                                            </p:txEl>
                                          </p:spTgt>
                                        </p:tgtEl>
                                        <p:attrNameLst>
                                          <p:attrName>style.visibility</p:attrName>
                                        </p:attrNameLst>
                                      </p:cBhvr>
                                      <p:to>
                                        <p:strVal val="visible"/>
                                      </p:to>
                                    </p:set>
                                    <p:animEffect transition="in" filter="blinds(horizontal)">
                                      <p:cBhvr>
                                        <p:cTn id="10" dur="500"/>
                                        <p:tgtEl>
                                          <p:spTgt spid="6">
                                            <p:txEl>
                                              <p:pRg st="1" end="1"/>
                                            </p:txEl>
                                          </p:spTgt>
                                        </p:tgtEl>
                                      </p:cBhvr>
                                    </p:animEffect>
                                  </p:childTnLst>
                                </p:cTn>
                              </p:par>
                              <p:par>
                                <p:cTn id="11" presetID="3" presetClass="entr" presetSubtype="10" fill="hold" nodeType="withEffect">
                                  <p:stCondLst>
                                    <p:cond delay="0"/>
                                  </p:stCondLst>
                                  <p:childTnLst>
                                    <p:set>
                                      <p:cBhvr>
                                        <p:cTn id="12" dur="1" fill="hold">
                                          <p:stCondLst>
                                            <p:cond delay="0"/>
                                          </p:stCondLst>
                                        </p:cTn>
                                        <p:tgtEl>
                                          <p:spTgt spid="6">
                                            <p:txEl>
                                              <p:pRg st="2" end="2"/>
                                            </p:txEl>
                                          </p:spTgt>
                                        </p:tgtEl>
                                        <p:attrNameLst>
                                          <p:attrName>style.visibility</p:attrName>
                                        </p:attrNameLst>
                                      </p:cBhvr>
                                      <p:to>
                                        <p:strVal val="visible"/>
                                      </p:to>
                                    </p:set>
                                    <p:animEffect transition="in" filter="blinds(horizontal)">
                                      <p:cBhvr>
                                        <p:cTn id="13" dur="500"/>
                                        <p:tgtEl>
                                          <p:spTgt spid="6">
                                            <p:txEl>
                                              <p:pRg st="2" end="2"/>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3" presetClass="entr" presetSubtype="10" fill="hold" nodeType="clickEffect">
                                  <p:stCondLst>
                                    <p:cond delay="0"/>
                                  </p:stCondLst>
                                  <p:childTnLst>
                                    <p:set>
                                      <p:cBhvr>
                                        <p:cTn id="17" dur="1" fill="hold">
                                          <p:stCondLst>
                                            <p:cond delay="0"/>
                                          </p:stCondLst>
                                        </p:cTn>
                                        <p:tgtEl>
                                          <p:spTgt spid="6">
                                            <p:txEl>
                                              <p:pRg st="3" end="3"/>
                                            </p:txEl>
                                          </p:spTgt>
                                        </p:tgtEl>
                                        <p:attrNameLst>
                                          <p:attrName>style.visibility</p:attrName>
                                        </p:attrNameLst>
                                      </p:cBhvr>
                                      <p:to>
                                        <p:strVal val="visible"/>
                                      </p:to>
                                    </p:set>
                                    <p:animEffect transition="in" filter="blinds(horizontal)">
                                      <p:cBhvr>
                                        <p:cTn id="18" dur="500"/>
                                        <p:tgtEl>
                                          <p:spTgt spid="6">
                                            <p:txEl>
                                              <p:pRg st="3" end="3"/>
                                            </p:txEl>
                                          </p:spTgt>
                                        </p:tgtEl>
                                      </p:cBhvr>
                                    </p:animEffect>
                                  </p:childTnLst>
                                </p:cTn>
                              </p:par>
                              <p:par>
                                <p:cTn id="19" presetID="3" presetClass="entr" presetSubtype="10" fill="hold" nodeType="withEffect">
                                  <p:stCondLst>
                                    <p:cond delay="0"/>
                                  </p:stCondLst>
                                  <p:childTnLst>
                                    <p:set>
                                      <p:cBhvr>
                                        <p:cTn id="20" dur="1" fill="hold">
                                          <p:stCondLst>
                                            <p:cond delay="0"/>
                                          </p:stCondLst>
                                        </p:cTn>
                                        <p:tgtEl>
                                          <p:spTgt spid="6">
                                            <p:txEl>
                                              <p:pRg st="4" end="4"/>
                                            </p:txEl>
                                          </p:spTgt>
                                        </p:tgtEl>
                                        <p:attrNameLst>
                                          <p:attrName>style.visibility</p:attrName>
                                        </p:attrNameLst>
                                      </p:cBhvr>
                                      <p:to>
                                        <p:strVal val="visible"/>
                                      </p:to>
                                    </p:set>
                                    <p:animEffect transition="in" filter="blinds(horizontal)">
                                      <p:cBhvr>
                                        <p:cTn id="21" dur="500"/>
                                        <p:tgtEl>
                                          <p:spTgt spid="6">
                                            <p:txEl>
                                              <p:pRg st="4" end="4"/>
                                            </p:txEl>
                                          </p:spTgt>
                                        </p:tgtEl>
                                      </p:cBhvr>
                                    </p:animEffect>
                                  </p:childTnLst>
                                </p:cTn>
                              </p:par>
                              <p:par>
                                <p:cTn id="22" presetID="3" presetClass="entr" presetSubtype="10" fill="hold" nodeType="withEffect">
                                  <p:stCondLst>
                                    <p:cond delay="0"/>
                                  </p:stCondLst>
                                  <p:childTnLst>
                                    <p:set>
                                      <p:cBhvr>
                                        <p:cTn id="23" dur="1" fill="hold">
                                          <p:stCondLst>
                                            <p:cond delay="0"/>
                                          </p:stCondLst>
                                        </p:cTn>
                                        <p:tgtEl>
                                          <p:spTgt spid="6">
                                            <p:txEl>
                                              <p:pRg st="5" end="5"/>
                                            </p:txEl>
                                          </p:spTgt>
                                        </p:tgtEl>
                                        <p:attrNameLst>
                                          <p:attrName>style.visibility</p:attrName>
                                        </p:attrNameLst>
                                      </p:cBhvr>
                                      <p:to>
                                        <p:strVal val="visible"/>
                                      </p:to>
                                    </p:set>
                                    <p:animEffect transition="in" filter="blinds(horizontal)">
                                      <p:cBhvr>
                                        <p:cTn id="24" dur="500"/>
                                        <p:tgtEl>
                                          <p:spTgt spid="6">
                                            <p:txEl>
                                              <p:pRg st="5" end="5"/>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3" presetClass="entr" presetSubtype="10" fill="hold" nodeType="clickEffect">
                                  <p:stCondLst>
                                    <p:cond delay="0"/>
                                  </p:stCondLst>
                                  <p:childTnLst>
                                    <p:set>
                                      <p:cBhvr>
                                        <p:cTn id="28" dur="1" fill="hold">
                                          <p:stCondLst>
                                            <p:cond delay="0"/>
                                          </p:stCondLst>
                                        </p:cTn>
                                        <p:tgtEl>
                                          <p:spTgt spid="6">
                                            <p:txEl>
                                              <p:pRg st="6" end="6"/>
                                            </p:txEl>
                                          </p:spTgt>
                                        </p:tgtEl>
                                        <p:attrNameLst>
                                          <p:attrName>style.visibility</p:attrName>
                                        </p:attrNameLst>
                                      </p:cBhvr>
                                      <p:to>
                                        <p:strVal val="visible"/>
                                      </p:to>
                                    </p:set>
                                    <p:animEffect transition="in" filter="blinds(horizontal)">
                                      <p:cBhvr>
                                        <p:cTn id="29" dur="500"/>
                                        <p:tgtEl>
                                          <p:spTgt spid="6">
                                            <p:txEl>
                                              <p:pRg st="6" end="6"/>
                                            </p:txEl>
                                          </p:spTgt>
                                        </p:tgtEl>
                                      </p:cBhvr>
                                    </p:animEffect>
                                  </p:childTnLst>
                                </p:cTn>
                              </p:par>
                              <p:par>
                                <p:cTn id="30" presetID="3" presetClass="entr" presetSubtype="10" fill="hold" nodeType="withEffect">
                                  <p:stCondLst>
                                    <p:cond delay="0"/>
                                  </p:stCondLst>
                                  <p:childTnLst>
                                    <p:set>
                                      <p:cBhvr>
                                        <p:cTn id="31" dur="1" fill="hold">
                                          <p:stCondLst>
                                            <p:cond delay="0"/>
                                          </p:stCondLst>
                                        </p:cTn>
                                        <p:tgtEl>
                                          <p:spTgt spid="6">
                                            <p:txEl>
                                              <p:pRg st="7" end="7"/>
                                            </p:txEl>
                                          </p:spTgt>
                                        </p:tgtEl>
                                        <p:attrNameLst>
                                          <p:attrName>style.visibility</p:attrName>
                                        </p:attrNameLst>
                                      </p:cBhvr>
                                      <p:to>
                                        <p:strVal val="visible"/>
                                      </p:to>
                                    </p:set>
                                    <p:animEffect transition="in" filter="blinds(horizontal)">
                                      <p:cBhvr>
                                        <p:cTn id="32" dur="500"/>
                                        <p:tgtEl>
                                          <p:spTgt spid="6">
                                            <p:txEl>
                                              <p:pRg st="7" end="7"/>
                                            </p:txEl>
                                          </p:spTgt>
                                        </p:tgtEl>
                                      </p:cBhvr>
                                    </p:animEffect>
                                  </p:childTnLst>
                                </p:cTn>
                              </p:par>
                              <p:par>
                                <p:cTn id="33" presetID="3" presetClass="entr" presetSubtype="10" fill="hold" nodeType="withEffect">
                                  <p:stCondLst>
                                    <p:cond delay="0"/>
                                  </p:stCondLst>
                                  <p:childTnLst>
                                    <p:set>
                                      <p:cBhvr>
                                        <p:cTn id="34" dur="1" fill="hold">
                                          <p:stCondLst>
                                            <p:cond delay="0"/>
                                          </p:stCondLst>
                                        </p:cTn>
                                        <p:tgtEl>
                                          <p:spTgt spid="6">
                                            <p:txEl>
                                              <p:pRg st="8" end="8"/>
                                            </p:txEl>
                                          </p:spTgt>
                                        </p:tgtEl>
                                        <p:attrNameLst>
                                          <p:attrName>style.visibility</p:attrName>
                                        </p:attrNameLst>
                                      </p:cBhvr>
                                      <p:to>
                                        <p:strVal val="visible"/>
                                      </p:to>
                                    </p:set>
                                    <p:animEffect transition="in" filter="blinds(horizontal)">
                                      <p:cBhvr>
                                        <p:cTn id="35" dur="500"/>
                                        <p:tgtEl>
                                          <p:spTgt spid="6">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79456"/>
            <a:ext cx="8229600" cy="808038"/>
          </a:xfrm>
        </p:spPr>
        <p:txBody>
          <a:bodyPr/>
          <a:lstStyle/>
          <a:p>
            <a:r>
              <a:rPr lang="en-US" dirty="0" smtClean="0"/>
              <a:t>Experimental Results: Patho-02</a:t>
            </a:r>
            <a:endParaRPr lang="en-US" dirty="0"/>
          </a:p>
        </p:txBody>
      </p:sp>
      <p:sp>
        <p:nvSpPr>
          <p:cNvPr id="4" name="Slide Number Placeholder 3"/>
          <p:cNvSpPr>
            <a:spLocks noGrp="1"/>
          </p:cNvSpPr>
          <p:nvPr>
            <p:ph type="sldNum" sz="quarter" idx="10"/>
          </p:nvPr>
        </p:nvSpPr>
        <p:spPr/>
        <p:txBody>
          <a:bodyPr/>
          <a:lstStyle/>
          <a:p>
            <a:fld id="{2EC333B5-80CE-4E4C-8940-BF400749D67B}" type="slidenum">
              <a:rPr lang="en-US" smtClean="0"/>
              <a:pPr/>
              <a:t>50</a:t>
            </a:fld>
            <a:endParaRPr lang="en-US" dirty="0"/>
          </a:p>
        </p:txBody>
      </p:sp>
      <p:graphicFrame>
        <p:nvGraphicFramePr>
          <p:cNvPr id="5" name="Content Placeholder 4"/>
          <p:cNvGraphicFramePr>
            <a:graphicFrameLocks noGrp="1" noChangeAspect="1"/>
          </p:cNvGraphicFramePr>
          <p:nvPr>
            <p:ph idx="1"/>
          </p:nvPr>
        </p:nvGraphicFramePr>
        <p:xfrm>
          <a:off x="1195864" y="1469705"/>
          <a:ext cx="6705600" cy="4473895"/>
        </p:xfrm>
        <a:graphic>
          <a:graphicData uri="http://schemas.openxmlformats.org/presentationml/2006/ole">
            <p:oleObj spid="_x0000_s68612" name="Chart" r:id="rId4" imgW="6095966" imgH="4067165" progId="MSGraph.Chart.8">
              <p:embed followColorScheme="full"/>
            </p:oleObj>
          </a:graphicData>
        </a:graphic>
      </p:graphicFrame>
      <p:sp>
        <p:nvSpPr>
          <p:cNvPr id="6" name="TextBox 5"/>
          <p:cNvSpPr txBox="1"/>
          <p:nvPr/>
        </p:nvSpPr>
        <p:spPr>
          <a:xfrm>
            <a:off x="1447800" y="5784275"/>
            <a:ext cx="6781800" cy="646331"/>
          </a:xfrm>
          <a:prstGeom prst="rect">
            <a:avLst/>
          </a:prstGeom>
          <a:noFill/>
        </p:spPr>
        <p:txBody>
          <a:bodyPr wrap="square" rtlCol="0">
            <a:spAutoFit/>
          </a:bodyPr>
          <a:lstStyle/>
          <a:p>
            <a:r>
              <a:rPr lang="en-US" dirty="0" smtClean="0"/>
              <a:t>Execution time (cycle/byte) of different implementations for 10 regexes revised from Snort-2009</a:t>
            </a:r>
            <a:endParaRPr lang="en-US" dirty="0"/>
          </a:p>
        </p:txBody>
      </p:sp>
      <p:sp>
        <p:nvSpPr>
          <p:cNvPr id="8" name="TextBox 7"/>
          <p:cNvSpPr txBox="1"/>
          <p:nvPr/>
        </p:nvSpPr>
        <p:spPr>
          <a:xfrm>
            <a:off x="4309896" y="5102242"/>
            <a:ext cx="1371600" cy="369332"/>
          </a:xfrm>
          <a:prstGeom prst="rect">
            <a:avLst/>
          </a:prstGeom>
          <a:noFill/>
        </p:spPr>
        <p:txBody>
          <a:bodyPr wrap="square" rtlCol="0">
            <a:spAutoFit/>
          </a:bodyPr>
          <a:lstStyle/>
          <a:p>
            <a:r>
              <a:rPr lang="en-US" b="1" dirty="0" smtClean="0"/>
              <a:t>regex #</a:t>
            </a:r>
            <a:endParaRPr lang="en-US" b="1" dirty="0"/>
          </a:p>
        </p:txBody>
      </p:sp>
      <p:sp>
        <p:nvSpPr>
          <p:cNvPr id="9" name="TextBox 8"/>
          <p:cNvSpPr txBox="1"/>
          <p:nvPr/>
        </p:nvSpPr>
        <p:spPr>
          <a:xfrm>
            <a:off x="1143000" y="1295400"/>
            <a:ext cx="6629400" cy="369332"/>
          </a:xfrm>
          <a:prstGeom prst="rect">
            <a:avLst/>
          </a:prstGeom>
          <a:solidFill>
            <a:srgbClr val="FFFF00"/>
          </a:solidFill>
        </p:spPr>
        <p:txBody>
          <a:bodyPr wrap="square" rtlCol="0">
            <a:spAutoFit/>
          </a:bodyPr>
          <a:lstStyle/>
          <a:p>
            <a:r>
              <a:rPr lang="en-US" b="1" dirty="0" smtClean="0"/>
              <a:t>NFA-back-ref is &gt;= 3 orders of magnitude faster than PCRE</a:t>
            </a:r>
          </a:p>
        </p:txBody>
      </p:sp>
      <p:sp>
        <p:nvSpPr>
          <p:cNvPr id="10" name="TextBox 6"/>
          <p:cNvSpPr txBox="1">
            <a:spLocks noChangeArrowheads="1"/>
          </p:cNvSpPr>
          <p:nvPr/>
        </p:nvSpPr>
        <p:spPr bwMode="auto">
          <a:xfrm>
            <a:off x="762000" y="6419983"/>
            <a:ext cx="7620000" cy="400050"/>
          </a:xfrm>
          <a:prstGeom prst="rect">
            <a:avLst/>
          </a:prstGeom>
          <a:noFill/>
          <a:ln w="9525">
            <a:noFill/>
            <a:miter lim="800000"/>
            <a:headEnd/>
            <a:tailEnd/>
          </a:ln>
        </p:spPr>
        <p:txBody>
          <a:bodyPr>
            <a:spAutoFit/>
          </a:bodyPr>
          <a:lstStyle/>
          <a:p>
            <a:pPr algn="ctr"/>
            <a:r>
              <a:rPr lang="en-US" sz="2000" dirty="0">
                <a:solidFill>
                  <a:srgbClr val="000000"/>
                </a:solidFill>
              </a:rPr>
              <a:t> *Intel Core2 Duo E7500</a:t>
            </a:r>
            <a:r>
              <a:rPr lang="en-US" sz="2000" dirty="0">
                <a:solidFill>
                  <a:srgbClr val="000000"/>
                </a:solidFill>
                <a:ea typeface="宋体" pitchFamily="2" charset="-122"/>
              </a:rPr>
              <a:t>, </a:t>
            </a:r>
            <a:r>
              <a:rPr lang="en-US" sz="2000" dirty="0">
                <a:solidFill>
                  <a:srgbClr val="000000"/>
                </a:solidFill>
              </a:rPr>
              <a:t>2.93GHz</a:t>
            </a:r>
            <a:r>
              <a:rPr lang="en-US" sz="2000" dirty="0">
                <a:solidFill>
                  <a:srgbClr val="000000"/>
                </a:solidFill>
                <a:ea typeface="宋体" pitchFamily="2" charset="-122"/>
              </a:rPr>
              <a:t>;</a:t>
            </a:r>
            <a:r>
              <a:rPr lang="en-US" sz="2000" dirty="0">
                <a:solidFill>
                  <a:srgbClr val="000000"/>
                </a:solidFill>
              </a:rPr>
              <a:t> Linux-2.6</a:t>
            </a:r>
            <a:r>
              <a:rPr lang="en-US" sz="2000" dirty="0">
                <a:solidFill>
                  <a:srgbClr val="000000"/>
                </a:solidFill>
                <a:ea typeface="宋体" pitchFamily="2" charset="-122"/>
              </a:rPr>
              <a:t>; </a:t>
            </a:r>
            <a:r>
              <a:rPr lang="en-US" sz="2000" dirty="0">
                <a:solidFill>
                  <a:srgbClr val="000000"/>
                </a:solidFill>
              </a:rPr>
              <a:t>2GB </a:t>
            </a:r>
            <a:r>
              <a:rPr lang="en-US" sz="2000" dirty="0">
                <a:solidFill>
                  <a:srgbClr val="000000"/>
                </a:solidFill>
                <a:ea typeface="宋体" pitchFamily="2" charset="-122"/>
              </a:rPr>
              <a:t>RAM*</a:t>
            </a:r>
            <a:endParaRPr lang="en-US" sz="2000" dirty="0"/>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Experimental Results: Benign-03</a:t>
            </a:r>
            <a:endParaRPr lang="en-US" dirty="0"/>
          </a:p>
        </p:txBody>
      </p:sp>
      <p:sp>
        <p:nvSpPr>
          <p:cNvPr id="4" name="Slide Number Placeholder 3"/>
          <p:cNvSpPr>
            <a:spLocks noGrp="1"/>
          </p:cNvSpPr>
          <p:nvPr>
            <p:ph type="sldNum" sz="quarter" idx="10"/>
          </p:nvPr>
        </p:nvSpPr>
        <p:spPr/>
        <p:txBody>
          <a:bodyPr/>
          <a:lstStyle/>
          <a:p>
            <a:fld id="{2EC333B5-80CE-4E4C-8940-BF400749D67B}" type="slidenum">
              <a:rPr lang="en-US" smtClean="0"/>
              <a:pPr/>
              <a:t>51</a:t>
            </a:fld>
            <a:endParaRPr lang="en-US" dirty="0"/>
          </a:p>
        </p:txBody>
      </p:sp>
      <p:sp>
        <p:nvSpPr>
          <p:cNvPr id="6" name="TextBox 5"/>
          <p:cNvSpPr txBox="1"/>
          <p:nvPr/>
        </p:nvSpPr>
        <p:spPr>
          <a:xfrm>
            <a:off x="1371600" y="5553670"/>
            <a:ext cx="7620000" cy="646331"/>
          </a:xfrm>
          <a:prstGeom prst="rect">
            <a:avLst/>
          </a:prstGeom>
          <a:noFill/>
        </p:spPr>
        <p:txBody>
          <a:bodyPr wrap="square" rtlCol="0">
            <a:spAutoFit/>
          </a:bodyPr>
          <a:lstStyle/>
          <a:p>
            <a:r>
              <a:rPr lang="en-US" dirty="0" smtClean="0"/>
              <a:t>Execution time (cycle/byte) of different implementations for sequentially matching the 46 regexes from Snort 2012 with back references.</a:t>
            </a:r>
            <a:endParaRPr lang="en-US" dirty="0"/>
          </a:p>
        </p:txBody>
      </p:sp>
      <p:sp>
        <p:nvSpPr>
          <p:cNvPr id="8" name="TextBox 7"/>
          <p:cNvSpPr txBox="1"/>
          <p:nvPr/>
        </p:nvSpPr>
        <p:spPr>
          <a:xfrm>
            <a:off x="1371600" y="1371600"/>
            <a:ext cx="6858000" cy="646331"/>
          </a:xfrm>
          <a:prstGeom prst="rect">
            <a:avLst/>
          </a:prstGeom>
          <a:solidFill>
            <a:srgbClr val="FFFF00"/>
          </a:solidFill>
        </p:spPr>
        <p:txBody>
          <a:bodyPr wrap="square" rtlCol="0">
            <a:spAutoFit/>
          </a:bodyPr>
          <a:lstStyle/>
          <a:p>
            <a:r>
              <a:rPr lang="en-US" b="1" dirty="0" smtClean="0"/>
              <a:t>PCRE is 10x faster than NFA-</a:t>
            </a:r>
            <a:r>
              <a:rPr lang="en-US" b="1" dirty="0" err="1" smtClean="0"/>
              <a:t>backref</a:t>
            </a:r>
            <a:r>
              <a:rPr lang="en-US" b="1" dirty="0" smtClean="0"/>
              <a:t> for benign traces, but 1000x slower than NFA-</a:t>
            </a:r>
            <a:r>
              <a:rPr lang="en-US" b="1" dirty="0" err="1" smtClean="0"/>
              <a:t>backref</a:t>
            </a:r>
            <a:r>
              <a:rPr lang="en-US" b="1" dirty="0" smtClean="0"/>
              <a:t> for pathological traces</a:t>
            </a:r>
          </a:p>
        </p:txBody>
      </p:sp>
      <p:graphicFrame>
        <p:nvGraphicFramePr>
          <p:cNvPr id="110598" name="Object 6"/>
          <p:cNvGraphicFramePr>
            <a:graphicFrameLocks noGrp="1" noChangeAspect="1"/>
          </p:cNvGraphicFramePr>
          <p:nvPr/>
        </p:nvGraphicFramePr>
        <p:xfrm>
          <a:off x="4670425" y="1981200"/>
          <a:ext cx="3940175" cy="3200400"/>
        </p:xfrm>
        <a:graphic>
          <a:graphicData uri="http://schemas.openxmlformats.org/presentationml/2006/ole">
            <p:oleObj spid="_x0000_s110598" name="Chart" r:id="rId4" imgW="5019573" imgH="4067165" progId="MSGraph.Chart.8">
              <p:embed followColorScheme="full"/>
            </p:oleObj>
          </a:graphicData>
        </a:graphic>
      </p:graphicFrame>
      <p:graphicFrame>
        <p:nvGraphicFramePr>
          <p:cNvPr id="110599" name="Object 7"/>
          <p:cNvGraphicFramePr>
            <a:graphicFrameLocks noGrp="1" noChangeAspect="1"/>
          </p:cNvGraphicFramePr>
          <p:nvPr/>
        </p:nvGraphicFramePr>
        <p:xfrm>
          <a:off x="403225" y="1981200"/>
          <a:ext cx="3940175" cy="3200400"/>
        </p:xfrm>
        <a:graphic>
          <a:graphicData uri="http://schemas.openxmlformats.org/presentationml/2006/ole">
            <p:oleObj spid="_x0000_s110599" name="Chart" r:id="rId5" imgW="5019573" imgH="4067165" progId="MSGraph.Chart.8">
              <p:embed followColorScheme="full"/>
            </p:oleObj>
          </a:graphicData>
        </a:graphic>
      </p:graphicFrame>
      <p:sp>
        <p:nvSpPr>
          <p:cNvPr id="12" name="TextBox 11"/>
          <p:cNvSpPr txBox="1"/>
          <p:nvPr/>
        </p:nvSpPr>
        <p:spPr>
          <a:xfrm>
            <a:off x="1828800" y="5105400"/>
            <a:ext cx="2209800" cy="381000"/>
          </a:xfrm>
          <a:prstGeom prst="rect">
            <a:avLst/>
          </a:prstGeom>
          <a:noFill/>
        </p:spPr>
        <p:txBody>
          <a:bodyPr wrap="square" rtlCol="0">
            <a:spAutoFit/>
          </a:bodyPr>
          <a:lstStyle/>
          <a:p>
            <a:r>
              <a:rPr lang="en-US" dirty="0" smtClean="0"/>
              <a:t>(a) benign trace</a:t>
            </a:r>
            <a:endParaRPr lang="en-US" dirty="0"/>
          </a:p>
        </p:txBody>
      </p:sp>
      <p:sp>
        <p:nvSpPr>
          <p:cNvPr id="13" name="TextBox 12"/>
          <p:cNvSpPr txBox="1"/>
          <p:nvPr/>
        </p:nvSpPr>
        <p:spPr>
          <a:xfrm>
            <a:off x="5638800" y="5105400"/>
            <a:ext cx="2590800" cy="369332"/>
          </a:xfrm>
          <a:prstGeom prst="rect">
            <a:avLst/>
          </a:prstGeom>
          <a:noFill/>
        </p:spPr>
        <p:txBody>
          <a:bodyPr wrap="square" rtlCol="0">
            <a:spAutoFit/>
          </a:bodyPr>
          <a:lstStyle/>
          <a:p>
            <a:r>
              <a:rPr lang="en-US" smtClean="0"/>
              <a:t>(b) </a:t>
            </a:r>
            <a:r>
              <a:rPr lang="en-US" dirty="0" smtClean="0"/>
              <a:t>pathological trace</a:t>
            </a:r>
            <a:endParaRPr lang="en-US" dirty="0"/>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Summary</a:t>
            </a:r>
            <a:endParaRPr lang="en-US" dirty="0"/>
          </a:p>
        </p:txBody>
      </p:sp>
      <p:sp>
        <p:nvSpPr>
          <p:cNvPr id="3" name="Content Placeholder 2"/>
          <p:cNvSpPr>
            <a:spLocks noGrp="1"/>
          </p:cNvSpPr>
          <p:nvPr>
            <p:ph idx="1"/>
          </p:nvPr>
        </p:nvSpPr>
        <p:spPr/>
        <p:txBody>
          <a:bodyPr/>
          <a:lstStyle/>
          <a:p>
            <a:r>
              <a:rPr lang="en-US" dirty="0" smtClean="0"/>
              <a:t>NFA-</a:t>
            </a:r>
            <a:r>
              <a:rPr lang="en-US" dirty="0" err="1" smtClean="0"/>
              <a:t>backref</a:t>
            </a:r>
            <a:r>
              <a:rPr lang="en-US" dirty="0" smtClean="0"/>
              <a:t>: an efficient pattern matching algorithm for back references</a:t>
            </a:r>
          </a:p>
          <a:p>
            <a:r>
              <a:rPr lang="en-US" dirty="0" smtClean="0"/>
              <a:t>NFA-</a:t>
            </a:r>
            <a:r>
              <a:rPr lang="en-US" dirty="0" err="1" smtClean="0"/>
              <a:t>backref</a:t>
            </a:r>
            <a:r>
              <a:rPr lang="en-US" dirty="0" smtClean="0"/>
              <a:t>: resisting known algorithmic complexity attacks (1000x faster than PCRE)</a:t>
            </a:r>
          </a:p>
          <a:p>
            <a:r>
              <a:rPr lang="en-US" dirty="0" smtClean="0"/>
              <a:t>PCRE: 10x faster than NFA-</a:t>
            </a:r>
            <a:r>
              <a:rPr lang="en-US" dirty="0" err="1" smtClean="0"/>
              <a:t>backref</a:t>
            </a:r>
            <a:r>
              <a:rPr lang="en-US" dirty="0" smtClean="0"/>
              <a:t> for benign patterns</a:t>
            </a:r>
            <a:endParaRPr lang="en-US" dirty="0"/>
          </a:p>
        </p:txBody>
      </p:sp>
      <p:sp>
        <p:nvSpPr>
          <p:cNvPr id="4" name="Slide Number Placeholder 3"/>
          <p:cNvSpPr>
            <a:spLocks noGrp="1"/>
          </p:cNvSpPr>
          <p:nvPr>
            <p:ph type="sldNum" sz="quarter" idx="10"/>
          </p:nvPr>
        </p:nvSpPr>
        <p:spPr/>
        <p:txBody>
          <a:bodyPr/>
          <a:lstStyle/>
          <a:p>
            <a:fld id="{2EC333B5-80CE-4E4C-8940-BF400749D67B}" type="slidenum">
              <a:rPr lang="en-US" smtClean="0"/>
              <a:pPr/>
              <a:t>52</a:t>
            </a:fld>
            <a:endParaRPr lang="en-US"/>
          </a:p>
        </p:txBody>
      </p: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Title 1"/>
          <p:cNvSpPr>
            <a:spLocks noGrp="1"/>
          </p:cNvSpPr>
          <p:nvPr>
            <p:ph type="title"/>
          </p:nvPr>
        </p:nvSpPr>
        <p:spPr/>
        <p:txBody>
          <a:bodyPr/>
          <a:lstStyle/>
          <a:p>
            <a:pPr eaLnBrk="1" hangingPunct="1"/>
            <a:r>
              <a:rPr lang="en-US" smtClean="0">
                <a:ea typeface="ＭＳ Ｐゴシック" pitchFamily="34" charset="-128"/>
              </a:rPr>
              <a:t>Related Work</a:t>
            </a:r>
          </a:p>
        </p:txBody>
      </p:sp>
      <p:sp>
        <p:nvSpPr>
          <p:cNvPr id="21507" name="Content Placeholder 2"/>
          <p:cNvSpPr>
            <a:spLocks noGrp="1"/>
          </p:cNvSpPr>
          <p:nvPr>
            <p:ph idx="1"/>
          </p:nvPr>
        </p:nvSpPr>
        <p:spPr>
          <a:xfrm>
            <a:off x="457200" y="1600200"/>
            <a:ext cx="8229600" cy="4648200"/>
          </a:xfrm>
        </p:spPr>
        <p:txBody>
          <a:bodyPr/>
          <a:lstStyle/>
          <a:p>
            <a:pPr eaLnBrk="1" hangingPunct="1"/>
            <a:r>
              <a:rPr lang="en-US" sz="2400" dirty="0" smtClean="0">
                <a:ea typeface="ＭＳ Ｐゴシック" pitchFamily="34" charset="-128"/>
              </a:rPr>
              <a:t>Multiple DFAs </a:t>
            </a:r>
            <a:r>
              <a:rPr lang="en-US" sz="2400" dirty="0" smtClean="0">
                <a:solidFill>
                  <a:srgbClr val="6B6BCF"/>
                </a:solidFill>
                <a:ea typeface="ＭＳ Ｐゴシック" pitchFamily="34" charset="-128"/>
              </a:rPr>
              <a:t>[Yu </a:t>
            </a:r>
            <a:r>
              <a:rPr lang="en-US" sz="2400" i="1" dirty="0" smtClean="0">
                <a:solidFill>
                  <a:srgbClr val="6B6BCF"/>
                </a:solidFill>
                <a:ea typeface="ＭＳ Ｐゴシック" pitchFamily="34" charset="-128"/>
              </a:rPr>
              <a:t>et al.</a:t>
            </a:r>
            <a:r>
              <a:rPr lang="en-US" sz="2400" dirty="0" smtClean="0">
                <a:solidFill>
                  <a:srgbClr val="6B6BCF"/>
                </a:solidFill>
                <a:ea typeface="ＭＳ Ｐゴシック" pitchFamily="34" charset="-128"/>
              </a:rPr>
              <a:t>, ANCS’06]</a:t>
            </a:r>
          </a:p>
          <a:p>
            <a:pPr eaLnBrk="1" hangingPunct="1"/>
            <a:r>
              <a:rPr lang="en-US" sz="2400" dirty="0" smtClean="0">
                <a:ea typeface="ＭＳ Ｐゴシック" pitchFamily="34" charset="-128"/>
              </a:rPr>
              <a:t>XFAs </a:t>
            </a:r>
            <a:r>
              <a:rPr lang="en-US" sz="2400" dirty="0" smtClean="0">
                <a:solidFill>
                  <a:srgbClr val="6B6BCF"/>
                </a:solidFill>
                <a:ea typeface="ＭＳ Ｐゴシック" pitchFamily="34" charset="-128"/>
              </a:rPr>
              <a:t>[Smith </a:t>
            </a:r>
            <a:r>
              <a:rPr lang="en-US" sz="2400" i="1" dirty="0" smtClean="0">
                <a:solidFill>
                  <a:srgbClr val="6B6BCF"/>
                </a:solidFill>
                <a:ea typeface="ＭＳ Ｐゴシック" pitchFamily="34" charset="-128"/>
              </a:rPr>
              <a:t>et al.</a:t>
            </a:r>
            <a:r>
              <a:rPr lang="en-US" sz="2400" dirty="0" smtClean="0">
                <a:solidFill>
                  <a:srgbClr val="6B6BCF"/>
                </a:solidFill>
                <a:ea typeface="ＭＳ Ｐゴシック" pitchFamily="34" charset="-128"/>
              </a:rPr>
              <a:t>, Oakland’08, SIGCOMM’08]</a:t>
            </a:r>
          </a:p>
          <a:p>
            <a:pPr eaLnBrk="1" hangingPunct="1"/>
            <a:r>
              <a:rPr lang="en-US" sz="2400" dirty="0" smtClean="0">
                <a:ea typeface="ＭＳ Ｐゴシック" pitchFamily="34" charset="-128"/>
              </a:rPr>
              <a:t>D</a:t>
            </a:r>
            <a:r>
              <a:rPr lang="en-US" sz="2400" baseline="30000" dirty="0" smtClean="0">
                <a:ea typeface="ＭＳ Ｐゴシック" pitchFamily="34" charset="-128"/>
              </a:rPr>
              <a:t>2</a:t>
            </a:r>
            <a:r>
              <a:rPr lang="en-US" sz="2400" dirty="0" smtClean="0">
                <a:ea typeface="ＭＳ Ｐゴシック" pitchFamily="34" charset="-128"/>
              </a:rPr>
              <a:t>FA </a:t>
            </a:r>
            <a:r>
              <a:rPr lang="en-US" sz="2400" dirty="0" smtClean="0">
                <a:solidFill>
                  <a:srgbClr val="6B6BCF"/>
                </a:solidFill>
                <a:ea typeface="ＭＳ Ｐゴシック" pitchFamily="34" charset="-128"/>
              </a:rPr>
              <a:t>[Kumar </a:t>
            </a:r>
            <a:r>
              <a:rPr lang="en-US" sz="2400" i="1" dirty="0" smtClean="0">
                <a:solidFill>
                  <a:srgbClr val="6B6BCF"/>
                </a:solidFill>
                <a:ea typeface="ＭＳ Ｐゴシック" pitchFamily="34" charset="-128"/>
              </a:rPr>
              <a:t>et al.</a:t>
            </a:r>
            <a:r>
              <a:rPr lang="en-US" sz="2400" dirty="0" smtClean="0">
                <a:solidFill>
                  <a:srgbClr val="6B6BCF"/>
                </a:solidFill>
                <a:ea typeface="ＭＳ Ｐゴシック" pitchFamily="34" charset="-128"/>
              </a:rPr>
              <a:t>, SIGCOMM’06]</a:t>
            </a:r>
          </a:p>
          <a:p>
            <a:pPr eaLnBrk="1" hangingPunct="1"/>
            <a:r>
              <a:rPr lang="en-US" sz="2400" dirty="0" smtClean="0">
                <a:ea typeface="ＭＳ Ｐゴシック" pitchFamily="34" charset="-128"/>
              </a:rPr>
              <a:t>Hybrid finite automata </a:t>
            </a:r>
            <a:r>
              <a:rPr lang="en-US" sz="2400" dirty="0" smtClean="0">
                <a:solidFill>
                  <a:srgbClr val="6B6BCF"/>
                </a:solidFill>
                <a:ea typeface="ＭＳ Ｐゴシック" pitchFamily="34" charset="-128"/>
              </a:rPr>
              <a:t>[</a:t>
            </a:r>
            <a:r>
              <a:rPr lang="en-US" sz="2400" dirty="0" err="1" smtClean="0">
                <a:solidFill>
                  <a:srgbClr val="6B6BCF"/>
                </a:solidFill>
                <a:ea typeface="ＭＳ Ｐゴシック" pitchFamily="34" charset="-128"/>
              </a:rPr>
              <a:t>Becchi</a:t>
            </a:r>
            <a:r>
              <a:rPr lang="en-US" sz="2400" dirty="0" smtClean="0">
                <a:solidFill>
                  <a:srgbClr val="6B6BCF"/>
                </a:solidFill>
                <a:ea typeface="ＭＳ Ｐゴシック" pitchFamily="34" charset="-128"/>
              </a:rPr>
              <a:t> </a:t>
            </a:r>
            <a:r>
              <a:rPr lang="en-US" sz="2400" i="1" dirty="0" smtClean="0">
                <a:solidFill>
                  <a:srgbClr val="6B6BCF"/>
                </a:solidFill>
                <a:ea typeface="ＭＳ Ｐゴシック" pitchFamily="34" charset="-128"/>
              </a:rPr>
              <a:t>et al.</a:t>
            </a:r>
            <a:r>
              <a:rPr lang="en-US" sz="2400" dirty="0" smtClean="0">
                <a:solidFill>
                  <a:srgbClr val="6B6BCF"/>
                </a:solidFill>
                <a:ea typeface="ＭＳ Ｐゴシック" pitchFamily="34" charset="-128"/>
              </a:rPr>
              <a:t>, ANCS’08]</a:t>
            </a:r>
          </a:p>
          <a:p>
            <a:pPr eaLnBrk="1" hangingPunct="1"/>
            <a:r>
              <a:rPr lang="en-US" sz="2400" dirty="0" err="1" smtClean="0">
                <a:ea typeface="ＭＳ Ｐゴシック" pitchFamily="34" charset="-128"/>
              </a:rPr>
              <a:t>Multibyte</a:t>
            </a:r>
            <a:r>
              <a:rPr lang="en-US" sz="2400" dirty="0" smtClean="0">
                <a:ea typeface="ＭＳ Ｐゴシック" pitchFamily="34" charset="-128"/>
              </a:rPr>
              <a:t> speculative matching </a:t>
            </a:r>
            <a:r>
              <a:rPr lang="en-US" sz="2400" dirty="0" smtClean="0">
                <a:solidFill>
                  <a:srgbClr val="6B6BCF"/>
                </a:solidFill>
                <a:ea typeface="ＭＳ Ｐゴシック" pitchFamily="34" charset="-128"/>
              </a:rPr>
              <a:t>[</a:t>
            </a:r>
            <a:r>
              <a:rPr lang="en-US" sz="2400" dirty="0" err="1" smtClean="0">
                <a:solidFill>
                  <a:srgbClr val="6B6BCF"/>
                </a:solidFill>
                <a:ea typeface="ＭＳ Ｐゴシック" pitchFamily="34" charset="-128"/>
              </a:rPr>
              <a:t>Luchaup</a:t>
            </a:r>
            <a:r>
              <a:rPr lang="en-US" sz="2400" dirty="0" smtClean="0">
                <a:solidFill>
                  <a:srgbClr val="6B6BCF"/>
                </a:solidFill>
                <a:ea typeface="ＭＳ Ｐゴシック" pitchFamily="34" charset="-128"/>
              </a:rPr>
              <a:t> </a:t>
            </a:r>
            <a:r>
              <a:rPr lang="en-US" sz="2400" i="1" dirty="0" smtClean="0">
                <a:solidFill>
                  <a:srgbClr val="6B6BCF"/>
                </a:solidFill>
                <a:ea typeface="ＭＳ Ｐゴシック" pitchFamily="34" charset="-128"/>
              </a:rPr>
              <a:t>et al.</a:t>
            </a:r>
            <a:r>
              <a:rPr lang="en-US" sz="2400" dirty="0" smtClean="0">
                <a:solidFill>
                  <a:srgbClr val="6B6BCF"/>
                </a:solidFill>
                <a:ea typeface="ＭＳ Ｐゴシック" pitchFamily="34" charset="-128"/>
              </a:rPr>
              <a:t>, RAID’09]</a:t>
            </a:r>
          </a:p>
          <a:p>
            <a:r>
              <a:rPr lang="en-US" sz="2400" dirty="0" smtClean="0"/>
              <a:t>DFA-based Submatch extraction [</a:t>
            </a:r>
            <a:r>
              <a:rPr lang="en-US" sz="2400" dirty="0" smtClean="0">
                <a:solidFill>
                  <a:srgbClr val="6B6BCF"/>
                </a:solidFill>
                <a:ea typeface="ＭＳ Ｐゴシック" pitchFamily="34" charset="-128"/>
              </a:rPr>
              <a:t>Horne </a:t>
            </a:r>
            <a:r>
              <a:rPr lang="en-US" sz="2400" i="1" dirty="0" smtClean="0">
                <a:solidFill>
                  <a:srgbClr val="6B6BCF"/>
                </a:solidFill>
                <a:ea typeface="ＭＳ Ｐゴシック" pitchFamily="34" charset="-128"/>
              </a:rPr>
              <a:t>et al</a:t>
            </a:r>
            <a:r>
              <a:rPr lang="en-US" sz="2400" dirty="0" smtClean="0">
                <a:solidFill>
                  <a:srgbClr val="6B6BCF"/>
                </a:solidFill>
                <a:ea typeface="ＭＳ Ｐゴシック" pitchFamily="34" charset="-128"/>
              </a:rPr>
              <a:t>., LATA’13</a:t>
            </a:r>
            <a:r>
              <a:rPr lang="en-US" sz="2400" dirty="0" smtClean="0"/>
              <a:t>]</a:t>
            </a:r>
          </a:p>
          <a:p>
            <a:r>
              <a:rPr lang="en-US" sz="2400" dirty="0" smtClean="0"/>
              <a:t>RE2 [</a:t>
            </a:r>
            <a:r>
              <a:rPr lang="en-US" sz="2400" dirty="0" smtClean="0">
                <a:solidFill>
                  <a:srgbClr val="6B6BCF"/>
                </a:solidFill>
                <a:ea typeface="ＭＳ Ｐゴシック" pitchFamily="34" charset="-128"/>
              </a:rPr>
              <a:t>Cox, code.google.com/p/re2</a:t>
            </a:r>
            <a:r>
              <a:rPr lang="en-US" sz="2400" dirty="0" smtClean="0"/>
              <a:t>]</a:t>
            </a:r>
          </a:p>
          <a:p>
            <a:r>
              <a:rPr lang="en-US" sz="2400" dirty="0" smtClean="0"/>
              <a:t>TNFA [</a:t>
            </a:r>
            <a:r>
              <a:rPr lang="en-US" sz="2400" dirty="0" err="1" smtClean="0">
                <a:solidFill>
                  <a:srgbClr val="6B6BCF"/>
                </a:solidFill>
                <a:ea typeface="ＭＳ Ｐゴシック" pitchFamily="34" charset="-128"/>
              </a:rPr>
              <a:t>Laurikari</a:t>
            </a:r>
            <a:r>
              <a:rPr lang="en-US" sz="2400" dirty="0" smtClean="0">
                <a:solidFill>
                  <a:srgbClr val="6B6BCF"/>
                </a:solidFill>
                <a:ea typeface="ＭＳ Ｐゴシック" pitchFamily="34" charset="-128"/>
              </a:rPr>
              <a:t> </a:t>
            </a:r>
            <a:r>
              <a:rPr lang="en-US" sz="2400" i="1" dirty="0" smtClean="0">
                <a:solidFill>
                  <a:srgbClr val="6B6BCF"/>
                </a:solidFill>
                <a:ea typeface="ＭＳ Ｐゴシック" pitchFamily="34" charset="-128"/>
              </a:rPr>
              <a:t>et al.</a:t>
            </a:r>
            <a:r>
              <a:rPr lang="en-US" sz="2400" dirty="0" smtClean="0">
                <a:solidFill>
                  <a:srgbClr val="6B6BCF"/>
                </a:solidFill>
                <a:ea typeface="ＭＳ Ｐゴシック" pitchFamily="34" charset="-128"/>
              </a:rPr>
              <a:t>, SPIRE’00</a:t>
            </a:r>
            <a:r>
              <a:rPr lang="en-US" sz="2400" dirty="0" smtClean="0"/>
              <a:t>]</a:t>
            </a:r>
          </a:p>
          <a:p>
            <a:r>
              <a:rPr lang="en-US" sz="2400" dirty="0" smtClean="0"/>
              <a:t>PCRE [</a:t>
            </a:r>
            <a:r>
              <a:rPr lang="en-US" sz="2400" dirty="0" smtClean="0">
                <a:solidFill>
                  <a:srgbClr val="6B6BCF"/>
                </a:solidFill>
                <a:ea typeface="ＭＳ Ｐゴシック" pitchFamily="34" charset="-128"/>
              </a:rPr>
              <a:t>www.pcre.org</a:t>
            </a:r>
            <a:r>
              <a:rPr lang="en-US" sz="2400" dirty="0" smtClean="0"/>
              <a:t>]</a:t>
            </a:r>
          </a:p>
          <a:p>
            <a:pPr eaLnBrk="1" hangingPunct="1"/>
            <a:r>
              <a:rPr lang="en-US" sz="2400" dirty="0" smtClean="0">
                <a:ea typeface="ＭＳ Ｐゴシック" pitchFamily="34" charset="-128"/>
              </a:rPr>
              <a:t>Many more – see my papers for details</a:t>
            </a:r>
          </a:p>
          <a:p>
            <a:pPr eaLnBrk="1" hangingPunct="1"/>
            <a:endParaRPr lang="en-US" sz="2400" dirty="0" smtClean="0">
              <a:ea typeface="ＭＳ Ｐゴシック" pitchFamily="34" charset="-128"/>
            </a:endParaRPr>
          </a:p>
        </p:txBody>
      </p:sp>
      <p:sp>
        <p:nvSpPr>
          <p:cNvPr id="46084" name="Slide Number Placeholder 3"/>
          <p:cNvSpPr>
            <a:spLocks noGrp="1"/>
          </p:cNvSpPr>
          <p:nvPr>
            <p:ph type="sldNum" sz="quarter" idx="10"/>
          </p:nvPr>
        </p:nvSpPr>
        <p:spPr>
          <a:noFill/>
        </p:spPr>
        <p:txBody>
          <a:bodyPr/>
          <a:lstStyle/>
          <a:p>
            <a:fld id="{A6278790-9BD1-4D7B-A89F-435028D40C55}" type="slidenum">
              <a:rPr lang="en-US"/>
              <a:pPr/>
              <a:t>53</a:t>
            </a:fld>
            <a:endParaRPr lang="en-US"/>
          </a:p>
        </p:txBody>
      </p:sp>
    </p:spTree>
  </p:cSld>
  <p:clrMapOvr>
    <a:masterClrMapping/>
  </p:clrMapOvr>
  <p:transition advTm="23993"/>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Conclusion</a:t>
            </a:r>
            <a:endParaRPr lang="en-US" dirty="0"/>
          </a:p>
        </p:txBody>
      </p:sp>
      <p:sp>
        <p:nvSpPr>
          <p:cNvPr id="3" name="Content Placeholder 2"/>
          <p:cNvSpPr>
            <a:spLocks noGrp="1"/>
          </p:cNvSpPr>
          <p:nvPr>
            <p:ph idx="1"/>
          </p:nvPr>
        </p:nvSpPr>
        <p:spPr>
          <a:xfrm>
            <a:off x="457200" y="1524000"/>
            <a:ext cx="8229600" cy="4572000"/>
          </a:xfrm>
        </p:spPr>
        <p:txBody>
          <a:bodyPr/>
          <a:lstStyle/>
          <a:p>
            <a:r>
              <a:rPr lang="en-US" dirty="0" smtClean="0"/>
              <a:t>New algorithms for time and space-efficient pattern matching</a:t>
            </a:r>
          </a:p>
          <a:p>
            <a:pPr lvl="1"/>
            <a:r>
              <a:rPr lang="en-US" dirty="0" smtClean="0"/>
              <a:t>NFA-OBDD: a time and space efficient data structure for regular expressions</a:t>
            </a:r>
          </a:p>
          <a:p>
            <a:pPr lvl="2"/>
            <a:r>
              <a:rPr lang="en-US" dirty="0" smtClean="0"/>
              <a:t>1000x faster than NFAs</a:t>
            </a:r>
          </a:p>
          <a:p>
            <a:pPr lvl="1"/>
            <a:r>
              <a:rPr lang="en-US" dirty="0" err="1" smtClean="0"/>
              <a:t>Submatch</a:t>
            </a:r>
            <a:r>
              <a:rPr lang="en-US" dirty="0" smtClean="0"/>
              <a:t>-OBDD: an extension of NFA-OBDD to model </a:t>
            </a:r>
            <a:r>
              <a:rPr lang="en-US" dirty="0" err="1" smtClean="0"/>
              <a:t>submatch</a:t>
            </a:r>
            <a:r>
              <a:rPr lang="en-US" dirty="0" smtClean="0"/>
              <a:t> extraction</a:t>
            </a:r>
          </a:p>
          <a:p>
            <a:pPr lvl="2"/>
            <a:r>
              <a:rPr lang="en-US" dirty="0" smtClean="0"/>
              <a:t>10x faster than RE2 and PCRE for combined patterns</a:t>
            </a:r>
          </a:p>
          <a:p>
            <a:pPr lvl="1"/>
            <a:r>
              <a:rPr lang="en-US" dirty="0" smtClean="0"/>
              <a:t>NFA-</a:t>
            </a:r>
            <a:r>
              <a:rPr lang="en-US" dirty="0" err="1" smtClean="0"/>
              <a:t>backref</a:t>
            </a:r>
            <a:r>
              <a:rPr lang="en-US" dirty="0" smtClean="0"/>
              <a:t>: an NFA-based algorithm for patterns with back references</a:t>
            </a:r>
          </a:p>
          <a:p>
            <a:pPr lvl="2"/>
            <a:r>
              <a:rPr lang="en-US" dirty="0" smtClean="0"/>
              <a:t>1000x faster than PCRE for certain patterns</a:t>
            </a:r>
          </a:p>
          <a:p>
            <a:pPr lvl="2"/>
            <a:r>
              <a:rPr lang="en-US" dirty="0" smtClean="0"/>
              <a:t>10x slower than PCRE for benign patterns</a:t>
            </a:r>
          </a:p>
          <a:p>
            <a:endParaRPr lang="en-US" dirty="0" smtClean="0"/>
          </a:p>
        </p:txBody>
      </p:sp>
      <p:sp>
        <p:nvSpPr>
          <p:cNvPr id="4" name="Slide Number Placeholder 3"/>
          <p:cNvSpPr>
            <a:spLocks noGrp="1"/>
          </p:cNvSpPr>
          <p:nvPr>
            <p:ph type="sldNum" sz="quarter" idx="10"/>
          </p:nvPr>
        </p:nvSpPr>
        <p:spPr/>
        <p:txBody>
          <a:bodyPr/>
          <a:lstStyle/>
          <a:p>
            <a:fld id="{2EC333B5-80CE-4E4C-8940-BF400749D67B}" type="slidenum">
              <a:rPr lang="en-US" smtClean="0"/>
              <a:pPr/>
              <a:t>54</a:t>
            </a:fld>
            <a:endParaRPr lang="en-US"/>
          </a:p>
        </p:txBody>
      </p:sp>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Acknowledgment</a:t>
            </a:r>
            <a:endParaRPr lang="en-US" dirty="0"/>
          </a:p>
        </p:txBody>
      </p:sp>
      <p:sp>
        <p:nvSpPr>
          <p:cNvPr id="3" name="Content Placeholder 2"/>
          <p:cNvSpPr>
            <a:spLocks noGrp="1"/>
          </p:cNvSpPr>
          <p:nvPr>
            <p:ph idx="1"/>
          </p:nvPr>
        </p:nvSpPr>
        <p:spPr/>
        <p:txBody>
          <a:bodyPr/>
          <a:lstStyle/>
          <a:p>
            <a:r>
              <a:rPr lang="en-US" sz="2000" b="1" dirty="0" smtClean="0">
                <a:ea typeface="ＭＳ Ｐゴシック" pitchFamily="34" charset="-128"/>
              </a:rPr>
              <a:t>Advisor:</a:t>
            </a:r>
            <a:r>
              <a:rPr lang="en-US" sz="2000" dirty="0" smtClean="0">
                <a:ea typeface="ＭＳ Ｐゴシック" pitchFamily="34" charset="-128"/>
              </a:rPr>
              <a:t> Prof. </a:t>
            </a:r>
            <a:r>
              <a:rPr lang="en-US" sz="2000" dirty="0" err="1" smtClean="0">
                <a:ea typeface="ＭＳ Ｐゴシック" pitchFamily="34" charset="-128"/>
              </a:rPr>
              <a:t>Vinod</a:t>
            </a:r>
            <a:r>
              <a:rPr lang="en-US" sz="2000" dirty="0" smtClean="0">
                <a:ea typeface="ＭＳ Ｐゴシック" pitchFamily="34" charset="-128"/>
              </a:rPr>
              <a:t> Ganapathy</a:t>
            </a:r>
          </a:p>
          <a:p>
            <a:r>
              <a:rPr lang="en-US" sz="2000" b="1" dirty="0" smtClean="0">
                <a:ea typeface="ＭＳ Ｐゴシック" pitchFamily="34" charset="-128"/>
              </a:rPr>
              <a:t>Research directors:</a:t>
            </a:r>
            <a:r>
              <a:rPr lang="en-US" sz="2000" dirty="0" smtClean="0">
                <a:ea typeface="ＭＳ Ｐゴシック" pitchFamily="34" charset="-128"/>
              </a:rPr>
              <a:t> Prof. </a:t>
            </a:r>
            <a:r>
              <a:rPr lang="en-US" sz="2000" dirty="0" err="1" smtClean="0">
                <a:ea typeface="ＭＳ Ｐゴシック" pitchFamily="34" charset="-128"/>
              </a:rPr>
              <a:t>Vinod</a:t>
            </a:r>
            <a:r>
              <a:rPr lang="en-US" sz="2000" dirty="0" smtClean="0">
                <a:ea typeface="ＭＳ Ｐゴシック" pitchFamily="34" charset="-128"/>
              </a:rPr>
              <a:t> Ganapathy, Prof. </a:t>
            </a:r>
            <a:r>
              <a:rPr lang="en-US" sz="2000" dirty="0" err="1" smtClean="0">
                <a:ea typeface="ＭＳ Ｐゴシック" pitchFamily="34" charset="-128"/>
              </a:rPr>
              <a:t>Liviu</a:t>
            </a:r>
            <a:r>
              <a:rPr lang="en-US" sz="2000" dirty="0" smtClean="0">
                <a:ea typeface="ＭＳ Ｐゴシック" pitchFamily="34" charset="-128"/>
              </a:rPr>
              <a:t> Iftode</a:t>
            </a:r>
          </a:p>
          <a:p>
            <a:r>
              <a:rPr lang="en-US" sz="2000" b="1" dirty="0" smtClean="0">
                <a:ea typeface="ＭＳ Ｐゴシック" pitchFamily="34" charset="-128"/>
              </a:rPr>
              <a:t>Thesis Committee:</a:t>
            </a:r>
            <a:r>
              <a:rPr lang="en-US" sz="2000" dirty="0" smtClean="0">
                <a:ea typeface="ＭＳ Ｐゴシック" pitchFamily="34" charset="-128"/>
              </a:rPr>
              <a:t> Prof. </a:t>
            </a:r>
            <a:r>
              <a:rPr lang="en-US" sz="2000" dirty="0" err="1" smtClean="0">
                <a:ea typeface="ＭＳ Ｐゴシック" pitchFamily="34" charset="-128"/>
              </a:rPr>
              <a:t>Vinod</a:t>
            </a:r>
            <a:r>
              <a:rPr lang="en-US" sz="2000" dirty="0" smtClean="0">
                <a:ea typeface="ＭＳ Ｐゴシック" pitchFamily="34" charset="-128"/>
              </a:rPr>
              <a:t> Ganapathy, Prof. </a:t>
            </a:r>
            <a:r>
              <a:rPr lang="en-US" sz="2000" dirty="0" err="1" smtClean="0">
                <a:ea typeface="ＭＳ Ｐゴシック" pitchFamily="34" charset="-128"/>
              </a:rPr>
              <a:t>Liviu</a:t>
            </a:r>
            <a:r>
              <a:rPr lang="en-US" sz="2000" dirty="0" smtClean="0">
                <a:ea typeface="ＭＳ Ｐゴシック" pitchFamily="34" charset="-128"/>
              </a:rPr>
              <a:t> Iftode, Prof. </a:t>
            </a:r>
            <a:r>
              <a:rPr lang="en-US" sz="2000" dirty="0" err="1" smtClean="0">
                <a:ea typeface="ＭＳ Ｐゴシック" pitchFamily="34" charset="-128"/>
              </a:rPr>
              <a:t>Badri</a:t>
            </a:r>
            <a:r>
              <a:rPr lang="en-US" sz="2000" dirty="0" smtClean="0">
                <a:ea typeface="ＭＳ Ｐゴシック" pitchFamily="34" charset="-128"/>
              </a:rPr>
              <a:t> Nath, and Dr. </a:t>
            </a:r>
            <a:r>
              <a:rPr lang="en-US" sz="2000" dirty="0" err="1" smtClean="0">
                <a:ea typeface="ＭＳ Ｐゴシック" pitchFamily="34" charset="-128"/>
              </a:rPr>
              <a:t>Abhinav</a:t>
            </a:r>
            <a:r>
              <a:rPr lang="en-US" sz="2000" dirty="0" smtClean="0">
                <a:ea typeface="ＭＳ Ｐゴシック" pitchFamily="34" charset="-128"/>
              </a:rPr>
              <a:t> Srivastava</a:t>
            </a:r>
          </a:p>
          <a:p>
            <a:r>
              <a:rPr lang="en-US" sz="2000" b="1" dirty="0" smtClean="0">
                <a:ea typeface="ＭＳ Ｐゴシック" pitchFamily="34" charset="-128"/>
              </a:rPr>
              <a:t>Co-authors:</a:t>
            </a:r>
            <a:r>
              <a:rPr lang="en-US" sz="2000" dirty="0" smtClean="0">
                <a:ea typeface="ＭＳ Ｐゴシック" pitchFamily="34" charset="-128"/>
              </a:rPr>
              <a:t> Vinod Ganapathy, Liviu Iftode, Randy Smith, Rezwana Karim, Pratyusa Manadhata, William Horne, Prasad Rao, Nader Boushehrinejadmoradi, Pallab Roy, Markus </a:t>
            </a:r>
            <a:r>
              <a:rPr lang="en-US" sz="2000" dirty="0" err="1" smtClean="0">
                <a:ea typeface="ＭＳ Ｐゴシック" pitchFamily="34" charset="-128"/>
              </a:rPr>
              <a:t>Jakobsson</a:t>
            </a:r>
            <a:r>
              <a:rPr lang="en-US" sz="2000" dirty="0" smtClean="0">
                <a:ea typeface="ＭＳ Ｐゴシック" pitchFamily="34" charset="-128"/>
              </a:rPr>
              <a:t>, …</a:t>
            </a:r>
          </a:p>
          <a:p>
            <a:r>
              <a:rPr lang="en-US" sz="2000" b="1" dirty="0" smtClean="0">
                <a:ea typeface="ＭＳ Ｐゴシック" pitchFamily="34" charset="-128"/>
              </a:rPr>
              <a:t>Colleagues:</a:t>
            </a:r>
            <a:r>
              <a:rPr lang="en-US" sz="2000" dirty="0" smtClean="0">
                <a:ea typeface="ＭＳ Ｐゴシック" pitchFamily="34" charset="-128"/>
              </a:rPr>
              <a:t> Mohan Dhawan, Shakeel Butt, Lu Han, Amruta Gokhale, Rezwana Karim, and Nader Boushehrinejadmoradi</a:t>
            </a:r>
          </a:p>
          <a:p>
            <a:r>
              <a:rPr lang="en-US" sz="2000" b="1" dirty="0" smtClean="0">
                <a:ea typeface="ＭＳ Ｐゴシック" pitchFamily="34" charset="-128"/>
              </a:rPr>
              <a:t>My wife:</a:t>
            </a:r>
            <a:r>
              <a:rPr lang="en-US" sz="2000" dirty="0" smtClean="0">
                <a:ea typeface="ＭＳ Ｐゴシック" pitchFamily="34" charset="-128"/>
              </a:rPr>
              <a:t> Weiwei Tang</a:t>
            </a:r>
          </a:p>
        </p:txBody>
      </p:sp>
      <p:sp>
        <p:nvSpPr>
          <p:cNvPr id="4" name="Slide Number Placeholder 3"/>
          <p:cNvSpPr>
            <a:spLocks noGrp="1"/>
          </p:cNvSpPr>
          <p:nvPr>
            <p:ph type="sldNum" sz="quarter" idx="10"/>
          </p:nvPr>
        </p:nvSpPr>
        <p:spPr/>
        <p:txBody>
          <a:bodyPr/>
          <a:lstStyle/>
          <a:p>
            <a:fld id="{2EC333B5-80CE-4E4C-8940-BF400749D67B}" type="slidenum">
              <a:rPr lang="en-US" smtClean="0"/>
              <a:pPr/>
              <a:t>55</a:t>
            </a:fld>
            <a:endParaRPr lang="en-US" dirty="0"/>
          </a:p>
        </p:txBody>
      </p:sp>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Future Directions</a:t>
            </a:r>
            <a:endParaRPr lang="en-US" dirty="0"/>
          </a:p>
        </p:txBody>
      </p:sp>
      <p:sp>
        <p:nvSpPr>
          <p:cNvPr id="3" name="Content Placeholder 2"/>
          <p:cNvSpPr>
            <a:spLocks noGrp="1"/>
          </p:cNvSpPr>
          <p:nvPr>
            <p:ph idx="1"/>
          </p:nvPr>
        </p:nvSpPr>
        <p:spPr/>
        <p:txBody>
          <a:bodyPr/>
          <a:lstStyle/>
          <a:p>
            <a:r>
              <a:rPr lang="en-US" dirty="0" smtClean="0"/>
              <a:t>Hardware Implementation</a:t>
            </a:r>
          </a:p>
          <a:p>
            <a:pPr lvl="1"/>
            <a:r>
              <a:rPr lang="en-US" dirty="0" smtClean="0"/>
              <a:t>NFA-OBDD</a:t>
            </a:r>
          </a:p>
          <a:p>
            <a:pPr lvl="1"/>
            <a:r>
              <a:rPr lang="en-US" dirty="0" err="1" smtClean="0"/>
              <a:t>Submatch</a:t>
            </a:r>
            <a:r>
              <a:rPr lang="en-US" dirty="0" smtClean="0"/>
              <a:t>-OBDD</a:t>
            </a:r>
          </a:p>
          <a:p>
            <a:pPr lvl="1"/>
            <a:r>
              <a:rPr lang="en-US" dirty="0" smtClean="0"/>
              <a:t>NFA-</a:t>
            </a:r>
            <a:r>
              <a:rPr lang="en-US" dirty="0" err="1" smtClean="0"/>
              <a:t>Backref</a:t>
            </a:r>
            <a:endParaRPr lang="en-US" dirty="0" smtClean="0"/>
          </a:p>
          <a:p>
            <a:r>
              <a:rPr lang="en-US" dirty="0" smtClean="0"/>
              <a:t>Parallel pattern matching</a:t>
            </a:r>
          </a:p>
          <a:p>
            <a:pPr lvl="1"/>
            <a:r>
              <a:rPr lang="en-US" dirty="0" smtClean="0"/>
              <a:t>Multithreading using GPUs</a:t>
            </a:r>
          </a:p>
          <a:p>
            <a:pPr lvl="1"/>
            <a:r>
              <a:rPr lang="en-US" dirty="0" smtClean="0"/>
              <a:t>Multithreading using multi-core processors</a:t>
            </a:r>
          </a:p>
          <a:p>
            <a:pPr lvl="1"/>
            <a:r>
              <a:rPr lang="en-US" dirty="0" smtClean="0"/>
              <a:t>Speculative NFA-based pattern matching</a:t>
            </a:r>
          </a:p>
        </p:txBody>
      </p:sp>
      <p:sp>
        <p:nvSpPr>
          <p:cNvPr id="4" name="Slide Number Placeholder 3"/>
          <p:cNvSpPr>
            <a:spLocks noGrp="1"/>
          </p:cNvSpPr>
          <p:nvPr>
            <p:ph type="sldNum" sz="quarter" idx="10"/>
          </p:nvPr>
        </p:nvSpPr>
        <p:spPr/>
        <p:txBody>
          <a:bodyPr/>
          <a:lstStyle/>
          <a:p>
            <a:fld id="{2EC333B5-80CE-4E4C-8940-BF400749D67B}" type="slidenum">
              <a:rPr lang="en-US" smtClean="0"/>
              <a:pPr/>
              <a:t>56</a:t>
            </a:fld>
            <a:endParaRPr lang="en-US"/>
          </a:p>
        </p:txBody>
      </p:sp>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Other Contributions</a:t>
            </a:r>
            <a:endParaRPr lang="en-US" dirty="0"/>
          </a:p>
        </p:txBody>
      </p:sp>
      <p:sp>
        <p:nvSpPr>
          <p:cNvPr id="3" name="Content Placeholder 2"/>
          <p:cNvSpPr>
            <a:spLocks noGrp="1"/>
          </p:cNvSpPr>
          <p:nvPr>
            <p:ph idx="1"/>
          </p:nvPr>
        </p:nvSpPr>
        <p:spPr/>
        <p:txBody>
          <a:bodyPr/>
          <a:lstStyle/>
          <a:p>
            <a:r>
              <a:rPr lang="en-US" sz="2800" dirty="0" smtClean="0"/>
              <a:t>Enhancing Users’ Comprehension of Android Permissions </a:t>
            </a:r>
            <a:r>
              <a:rPr lang="en-US" sz="2800" dirty="0" smtClean="0">
                <a:solidFill>
                  <a:schemeClr val="accent2">
                    <a:lumMod val="60000"/>
                    <a:lumOff val="40000"/>
                  </a:schemeClr>
                </a:solidFill>
              </a:rPr>
              <a:t>[</a:t>
            </a:r>
            <a:r>
              <a:rPr lang="en-US" sz="2400" dirty="0" smtClean="0">
                <a:solidFill>
                  <a:schemeClr val="accent2">
                    <a:lumMod val="60000"/>
                    <a:lumOff val="40000"/>
                  </a:schemeClr>
                </a:solidFill>
              </a:rPr>
              <a:t>SPSM’12</a:t>
            </a:r>
            <a:r>
              <a:rPr lang="en-US" sz="2800" dirty="0" smtClean="0">
                <a:solidFill>
                  <a:schemeClr val="accent2">
                    <a:lumMod val="60000"/>
                    <a:lumOff val="40000"/>
                  </a:schemeClr>
                </a:solidFill>
              </a:rPr>
              <a:t>]</a:t>
            </a:r>
          </a:p>
          <a:p>
            <a:r>
              <a:rPr lang="en-US" sz="2800" dirty="0" smtClean="0"/>
              <a:t>Enhancing Mobile Malware Detection with Social Collaboration </a:t>
            </a:r>
            <a:r>
              <a:rPr lang="en-US" sz="2800" dirty="0" smtClean="0">
                <a:solidFill>
                  <a:schemeClr val="accent2">
                    <a:lumMod val="60000"/>
                    <a:lumOff val="40000"/>
                  </a:schemeClr>
                </a:solidFill>
              </a:rPr>
              <a:t>[</a:t>
            </a:r>
            <a:r>
              <a:rPr lang="en-US" sz="2400" dirty="0" smtClean="0">
                <a:solidFill>
                  <a:schemeClr val="accent2">
                    <a:lumMod val="60000"/>
                    <a:lumOff val="40000"/>
                  </a:schemeClr>
                </a:solidFill>
              </a:rPr>
              <a:t>Socialcom’12</a:t>
            </a:r>
            <a:r>
              <a:rPr lang="en-US" sz="2800" dirty="0" smtClean="0">
                <a:solidFill>
                  <a:schemeClr val="accent2">
                    <a:lumMod val="60000"/>
                    <a:lumOff val="40000"/>
                  </a:schemeClr>
                </a:solidFill>
              </a:rPr>
              <a:t>]</a:t>
            </a:r>
          </a:p>
          <a:p>
            <a:r>
              <a:rPr lang="en-US" sz="2800" dirty="0" smtClean="0"/>
              <a:t>Quantifying Security in Preference-based Authentication </a:t>
            </a:r>
            <a:r>
              <a:rPr lang="en-US" sz="2800" dirty="0" smtClean="0">
                <a:solidFill>
                  <a:schemeClr val="accent2">
                    <a:lumMod val="60000"/>
                    <a:lumOff val="40000"/>
                  </a:schemeClr>
                </a:solidFill>
              </a:rPr>
              <a:t>[</a:t>
            </a:r>
            <a:r>
              <a:rPr lang="en-US" sz="2400" dirty="0" smtClean="0">
                <a:solidFill>
                  <a:schemeClr val="accent2">
                    <a:lumMod val="60000"/>
                    <a:lumOff val="40000"/>
                  </a:schemeClr>
                </a:solidFill>
              </a:rPr>
              <a:t>DIM’08</a:t>
            </a:r>
            <a:r>
              <a:rPr lang="en-US" sz="2800" dirty="0" smtClean="0">
                <a:solidFill>
                  <a:schemeClr val="accent2">
                    <a:lumMod val="60000"/>
                    <a:lumOff val="40000"/>
                  </a:schemeClr>
                </a:solidFill>
              </a:rPr>
              <a:t>]</a:t>
            </a:r>
          </a:p>
          <a:p>
            <a:r>
              <a:rPr lang="en-US" sz="2800" dirty="0" smtClean="0"/>
              <a:t>Love and Authentication</a:t>
            </a:r>
            <a:r>
              <a:rPr lang="en-US" sz="2800" dirty="0" smtClean="0">
                <a:solidFill>
                  <a:schemeClr val="accent2">
                    <a:lumMod val="60000"/>
                    <a:lumOff val="40000"/>
                  </a:schemeClr>
                </a:solidFill>
              </a:rPr>
              <a:t> [</a:t>
            </a:r>
            <a:r>
              <a:rPr lang="en-US" sz="2400" dirty="0" smtClean="0">
                <a:solidFill>
                  <a:schemeClr val="accent2">
                    <a:lumMod val="60000"/>
                    <a:lumOff val="40000"/>
                  </a:schemeClr>
                </a:solidFill>
              </a:rPr>
              <a:t>CHI’08</a:t>
            </a:r>
            <a:r>
              <a:rPr lang="en-US" sz="2800" dirty="0" smtClean="0">
                <a:solidFill>
                  <a:schemeClr val="accent2">
                    <a:lumMod val="60000"/>
                    <a:lumOff val="40000"/>
                  </a:schemeClr>
                </a:solidFill>
              </a:rPr>
              <a:t>]</a:t>
            </a:r>
          </a:p>
          <a:p>
            <a:r>
              <a:rPr lang="en-US" sz="2800" dirty="0" smtClean="0"/>
              <a:t>Discount Anonymous On-demand Routing for Mobile Ad hoc Networks </a:t>
            </a:r>
            <a:r>
              <a:rPr lang="en-US" sz="2800" dirty="0" smtClean="0">
                <a:solidFill>
                  <a:schemeClr val="accent2">
                    <a:lumMod val="60000"/>
                    <a:lumOff val="40000"/>
                  </a:schemeClr>
                </a:solidFill>
              </a:rPr>
              <a:t>[</a:t>
            </a:r>
            <a:r>
              <a:rPr lang="en-US" sz="2400" dirty="0" smtClean="0">
                <a:solidFill>
                  <a:schemeClr val="accent2">
                    <a:lumMod val="60000"/>
                    <a:lumOff val="40000"/>
                  </a:schemeClr>
                </a:solidFill>
              </a:rPr>
              <a:t>SecureComm’06</a:t>
            </a:r>
            <a:r>
              <a:rPr lang="en-US" sz="2800" dirty="0" smtClean="0">
                <a:solidFill>
                  <a:schemeClr val="accent2">
                    <a:lumMod val="60000"/>
                    <a:lumOff val="40000"/>
                  </a:schemeClr>
                </a:solidFill>
              </a:rPr>
              <a:t>]</a:t>
            </a:r>
          </a:p>
        </p:txBody>
      </p:sp>
      <p:sp>
        <p:nvSpPr>
          <p:cNvPr id="4" name="Slide Number Placeholder 3"/>
          <p:cNvSpPr>
            <a:spLocks noGrp="1"/>
          </p:cNvSpPr>
          <p:nvPr>
            <p:ph type="sldNum" sz="quarter" idx="10"/>
          </p:nvPr>
        </p:nvSpPr>
        <p:spPr/>
        <p:txBody>
          <a:bodyPr/>
          <a:lstStyle/>
          <a:p>
            <a:fld id="{2EC333B5-80CE-4E4C-8940-BF400749D67B}" type="slidenum">
              <a:rPr lang="en-US" smtClean="0"/>
              <a:pPr/>
              <a:t>57</a:t>
            </a:fld>
            <a:endParaRPr lang="en-US"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ea typeface="ＭＳ Ｐゴシック" pitchFamily="34" charset="-128"/>
              </a:rPr>
              <a:t>The Reality: Time-space Tradeoff</a:t>
            </a:r>
            <a:endParaRPr lang="en-US" dirty="0"/>
          </a:p>
        </p:txBody>
      </p:sp>
      <p:sp>
        <p:nvSpPr>
          <p:cNvPr id="4" name="Slide Number Placeholder 3"/>
          <p:cNvSpPr>
            <a:spLocks noGrp="1"/>
          </p:cNvSpPr>
          <p:nvPr>
            <p:ph type="sldNum" sz="quarter" idx="10"/>
          </p:nvPr>
        </p:nvSpPr>
        <p:spPr/>
        <p:txBody>
          <a:bodyPr/>
          <a:lstStyle/>
          <a:p>
            <a:fld id="{2EC333B5-80CE-4E4C-8940-BF400749D67B}" type="slidenum">
              <a:rPr lang="en-US" smtClean="0"/>
              <a:pPr/>
              <a:t>6</a:t>
            </a:fld>
            <a:endParaRPr lang="en-US"/>
          </a:p>
        </p:txBody>
      </p:sp>
      <p:cxnSp>
        <p:nvCxnSpPr>
          <p:cNvPr id="5" name="Straight Arrow Connector 4"/>
          <p:cNvCxnSpPr/>
          <p:nvPr/>
        </p:nvCxnSpPr>
        <p:spPr bwMode="auto">
          <a:xfrm>
            <a:off x="2057400" y="5365032"/>
            <a:ext cx="4343400" cy="1588"/>
          </a:xfrm>
          <a:prstGeom prst="straightConnector1">
            <a:avLst/>
          </a:prstGeom>
          <a:solidFill>
            <a:srgbClr val="00B8FF"/>
          </a:solidFill>
          <a:ln w="25400" cap="flat" cmpd="sng" algn="ctr">
            <a:solidFill>
              <a:schemeClr val="tx1"/>
            </a:solidFill>
            <a:prstDash val="solid"/>
            <a:round/>
            <a:headEnd type="none" w="med" len="med"/>
            <a:tailEnd type="arrow"/>
          </a:ln>
          <a:effectLst/>
        </p:spPr>
      </p:cxnSp>
      <p:cxnSp>
        <p:nvCxnSpPr>
          <p:cNvPr id="6" name="Straight Arrow Connector 5"/>
          <p:cNvCxnSpPr/>
          <p:nvPr/>
        </p:nvCxnSpPr>
        <p:spPr bwMode="auto">
          <a:xfrm rot="5400000" flipH="1" flipV="1">
            <a:off x="342106" y="3650532"/>
            <a:ext cx="3429794" cy="794"/>
          </a:xfrm>
          <a:prstGeom prst="straightConnector1">
            <a:avLst/>
          </a:prstGeom>
          <a:solidFill>
            <a:srgbClr val="00B8FF"/>
          </a:solidFill>
          <a:ln w="25400" cap="flat" cmpd="sng" algn="ctr">
            <a:solidFill>
              <a:schemeClr val="tx1"/>
            </a:solidFill>
            <a:prstDash val="solid"/>
            <a:round/>
            <a:headEnd type="none" w="med" len="med"/>
            <a:tailEnd type="arrow"/>
          </a:ln>
          <a:effectLst/>
        </p:spPr>
      </p:cxnSp>
      <p:sp>
        <p:nvSpPr>
          <p:cNvPr id="7" name="TextBox 6"/>
          <p:cNvSpPr txBox="1"/>
          <p:nvPr/>
        </p:nvSpPr>
        <p:spPr>
          <a:xfrm>
            <a:off x="4495800" y="5441232"/>
            <a:ext cx="1905000" cy="349968"/>
          </a:xfrm>
          <a:prstGeom prst="rect">
            <a:avLst/>
          </a:prstGeom>
          <a:noFill/>
        </p:spPr>
        <p:txBody>
          <a:bodyPr wrap="square" rtlCol="0">
            <a:spAutoFit/>
          </a:bodyPr>
          <a:lstStyle/>
          <a:p>
            <a:r>
              <a:rPr lang="en-US" dirty="0" smtClean="0"/>
              <a:t>Space</a:t>
            </a:r>
            <a:endParaRPr lang="en-US" dirty="0"/>
          </a:p>
        </p:txBody>
      </p:sp>
      <p:sp>
        <p:nvSpPr>
          <p:cNvPr id="8" name="TextBox 7"/>
          <p:cNvSpPr txBox="1"/>
          <p:nvPr/>
        </p:nvSpPr>
        <p:spPr>
          <a:xfrm>
            <a:off x="1219200" y="3231432"/>
            <a:ext cx="914400" cy="369332"/>
          </a:xfrm>
          <a:prstGeom prst="rect">
            <a:avLst/>
          </a:prstGeom>
          <a:noFill/>
        </p:spPr>
        <p:txBody>
          <a:bodyPr wrap="square" rtlCol="0">
            <a:spAutoFit/>
          </a:bodyPr>
          <a:lstStyle/>
          <a:p>
            <a:r>
              <a:rPr lang="en-US" dirty="0" smtClean="0"/>
              <a:t>Time</a:t>
            </a:r>
            <a:endParaRPr lang="en-US" dirty="0"/>
          </a:p>
        </p:txBody>
      </p:sp>
      <p:sp>
        <p:nvSpPr>
          <p:cNvPr id="9" name="4-Point Star 8"/>
          <p:cNvSpPr/>
          <p:nvPr/>
        </p:nvSpPr>
        <p:spPr bwMode="auto">
          <a:xfrm>
            <a:off x="2514600" y="4419600"/>
            <a:ext cx="609600" cy="609600"/>
          </a:xfrm>
          <a:prstGeom prst="star4">
            <a:avLst/>
          </a:prstGeom>
          <a:solidFill>
            <a:srgbClr val="00B05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57200" rtl="0" eaLnBrk="1" fontAlgn="base" latinLnBrk="0" hangingPunct="0">
              <a:lnSpc>
                <a:spcPct val="93000"/>
              </a:lnSpc>
              <a:spcBef>
                <a:spcPct val="0"/>
              </a:spcBef>
              <a:spcAft>
                <a:spcPct val="0"/>
              </a:spcAft>
              <a:buClr>
                <a:srgbClr val="000000"/>
              </a:buClr>
              <a:buSzPct val="100000"/>
              <a:buFont typeface="Times New Roman" pitchFamily="16" charset="0"/>
              <a:buNone/>
              <a:tabLst/>
            </a:pPr>
            <a:endParaRPr kumimoji="0" lang="en-US" sz="1800" b="0" i="0" u="none" strike="noStrike" cap="none" normalizeH="0" baseline="0" smtClean="0">
              <a:ln>
                <a:noFill/>
              </a:ln>
              <a:effectLst/>
              <a:latin typeface="Arial" charset="0"/>
            </a:endParaRPr>
          </a:p>
        </p:txBody>
      </p:sp>
      <p:sp>
        <p:nvSpPr>
          <p:cNvPr id="10" name="TextBox 9"/>
          <p:cNvSpPr txBox="1"/>
          <p:nvPr/>
        </p:nvSpPr>
        <p:spPr>
          <a:xfrm>
            <a:off x="2514600" y="4855912"/>
            <a:ext cx="990600" cy="369332"/>
          </a:xfrm>
          <a:prstGeom prst="rect">
            <a:avLst/>
          </a:prstGeom>
          <a:noFill/>
        </p:spPr>
        <p:txBody>
          <a:bodyPr wrap="square" rtlCol="0">
            <a:spAutoFit/>
          </a:bodyPr>
          <a:lstStyle/>
          <a:p>
            <a:r>
              <a:rPr lang="en-US" dirty="0" smtClean="0"/>
              <a:t>Ideal</a:t>
            </a:r>
            <a:endParaRPr lang="en-US" dirty="0"/>
          </a:p>
        </p:txBody>
      </p:sp>
      <p:sp>
        <p:nvSpPr>
          <p:cNvPr id="12" name="TextBox 11"/>
          <p:cNvSpPr txBox="1"/>
          <p:nvPr/>
        </p:nvSpPr>
        <p:spPr>
          <a:xfrm>
            <a:off x="5598160" y="4450632"/>
            <a:ext cx="2250440" cy="607602"/>
          </a:xfrm>
          <a:prstGeom prst="rect">
            <a:avLst/>
          </a:prstGeom>
          <a:noFill/>
        </p:spPr>
        <p:txBody>
          <a:bodyPr wrap="square" rtlCol="0">
            <a:spAutoFit/>
          </a:bodyPr>
          <a:lstStyle/>
          <a:p>
            <a:r>
              <a:rPr lang="en-US" dirty="0" smtClean="0"/>
              <a:t>DFA (deterministic finite automaton)</a:t>
            </a:r>
            <a:endParaRPr lang="en-US" dirty="0"/>
          </a:p>
        </p:txBody>
      </p:sp>
      <p:sp>
        <p:nvSpPr>
          <p:cNvPr id="13" name="7-Point Star 12"/>
          <p:cNvSpPr/>
          <p:nvPr/>
        </p:nvSpPr>
        <p:spPr bwMode="auto">
          <a:xfrm>
            <a:off x="2590800" y="2164632"/>
            <a:ext cx="381000" cy="381000"/>
          </a:xfrm>
          <a:prstGeom prst="star7">
            <a:avLst/>
          </a:prstGeom>
          <a:solidFill>
            <a:srgbClr val="00B8FF"/>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57200" rtl="0" eaLnBrk="1" fontAlgn="base" latinLnBrk="0" hangingPunct="0">
              <a:lnSpc>
                <a:spcPct val="93000"/>
              </a:lnSpc>
              <a:spcBef>
                <a:spcPct val="0"/>
              </a:spcBef>
              <a:spcAft>
                <a:spcPct val="0"/>
              </a:spcAft>
              <a:buClr>
                <a:srgbClr val="000000"/>
              </a:buClr>
              <a:buSzPct val="100000"/>
              <a:buFont typeface="Times New Roman" pitchFamily="16" charset="0"/>
              <a:buNone/>
              <a:tabLst/>
            </a:pPr>
            <a:endParaRPr kumimoji="0" lang="en-US" sz="1800" b="0" i="0" u="none" strike="noStrike" cap="none" normalizeH="0" baseline="0" smtClean="0">
              <a:ln>
                <a:noFill/>
              </a:ln>
              <a:effectLst/>
              <a:latin typeface="Arial" charset="0"/>
            </a:endParaRPr>
          </a:p>
        </p:txBody>
      </p:sp>
      <p:sp>
        <p:nvSpPr>
          <p:cNvPr id="14" name="TextBox 13"/>
          <p:cNvSpPr txBox="1"/>
          <p:nvPr/>
        </p:nvSpPr>
        <p:spPr>
          <a:xfrm>
            <a:off x="2971800" y="2133600"/>
            <a:ext cx="2667000" cy="646331"/>
          </a:xfrm>
          <a:prstGeom prst="rect">
            <a:avLst/>
          </a:prstGeom>
          <a:noFill/>
        </p:spPr>
        <p:txBody>
          <a:bodyPr wrap="square" rtlCol="0">
            <a:spAutoFit/>
          </a:bodyPr>
          <a:lstStyle/>
          <a:p>
            <a:r>
              <a:rPr lang="en-US" dirty="0" smtClean="0"/>
              <a:t>NFA (non-deterministic finite automaton)</a:t>
            </a:r>
            <a:endParaRPr lang="en-US" dirty="0"/>
          </a:p>
        </p:txBody>
      </p:sp>
      <p:sp>
        <p:nvSpPr>
          <p:cNvPr id="15" name="Plus 14"/>
          <p:cNvSpPr/>
          <p:nvPr/>
        </p:nvSpPr>
        <p:spPr bwMode="auto">
          <a:xfrm>
            <a:off x="2514600" y="3962400"/>
            <a:ext cx="533400" cy="533400"/>
          </a:xfrm>
          <a:prstGeom prst="mathPlus">
            <a:avLst/>
          </a:prstGeom>
          <a:solidFill>
            <a:schemeClr val="accent1">
              <a:lumMod val="60000"/>
              <a:lumOff val="4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57200" rtl="0" eaLnBrk="1" fontAlgn="base" latinLnBrk="0" hangingPunct="0">
              <a:lnSpc>
                <a:spcPct val="93000"/>
              </a:lnSpc>
              <a:spcBef>
                <a:spcPct val="0"/>
              </a:spcBef>
              <a:spcAft>
                <a:spcPct val="0"/>
              </a:spcAft>
              <a:buClr>
                <a:srgbClr val="000000"/>
              </a:buClr>
              <a:buSzPct val="100000"/>
              <a:buFont typeface="Times New Roman" pitchFamily="16" charset="0"/>
              <a:buNone/>
              <a:tabLst/>
            </a:pPr>
            <a:endParaRPr kumimoji="0" lang="en-US" sz="1800" b="0" i="0" u="none" strike="noStrike" cap="none" normalizeH="0" baseline="0" smtClean="0">
              <a:ln>
                <a:noFill/>
              </a:ln>
              <a:effectLst/>
              <a:latin typeface="Arial" charset="0"/>
            </a:endParaRPr>
          </a:p>
        </p:txBody>
      </p:sp>
      <p:sp>
        <p:nvSpPr>
          <p:cNvPr id="16" name="TextBox 15"/>
          <p:cNvSpPr txBox="1"/>
          <p:nvPr/>
        </p:nvSpPr>
        <p:spPr>
          <a:xfrm>
            <a:off x="2935792" y="1447800"/>
            <a:ext cx="3465008" cy="646331"/>
          </a:xfrm>
          <a:prstGeom prst="rect">
            <a:avLst/>
          </a:prstGeom>
          <a:noFill/>
        </p:spPr>
        <p:txBody>
          <a:bodyPr wrap="square" rtlCol="0">
            <a:spAutoFit/>
          </a:bodyPr>
          <a:lstStyle/>
          <a:p>
            <a:r>
              <a:rPr lang="en-US" dirty="0" smtClean="0"/>
              <a:t>Backtracking (under algorithmic complexity attacks)</a:t>
            </a:r>
            <a:endParaRPr lang="en-US" dirty="0"/>
          </a:p>
        </p:txBody>
      </p:sp>
      <p:sp>
        <p:nvSpPr>
          <p:cNvPr id="17" name="Multiply 16"/>
          <p:cNvSpPr/>
          <p:nvPr/>
        </p:nvSpPr>
        <p:spPr bwMode="auto">
          <a:xfrm>
            <a:off x="5181600" y="4515896"/>
            <a:ext cx="533400" cy="533400"/>
          </a:xfrm>
          <a:prstGeom prst="mathMultiply">
            <a:avLst/>
          </a:prstGeom>
          <a:solidFill>
            <a:schemeClr val="accent6">
              <a:lumMod val="60000"/>
              <a:lumOff val="4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57200" rtl="0" eaLnBrk="1" fontAlgn="base" latinLnBrk="0" hangingPunct="0">
              <a:lnSpc>
                <a:spcPct val="93000"/>
              </a:lnSpc>
              <a:spcBef>
                <a:spcPct val="0"/>
              </a:spcBef>
              <a:spcAft>
                <a:spcPct val="0"/>
              </a:spcAft>
              <a:buClr>
                <a:srgbClr val="000000"/>
              </a:buClr>
              <a:buSzPct val="100000"/>
              <a:buFont typeface="Times New Roman" pitchFamily="16" charset="0"/>
              <a:buNone/>
              <a:tabLst/>
            </a:pPr>
            <a:endParaRPr kumimoji="0" lang="en-US" sz="1800" b="0" i="0" u="none" strike="noStrike" cap="none" normalizeH="0" baseline="0" smtClean="0">
              <a:ln>
                <a:noFill/>
              </a:ln>
              <a:effectLst/>
              <a:latin typeface="Arial" charset="0"/>
            </a:endParaRPr>
          </a:p>
        </p:txBody>
      </p:sp>
      <p:sp>
        <p:nvSpPr>
          <p:cNvPr id="20" name="Plus 19"/>
          <p:cNvSpPr/>
          <p:nvPr/>
        </p:nvSpPr>
        <p:spPr bwMode="auto">
          <a:xfrm>
            <a:off x="2514600" y="1524000"/>
            <a:ext cx="533400" cy="533400"/>
          </a:xfrm>
          <a:prstGeom prst="mathPlus">
            <a:avLst/>
          </a:prstGeom>
          <a:solidFill>
            <a:srgbClr val="FF0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57200" rtl="0" eaLnBrk="1" fontAlgn="base" latinLnBrk="0" hangingPunct="0">
              <a:lnSpc>
                <a:spcPct val="93000"/>
              </a:lnSpc>
              <a:spcBef>
                <a:spcPct val="0"/>
              </a:spcBef>
              <a:spcAft>
                <a:spcPct val="0"/>
              </a:spcAft>
              <a:buClr>
                <a:srgbClr val="000000"/>
              </a:buClr>
              <a:buSzPct val="100000"/>
              <a:buFont typeface="Times New Roman" pitchFamily="16" charset="0"/>
              <a:buNone/>
              <a:tabLst/>
            </a:pPr>
            <a:endParaRPr kumimoji="0" lang="en-US" sz="1800" b="0" i="0" u="none" strike="noStrike" cap="none" normalizeH="0" baseline="0" smtClean="0">
              <a:ln>
                <a:noFill/>
              </a:ln>
              <a:effectLst/>
              <a:latin typeface="Arial" charset="0"/>
            </a:endParaRPr>
          </a:p>
        </p:txBody>
      </p:sp>
      <p:sp>
        <p:nvSpPr>
          <p:cNvPr id="21" name="TextBox 20"/>
          <p:cNvSpPr txBox="1"/>
          <p:nvPr/>
        </p:nvSpPr>
        <p:spPr>
          <a:xfrm>
            <a:off x="2895600" y="3995904"/>
            <a:ext cx="2209800" cy="646331"/>
          </a:xfrm>
          <a:prstGeom prst="rect">
            <a:avLst/>
          </a:prstGeom>
          <a:noFill/>
        </p:spPr>
        <p:txBody>
          <a:bodyPr wrap="square" rtlCol="0">
            <a:spAutoFit/>
          </a:bodyPr>
          <a:lstStyle/>
          <a:p>
            <a:r>
              <a:rPr lang="en-US" dirty="0" smtClean="0"/>
              <a:t>Backtracking (with benign patterns)</a:t>
            </a:r>
            <a:endParaRPr lang="en-US" dirty="0"/>
          </a:p>
        </p:txBody>
      </p:sp>
      <p:sp>
        <p:nvSpPr>
          <p:cNvPr id="18" name="TextBox 17"/>
          <p:cNvSpPr txBox="1"/>
          <p:nvPr/>
        </p:nvSpPr>
        <p:spPr>
          <a:xfrm>
            <a:off x="3572695" y="3647552"/>
            <a:ext cx="2218505" cy="369332"/>
          </a:xfrm>
          <a:prstGeom prst="rect">
            <a:avLst/>
          </a:prstGeom>
          <a:noFill/>
        </p:spPr>
        <p:txBody>
          <a:bodyPr wrap="square" rtlCol="0">
            <a:spAutoFit/>
          </a:bodyPr>
          <a:lstStyle/>
          <a:p>
            <a:r>
              <a:rPr lang="en-US" dirty="0" smtClean="0"/>
              <a:t>My contribution</a:t>
            </a:r>
            <a:endParaRPr lang="en-US" dirty="0"/>
          </a:p>
        </p:txBody>
      </p:sp>
      <p:sp>
        <p:nvSpPr>
          <p:cNvPr id="19" name="5-Point Star 18"/>
          <p:cNvSpPr/>
          <p:nvPr/>
        </p:nvSpPr>
        <p:spPr>
          <a:xfrm>
            <a:off x="3181984" y="3647552"/>
            <a:ext cx="457200" cy="381000"/>
          </a:xfrm>
          <a:prstGeom prst="star5">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linds(horizontal)">
                                      <p:cBhvr>
                                        <p:cTn id="7" dur="500"/>
                                        <p:tgtEl>
                                          <p:spTgt spid="9"/>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blinds(horizontal)">
                                      <p:cBhvr>
                                        <p:cTn id="10" dur="500"/>
                                        <p:tgtEl>
                                          <p:spTgt spid="10"/>
                                        </p:tgtEl>
                                      </p:cBhvr>
                                    </p:animEffect>
                                  </p:childTnLst>
                                </p:cTn>
                              </p:par>
                            </p:childTnLst>
                          </p:cTn>
                        </p:par>
                      </p:childTnLst>
                    </p:cTn>
                  </p:par>
                  <p:par>
                    <p:cTn id="11" fill="hold">
                      <p:stCondLst>
                        <p:cond delay="indefinite"/>
                      </p:stCondLst>
                      <p:childTnLst>
                        <p:par>
                          <p:cTn id="12" fill="hold">
                            <p:stCondLst>
                              <p:cond delay="0"/>
                            </p:stCondLst>
                            <p:childTnLst>
                              <p:par>
                                <p:cTn id="13" presetID="3" presetClass="entr" presetSubtype="10" fill="hold" grpId="0" nodeType="click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blinds(horizontal)">
                                      <p:cBhvr>
                                        <p:cTn id="15" dur="500"/>
                                        <p:tgtEl>
                                          <p:spTgt spid="17"/>
                                        </p:tgtEl>
                                      </p:cBhvr>
                                    </p:animEffect>
                                  </p:childTnLst>
                                </p:cTn>
                              </p:par>
                              <p:par>
                                <p:cTn id="16" presetID="3" presetClass="entr" presetSubtype="10" fill="hold" grpId="0" nodeType="withEffect">
                                  <p:stCondLst>
                                    <p:cond delay="0"/>
                                  </p:stCondLst>
                                  <p:childTnLst>
                                    <p:set>
                                      <p:cBhvr>
                                        <p:cTn id="17" dur="1" fill="hold">
                                          <p:stCondLst>
                                            <p:cond delay="0"/>
                                          </p:stCondLst>
                                        </p:cTn>
                                        <p:tgtEl>
                                          <p:spTgt spid="12"/>
                                        </p:tgtEl>
                                        <p:attrNameLst>
                                          <p:attrName>style.visibility</p:attrName>
                                        </p:attrNameLst>
                                      </p:cBhvr>
                                      <p:to>
                                        <p:strVal val="visible"/>
                                      </p:to>
                                    </p:set>
                                    <p:animEffect transition="in" filter="blinds(horizontal)">
                                      <p:cBhvr>
                                        <p:cTn id="18" dur="500"/>
                                        <p:tgtEl>
                                          <p:spTgt spid="12"/>
                                        </p:tgtEl>
                                      </p:cBhvr>
                                    </p:animEffect>
                                  </p:childTnLst>
                                </p:cTn>
                              </p:par>
                            </p:childTnLst>
                          </p:cTn>
                        </p:par>
                      </p:childTnLst>
                    </p:cTn>
                  </p:par>
                  <p:par>
                    <p:cTn id="19" fill="hold">
                      <p:stCondLst>
                        <p:cond delay="indefinite"/>
                      </p:stCondLst>
                      <p:childTnLst>
                        <p:par>
                          <p:cTn id="20" fill="hold">
                            <p:stCondLst>
                              <p:cond delay="0"/>
                            </p:stCondLst>
                            <p:childTnLst>
                              <p:par>
                                <p:cTn id="21" presetID="3" presetClass="entr" presetSubtype="10" fill="hold" grpId="0" nodeType="clickEffect">
                                  <p:stCondLst>
                                    <p:cond delay="0"/>
                                  </p:stCondLst>
                                  <p:childTnLst>
                                    <p:set>
                                      <p:cBhvr>
                                        <p:cTn id="22" dur="1" fill="hold">
                                          <p:stCondLst>
                                            <p:cond delay="0"/>
                                          </p:stCondLst>
                                        </p:cTn>
                                        <p:tgtEl>
                                          <p:spTgt spid="14"/>
                                        </p:tgtEl>
                                        <p:attrNameLst>
                                          <p:attrName>style.visibility</p:attrName>
                                        </p:attrNameLst>
                                      </p:cBhvr>
                                      <p:to>
                                        <p:strVal val="visible"/>
                                      </p:to>
                                    </p:set>
                                    <p:animEffect transition="in" filter="blinds(horizontal)">
                                      <p:cBhvr>
                                        <p:cTn id="23" dur="500"/>
                                        <p:tgtEl>
                                          <p:spTgt spid="14"/>
                                        </p:tgtEl>
                                      </p:cBhvr>
                                    </p:animEffect>
                                  </p:childTnLst>
                                </p:cTn>
                              </p:par>
                              <p:par>
                                <p:cTn id="24" presetID="3" presetClass="entr" presetSubtype="10" fill="hold" grpId="0" nodeType="withEffect">
                                  <p:stCondLst>
                                    <p:cond delay="0"/>
                                  </p:stCondLst>
                                  <p:childTnLst>
                                    <p:set>
                                      <p:cBhvr>
                                        <p:cTn id="25" dur="1" fill="hold">
                                          <p:stCondLst>
                                            <p:cond delay="0"/>
                                          </p:stCondLst>
                                        </p:cTn>
                                        <p:tgtEl>
                                          <p:spTgt spid="13"/>
                                        </p:tgtEl>
                                        <p:attrNameLst>
                                          <p:attrName>style.visibility</p:attrName>
                                        </p:attrNameLst>
                                      </p:cBhvr>
                                      <p:to>
                                        <p:strVal val="visible"/>
                                      </p:to>
                                    </p:set>
                                    <p:animEffect transition="in" filter="blinds(horizontal)">
                                      <p:cBhvr>
                                        <p:cTn id="26" dur="500"/>
                                        <p:tgtEl>
                                          <p:spTgt spid="13"/>
                                        </p:tgtEl>
                                      </p:cBhvr>
                                    </p:animEffect>
                                  </p:childTnLst>
                                </p:cTn>
                              </p:par>
                            </p:childTnLst>
                          </p:cTn>
                        </p:par>
                      </p:childTnLst>
                    </p:cTn>
                  </p:par>
                  <p:par>
                    <p:cTn id="27" fill="hold">
                      <p:stCondLst>
                        <p:cond delay="indefinite"/>
                      </p:stCondLst>
                      <p:childTnLst>
                        <p:par>
                          <p:cTn id="28" fill="hold">
                            <p:stCondLst>
                              <p:cond delay="0"/>
                            </p:stCondLst>
                            <p:childTnLst>
                              <p:par>
                                <p:cTn id="29" presetID="3" presetClass="entr" presetSubtype="10" fill="hold" grpId="0" nodeType="clickEffect">
                                  <p:stCondLst>
                                    <p:cond delay="0"/>
                                  </p:stCondLst>
                                  <p:childTnLst>
                                    <p:set>
                                      <p:cBhvr>
                                        <p:cTn id="30" dur="1" fill="hold">
                                          <p:stCondLst>
                                            <p:cond delay="0"/>
                                          </p:stCondLst>
                                        </p:cTn>
                                        <p:tgtEl>
                                          <p:spTgt spid="15"/>
                                        </p:tgtEl>
                                        <p:attrNameLst>
                                          <p:attrName>style.visibility</p:attrName>
                                        </p:attrNameLst>
                                      </p:cBhvr>
                                      <p:to>
                                        <p:strVal val="visible"/>
                                      </p:to>
                                    </p:set>
                                    <p:animEffect transition="in" filter="blinds(horizontal)">
                                      <p:cBhvr>
                                        <p:cTn id="31" dur="500"/>
                                        <p:tgtEl>
                                          <p:spTgt spid="15"/>
                                        </p:tgtEl>
                                      </p:cBhvr>
                                    </p:animEffect>
                                  </p:childTnLst>
                                </p:cTn>
                              </p:par>
                              <p:par>
                                <p:cTn id="32" presetID="3" presetClass="entr" presetSubtype="10" fill="hold" grpId="0" nodeType="withEffect">
                                  <p:stCondLst>
                                    <p:cond delay="0"/>
                                  </p:stCondLst>
                                  <p:childTnLst>
                                    <p:set>
                                      <p:cBhvr>
                                        <p:cTn id="33" dur="1" fill="hold">
                                          <p:stCondLst>
                                            <p:cond delay="0"/>
                                          </p:stCondLst>
                                        </p:cTn>
                                        <p:tgtEl>
                                          <p:spTgt spid="21"/>
                                        </p:tgtEl>
                                        <p:attrNameLst>
                                          <p:attrName>style.visibility</p:attrName>
                                        </p:attrNameLst>
                                      </p:cBhvr>
                                      <p:to>
                                        <p:strVal val="visible"/>
                                      </p:to>
                                    </p:set>
                                    <p:animEffect transition="in" filter="blinds(horizontal)">
                                      <p:cBhvr>
                                        <p:cTn id="34" dur="500"/>
                                        <p:tgtEl>
                                          <p:spTgt spid="21"/>
                                        </p:tgtEl>
                                      </p:cBhvr>
                                    </p:animEffect>
                                  </p:childTnLst>
                                </p:cTn>
                              </p:par>
                            </p:childTnLst>
                          </p:cTn>
                        </p:par>
                      </p:childTnLst>
                    </p:cTn>
                  </p:par>
                  <p:par>
                    <p:cTn id="35" fill="hold">
                      <p:stCondLst>
                        <p:cond delay="indefinite"/>
                      </p:stCondLst>
                      <p:childTnLst>
                        <p:par>
                          <p:cTn id="36" fill="hold">
                            <p:stCondLst>
                              <p:cond delay="0"/>
                            </p:stCondLst>
                            <p:childTnLst>
                              <p:par>
                                <p:cTn id="37" presetID="3" presetClass="entr" presetSubtype="10" fill="hold" grpId="0" nodeType="clickEffect">
                                  <p:stCondLst>
                                    <p:cond delay="0"/>
                                  </p:stCondLst>
                                  <p:childTnLst>
                                    <p:set>
                                      <p:cBhvr>
                                        <p:cTn id="38" dur="1" fill="hold">
                                          <p:stCondLst>
                                            <p:cond delay="0"/>
                                          </p:stCondLst>
                                        </p:cTn>
                                        <p:tgtEl>
                                          <p:spTgt spid="20"/>
                                        </p:tgtEl>
                                        <p:attrNameLst>
                                          <p:attrName>style.visibility</p:attrName>
                                        </p:attrNameLst>
                                      </p:cBhvr>
                                      <p:to>
                                        <p:strVal val="visible"/>
                                      </p:to>
                                    </p:set>
                                    <p:animEffect transition="in" filter="blinds(horizontal)">
                                      <p:cBhvr>
                                        <p:cTn id="39" dur="500"/>
                                        <p:tgtEl>
                                          <p:spTgt spid="20"/>
                                        </p:tgtEl>
                                      </p:cBhvr>
                                    </p:animEffect>
                                  </p:childTnLst>
                                </p:cTn>
                              </p:par>
                              <p:par>
                                <p:cTn id="40" presetID="3" presetClass="entr" presetSubtype="10" fill="hold" grpId="0" nodeType="withEffect">
                                  <p:stCondLst>
                                    <p:cond delay="0"/>
                                  </p:stCondLst>
                                  <p:childTnLst>
                                    <p:set>
                                      <p:cBhvr>
                                        <p:cTn id="41" dur="1" fill="hold">
                                          <p:stCondLst>
                                            <p:cond delay="0"/>
                                          </p:stCondLst>
                                        </p:cTn>
                                        <p:tgtEl>
                                          <p:spTgt spid="16"/>
                                        </p:tgtEl>
                                        <p:attrNameLst>
                                          <p:attrName>style.visibility</p:attrName>
                                        </p:attrNameLst>
                                      </p:cBhvr>
                                      <p:to>
                                        <p:strVal val="visible"/>
                                      </p:to>
                                    </p:set>
                                    <p:animEffect transition="in" filter="blinds(horizontal)">
                                      <p:cBhvr>
                                        <p:cTn id="42" dur="500"/>
                                        <p:tgtEl>
                                          <p:spTgt spid="16"/>
                                        </p:tgtEl>
                                      </p:cBhvr>
                                    </p:animEffect>
                                  </p:childTnLst>
                                </p:cTn>
                              </p:par>
                            </p:childTnLst>
                          </p:cTn>
                        </p:par>
                      </p:childTnLst>
                    </p:cTn>
                  </p:par>
                  <p:par>
                    <p:cTn id="43" fill="hold">
                      <p:stCondLst>
                        <p:cond delay="indefinite"/>
                      </p:stCondLst>
                      <p:childTnLst>
                        <p:par>
                          <p:cTn id="44" fill="hold">
                            <p:stCondLst>
                              <p:cond delay="0"/>
                            </p:stCondLst>
                            <p:childTnLst>
                              <p:par>
                                <p:cTn id="45" presetID="3" presetClass="entr" presetSubtype="10" fill="hold" grpId="0" nodeType="clickEffect">
                                  <p:stCondLst>
                                    <p:cond delay="0"/>
                                  </p:stCondLst>
                                  <p:childTnLst>
                                    <p:set>
                                      <p:cBhvr>
                                        <p:cTn id="46" dur="1" fill="hold">
                                          <p:stCondLst>
                                            <p:cond delay="0"/>
                                          </p:stCondLst>
                                        </p:cTn>
                                        <p:tgtEl>
                                          <p:spTgt spid="19"/>
                                        </p:tgtEl>
                                        <p:attrNameLst>
                                          <p:attrName>style.visibility</p:attrName>
                                        </p:attrNameLst>
                                      </p:cBhvr>
                                      <p:to>
                                        <p:strVal val="visible"/>
                                      </p:to>
                                    </p:set>
                                    <p:animEffect transition="in" filter="blinds(horizontal)">
                                      <p:cBhvr>
                                        <p:cTn id="47" dur="500"/>
                                        <p:tgtEl>
                                          <p:spTgt spid="19"/>
                                        </p:tgtEl>
                                      </p:cBhvr>
                                    </p:animEffect>
                                  </p:childTnLst>
                                </p:cTn>
                              </p:par>
                              <p:par>
                                <p:cTn id="48" presetID="3" presetClass="entr" presetSubtype="10" fill="hold" grpId="0" nodeType="withEffect">
                                  <p:stCondLst>
                                    <p:cond delay="0"/>
                                  </p:stCondLst>
                                  <p:childTnLst>
                                    <p:set>
                                      <p:cBhvr>
                                        <p:cTn id="49" dur="1" fill="hold">
                                          <p:stCondLst>
                                            <p:cond delay="0"/>
                                          </p:stCondLst>
                                        </p:cTn>
                                        <p:tgtEl>
                                          <p:spTgt spid="18"/>
                                        </p:tgtEl>
                                        <p:attrNameLst>
                                          <p:attrName>style.visibility</p:attrName>
                                        </p:attrNameLst>
                                      </p:cBhvr>
                                      <p:to>
                                        <p:strVal val="visible"/>
                                      </p:to>
                                    </p:set>
                                    <p:animEffect transition="in" filter="blinds(horizontal)">
                                      <p:cBhvr>
                                        <p:cTn id="50"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p:bldP spid="12" grpId="0"/>
      <p:bldP spid="13" grpId="0" animBg="1"/>
      <p:bldP spid="14" grpId="0"/>
      <p:bldP spid="15" grpId="0" animBg="1"/>
      <p:bldP spid="16" grpId="0"/>
      <p:bldP spid="17" grpId="0" animBg="1"/>
      <p:bldP spid="20" grpId="0" animBg="1"/>
      <p:bldP spid="21" grpId="0"/>
      <p:bldP spid="18" grpId="0"/>
      <p:bldP spid="19"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Overview of My Thesis</a:t>
            </a:r>
            <a:endParaRPr lang="en-US" dirty="0"/>
          </a:p>
        </p:txBody>
      </p:sp>
      <p:sp>
        <p:nvSpPr>
          <p:cNvPr id="4" name="Slide Number Placeholder 3"/>
          <p:cNvSpPr>
            <a:spLocks noGrp="1"/>
          </p:cNvSpPr>
          <p:nvPr>
            <p:ph type="sldNum" sz="quarter" idx="10"/>
          </p:nvPr>
        </p:nvSpPr>
        <p:spPr/>
        <p:txBody>
          <a:bodyPr/>
          <a:lstStyle/>
          <a:p>
            <a:fld id="{2EC333B5-80CE-4E4C-8940-BF400749D67B}" type="slidenum">
              <a:rPr lang="en-US" smtClean="0"/>
              <a:pPr/>
              <a:t>7</a:t>
            </a:fld>
            <a:endParaRPr lang="en-US"/>
          </a:p>
        </p:txBody>
      </p:sp>
      <p:sp>
        <p:nvSpPr>
          <p:cNvPr id="8" name="Rectangle 7"/>
          <p:cNvSpPr/>
          <p:nvPr/>
        </p:nvSpPr>
        <p:spPr>
          <a:xfrm>
            <a:off x="990600" y="3429000"/>
            <a:ext cx="3657600" cy="13716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smtClean="0">
                <a:solidFill>
                  <a:schemeClr val="tx1"/>
                </a:solidFill>
              </a:rPr>
              <a:t>…</a:t>
            </a:r>
          </a:p>
          <a:p>
            <a:r>
              <a:rPr lang="en-US" dirty="0" smtClean="0">
                <a:solidFill>
                  <a:schemeClr val="tx1"/>
                </a:solidFill>
              </a:rPr>
              <a:t>“.*? address </a:t>
            </a:r>
            <a:r>
              <a:rPr lang="en-US" b="1" dirty="0" smtClean="0">
                <a:solidFill>
                  <a:srgbClr val="008000"/>
                </a:solidFill>
              </a:rPr>
              <a:t>(\d+\.\d+\.\d+\.\d+)</a:t>
            </a:r>
            <a:r>
              <a:rPr lang="en-US" dirty="0" smtClean="0">
                <a:solidFill>
                  <a:schemeClr val="tx1"/>
                </a:solidFill>
              </a:rPr>
              <a:t>, resolved by </a:t>
            </a:r>
            <a:r>
              <a:rPr lang="en-US" b="1" dirty="0" smtClean="0">
                <a:solidFill>
                  <a:srgbClr val="008000"/>
                </a:solidFill>
              </a:rPr>
              <a:t>(\d+\.\d+\.\d+\.\d+)”</a:t>
            </a:r>
          </a:p>
          <a:p>
            <a:r>
              <a:rPr lang="en-US" dirty="0" smtClean="0">
                <a:solidFill>
                  <a:schemeClr val="tx1"/>
                </a:solidFill>
              </a:rPr>
              <a:t>…</a:t>
            </a:r>
            <a:endParaRPr lang="en-US" dirty="0">
              <a:solidFill>
                <a:schemeClr val="tx1"/>
              </a:solidFill>
            </a:endParaRPr>
          </a:p>
        </p:txBody>
      </p:sp>
      <p:sp>
        <p:nvSpPr>
          <p:cNvPr id="9" name="Rectangle 8"/>
          <p:cNvSpPr/>
          <p:nvPr/>
        </p:nvSpPr>
        <p:spPr>
          <a:xfrm>
            <a:off x="990600" y="4953000"/>
            <a:ext cx="3657600" cy="10668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smtClean="0">
                <a:solidFill>
                  <a:schemeClr val="tx1"/>
                </a:solidFill>
              </a:rPr>
              <a:t>…</a:t>
            </a:r>
          </a:p>
          <a:p>
            <a:r>
              <a:rPr lang="en-US" dirty="0" smtClean="0">
                <a:solidFill>
                  <a:schemeClr val="tx1"/>
                </a:solidFill>
              </a:rPr>
              <a:t>“.*</a:t>
            </a:r>
            <a:r>
              <a:rPr lang="en-US" b="1" dirty="0" smtClean="0">
                <a:solidFill>
                  <a:srgbClr val="0000FF"/>
                </a:solidFill>
              </a:rPr>
              <a:t>(NLSessionS[^=\s]*)</a:t>
            </a:r>
            <a:r>
              <a:rPr lang="en-US" dirty="0" smtClean="0">
                <a:solidFill>
                  <a:schemeClr val="tx1"/>
                </a:solidFill>
              </a:rPr>
              <a:t>\s*=\s*\x3B.*</a:t>
            </a:r>
            <a:r>
              <a:rPr lang="en-US" b="1" dirty="0" smtClean="0">
                <a:solidFill>
                  <a:srgbClr val="0000FF"/>
                </a:solidFill>
              </a:rPr>
              <a:t>\1</a:t>
            </a:r>
            <a:r>
              <a:rPr lang="en-US" dirty="0" smtClean="0">
                <a:solidFill>
                  <a:schemeClr val="tx1"/>
                </a:solidFill>
              </a:rPr>
              <a:t>\s*=[^\s\x3B]”</a:t>
            </a:r>
          </a:p>
          <a:p>
            <a:r>
              <a:rPr lang="en-US" dirty="0" smtClean="0">
                <a:solidFill>
                  <a:schemeClr val="tx1"/>
                </a:solidFill>
              </a:rPr>
              <a:t>…</a:t>
            </a:r>
          </a:p>
        </p:txBody>
      </p:sp>
      <p:sp>
        <p:nvSpPr>
          <p:cNvPr id="13" name="Line Callout 1 12"/>
          <p:cNvSpPr/>
          <p:nvPr/>
        </p:nvSpPr>
        <p:spPr>
          <a:xfrm>
            <a:off x="5363980" y="3276600"/>
            <a:ext cx="3170420" cy="838200"/>
          </a:xfrm>
          <a:prstGeom prst="borderCallout1">
            <a:avLst>
              <a:gd name="adj1" fmla="val 18750"/>
              <a:gd name="adj2" fmla="val -8333"/>
              <a:gd name="adj3" fmla="val 76062"/>
              <a:gd name="adj4" fmla="val -34644"/>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dirty="0" smtClean="0">
                <a:solidFill>
                  <a:schemeClr val="tx1"/>
                </a:solidFill>
              </a:rPr>
              <a:t>Regular expressions +submatch extraction</a:t>
            </a:r>
          </a:p>
        </p:txBody>
      </p:sp>
      <p:sp>
        <p:nvSpPr>
          <p:cNvPr id="14" name="Line Callout 1 13"/>
          <p:cNvSpPr/>
          <p:nvPr/>
        </p:nvSpPr>
        <p:spPr>
          <a:xfrm>
            <a:off x="5334000" y="5029200"/>
            <a:ext cx="3200400" cy="838200"/>
          </a:xfrm>
          <a:prstGeom prst="borderCallout1">
            <a:avLst>
              <a:gd name="adj1" fmla="val 18750"/>
              <a:gd name="adj2" fmla="val -8333"/>
              <a:gd name="adj3" fmla="val 58178"/>
              <a:gd name="adj4" fmla="val -33977"/>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solidFill>
                  <a:schemeClr val="tx1"/>
                </a:solidFill>
              </a:rPr>
              <a:t>Regular expressions +back references</a:t>
            </a:r>
          </a:p>
        </p:txBody>
      </p:sp>
      <p:grpSp>
        <p:nvGrpSpPr>
          <p:cNvPr id="17" name="Group 16"/>
          <p:cNvGrpSpPr/>
          <p:nvPr/>
        </p:nvGrpSpPr>
        <p:grpSpPr>
          <a:xfrm>
            <a:off x="990600" y="1905000"/>
            <a:ext cx="7497580" cy="1379041"/>
            <a:chOff x="990600" y="1905000"/>
            <a:chExt cx="7497580" cy="1379041"/>
          </a:xfrm>
        </p:grpSpPr>
        <p:sp>
          <p:nvSpPr>
            <p:cNvPr id="7" name="Rectangle 6"/>
            <p:cNvSpPr/>
            <p:nvPr/>
          </p:nvSpPr>
          <p:spPr>
            <a:xfrm>
              <a:off x="990600" y="1981200"/>
              <a:ext cx="3657600" cy="12954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smtClean="0">
                  <a:solidFill>
                    <a:schemeClr val="tx1"/>
                  </a:solidFill>
                </a:rPr>
                <a:t>…</a:t>
              </a:r>
            </a:p>
            <a:p>
              <a:r>
                <a:rPr lang="en-US" dirty="0" smtClean="0">
                  <a:solidFill>
                    <a:schemeClr val="tx1"/>
                  </a:solidFill>
                </a:rPr>
                <a:t>“.*&lt;embed[^&gt;]*javascript</a:t>
              </a:r>
            </a:p>
            <a:p>
              <a:r>
                <a:rPr lang="en-US" dirty="0" smtClean="0">
                  <a:solidFill>
                    <a:schemeClr val="tx1"/>
                  </a:solidFill>
                </a:rPr>
                <a:t>^file\x3a\x2f\x2f[^\n]{400}”</a:t>
              </a:r>
            </a:p>
            <a:p>
              <a:r>
                <a:rPr lang="en-US" dirty="0" smtClean="0">
                  <a:solidFill>
                    <a:schemeClr val="tx1"/>
                  </a:solidFill>
                </a:rPr>
                <a:t>…</a:t>
              </a:r>
            </a:p>
          </p:txBody>
        </p:sp>
        <p:sp>
          <p:nvSpPr>
            <p:cNvPr id="12" name="Line Callout 1 11"/>
            <p:cNvSpPr/>
            <p:nvPr/>
          </p:nvSpPr>
          <p:spPr>
            <a:xfrm>
              <a:off x="5363980" y="1905000"/>
              <a:ext cx="3124200" cy="609600"/>
            </a:xfrm>
            <a:prstGeom prst="borderCallout1">
              <a:avLst>
                <a:gd name="adj1" fmla="val 18750"/>
                <a:gd name="adj2" fmla="val -8333"/>
                <a:gd name="adj3" fmla="val 110041"/>
                <a:gd name="adj4" fmla="val -38917"/>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dirty="0" smtClean="0">
                  <a:solidFill>
                    <a:schemeClr val="tx1"/>
                  </a:solidFill>
                </a:rPr>
                <a:t>Regular expressions</a:t>
              </a:r>
            </a:p>
          </p:txBody>
        </p:sp>
        <p:sp>
          <p:nvSpPr>
            <p:cNvPr id="15" name="TextBox 14"/>
            <p:cNvSpPr txBox="1"/>
            <p:nvPr/>
          </p:nvSpPr>
          <p:spPr>
            <a:xfrm>
              <a:off x="5369625" y="2514600"/>
              <a:ext cx="3048000" cy="769441"/>
            </a:xfrm>
            <a:prstGeom prst="rect">
              <a:avLst/>
            </a:prstGeom>
            <a:noFill/>
          </p:spPr>
          <p:txBody>
            <a:bodyPr wrap="square" rtlCol="0">
              <a:spAutoFit/>
            </a:bodyPr>
            <a:lstStyle/>
            <a:p>
              <a:pPr algn="ctr"/>
              <a:r>
                <a:rPr lang="en-US" sz="2200" dirty="0" smtClean="0"/>
                <a:t>NFA-OBDD  </a:t>
              </a:r>
              <a:r>
                <a:rPr lang="en-US" sz="2200" dirty="0" smtClean="0">
                  <a:solidFill>
                    <a:srgbClr val="7030A0"/>
                  </a:solidFill>
                </a:rPr>
                <a:t>[RAID’10, COMNET’11]</a:t>
              </a:r>
              <a:endParaRPr lang="en-US" sz="2200" dirty="0">
                <a:solidFill>
                  <a:srgbClr val="7030A0"/>
                </a:solidFill>
              </a:endParaRPr>
            </a:p>
          </p:txBody>
        </p:sp>
      </p:grpSp>
      <p:sp>
        <p:nvSpPr>
          <p:cNvPr id="18" name="TextBox 17"/>
          <p:cNvSpPr txBox="1"/>
          <p:nvPr/>
        </p:nvSpPr>
        <p:spPr>
          <a:xfrm>
            <a:off x="5410200" y="4101060"/>
            <a:ext cx="3124200" cy="769441"/>
          </a:xfrm>
          <a:prstGeom prst="rect">
            <a:avLst/>
          </a:prstGeom>
          <a:noFill/>
        </p:spPr>
        <p:txBody>
          <a:bodyPr wrap="square" rtlCol="0">
            <a:spAutoFit/>
          </a:bodyPr>
          <a:lstStyle/>
          <a:p>
            <a:pPr algn="ctr"/>
            <a:r>
              <a:rPr lang="en-US" sz="2200" dirty="0" smtClean="0"/>
              <a:t>Submatch-OBDD  </a:t>
            </a:r>
            <a:r>
              <a:rPr lang="en-US" sz="2200" dirty="0" smtClean="0">
                <a:solidFill>
                  <a:srgbClr val="7030A0"/>
                </a:solidFill>
              </a:rPr>
              <a:t>[ANCS’12]</a:t>
            </a:r>
            <a:endParaRPr lang="en-US" sz="2200" dirty="0">
              <a:solidFill>
                <a:srgbClr val="7030A0"/>
              </a:solidFill>
            </a:endParaRPr>
          </a:p>
        </p:txBody>
      </p:sp>
      <p:sp>
        <p:nvSpPr>
          <p:cNvPr id="19" name="TextBox 18"/>
          <p:cNvSpPr txBox="1"/>
          <p:nvPr/>
        </p:nvSpPr>
        <p:spPr>
          <a:xfrm>
            <a:off x="5334000" y="5893713"/>
            <a:ext cx="3185410" cy="430887"/>
          </a:xfrm>
          <a:prstGeom prst="rect">
            <a:avLst/>
          </a:prstGeom>
          <a:noFill/>
        </p:spPr>
        <p:txBody>
          <a:bodyPr wrap="square" rtlCol="0">
            <a:spAutoFit/>
          </a:bodyPr>
          <a:lstStyle/>
          <a:p>
            <a:pPr algn="ctr"/>
            <a:r>
              <a:rPr lang="en-US" sz="2200" dirty="0" smtClean="0"/>
              <a:t>NFA-</a:t>
            </a:r>
            <a:r>
              <a:rPr lang="en-US" sz="2200" dirty="0" err="1" smtClean="0"/>
              <a:t>backref</a:t>
            </a:r>
            <a:r>
              <a:rPr lang="en-US" sz="2200" dirty="0" smtClean="0"/>
              <a:t>  </a:t>
            </a:r>
            <a:r>
              <a:rPr lang="en-US" sz="2200" dirty="0" smtClean="0">
                <a:solidFill>
                  <a:srgbClr val="7030A0"/>
                </a:solidFill>
              </a:rPr>
              <a:t>[to submit]</a:t>
            </a:r>
            <a:endParaRPr lang="en-US" sz="2200" dirty="0">
              <a:solidFill>
                <a:srgbClr val="7030A0"/>
              </a:solidFill>
            </a:endParaRPr>
          </a:p>
        </p:txBody>
      </p:sp>
      <p:grpSp>
        <p:nvGrpSpPr>
          <p:cNvPr id="16" name="Group 15"/>
          <p:cNvGrpSpPr/>
          <p:nvPr/>
        </p:nvGrpSpPr>
        <p:grpSpPr>
          <a:xfrm>
            <a:off x="457200" y="1447800"/>
            <a:ext cx="4724400" cy="4724400"/>
            <a:chOff x="457200" y="1447800"/>
            <a:chExt cx="4724400" cy="4724400"/>
          </a:xfrm>
        </p:grpSpPr>
        <p:sp>
          <p:nvSpPr>
            <p:cNvPr id="5" name="Vertical Scroll 4"/>
            <p:cNvSpPr/>
            <p:nvPr/>
          </p:nvSpPr>
          <p:spPr>
            <a:xfrm>
              <a:off x="457200" y="1447800"/>
              <a:ext cx="4724400" cy="4724400"/>
            </a:xfrm>
            <a:prstGeom prst="verticalScroll">
              <a:avLst>
                <a:gd name="adj" fmla="val 8952"/>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p:cNvSpPr txBox="1"/>
            <p:nvPr/>
          </p:nvSpPr>
          <p:spPr>
            <a:xfrm>
              <a:off x="1447800" y="1447800"/>
              <a:ext cx="3276600" cy="400110"/>
            </a:xfrm>
            <a:prstGeom prst="rect">
              <a:avLst/>
            </a:prstGeom>
            <a:noFill/>
          </p:spPr>
          <p:txBody>
            <a:bodyPr wrap="square" rtlCol="0">
              <a:spAutoFit/>
            </a:bodyPr>
            <a:lstStyle/>
            <a:p>
              <a:r>
                <a:rPr lang="en-US" sz="2000" b="1" dirty="0" smtClean="0">
                  <a:solidFill>
                    <a:srgbClr val="7030A0"/>
                  </a:solidFill>
                </a:rPr>
                <a:t>Three types of patterns</a:t>
              </a:r>
              <a:endParaRPr lang="en-US" sz="2000" b="1" dirty="0">
                <a:solidFill>
                  <a:srgbClr val="7030A0"/>
                </a:solidFill>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blinds(horizontal)">
                                      <p:cBhvr>
                                        <p:cTn id="7" dur="500"/>
                                        <p:tgtEl>
                                          <p:spTgt spid="16"/>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blinds(horizontal)">
                                      <p:cBhvr>
                                        <p:cTn id="12" dur="500"/>
                                        <p:tgtEl>
                                          <p:spTgt spid="17"/>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blinds(horizontal)">
                                      <p:cBhvr>
                                        <p:cTn id="17" dur="500"/>
                                        <p:tgtEl>
                                          <p:spTgt spid="8"/>
                                        </p:tgtEl>
                                      </p:cBhvr>
                                    </p:animEffect>
                                  </p:childTnLst>
                                </p:cTn>
                              </p:par>
                              <p:par>
                                <p:cTn id="18" presetID="3" presetClass="entr" presetSubtype="10" fill="hold" grpId="0" nodeType="withEffect">
                                  <p:stCondLst>
                                    <p:cond delay="0"/>
                                  </p:stCondLst>
                                  <p:childTnLst>
                                    <p:set>
                                      <p:cBhvr>
                                        <p:cTn id="19" dur="1" fill="hold">
                                          <p:stCondLst>
                                            <p:cond delay="0"/>
                                          </p:stCondLst>
                                        </p:cTn>
                                        <p:tgtEl>
                                          <p:spTgt spid="13"/>
                                        </p:tgtEl>
                                        <p:attrNameLst>
                                          <p:attrName>style.visibility</p:attrName>
                                        </p:attrNameLst>
                                      </p:cBhvr>
                                      <p:to>
                                        <p:strVal val="visible"/>
                                      </p:to>
                                    </p:set>
                                    <p:animEffect transition="in" filter="blinds(horizontal)">
                                      <p:cBhvr>
                                        <p:cTn id="20" dur="500"/>
                                        <p:tgtEl>
                                          <p:spTgt spid="13"/>
                                        </p:tgtEl>
                                      </p:cBhvr>
                                    </p:animEffect>
                                  </p:childTnLst>
                                </p:cTn>
                              </p:par>
                              <p:par>
                                <p:cTn id="21" presetID="3" presetClass="entr" presetSubtype="10" fill="hold" grpId="0" nodeType="with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blinds(horizontal)">
                                      <p:cBhvr>
                                        <p:cTn id="23" dur="500"/>
                                        <p:tgtEl>
                                          <p:spTgt spid="18"/>
                                        </p:tgtEl>
                                      </p:cBhvr>
                                    </p:animEffect>
                                  </p:childTnLst>
                                </p:cTn>
                              </p:par>
                            </p:childTnLst>
                          </p:cTn>
                        </p:par>
                      </p:childTnLst>
                    </p:cTn>
                  </p:par>
                  <p:par>
                    <p:cTn id="24" fill="hold">
                      <p:stCondLst>
                        <p:cond delay="indefinite"/>
                      </p:stCondLst>
                      <p:childTnLst>
                        <p:par>
                          <p:cTn id="25" fill="hold">
                            <p:stCondLst>
                              <p:cond delay="0"/>
                            </p:stCondLst>
                            <p:childTnLst>
                              <p:par>
                                <p:cTn id="26" presetID="3" presetClass="entr" presetSubtype="10" fill="hold" grpId="0" nodeType="clickEffect">
                                  <p:stCondLst>
                                    <p:cond delay="0"/>
                                  </p:stCondLst>
                                  <p:childTnLst>
                                    <p:set>
                                      <p:cBhvr>
                                        <p:cTn id="27" dur="1" fill="hold">
                                          <p:stCondLst>
                                            <p:cond delay="0"/>
                                          </p:stCondLst>
                                        </p:cTn>
                                        <p:tgtEl>
                                          <p:spTgt spid="9"/>
                                        </p:tgtEl>
                                        <p:attrNameLst>
                                          <p:attrName>style.visibility</p:attrName>
                                        </p:attrNameLst>
                                      </p:cBhvr>
                                      <p:to>
                                        <p:strVal val="visible"/>
                                      </p:to>
                                    </p:set>
                                    <p:animEffect transition="in" filter="blinds(horizontal)">
                                      <p:cBhvr>
                                        <p:cTn id="28" dur="500"/>
                                        <p:tgtEl>
                                          <p:spTgt spid="9"/>
                                        </p:tgtEl>
                                      </p:cBhvr>
                                    </p:animEffect>
                                  </p:childTnLst>
                                </p:cTn>
                              </p:par>
                              <p:par>
                                <p:cTn id="29" presetID="3" presetClass="entr" presetSubtype="10" fill="hold" grpId="0" nodeType="withEffect">
                                  <p:stCondLst>
                                    <p:cond delay="0"/>
                                  </p:stCondLst>
                                  <p:childTnLst>
                                    <p:set>
                                      <p:cBhvr>
                                        <p:cTn id="30" dur="1" fill="hold">
                                          <p:stCondLst>
                                            <p:cond delay="0"/>
                                          </p:stCondLst>
                                        </p:cTn>
                                        <p:tgtEl>
                                          <p:spTgt spid="14"/>
                                        </p:tgtEl>
                                        <p:attrNameLst>
                                          <p:attrName>style.visibility</p:attrName>
                                        </p:attrNameLst>
                                      </p:cBhvr>
                                      <p:to>
                                        <p:strVal val="visible"/>
                                      </p:to>
                                    </p:set>
                                    <p:animEffect transition="in" filter="blinds(horizontal)">
                                      <p:cBhvr>
                                        <p:cTn id="31" dur="500"/>
                                        <p:tgtEl>
                                          <p:spTgt spid="14"/>
                                        </p:tgtEl>
                                      </p:cBhvr>
                                    </p:animEffect>
                                  </p:childTnLst>
                                </p:cTn>
                              </p:par>
                              <p:par>
                                <p:cTn id="32" presetID="3" presetClass="entr" presetSubtype="10" fill="hold" grpId="0" nodeType="withEffect">
                                  <p:stCondLst>
                                    <p:cond delay="0"/>
                                  </p:stCondLst>
                                  <p:childTnLst>
                                    <p:set>
                                      <p:cBhvr>
                                        <p:cTn id="33" dur="1" fill="hold">
                                          <p:stCondLst>
                                            <p:cond delay="0"/>
                                          </p:stCondLst>
                                        </p:cTn>
                                        <p:tgtEl>
                                          <p:spTgt spid="19"/>
                                        </p:tgtEl>
                                        <p:attrNameLst>
                                          <p:attrName>style.visibility</p:attrName>
                                        </p:attrNameLst>
                                      </p:cBhvr>
                                      <p:to>
                                        <p:strVal val="visible"/>
                                      </p:to>
                                    </p:set>
                                    <p:animEffect transition="in" filter="blinds(horizontal)">
                                      <p:cBhvr>
                                        <p:cTn id="34"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3" grpId="0" animBg="1"/>
      <p:bldP spid="14" grpId="0" animBg="1"/>
      <p:bldP spid="18" grpId="0"/>
      <p:bldP spid="19"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Main Contribution</a:t>
            </a:r>
            <a:endParaRPr lang="en-US" dirty="0"/>
          </a:p>
        </p:txBody>
      </p:sp>
      <p:sp>
        <p:nvSpPr>
          <p:cNvPr id="3" name="Content Placeholder 2"/>
          <p:cNvSpPr>
            <a:spLocks noGrp="1"/>
          </p:cNvSpPr>
          <p:nvPr>
            <p:ph idx="1"/>
          </p:nvPr>
        </p:nvSpPr>
        <p:spPr/>
        <p:txBody>
          <a:bodyPr/>
          <a:lstStyle/>
          <a:p>
            <a:r>
              <a:rPr lang="en-US" dirty="0" smtClean="0"/>
              <a:t>Algorithms for time and space efficient pattern matching</a:t>
            </a:r>
          </a:p>
          <a:p>
            <a:pPr lvl="1"/>
            <a:r>
              <a:rPr lang="en-US" dirty="0" smtClean="0"/>
              <a:t>NFA-OBDD </a:t>
            </a:r>
          </a:p>
          <a:p>
            <a:pPr lvl="2"/>
            <a:r>
              <a:rPr lang="en-US" dirty="0" smtClean="0"/>
              <a:t>space efficient (60MB memory for 1500+ patterns)</a:t>
            </a:r>
          </a:p>
          <a:p>
            <a:pPr lvl="2"/>
            <a:r>
              <a:rPr lang="en-US" dirty="0" smtClean="0"/>
              <a:t>1000x faster than NFAs</a:t>
            </a:r>
          </a:p>
          <a:p>
            <a:pPr lvl="1"/>
            <a:r>
              <a:rPr lang="en-US" dirty="0" err="1" smtClean="0"/>
              <a:t>Submatch</a:t>
            </a:r>
            <a:r>
              <a:rPr lang="en-US" dirty="0" smtClean="0"/>
              <a:t>-OBDD: </a:t>
            </a:r>
          </a:p>
          <a:p>
            <a:pPr lvl="2"/>
            <a:r>
              <a:rPr lang="en-US" dirty="0" smtClean="0"/>
              <a:t>space efficient </a:t>
            </a:r>
          </a:p>
          <a:p>
            <a:pPr lvl="2"/>
            <a:r>
              <a:rPr lang="en-US" dirty="0" smtClean="0"/>
              <a:t>10x faster than PCRE and Google’s RE2</a:t>
            </a:r>
          </a:p>
          <a:p>
            <a:pPr lvl="1"/>
            <a:r>
              <a:rPr lang="en-US" dirty="0" smtClean="0"/>
              <a:t>NFA-</a:t>
            </a:r>
            <a:r>
              <a:rPr lang="en-US" dirty="0" err="1" smtClean="0"/>
              <a:t>backref</a:t>
            </a:r>
            <a:r>
              <a:rPr lang="en-US" dirty="0" smtClean="0"/>
              <a:t>: </a:t>
            </a:r>
          </a:p>
          <a:p>
            <a:pPr lvl="2"/>
            <a:r>
              <a:rPr lang="en-US" dirty="0" smtClean="0"/>
              <a:t>space efficient</a:t>
            </a:r>
          </a:p>
          <a:p>
            <a:pPr lvl="2"/>
            <a:r>
              <a:rPr lang="en-US" dirty="0" smtClean="0"/>
              <a:t>resisting known algorithmic attacks (1000x faster than PCRE for certain types of patterns)</a:t>
            </a:r>
          </a:p>
          <a:p>
            <a:endParaRPr lang="en-US" dirty="0"/>
          </a:p>
        </p:txBody>
      </p:sp>
      <p:sp>
        <p:nvSpPr>
          <p:cNvPr id="4" name="Slide Number Placeholder 3"/>
          <p:cNvSpPr>
            <a:spLocks noGrp="1"/>
          </p:cNvSpPr>
          <p:nvPr>
            <p:ph type="sldNum" sz="quarter" idx="10"/>
          </p:nvPr>
        </p:nvSpPr>
        <p:spPr/>
        <p:txBody>
          <a:bodyPr/>
          <a:lstStyle/>
          <a:p>
            <a:fld id="{2EC333B5-80CE-4E4C-8940-BF400749D67B}" type="slidenum">
              <a:rPr lang="en-US" smtClean="0"/>
              <a:pPr/>
              <a:t>8</a:t>
            </a:fld>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linds(horizont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linds(horizontal)">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blinds(horizontal)">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blinds(horizontal)">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blinds(horizontal)">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blinds(horizontal)">
                                      <p:cBhvr>
                                        <p:cTn id="37" dur="500"/>
                                        <p:tgtEl>
                                          <p:spTgt spid="3">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3" presetClass="entr" presetSubtype="10" fill="hold" nodeType="clickEffect">
                                  <p:stCondLst>
                                    <p:cond delay="0"/>
                                  </p:stCondLst>
                                  <p:childTnLst>
                                    <p:set>
                                      <p:cBhvr>
                                        <p:cTn id="41" dur="1" fill="hold">
                                          <p:stCondLst>
                                            <p:cond delay="0"/>
                                          </p:stCondLst>
                                        </p:cTn>
                                        <p:tgtEl>
                                          <p:spTgt spid="3">
                                            <p:txEl>
                                              <p:pRg st="7" end="7"/>
                                            </p:txEl>
                                          </p:spTgt>
                                        </p:tgtEl>
                                        <p:attrNameLst>
                                          <p:attrName>style.visibility</p:attrName>
                                        </p:attrNameLst>
                                      </p:cBhvr>
                                      <p:to>
                                        <p:strVal val="visible"/>
                                      </p:to>
                                    </p:set>
                                    <p:animEffect transition="in" filter="blinds(horizontal)">
                                      <p:cBhvr>
                                        <p:cTn id="42" dur="500"/>
                                        <p:tgtEl>
                                          <p:spTgt spid="3">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3" presetClass="entr" presetSubtype="10" fill="hold" nodeType="clickEffect">
                                  <p:stCondLst>
                                    <p:cond delay="0"/>
                                  </p:stCondLst>
                                  <p:childTnLst>
                                    <p:set>
                                      <p:cBhvr>
                                        <p:cTn id="46" dur="1" fill="hold">
                                          <p:stCondLst>
                                            <p:cond delay="0"/>
                                          </p:stCondLst>
                                        </p:cTn>
                                        <p:tgtEl>
                                          <p:spTgt spid="3">
                                            <p:txEl>
                                              <p:pRg st="8" end="8"/>
                                            </p:txEl>
                                          </p:spTgt>
                                        </p:tgtEl>
                                        <p:attrNameLst>
                                          <p:attrName>style.visibility</p:attrName>
                                        </p:attrNameLst>
                                      </p:cBhvr>
                                      <p:to>
                                        <p:strVal val="visible"/>
                                      </p:to>
                                    </p:set>
                                    <p:animEffect transition="in" filter="blinds(horizontal)">
                                      <p:cBhvr>
                                        <p:cTn id="47" dur="500"/>
                                        <p:tgtEl>
                                          <p:spTgt spid="3">
                                            <p:txEl>
                                              <p:pRg st="8" end="8"/>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3" presetClass="entr" presetSubtype="10" fill="hold" nodeType="clickEffect">
                                  <p:stCondLst>
                                    <p:cond delay="0"/>
                                  </p:stCondLst>
                                  <p:childTnLst>
                                    <p:set>
                                      <p:cBhvr>
                                        <p:cTn id="51" dur="1" fill="hold">
                                          <p:stCondLst>
                                            <p:cond delay="0"/>
                                          </p:stCondLst>
                                        </p:cTn>
                                        <p:tgtEl>
                                          <p:spTgt spid="3">
                                            <p:txEl>
                                              <p:pRg st="9" end="9"/>
                                            </p:txEl>
                                          </p:spTgt>
                                        </p:tgtEl>
                                        <p:attrNameLst>
                                          <p:attrName>style.visibility</p:attrName>
                                        </p:attrNameLst>
                                      </p:cBhvr>
                                      <p:to>
                                        <p:strVal val="visible"/>
                                      </p:to>
                                    </p:set>
                                    <p:animEffect transition="in" filter="blinds(horizontal)">
                                      <p:cBhvr>
                                        <p:cTn id="52" dur="500"/>
                                        <p:tgtEl>
                                          <p:spTgt spid="3">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p:cNvSpPr>
          <p:nvPr>
            <p:ph type="title"/>
          </p:nvPr>
        </p:nvSpPr>
        <p:spPr>
          <a:xfrm>
            <a:off x="457200" y="1447800"/>
            <a:ext cx="8229600" cy="1143000"/>
          </a:xfrm>
        </p:spPr>
        <p:txBody>
          <a:bodyPr/>
          <a:lstStyle/>
          <a:p>
            <a:pPr eaLnBrk="1" hangingPunct="1"/>
            <a:r>
              <a:rPr lang="en-US" dirty="0" smtClean="0">
                <a:ea typeface="ＭＳ Ｐゴシック" pitchFamily="34" charset="-128"/>
              </a:rPr>
              <a:t>Part I: </a:t>
            </a:r>
            <a:r>
              <a:rPr lang="en-US" dirty="0" smtClean="0"/>
              <a:t>NFA-OBDD: A Time and Space Efficient Data Structure for Regular Expression Matching</a:t>
            </a:r>
            <a:endParaRPr lang="en-US" sz="3200" dirty="0" smtClean="0">
              <a:solidFill>
                <a:schemeClr val="accent2">
                  <a:lumMod val="60000"/>
                  <a:lumOff val="40000"/>
                </a:schemeClr>
              </a:solidFill>
              <a:ea typeface="ＭＳ Ｐゴシック" pitchFamily="34" charset="-128"/>
            </a:endParaRPr>
          </a:p>
        </p:txBody>
      </p:sp>
      <p:sp>
        <p:nvSpPr>
          <p:cNvPr id="18435" name="Slide Number Placeholder 3"/>
          <p:cNvSpPr>
            <a:spLocks noGrp="1"/>
          </p:cNvSpPr>
          <p:nvPr>
            <p:ph type="sldNum" sz="quarter" idx="10"/>
          </p:nvPr>
        </p:nvSpPr>
        <p:spPr>
          <a:noFill/>
        </p:spPr>
        <p:txBody>
          <a:bodyPr/>
          <a:lstStyle/>
          <a:p>
            <a:fld id="{9F71CA54-0F1D-4C3D-A29D-56F29AB671B2}" type="slidenum">
              <a:rPr lang="en-US"/>
              <a:pPr/>
              <a:t>9</a:t>
            </a:fld>
            <a:endParaRPr lang="en-US"/>
          </a:p>
        </p:txBody>
      </p:sp>
      <p:sp>
        <p:nvSpPr>
          <p:cNvPr id="18436" name="TextBox 4"/>
          <p:cNvSpPr txBox="1">
            <a:spLocks noChangeArrowheads="1"/>
          </p:cNvSpPr>
          <p:nvPr/>
        </p:nvSpPr>
        <p:spPr bwMode="auto">
          <a:xfrm>
            <a:off x="3505200" y="3124200"/>
            <a:ext cx="4495800" cy="1200329"/>
          </a:xfrm>
          <a:prstGeom prst="rect">
            <a:avLst/>
          </a:prstGeom>
          <a:noFill/>
          <a:ln w="9525">
            <a:noFill/>
            <a:miter lim="800000"/>
            <a:headEnd/>
            <a:tailEnd/>
          </a:ln>
        </p:spPr>
        <p:txBody>
          <a:bodyPr wrap="square">
            <a:spAutoFit/>
          </a:bodyPr>
          <a:lstStyle/>
          <a:p>
            <a:r>
              <a:rPr lang="en-US" sz="2400" dirty="0"/>
              <a:t>Joint work with </a:t>
            </a:r>
            <a:r>
              <a:rPr lang="en-US" sz="2400" dirty="0" smtClean="0"/>
              <a:t>R. </a:t>
            </a:r>
            <a:r>
              <a:rPr lang="en-US" sz="2400" dirty="0"/>
              <a:t>Karim, </a:t>
            </a:r>
            <a:r>
              <a:rPr lang="en-US" sz="2400" dirty="0" smtClean="0"/>
              <a:t>V. </a:t>
            </a:r>
            <a:r>
              <a:rPr lang="en-US" sz="2400" dirty="0"/>
              <a:t>Ganapathy, and </a:t>
            </a:r>
            <a:r>
              <a:rPr lang="en-US" sz="2400" dirty="0" smtClean="0"/>
              <a:t>R. </a:t>
            </a:r>
            <a:r>
              <a:rPr lang="en-US" sz="2400" dirty="0"/>
              <a:t>Smith </a:t>
            </a:r>
            <a:endParaRPr lang="en-US" sz="2400" dirty="0" smtClean="0"/>
          </a:p>
          <a:p>
            <a:r>
              <a:rPr lang="en-US" sz="2400" dirty="0" smtClean="0"/>
              <a:t>[</a:t>
            </a:r>
            <a:r>
              <a:rPr lang="en-US" sz="2400" dirty="0" smtClean="0">
                <a:solidFill>
                  <a:schemeClr val="accent2">
                    <a:lumMod val="60000"/>
                    <a:lumOff val="40000"/>
                  </a:schemeClr>
                </a:solidFill>
              </a:rPr>
              <a:t>RAID’10, COMNET’11</a:t>
            </a:r>
            <a:r>
              <a:rPr lang="en-US" sz="2400" dirty="0" smtClean="0"/>
              <a:t>]</a:t>
            </a:r>
            <a:endParaRPr lang="en-US" sz="2400" dirty="0"/>
          </a:p>
        </p:txBody>
      </p:sp>
      <p:pic>
        <p:nvPicPr>
          <p:cNvPr id="5" name="Picture 2"/>
          <p:cNvPicPr>
            <a:picLocks noChangeAspect="1" noChangeArrowheads="1"/>
          </p:cNvPicPr>
          <p:nvPr/>
        </p:nvPicPr>
        <p:blipFill>
          <a:blip r:embed="rId3"/>
          <a:srcRect/>
          <a:stretch>
            <a:fillRect/>
          </a:stretch>
        </p:blipFill>
        <p:spPr bwMode="auto">
          <a:xfrm>
            <a:off x="712906" y="2971800"/>
            <a:ext cx="2868494" cy="2819400"/>
          </a:xfrm>
          <a:prstGeom prst="rect">
            <a:avLst/>
          </a:prstGeom>
          <a:noFill/>
          <a:ln w="9525">
            <a:noFill/>
            <a:miter lim="800000"/>
            <a:headEnd/>
            <a:tailEnd/>
          </a:ln>
          <a:effectLst/>
        </p:spPr>
      </p:pic>
      <p:sp>
        <p:nvSpPr>
          <p:cNvPr id="6" name="Rectangle 5"/>
          <p:cNvSpPr/>
          <p:nvPr/>
        </p:nvSpPr>
        <p:spPr>
          <a:xfrm>
            <a:off x="1078675" y="4150424"/>
            <a:ext cx="2157984" cy="813816"/>
          </a:xfrm>
          <a:prstGeom prst="rect">
            <a:avLst/>
          </a:prstGeom>
          <a:solidFill>
            <a:schemeClr val="bg1">
              <a:lumMod val="85000"/>
              <a:alpha val="71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1066800" y="3276600"/>
            <a:ext cx="2176272" cy="762000"/>
          </a:xfrm>
          <a:prstGeom prst="rect">
            <a:avLst/>
          </a:prstGeom>
          <a:noFill/>
          <a:ln w="444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1078675" y="5041074"/>
            <a:ext cx="2157984" cy="649224"/>
          </a:xfrm>
          <a:prstGeom prst="rect">
            <a:avLst/>
          </a:prstGeom>
          <a:solidFill>
            <a:schemeClr val="bg1">
              <a:lumMod val="85000"/>
              <a:alpha val="71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TIMING" val="|37.4|2.7"/>
</p:tagLst>
</file>

<file path=ppt/tags/tag2.xml><?xml version="1.0" encoding="utf-8"?>
<p:tagLst xmlns:a="http://schemas.openxmlformats.org/drawingml/2006/main" xmlns:r="http://schemas.openxmlformats.org/officeDocument/2006/relationships" xmlns:p="http://schemas.openxmlformats.org/presentationml/2006/main">
  <p:tag name="TIMING" val="|31|16.4|7.1|15.3"/>
</p:tagLst>
</file>

<file path=ppt/tags/tag3.xml><?xml version="1.0" encoding="utf-8"?>
<p:tagLst xmlns:a="http://schemas.openxmlformats.org/drawingml/2006/main" xmlns:r="http://schemas.openxmlformats.org/officeDocument/2006/relationships" xmlns:p="http://schemas.openxmlformats.org/presentationml/2006/main">
  <p:tag name="TIMING" val="|12.7"/>
</p:tagLst>
</file>

<file path=ppt/tags/tag4.xml><?xml version="1.0" encoding="utf-8"?>
<p:tagLst xmlns:a="http://schemas.openxmlformats.org/drawingml/2006/main" xmlns:r="http://schemas.openxmlformats.org/officeDocument/2006/relationships" xmlns:p="http://schemas.openxmlformats.org/presentationml/2006/main">
  <p:tag name="TIMING" val="|61.1|23.9|14.1|4.4"/>
</p:tagLst>
</file>

<file path=ppt/tags/tag5.xml><?xml version="1.0" encoding="utf-8"?>
<p:tagLst xmlns:a="http://schemas.openxmlformats.org/drawingml/2006/main" xmlns:r="http://schemas.openxmlformats.org/officeDocument/2006/relationships" xmlns:p="http://schemas.openxmlformats.org/presentationml/2006/main">
  <p:tag name="TIMING" val="|67.8|13|7.2|6.7|6.3|9.5"/>
</p:tagLst>
</file>

<file path=ppt/theme/theme1.xml><?xml version="1.0" encoding="utf-8"?>
<a:theme xmlns:a="http://schemas.openxmlformats.org/drawingml/2006/main" name="RU_Template_Formata_B">
  <a:themeElements>
    <a:clrScheme name="RU_Template_Formata_B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RU_Template_Formata_B">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RU_Template_Formata_B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RU_Template_Formata_B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RU_Template_Formata_B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RU_Template_Formata_B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RU_Template_Formata_B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RU_Template_Formata_B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RU_Template_Formata_B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RU_Template_Formata_B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RU_Template_Formata_B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RU_Template_Formata_B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RU_Template_Formata_B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RU_Template_Formata_B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28520</TotalTime>
  <Words>7067</Words>
  <Application>Microsoft Office PowerPoint</Application>
  <PresentationFormat>On-screen Show (4:3)</PresentationFormat>
  <Paragraphs>744</Paragraphs>
  <Slides>57</Slides>
  <Notes>55</Notes>
  <HiddenSlides>0</HiddenSlides>
  <MMClips>0</MMClips>
  <ScaleCrop>false</ScaleCrop>
  <HeadingPairs>
    <vt:vector size="6" baseType="variant">
      <vt:variant>
        <vt:lpstr>Theme</vt:lpstr>
      </vt:variant>
      <vt:variant>
        <vt:i4>1</vt:i4>
      </vt:variant>
      <vt:variant>
        <vt:lpstr>Embedded OLE Servers</vt:lpstr>
      </vt:variant>
      <vt:variant>
        <vt:i4>2</vt:i4>
      </vt:variant>
      <vt:variant>
        <vt:lpstr>Slide Titles</vt:lpstr>
      </vt:variant>
      <vt:variant>
        <vt:i4>57</vt:i4>
      </vt:variant>
    </vt:vector>
  </HeadingPairs>
  <TitlesOfParts>
    <vt:vector size="60" baseType="lpstr">
      <vt:lpstr>RU_Template_Formata_B</vt:lpstr>
      <vt:lpstr>Chart</vt:lpstr>
      <vt:lpstr>Equation</vt:lpstr>
      <vt:lpstr>New Pattern Matching Algorithms for Network Security Applications</vt:lpstr>
      <vt:lpstr>Intrusion Detection Systems (IDS)</vt:lpstr>
      <vt:lpstr>Network-based Intrusion Detection Systems</vt:lpstr>
      <vt:lpstr>Ideal of Pattern Matching</vt:lpstr>
      <vt:lpstr>The Reality: Time-space Tradeoff</vt:lpstr>
      <vt:lpstr>The Reality: Time-space Tradeoff</vt:lpstr>
      <vt:lpstr>Overview of My Thesis</vt:lpstr>
      <vt:lpstr>Main Contribution</vt:lpstr>
      <vt:lpstr>Part I: NFA-OBDD: A Time and Space Efficient Data Structure for Regular Expression Matching</vt:lpstr>
      <vt:lpstr>Finite Automata</vt:lpstr>
      <vt:lpstr>Why not DFA?</vt:lpstr>
      <vt:lpstr>Why not DFA? (cont.)</vt:lpstr>
      <vt:lpstr>Pattern Set Grows Fast</vt:lpstr>
      <vt:lpstr>Space-efficiency of NFAs</vt:lpstr>
      <vt:lpstr>NFAs are Slow</vt:lpstr>
      <vt:lpstr>NFAs of Regular Expressions</vt:lpstr>
      <vt:lpstr>NFA Frontier Update: Multiple Lookups</vt:lpstr>
      <vt:lpstr>Can We Make NFAs Faster?</vt:lpstr>
      <vt:lpstr>NFA-OBDD: Main Idea</vt:lpstr>
      <vt:lpstr>Transitions as Boolean Functions</vt:lpstr>
      <vt:lpstr>Match Test using Boolean Functions</vt:lpstr>
      <vt:lpstr>NFA Operations using Boolean Functions</vt:lpstr>
      <vt:lpstr> Ordered Binary Decision Diagram (OBDD) [Bryant 1986]  </vt:lpstr>
      <vt:lpstr> Experimental Toolchain </vt:lpstr>
      <vt:lpstr>Regular Expression Sets</vt:lpstr>
      <vt:lpstr>Traffic Traces</vt:lpstr>
      <vt:lpstr>Experimental Results</vt:lpstr>
      <vt:lpstr>Summary</vt:lpstr>
      <vt:lpstr>Part II: Extension of NFA-OBDD to Model Submatch Extraction [ANCS’12]</vt:lpstr>
      <vt:lpstr>Submatch Extraction</vt:lpstr>
      <vt:lpstr>Submatch Tagging: Tagged NFAs</vt:lpstr>
      <vt:lpstr>Match Test</vt:lpstr>
      <vt:lpstr>Submatch Extraction</vt:lpstr>
      <vt:lpstr>Submatch-OBDD</vt:lpstr>
      <vt:lpstr>Boolean Representation of Submatch Extraction</vt:lpstr>
      <vt:lpstr>Overview of Toolchain</vt:lpstr>
      <vt:lpstr>Experimental Datasets</vt:lpstr>
      <vt:lpstr>Experimental Setup</vt:lpstr>
      <vt:lpstr>Experimental Results: Snort-2009</vt:lpstr>
      <vt:lpstr>Summary</vt:lpstr>
      <vt:lpstr>PART III: Efficient Matching of Patterns with Back References</vt:lpstr>
      <vt:lpstr>Regexes Extended with Back References</vt:lpstr>
      <vt:lpstr>Existing Approach</vt:lpstr>
      <vt:lpstr>My Approach: Relax + Constraint</vt:lpstr>
      <vt:lpstr>Representing Back-refs with Tagged NFAs</vt:lpstr>
      <vt:lpstr>Transitions of Tagged NFAs</vt:lpstr>
      <vt:lpstr>Match Test</vt:lpstr>
      <vt:lpstr>Implementations</vt:lpstr>
      <vt:lpstr>Experimental Datasets</vt:lpstr>
      <vt:lpstr>Experimental Results: Patho-02</vt:lpstr>
      <vt:lpstr>Experimental Results: Benign-03</vt:lpstr>
      <vt:lpstr>Summary</vt:lpstr>
      <vt:lpstr>Related Work</vt:lpstr>
      <vt:lpstr>Conclusion</vt:lpstr>
      <vt:lpstr>Acknowledgment</vt:lpstr>
      <vt:lpstr>Future Directions</vt:lpstr>
      <vt:lpstr>Other Contributions</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Improving NFA-based Signature Matching using Binary Decision Diagrams</dc:title>
  <dc:creator>Nawrin</dc:creator>
  <cp:lastModifiedBy>Liu Yang</cp:lastModifiedBy>
  <cp:revision>1415</cp:revision>
  <dcterms:created xsi:type="dcterms:W3CDTF">2010-09-05T19:45:51Z</dcterms:created>
  <dcterms:modified xsi:type="dcterms:W3CDTF">2013-04-04T22:35:22Z</dcterms:modified>
</cp:coreProperties>
</file>