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7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8.xml" ContentType="application/vnd.openxmlformats-officedocument.presentationml.tags+xml"/>
  <Override PartName="/ppt/notesSlides/notesSlide18.xml" ContentType="application/vnd.openxmlformats-officedocument.presentationml.notesSlide+xml"/>
  <Override PartName="/ppt/tags/tag9.xml" ContentType="application/vnd.openxmlformats-officedocument.presentationml.tags+xml"/>
  <Override PartName="/ppt/notesSlides/notesSlide19.xml" ContentType="application/vnd.openxmlformats-officedocument.presentationml.notesSlide+xml"/>
  <Override PartName="/ppt/tags/tag10.xml" ContentType="application/vnd.openxmlformats-officedocument.presentationml.tags+xml"/>
  <Override PartName="/ppt/notesSlides/notesSlide20.xml" ContentType="application/vnd.openxmlformats-officedocument.presentationml.notesSlide+xml"/>
  <Override PartName="/ppt/tags/tag11.xml" ContentType="application/vnd.openxmlformats-officedocument.presentationml.tags+xml"/>
  <Override PartName="/ppt/notesSlides/notesSlide21.xml" ContentType="application/vnd.openxmlformats-officedocument.presentationml.notesSlide+xml"/>
  <Override PartName="/ppt/tags/tag12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5.xml" ContentType="application/vnd.openxmlformats-officedocument.presentationml.tags+xml"/>
  <Override PartName="/ppt/notesSlides/notesSlide30.xml" ContentType="application/vnd.openxmlformats-officedocument.presentationml.notesSlide+xml"/>
  <Override PartName="/ppt/tags/tag16.xml" ContentType="application/vnd.openxmlformats-officedocument.presentationml.tags+xml"/>
  <Override PartName="/ppt/notesSlides/notesSlide31.xml" ContentType="application/vnd.openxmlformats-officedocument.presentationml.notesSlide+xml"/>
  <Override PartName="/ppt/tags/tag17.xml" ContentType="application/vnd.openxmlformats-officedocument.presentationml.tags+xml"/>
  <Override PartName="/ppt/notesSlides/notesSlide32.xml" ContentType="application/vnd.openxmlformats-officedocument.presentationml.notesSlide+xml"/>
  <Override PartName="/ppt/tags/tag18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ppt/tags/tag22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3.xml" ContentType="application/vnd.openxmlformats-officedocument.presentationml.tags+xml"/>
  <Override PartName="/ppt/notesSlides/notesSlide40.xml" ContentType="application/vnd.openxmlformats-officedocument.presentationml.notesSlide+xml"/>
  <Override PartName="/ppt/tags/tag24.xml" ContentType="application/vnd.openxmlformats-officedocument.presentationml.tags+xml"/>
  <Override PartName="/ppt/notesSlides/notesSlide41.xml" ContentType="application/vnd.openxmlformats-officedocument.presentationml.notesSlide+xml"/>
  <Override PartName="/ppt/tags/tag25.xml" ContentType="application/vnd.openxmlformats-officedocument.presentationml.tags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tags/tag26.xml" ContentType="application/vnd.openxmlformats-officedocument.presentationml.tags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tags/tag27.xml" ContentType="application/vnd.openxmlformats-officedocument.presentationml.tags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28.xml" ContentType="application/vnd.openxmlformats-officedocument.presentationml.tags+xml"/>
  <Override PartName="/ppt/notesSlides/notesSlide51.xml" ContentType="application/vnd.openxmlformats-officedocument.presentationml.notesSlide+xml"/>
  <Override PartName="/ppt/tags/tag29.xml" ContentType="application/vnd.openxmlformats-officedocument.presentationml.tags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ags/tag30.xml" ContentType="application/vnd.openxmlformats-officedocument.presentationml.tags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tags/tag31.xml" ContentType="application/vnd.openxmlformats-officedocument.presentationml.tags+xml"/>
  <Override PartName="/ppt/notesSlides/notesSlide62.xml" ContentType="application/vnd.openxmlformats-officedocument.presentationml.notesSlide+xml"/>
  <Override PartName="/ppt/tags/tag32.xml" ContentType="application/vnd.openxmlformats-officedocument.presentationml.tags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320" r:id="rId3"/>
    <p:sldId id="316" r:id="rId4"/>
    <p:sldId id="315" r:id="rId5"/>
    <p:sldId id="367" r:id="rId6"/>
    <p:sldId id="319" r:id="rId7"/>
    <p:sldId id="335" r:id="rId8"/>
    <p:sldId id="313" r:id="rId9"/>
    <p:sldId id="261" r:id="rId10"/>
    <p:sldId id="262" r:id="rId11"/>
    <p:sldId id="268" r:id="rId12"/>
    <p:sldId id="365" r:id="rId13"/>
    <p:sldId id="263" r:id="rId14"/>
    <p:sldId id="265" r:id="rId15"/>
    <p:sldId id="325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27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304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5" r:id="rId48"/>
    <p:sldId id="306" r:id="rId49"/>
    <p:sldId id="330" r:id="rId50"/>
    <p:sldId id="300" r:id="rId51"/>
    <p:sldId id="318" r:id="rId52"/>
    <p:sldId id="326" r:id="rId53"/>
    <p:sldId id="310" r:id="rId54"/>
    <p:sldId id="301" r:id="rId55"/>
    <p:sldId id="333" r:id="rId56"/>
    <p:sldId id="303" r:id="rId57"/>
    <p:sldId id="339" r:id="rId58"/>
    <p:sldId id="344" r:id="rId59"/>
    <p:sldId id="307" r:id="rId60"/>
    <p:sldId id="308" r:id="rId61"/>
    <p:sldId id="309" r:id="rId62"/>
    <p:sldId id="341" r:id="rId63"/>
    <p:sldId id="348" r:id="rId64"/>
    <p:sldId id="350" r:id="rId65"/>
    <p:sldId id="355" r:id="rId66"/>
    <p:sldId id="356" r:id="rId6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414" autoAdjust="0"/>
  </p:normalViewPr>
  <p:slideViewPr>
    <p:cSldViewPr snapToGrid="0" snapToObjects="1">
      <p:cViewPr varScale="1">
        <p:scale>
          <a:sx n="51" d="100"/>
          <a:sy n="51" d="100"/>
        </p:scale>
        <p:origin x="-264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notesMaster" Target="notesMasters/notesMaster1.xml"/><Relationship Id="rId69" Type="http://schemas.openxmlformats.org/officeDocument/2006/relationships/handoutMaster" Target="handoutMasters/handout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printerSettings" Target="printerSettings/printerSettings1.bin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8272B-1F50-D74A-8846-19FF3BE59572}" type="datetimeFigureOut">
              <a:rPr lang="en-US" smtClean="0"/>
              <a:t>8/14/15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231C0-E9C3-0E4F-A7C9-EFB3EAF49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7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F1BCB-5FFA-DC4B-9C96-0AFC08EC58C8}" type="datetimeFigureOut">
              <a:rPr lang="en-US" smtClean="0"/>
              <a:t>8/14/15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B173D-1744-A44D-8772-BEA254088E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3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2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86EBA7-A2EC-5940-A9AB-843FAFD6D4F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Calibri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986EBA7-A2EC-5940-A9AB-843FAFD6D4F1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2995383-3ECF-B64E-BBEA-457A84D0B0C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7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682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u="non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6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32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30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A290AD6-5E9C-9040-AAD6-0C744441DA19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C669A1A-0CD5-1D46-878E-DE902174D69C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492A66B-8AD1-794A-ACBC-6EFD957EEA9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39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87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57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952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3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7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541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1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6BD8326-F664-3544-A329-C2FA1D30B244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683AF65D-458D-0044-B1C4-2B30C2C110DA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44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523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028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02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41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21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9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03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59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CE8353-95C1-7A4E-AF31-F68496728CA6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1844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8283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411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710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841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47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1988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32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1034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750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30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465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40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0465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50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102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28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7098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6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321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834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4E83FB3-1ED4-4E4B-87C5-6E32E37C14D2}" type="slidenum">
              <a:rPr lang="en-US" sz="120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519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72E-640E-464F-ACFA-813F76314D32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195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470D2-7DE2-EE45-969B-5985F4EC627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962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173D-1744-A44D-8772-BEA254088E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484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A4BE1-B6EA-134C-B044-F08F90E6D5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33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9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7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47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3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86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0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8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04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3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9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78D49-3FF8-9344-9448-6531097FC929}" type="datetimeFigureOut">
              <a:rPr lang="en-US" smtClean="0"/>
              <a:t>8/14/15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313E2-04AD-8941-9701-B1F243A26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38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Relationship Id="rId9" Type="http://schemas.openxmlformats.org/officeDocument/2006/relationships/image" Target="../media/image20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5.png"/><Relationship Id="rId8" Type="http://schemas.openxmlformats.org/officeDocument/2006/relationships/image" Target="../media/image23.png"/><Relationship Id="rId9" Type="http://schemas.openxmlformats.org/officeDocument/2006/relationships/image" Target="../media/image20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21.png"/><Relationship Id="rId8" Type="http://schemas.openxmlformats.org/officeDocument/2006/relationships/image" Target="../media/image52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8.png"/><Relationship Id="rId5" Type="http://schemas.openxmlformats.org/officeDocument/2006/relationships/image" Target="../media/image27.png"/><Relationship Id="rId6" Type="http://schemas.openxmlformats.org/officeDocument/2006/relationships/image" Target="../media/image30.png"/><Relationship Id="rId7" Type="http://schemas.openxmlformats.org/officeDocument/2006/relationships/image" Target="../media/image47.png"/><Relationship Id="rId8" Type="http://schemas.openxmlformats.org/officeDocument/2006/relationships/image" Target="../media/image33.png"/><Relationship Id="rId9" Type="http://schemas.openxmlformats.org/officeDocument/2006/relationships/image" Target="../media/image3.png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25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54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3.png"/><Relationship Id="rId8" Type="http://schemas.openxmlformats.org/officeDocument/2006/relationships/image" Target="../media/image55.png"/><Relationship Id="rId9" Type="http://schemas.openxmlformats.org/officeDocument/2006/relationships/image" Target="../media/image21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9" Type="http://schemas.openxmlformats.org/officeDocument/2006/relationships/image" Target="../media/image7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56.jpeg"/><Relationship Id="rId5" Type="http://schemas.openxmlformats.org/officeDocument/2006/relationships/image" Target="../media/image57.png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hyperlink" Target="https://github.com/mozilla/addon-sdk/pull/291" TargetMode="External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29.png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png"/><Relationship Id="rId12" Type="http://schemas.openxmlformats.org/officeDocument/2006/relationships/image" Target="../media/image23.png"/><Relationship Id="rId13" Type="http://schemas.openxmlformats.org/officeDocument/2006/relationships/image" Target="../media/image20.png"/><Relationship Id="rId14" Type="http://schemas.openxmlformats.org/officeDocument/2006/relationships/image" Target="../media/image26.png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3.xml"/><Relationship Id="rId4" Type="http://schemas.openxmlformats.org/officeDocument/2006/relationships/image" Target="../media/image54.png"/><Relationship Id="rId5" Type="http://schemas.openxmlformats.org/officeDocument/2006/relationships/image" Target="../media/image50.png"/><Relationship Id="rId6" Type="http://schemas.openxmlformats.org/officeDocument/2006/relationships/image" Target="../media/image21.png"/><Relationship Id="rId7" Type="http://schemas.openxmlformats.org/officeDocument/2006/relationships/image" Target="../media/image52.png"/><Relationship Id="rId8" Type="http://schemas.openxmlformats.org/officeDocument/2006/relationships/image" Target="../media/image19.png"/><Relationship Id="rId9" Type="http://schemas.openxmlformats.org/officeDocument/2006/relationships/image" Target="../media/image24.png"/><Relationship Id="rId10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2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ags" Target="../tags/tag2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image" Target="../media/image60.png"/><Relationship Id="rId5" Type="http://schemas.openxmlformats.org/officeDocument/2006/relationships/image" Target="../media/image61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tags" Target="../tags/tag2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54.png"/><Relationship Id="rId8" Type="http://schemas.openxmlformats.org/officeDocument/2006/relationships/image" Target="../media/image50.png"/><Relationship Id="rId9" Type="http://schemas.openxmlformats.org/officeDocument/2006/relationships/image" Target="../media/image21.png"/><Relationship Id="rId1" Type="http://schemas.openxmlformats.org/officeDocument/2006/relationships/tags" Target="../tags/tag25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ags" Target="../tags/tag2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54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image" Target="../media/image67.png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20" Type="http://schemas.openxmlformats.org/officeDocument/2006/relationships/image" Target="../media/image26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image" Target="../media/image23.png"/><Relationship Id="rId18" Type="http://schemas.openxmlformats.org/officeDocument/2006/relationships/image" Target="../media/image24.png"/><Relationship Id="rId1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eg"/><Relationship Id="rId7" Type="http://schemas.openxmlformats.org/officeDocument/2006/relationships/image" Target="../media/image13.png"/><Relationship Id="rId8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hyperlink" Target="https://github.com/mozilla/addon-sdk/pull/291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image" Target="../media/image70.jpeg"/><Relationship Id="rId5" Type="http://schemas.openxmlformats.org/officeDocument/2006/relationships/image" Target="../media/image71.jpeg"/><Relationship Id="rId6" Type="http://schemas.openxmlformats.org/officeDocument/2006/relationships/image" Target="../media/image5.jpeg"/><Relationship Id="rId7" Type="http://schemas.openxmlformats.org/officeDocument/2006/relationships/image" Target="../media/image4.png"/><Relationship Id="rId8" Type="http://schemas.openxmlformats.org/officeDocument/2006/relationships/image" Target="../media/image72.jpeg"/><Relationship Id="rId1" Type="http://schemas.openxmlformats.org/officeDocument/2006/relationships/tags" Target="../tags/tag28.x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image" Target="../media/image73.png"/><Relationship Id="rId5" Type="http://schemas.openxmlformats.org/officeDocument/2006/relationships/image" Target="../media/image74.png"/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karim@cs.rutgers.edu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tags" Target="../tags/tag3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.png"/><Relationship Id="rId7" Type="http://schemas.openxmlformats.org/officeDocument/2006/relationships/image" Target="../media/image38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1.png"/><Relationship Id="rId5" Type="http://schemas.openxmlformats.org/officeDocument/2006/relationships/image" Target="../media/image38.png"/><Relationship Id="rId6" Type="http://schemas.openxmlformats.org/officeDocument/2006/relationships/image" Target="../media/image42.png"/><Relationship Id="rId7" Type="http://schemas.openxmlformats.org/officeDocument/2006/relationships/image" Target="../media/image43.jpg"/><Relationship Id="rId8" Type="http://schemas.openxmlformats.org/officeDocument/2006/relationships/image" Target="../media/image44.png"/><Relationship Id="rId9" Type="http://schemas.openxmlformats.org/officeDocument/2006/relationships/image" Target="../media/image45.png"/><Relationship Id="rId10" Type="http://schemas.openxmlformats.org/officeDocument/2006/relationships/image" Target="../media/image46.pn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Techniques and Tools for Secure Web Browser Extension Development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24467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Rezwana Karim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Computer Science,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utgers University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5108144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Committee: Prof. </a:t>
            </a:r>
            <a:r>
              <a:rPr lang="en-US" sz="2000" dirty="0" err="1" smtClean="0">
                <a:latin typeface="Arial"/>
                <a:cs typeface="Arial"/>
              </a:rPr>
              <a:t>Vinod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Ganapathy</a:t>
            </a:r>
            <a:r>
              <a:rPr lang="en-US" sz="2000" dirty="0" smtClean="0">
                <a:latin typeface="Arial"/>
                <a:cs typeface="Arial"/>
              </a:rPr>
              <a:t>(Chair),  Prof. Ulrich Kremer, Prof. </a:t>
            </a:r>
            <a:r>
              <a:rPr lang="en-US" sz="2000" dirty="0" err="1" smtClean="0">
                <a:latin typeface="Arial"/>
                <a:cs typeface="Arial"/>
              </a:rPr>
              <a:t>Santosh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Nagarkatte</a:t>
            </a:r>
            <a:r>
              <a:rPr lang="en-US" sz="2000" dirty="0" smtClean="0">
                <a:latin typeface="Arial"/>
                <a:cs typeface="Arial"/>
              </a:rPr>
              <a:t>, Prof. Long Lu(Stony Brook University)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92591-7F4A-EF4C-BBA0-DE2690209DE6}" type="datetime1">
              <a:rPr lang="en-US" smtClean="0"/>
              <a:t>8/14/15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70926" y="6356350"/>
            <a:ext cx="145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PhD Defense Talk</a:t>
            </a:r>
            <a:endParaRPr lang="en-US" sz="1400" dirty="0"/>
          </a:p>
        </p:txBody>
      </p:sp>
      <p:pic>
        <p:nvPicPr>
          <p:cNvPr id="7" name="Picture 6" descr="rutg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641" y="64572"/>
            <a:ext cx="1829517" cy="18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87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Safeguard platform from vulnerable third party extensions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8667" y="1714500"/>
            <a:ext cx="4381500" cy="30704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2" descr="Firefox_Logo_512x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930" y="1757021"/>
            <a:ext cx="591551" cy="5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V="1">
            <a:off x="2030843" y="2702854"/>
            <a:ext cx="2093576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943868" y="3195001"/>
            <a:ext cx="21320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Down Arrow 55"/>
          <p:cNvSpPr/>
          <p:nvPr/>
        </p:nvSpPr>
        <p:spPr>
          <a:xfrm>
            <a:off x="7153275" y="4866896"/>
            <a:ext cx="339725" cy="495215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us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5193457"/>
            <a:ext cx="1554480" cy="1554480"/>
          </a:xfrm>
          <a:prstGeom prst="rect">
            <a:avLst/>
          </a:prstGeom>
        </p:spPr>
      </p:pic>
      <p:pic>
        <p:nvPicPr>
          <p:cNvPr id="59" name="Picture 58" descr="u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2" y="2286858"/>
            <a:ext cx="1600200" cy="1303020"/>
          </a:xfrm>
          <a:prstGeom prst="rect">
            <a:avLst/>
          </a:prstGeom>
        </p:spPr>
      </p:pic>
      <p:pic>
        <p:nvPicPr>
          <p:cNvPr id="61" name="Picture 60" descr="review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22" y="1944768"/>
            <a:ext cx="1403350" cy="1824355"/>
          </a:xfrm>
          <a:prstGeom prst="rect">
            <a:avLst/>
          </a:prstGeom>
        </p:spPr>
      </p:pic>
      <p:cxnSp>
        <p:nvCxnSpPr>
          <p:cNvPr id="71" name="Elbow Connector 70"/>
          <p:cNvCxnSpPr/>
          <p:nvPr/>
        </p:nvCxnSpPr>
        <p:spPr>
          <a:xfrm>
            <a:off x="5469467" y="2744799"/>
            <a:ext cx="1688463" cy="49840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10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680415" y="3433486"/>
            <a:ext cx="711503" cy="622309"/>
            <a:chOff x="2728337" y="4008478"/>
            <a:chExt cx="711503" cy="622309"/>
          </a:xfrm>
        </p:grpSpPr>
        <p:sp>
          <p:nvSpPr>
            <p:cNvPr id="21" name="Rounded Rectangle 20"/>
            <p:cNvSpPr>
              <a:spLocks noChangeAspect="1"/>
            </p:cNvSpPr>
            <p:nvPr/>
          </p:nvSpPr>
          <p:spPr>
            <a:xfrm>
              <a:off x="2728337" y="4008478"/>
              <a:ext cx="711503" cy="62230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" name="Picture 50" descr="bug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640" y="4040753"/>
              <a:ext cx="518160" cy="518160"/>
            </a:xfrm>
            <a:prstGeom prst="rect">
              <a:avLst/>
            </a:prstGeom>
          </p:spPr>
        </p:pic>
      </p:grpSp>
      <p:pic>
        <p:nvPicPr>
          <p:cNvPr id="23" name="Picture 22" descr="ba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586" y="3176043"/>
            <a:ext cx="1599303" cy="1599303"/>
          </a:xfrm>
          <a:prstGeom prst="rect">
            <a:avLst/>
          </a:prstGeom>
        </p:spPr>
      </p:pic>
      <p:pic>
        <p:nvPicPr>
          <p:cNvPr id="25" name="Picture 24" descr="ap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390" y="4335107"/>
            <a:ext cx="337820" cy="302260"/>
          </a:xfrm>
          <a:prstGeom prst="rect">
            <a:avLst/>
          </a:prstGeom>
        </p:spPr>
      </p:pic>
      <p:sp>
        <p:nvSpPr>
          <p:cNvPr id="27" name="Rounded Rectangle 26"/>
          <p:cNvSpPr>
            <a:spLocks noChangeAspect="1"/>
          </p:cNvSpPr>
          <p:nvPr/>
        </p:nvSpPr>
        <p:spPr>
          <a:xfrm>
            <a:off x="7105103" y="4005242"/>
            <a:ext cx="263467" cy="23043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>
            <a:spLocks noChangeAspect="1"/>
          </p:cNvSpPr>
          <p:nvPr/>
        </p:nvSpPr>
        <p:spPr>
          <a:xfrm>
            <a:off x="7467969" y="4010453"/>
            <a:ext cx="263467" cy="23043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>
            <a:spLocks noChangeAspect="1"/>
          </p:cNvSpPr>
          <p:nvPr/>
        </p:nvSpPr>
        <p:spPr>
          <a:xfrm>
            <a:off x="6774670" y="3992436"/>
            <a:ext cx="263467" cy="2304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>
            <a:spLocks noChangeAspect="1"/>
          </p:cNvSpPr>
          <p:nvPr/>
        </p:nvSpPr>
        <p:spPr>
          <a:xfrm>
            <a:off x="7106775" y="4354380"/>
            <a:ext cx="263467" cy="23043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>
            <a:spLocks noChangeAspect="1"/>
          </p:cNvSpPr>
          <p:nvPr/>
        </p:nvSpPr>
        <p:spPr>
          <a:xfrm>
            <a:off x="7467969" y="4354380"/>
            <a:ext cx="263467" cy="2304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>
            <a:spLocks noChangeAspect="1"/>
          </p:cNvSpPr>
          <p:nvPr/>
        </p:nvSpPr>
        <p:spPr>
          <a:xfrm>
            <a:off x="2659442" y="1877057"/>
            <a:ext cx="711503" cy="62230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rome1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46" y="1757021"/>
            <a:ext cx="608848" cy="55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857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0"/>
    </mc:Choice>
    <mc:Fallback xmlns="">
      <p:transition xmlns:p14="http://schemas.microsoft.com/office/powerpoint/2010/main" spd="slow" advTm="642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>
                <a:latin typeface="Arial" charset="0"/>
                <a:cs typeface="Arial" charset="0"/>
              </a:rPr>
              <a:t>L</a:t>
            </a:r>
            <a:r>
              <a:rPr lang="en-US" sz="4000" dirty="0" smtClean="0">
                <a:latin typeface="Arial" charset="0"/>
                <a:cs typeface="Arial" charset="0"/>
              </a:rPr>
              <a:t>egacy extension architecture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1C779-FEB0-1F42-90A7-9B68A5E351B8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334810" y="4605338"/>
            <a:ext cx="1423988" cy="7889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Web page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52870" y="1614489"/>
            <a:ext cx="6597650" cy="16839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Extension 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(Web </a:t>
            </a:r>
            <a:r>
              <a:rPr lang="en-US" sz="2400" dirty="0"/>
              <a:t>Script + </a:t>
            </a:r>
            <a:r>
              <a:rPr lang="en-US" sz="2400" dirty="0" smtClean="0"/>
              <a:t>Extension </a:t>
            </a:r>
            <a:r>
              <a:rPr lang="en-US" sz="2400" dirty="0"/>
              <a:t>Script)</a:t>
            </a:r>
          </a:p>
        </p:txBody>
      </p:sp>
      <p:sp>
        <p:nvSpPr>
          <p:cNvPr id="19463" name="TextBox 57"/>
          <p:cNvSpPr txBox="1">
            <a:spLocks noChangeArrowheads="1"/>
          </p:cNvSpPr>
          <p:nvPr/>
        </p:nvSpPr>
        <p:spPr bwMode="auto">
          <a:xfrm>
            <a:off x="677921" y="3798888"/>
            <a:ext cx="1436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Interact with </a:t>
            </a:r>
          </a:p>
          <a:p>
            <a:pPr algn="ctr" eaLnBrk="1" hangingPunct="1"/>
            <a:r>
              <a:rPr lang="en-US" sz="1600" dirty="0"/>
              <a:t>Web pages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777038" y="3306965"/>
            <a:ext cx="0" cy="4327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5" name="TextBox 45"/>
          <p:cNvSpPr txBox="1">
            <a:spLocks noChangeArrowheads="1"/>
          </p:cNvSpPr>
          <p:nvPr/>
        </p:nvSpPr>
        <p:spPr bwMode="auto">
          <a:xfrm>
            <a:off x="4785877" y="3339670"/>
            <a:ext cx="3405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Access sensitive </a:t>
            </a:r>
            <a:r>
              <a:rPr lang="en-US" sz="1600" dirty="0" smtClean="0"/>
              <a:t>    resource</a:t>
            </a:r>
            <a:endParaRPr lang="en-US" sz="1600" dirty="0"/>
          </a:p>
        </p:txBody>
      </p:sp>
      <p:sp>
        <p:nvSpPr>
          <p:cNvPr id="19466" name="TextBox 48"/>
          <p:cNvSpPr txBox="1">
            <a:spLocks noChangeArrowheads="1"/>
          </p:cNvSpPr>
          <p:nvPr/>
        </p:nvSpPr>
        <p:spPr bwMode="auto">
          <a:xfrm>
            <a:off x="940862" y="5735638"/>
            <a:ext cx="77459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Extension Script: </a:t>
            </a:r>
            <a:r>
              <a:rPr lang="en-US" sz="1800" dirty="0">
                <a:latin typeface="Arial" charset="0"/>
                <a:cs typeface="Arial" charset="0"/>
              </a:rPr>
              <a:t>JavaScript code executing within the </a:t>
            </a:r>
            <a:r>
              <a:rPr lang="en-US" sz="1800" dirty="0" smtClean="0">
                <a:latin typeface="Arial" charset="0"/>
                <a:cs typeface="Arial" charset="0"/>
              </a:rPr>
              <a:t>secure world</a:t>
            </a:r>
            <a:endParaRPr lang="en-US" sz="1800" dirty="0">
              <a:latin typeface="Arial" charset="0"/>
              <a:cs typeface="Arial" charset="0"/>
            </a:endParaRPr>
          </a:p>
          <a:p>
            <a:pPr eaLnBrk="1" hangingPunct="1"/>
            <a:r>
              <a:rPr lang="en-US" sz="1800" dirty="0" smtClean="0">
                <a:latin typeface="Arial" charset="0"/>
                <a:cs typeface="Arial" charset="0"/>
              </a:rPr>
              <a:t>Web Script: </a:t>
            </a:r>
            <a:r>
              <a:rPr lang="en-US" sz="1800" dirty="0">
                <a:latin typeface="Arial" charset="0"/>
                <a:cs typeface="Arial" charset="0"/>
              </a:rPr>
              <a:t>JavaScript code </a:t>
            </a:r>
            <a:r>
              <a:rPr lang="en-US" sz="1800" dirty="0" smtClean="0">
                <a:latin typeface="Arial" charset="0"/>
                <a:cs typeface="Arial" charset="0"/>
              </a:rPr>
              <a:t>executing on </a:t>
            </a:r>
            <a:r>
              <a:rPr lang="en-US" sz="1800" dirty="0">
                <a:latin typeface="Arial" charset="0"/>
                <a:cs typeface="Arial" charset="0"/>
              </a:rPr>
              <a:t>the </a:t>
            </a:r>
            <a:r>
              <a:rPr lang="en-US" sz="1800" dirty="0" smtClean="0">
                <a:latin typeface="Arial" charset="0"/>
                <a:cs typeface="Arial" charset="0"/>
              </a:rPr>
              <a:t>insecure web page world</a:t>
            </a:r>
            <a:endParaRPr lang="en-US" sz="1800" dirty="0">
              <a:latin typeface="Arial" charset="0"/>
              <a:cs typeface="Arial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58698" y="3298397"/>
            <a:ext cx="0" cy="12418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543908" y="3739693"/>
            <a:ext cx="5428530" cy="199594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/>
                </a:solidFill>
              </a:rPr>
              <a:t>Sensitive </a:t>
            </a:r>
            <a:r>
              <a:rPr lang="en-US" b="1" dirty="0" smtClean="0">
                <a:solidFill>
                  <a:schemeClr val="accent2"/>
                </a:solidFill>
              </a:rPr>
              <a:t>resources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0" name="Picture 19" descr="di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191" y="4207038"/>
            <a:ext cx="481578" cy="481578"/>
          </a:xfrm>
          <a:prstGeom prst="rect">
            <a:avLst/>
          </a:prstGeom>
        </p:spPr>
      </p:pic>
      <p:pic>
        <p:nvPicPr>
          <p:cNvPr id="21" name="Picture 20" descr="ne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456" y="4015218"/>
            <a:ext cx="738517" cy="738517"/>
          </a:xfrm>
          <a:prstGeom prst="rect">
            <a:avLst/>
          </a:prstGeom>
        </p:spPr>
      </p:pic>
      <p:pic>
        <p:nvPicPr>
          <p:cNvPr id="22" name="Picture 21" descr="histo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62" y="4164938"/>
            <a:ext cx="631401" cy="631401"/>
          </a:xfrm>
          <a:prstGeom prst="rect">
            <a:avLst/>
          </a:prstGeom>
        </p:spPr>
      </p:pic>
      <p:pic>
        <p:nvPicPr>
          <p:cNvPr id="23" name="Picture 22" descr="cooki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526" y="4169598"/>
            <a:ext cx="589405" cy="589405"/>
          </a:xfrm>
          <a:prstGeom prst="rect">
            <a:avLst/>
          </a:prstGeom>
        </p:spPr>
      </p:pic>
      <p:pic>
        <p:nvPicPr>
          <p:cNvPr id="24" name="Picture 23" descr="pre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344" y="4178136"/>
            <a:ext cx="518160" cy="518160"/>
          </a:xfrm>
          <a:prstGeom prst="rect">
            <a:avLst/>
          </a:prstGeom>
        </p:spPr>
      </p:pic>
      <p:pic>
        <p:nvPicPr>
          <p:cNvPr id="25" name="Picture 24" descr="passw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828" y="4202175"/>
            <a:ext cx="465201" cy="486441"/>
          </a:xfrm>
          <a:prstGeom prst="rect">
            <a:avLst/>
          </a:prstGeom>
        </p:spPr>
      </p:pic>
      <p:pic>
        <p:nvPicPr>
          <p:cNvPr id="29" name="Picture 28" descr="o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72" y="5063028"/>
            <a:ext cx="1373167" cy="45772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03299" y="4710909"/>
            <a:ext cx="104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File system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4552989" y="4730885"/>
            <a:ext cx="104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306284" y="4701670"/>
            <a:ext cx="767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Cookies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085115" y="4696296"/>
            <a:ext cx="7615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History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6802188" y="4678206"/>
            <a:ext cx="956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Password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675579" y="4696296"/>
            <a:ext cx="1031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Preference</a:t>
            </a:r>
            <a:endParaRPr lang="en-US" sz="1400" dirty="0"/>
          </a:p>
        </p:txBody>
      </p:sp>
      <p:pic>
        <p:nvPicPr>
          <p:cNvPr id="36" name="Picture 35" descr="icamer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01" y="5012732"/>
            <a:ext cx="484604" cy="486767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462456" y="5427861"/>
            <a:ext cx="77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Camera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6172801" y="5427862"/>
            <a:ext cx="776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58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9"/>
    </mc:Choice>
    <mc:Fallback xmlns="">
      <p:transition xmlns:p14="http://schemas.microsoft.com/office/powerpoint/2010/main" spd="slow" advTm="5131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461297" y="1860801"/>
            <a:ext cx="3246491" cy="4516036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707788" y="1866272"/>
            <a:ext cx="5056421" cy="4510565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1312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>Modern extension: Layered defense architecture</a:t>
            </a:r>
            <a:endParaRPr lang="en-US" sz="40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1C779-FEB0-1F42-90A7-9B68A5E351B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02614" y="5295002"/>
            <a:ext cx="1423988" cy="7889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/>
              <a:t>Web page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52870" y="2504127"/>
            <a:ext cx="6597650" cy="1391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Extension Code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(Web </a:t>
            </a:r>
            <a:r>
              <a:rPr lang="en-US" sz="2400" dirty="0"/>
              <a:t>Script </a:t>
            </a:r>
            <a:r>
              <a:rPr lang="en-US" sz="2400" dirty="0" smtClean="0"/>
              <a:t>+ Extension Script)</a:t>
            </a:r>
            <a:endParaRPr lang="en-US" sz="2400" dirty="0"/>
          </a:p>
        </p:txBody>
      </p:sp>
      <p:sp>
        <p:nvSpPr>
          <p:cNvPr id="19463" name="TextBox 57"/>
          <p:cNvSpPr txBox="1">
            <a:spLocks noChangeArrowheads="1"/>
          </p:cNvSpPr>
          <p:nvPr/>
        </p:nvSpPr>
        <p:spPr bwMode="auto">
          <a:xfrm>
            <a:off x="677921" y="4384676"/>
            <a:ext cx="14366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Interact with </a:t>
            </a:r>
          </a:p>
          <a:p>
            <a:pPr algn="ctr" eaLnBrk="1" hangingPunct="1"/>
            <a:r>
              <a:rPr lang="en-US" sz="1600" dirty="0"/>
              <a:t>Web pages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6920433" y="3917535"/>
            <a:ext cx="0" cy="4327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5" name="TextBox 45"/>
          <p:cNvSpPr txBox="1">
            <a:spLocks noChangeArrowheads="1"/>
          </p:cNvSpPr>
          <p:nvPr/>
        </p:nvSpPr>
        <p:spPr bwMode="auto">
          <a:xfrm>
            <a:off x="7777122" y="4122679"/>
            <a:ext cx="9870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600" dirty="0"/>
              <a:t>Access sensitive </a:t>
            </a:r>
            <a:r>
              <a:rPr lang="en-US" sz="1600" dirty="0" smtClean="0"/>
              <a:t>    resource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958698" y="3910404"/>
            <a:ext cx="0" cy="13551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859275" y="5233540"/>
            <a:ext cx="4703030" cy="1023233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          Sensitive resources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pic>
        <p:nvPicPr>
          <p:cNvPr id="20" name="Picture 19" descr="di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176" y="5767885"/>
            <a:ext cx="325120" cy="325120"/>
          </a:xfrm>
          <a:prstGeom prst="rect">
            <a:avLst/>
          </a:prstGeom>
        </p:spPr>
      </p:pic>
      <p:pic>
        <p:nvPicPr>
          <p:cNvPr id="21" name="Picture 20" descr="ne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808" y="5693270"/>
            <a:ext cx="518160" cy="518160"/>
          </a:xfrm>
          <a:prstGeom prst="rect">
            <a:avLst/>
          </a:prstGeom>
        </p:spPr>
      </p:pic>
      <p:pic>
        <p:nvPicPr>
          <p:cNvPr id="22" name="Picture 21" descr="histo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41" y="5767885"/>
            <a:ext cx="457200" cy="457200"/>
          </a:xfrm>
          <a:prstGeom prst="rect">
            <a:avLst/>
          </a:prstGeom>
        </p:spPr>
      </p:pic>
      <p:pic>
        <p:nvPicPr>
          <p:cNvPr id="23" name="Picture 22" descr="cooki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403" y="5735441"/>
            <a:ext cx="414528" cy="414528"/>
          </a:xfrm>
          <a:prstGeom prst="rect">
            <a:avLst/>
          </a:prstGeom>
        </p:spPr>
      </p:pic>
      <p:pic>
        <p:nvPicPr>
          <p:cNvPr id="24" name="Picture 23" descr="pref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170" y="5818900"/>
            <a:ext cx="362712" cy="362712"/>
          </a:xfrm>
          <a:prstGeom prst="rect">
            <a:avLst/>
          </a:prstGeom>
        </p:spPr>
      </p:pic>
      <p:pic>
        <p:nvPicPr>
          <p:cNvPr id="25" name="Picture 24" descr="passw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304" y="5822817"/>
            <a:ext cx="266700" cy="355600"/>
          </a:xfrm>
          <a:prstGeom prst="rect">
            <a:avLst/>
          </a:prstGeom>
        </p:spPr>
      </p:pic>
      <p:pic>
        <p:nvPicPr>
          <p:cNvPr id="29" name="Picture 28" descr="o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179" y="5850083"/>
            <a:ext cx="884682" cy="294894"/>
          </a:xfrm>
          <a:prstGeom prst="rect">
            <a:avLst/>
          </a:prstGeom>
        </p:spPr>
      </p:pic>
      <p:pic>
        <p:nvPicPr>
          <p:cNvPr id="36" name="Picture 35" descr="icamera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92" y="5813386"/>
            <a:ext cx="341376" cy="342900"/>
          </a:xfrm>
          <a:prstGeom prst="rect">
            <a:avLst/>
          </a:prstGeom>
        </p:spPr>
      </p:pic>
      <p:sp>
        <p:nvSpPr>
          <p:cNvPr id="39" name="Vertical Scroll 38"/>
          <p:cNvSpPr/>
          <p:nvPr/>
        </p:nvSpPr>
        <p:spPr>
          <a:xfrm>
            <a:off x="6186183" y="4386522"/>
            <a:ext cx="1490663" cy="456570"/>
          </a:xfrm>
          <a:prstGeom prst="vertic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Manifest </a:t>
            </a:r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6961403" y="4855298"/>
            <a:ext cx="0" cy="3952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960937" y="2507387"/>
            <a:ext cx="2002711" cy="1391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Web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Script</a:t>
            </a:r>
            <a:endParaRPr lang="en-US" sz="2400" dirty="0"/>
          </a:p>
        </p:txBody>
      </p:sp>
      <p:sp>
        <p:nvSpPr>
          <p:cNvPr id="42" name="Rounded Rectangle 41"/>
          <p:cNvSpPr/>
          <p:nvPr/>
        </p:nvSpPr>
        <p:spPr>
          <a:xfrm>
            <a:off x="5297605" y="2497120"/>
            <a:ext cx="3265825" cy="139165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  Extension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       Script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707788" y="1901917"/>
            <a:ext cx="0" cy="4425185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102880" y="3073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3" name="TextBox 38"/>
          <p:cNvSpPr txBox="1">
            <a:spLocks noChangeArrowheads="1"/>
          </p:cNvSpPr>
          <p:nvPr/>
        </p:nvSpPr>
        <p:spPr bwMode="auto">
          <a:xfrm>
            <a:off x="792163" y="1860801"/>
            <a:ext cx="2168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solidFill>
                  <a:srgbClr val="800000"/>
                </a:solidFill>
              </a:rPr>
              <a:t>Insecure World</a:t>
            </a:r>
            <a:endParaRPr lang="en-US" sz="2200" dirty="0">
              <a:solidFill>
                <a:srgbClr val="800000"/>
              </a:solidFill>
            </a:endParaRPr>
          </a:p>
        </p:txBody>
      </p:sp>
      <p:sp>
        <p:nvSpPr>
          <p:cNvPr id="44" name="TextBox 38"/>
          <p:cNvSpPr txBox="1">
            <a:spLocks noChangeArrowheads="1"/>
          </p:cNvSpPr>
          <p:nvPr/>
        </p:nvSpPr>
        <p:spPr bwMode="auto">
          <a:xfrm>
            <a:off x="5508321" y="1885705"/>
            <a:ext cx="2168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</a:rPr>
              <a:t>ecure World</a:t>
            </a:r>
            <a:endParaRPr lang="en-US" sz="22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986647" y="3006706"/>
            <a:ext cx="2286226" cy="0"/>
          </a:xfrm>
          <a:prstGeom prst="straightConnector1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75167" y="3261541"/>
            <a:ext cx="2286226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7241010" y="2742797"/>
            <a:ext cx="1022865" cy="758584"/>
            <a:chOff x="7241010" y="2419045"/>
            <a:chExt cx="1022865" cy="758584"/>
          </a:xfrm>
        </p:grpSpPr>
        <p:sp>
          <p:nvSpPr>
            <p:cNvPr id="50" name="Rounded Rectangle 49"/>
            <p:cNvSpPr/>
            <p:nvPr/>
          </p:nvSpPr>
          <p:spPr>
            <a:xfrm>
              <a:off x="7568597" y="2419045"/>
              <a:ext cx="298437" cy="2647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7241010" y="2912885"/>
              <a:ext cx="298437" cy="2647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7965438" y="2912885"/>
              <a:ext cx="298437" cy="26474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cxnSp>
          <p:nvCxnSpPr>
            <p:cNvPr id="10" name="Straight Connector 9"/>
            <p:cNvCxnSpPr>
              <a:stCxn id="50" idx="2"/>
              <a:endCxn id="51" idx="0"/>
            </p:cNvCxnSpPr>
            <p:nvPr/>
          </p:nvCxnSpPr>
          <p:spPr>
            <a:xfrm flipH="1">
              <a:off x="7390229" y="2683789"/>
              <a:ext cx="327587" cy="2290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0" idx="2"/>
              <a:endCxn id="52" idx="0"/>
            </p:cNvCxnSpPr>
            <p:nvPr/>
          </p:nvCxnSpPr>
          <p:spPr>
            <a:xfrm>
              <a:off x="7717816" y="2683789"/>
              <a:ext cx="396841" cy="22909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46247" y="1279586"/>
            <a:ext cx="445642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 indent="-283464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Principle of Least Authority (POLA)</a:t>
            </a:r>
          </a:p>
        </p:txBody>
      </p:sp>
      <p:sp>
        <p:nvSpPr>
          <p:cNvPr id="53" name="Content Placeholder 2"/>
          <p:cNvSpPr>
            <a:spLocks noGrp="1"/>
          </p:cNvSpPr>
          <p:nvPr>
            <p:ph idx="1"/>
          </p:nvPr>
        </p:nvSpPr>
        <p:spPr>
          <a:xfrm>
            <a:off x="5669287" y="1119044"/>
            <a:ext cx="3018509" cy="711092"/>
          </a:xfr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1800" dirty="0" smtClean="0">
                <a:latin typeface="Arial"/>
                <a:cs typeface="Arial"/>
              </a:rPr>
              <a:t>Isolation</a:t>
            </a:r>
          </a:p>
          <a:p>
            <a:pPr lvl="1">
              <a:buFont typeface="Arial"/>
              <a:buChar char="•"/>
            </a:pPr>
            <a:r>
              <a:rPr lang="en-US" sz="1800" dirty="0">
                <a:latin typeface="Arial"/>
                <a:cs typeface="Arial"/>
              </a:rPr>
              <a:t>Privilege </a:t>
            </a:r>
            <a:r>
              <a:rPr lang="en-US" sz="1800" dirty="0" smtClean="0">
                <a:latin typeface="Arial"/>
                <a:cs typeface="Arial"/>
              </a:rPr>
              <a:t>Separation</a:t>
            </a:r>
            <a:endParaRPr lang="en-US" sz="1800" dirty="0">
              <a:latin typeface="Arial"/>
              <a:cs typeface="Arial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70700" y="3957580"/>
            <a:ext cx="0" cy="12418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756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9"/>
    </mc:Choice>
    <mc:Fallback xmlns="">
      <p:transition xmlns:p14="http://schemas.microsoft.com/office/powerpoint/2010/main" spd="slow" advTm="5131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18" grpId="0" animBg="1"/>
      <p:bldP spid="39" grpId="0" animBg="1"/>
      <p:bldP spid="41" grpId="0" animBg="1"/>
      <p:bldP spid="42" grpId="0" animBg="1"/>
      <p:bldP spid="43" grpId="0"/>
      <p:bldP spid="44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lou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899" y="3300446"/>
            <a:ext cx="2298039" cy="226756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1077" y="2479799"/>
            <a:ext cx="5294923" cy="24634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Defense-in-depth strategy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3FE661E6-22C4-0247-AF33-C3CF1895A1D4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47595" y="1596319"/>
            <a:ext cx="7743825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dirty="0">
                <a:latin typeface="Arial"/>
                <a:cs typeface="Arial"/>
              </a:rPr>
              <a:t>Developer’s expertise </a:t>
            </a:r>
            <a:r>
              <a:rPr lang="en-US" sz="2800" dirty="0" smtClean="0">
                <a:latin typeface="Arial"/>
                <a:cs typeface="Arial"/>
              </a:rPr>
              <a:t>effect extension </a:t>
            </a:r>
            <a:r>
              <a:rPr lang="en-US" sz="2800" dirty="0">
                <a:latin typeface="Arial"/>
                <a:cs typeface="Arial"/>
              </a:rPr>
              <a:t>security</a:t>
            </a:r>
            <a:endParaRPr lang="en-US" sz="2800" dirty="0"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58900" y="3951288"/>
            <a:ext cx="1379538" cy="847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File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413250" y="3951288"/>
            <a:ext cx="1379538" cy="8477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Network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879725" y="2657475"/>
            <a:ext cx="1377950" cy="8461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Main</a:t>
            </a:r>
          </a:p>
        </p:txBody>
      </p:sp>
      <p:cxnSp>
        <p:nvCxnSpPr>
          <p:cNvPr id="13" name="Straight Arrow Connector 12"/>
          <p:cNvCxnSpPr>
            <a:stCxn id="11" idx="1"/>
            <a:endCxn id="9" idx="0"/>
          </p:cNvCxnSpPr>
          <p:nvPr/>
        </p:nvCxnSpPr>
        <p:spPr>
          <a:xfrm flipH="1">
            <a:off x="2049463" y="3081338"/>
            <a:ext cx="830262" cy="869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0"/>
          </p:cNvCxnSpPr>
          <p:nvPr/>
        </p:nvCxnSpPr>
        <p:spPr>
          <a:xfrm>
            <a:off x="4257675" y="3081338"/>
            <a:ext cx="846138" cy="8699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2049463" y="4799013"/>
            <a:ext cx="0" cy="37465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95550" y="4375150"/>
            <a:ext cx="1917700" cy="124460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12-Point Star 24"/>
          <p:cNvSpPr/>
          <p:nvPr/>
        </p:nvSpPr>
        <p:spPr>
          <a:xfrm>
            <a:off x="2387600" y="3951288"/>
            <a:ext cx="301625" cy="271462"/>
          </a:xfrm>
          <a:prstGeom prst="star12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15" name="Picture 32" descr="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610100"/>
            <a:ext cx="762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5792788" y="4375150"/>
            <a:ext cx="1630362" cy="79851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fol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3038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fol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875338"/>
            <a:ext cx="571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Footer Placeholder 6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898989"/>
                </a:solidFill>
              </a:rPr>
              <a:t>Rezwana Karim</a:t>
            </a:r>
          </a:p>
        </p:txBody>
      </p:sp>
      <p:sp>
        <p:nvSpPr>
          <p:cNvPr id="25620" name="Rectangle 29"/>
          <p:cNvSpPr>
            <a:spLocks noChangeArrowheads="1"/>
          </p:cNvSpPr>
          <p:nvPr/>
        </p:nvSpPr>
        <p:spPr bwMode="auto">
          <a:xfrm>
            <a:off x="6319838" y="2538413"/>
            <a:ext cx="2578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rgbClr val="6B6BC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1600">
                <a:solidFill>
                  <a:srgbClr val="6B6BCF"/>
                </a:solidFill>
                <a:latin typeface="Arial" charset="0"/>
                <a:cs typeface="Arial" charset="0"/>
              </a:rPr>
              <a:t>[Karim </a:t>
            </a:r>
            <a:r>
              <a:rPr lang="en-US" altLang="ja-JP" sz="1600" i="1">
                <a:solidFill>
                  <a:srgbClr val="6B6BCF"/>
                </a:solidFill>
                <a:latin typeface="Arial" charset="0"/>
                <a:cs typeface="Arial" charset="0"/>
              </a:rPr>
              <a:t>et al.</a:t>
            </a:r>
            <a:r>
              <a:rPr lang="en-US" altLang="ja-JP" sz="1600">
                <a:solidFill>
                  <a:srgbClr val="6B6BCF"/>
                </a:solidFill>
                <a:latin typeface="Arial" charset="0"/>
                <a:cs typeface="Arial" charset="0"/>
              </a:rPr>
              <a:t>, ECOOP</a:t>
            </a:r>
            <a:r>
              <a:rPr lang="ja-JP" altLang="en-US" sz="1600">
                <a:solidFill>
                  <a:srgbClr val="6B6BCF"/>
                </a:solidFill>
                <a:latin typeface="Arial" charset="0"/>
                <a:cs typeface="Arial" charset="0"/>
              </a:rPr>
              <a:t>‘</a:t>
            </a:r>
            <a:r>
              <a:rPr lang="en-US" altLang="ja-JP" sz="1600">
                <a:solidFill>
                  <a:srgbClr val="6B6BCF"/>
                </a:solidFill>
                <a:latin typeface="Arial" charset="0"/>
                <a:cs typeface="Arial" charset="0"/>
              </a:rPr>
              <a:t>12]</a:t>
            </a:r>
            <a:endParaRPr lang="en-US" sz="1600">
              <a:latin typeface="Arial" charset="0"/>
              <a:cs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45559" y="4932641"/>
            <a:ext cx="0" cy="25589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096000" y="4610100"/>
            <a:ext cx="1288074" cy="504825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dis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0" y="5219260"/>
            <a:ext cx="886416" cy="886416"/>
          </a:xfrm>
          <a:prstGeom prst="rect">
            <a:avLst/>
          </a:prstGeom>
        </p:spPr>
      </p:pic>
      <p:pic>
        <p:nvPicPr>
          <p:cNvPr id="27" name="Picture 26" descr="weath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180" y="2315503"/>
            <a:ext cx="1012655" cy="13177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902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67"/>
    </mc:Choice>
    <mc:Fallback xmlns="">
      <p:transition xmlns:p14="http://schemas.microsoft.com/office/powerpoint/2010/main" spd="slow" advTm="1492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348 C 0.01354 -0.05254 0.02726 -0.1081 0.06111 -0.16643 C 0.09479 -0.225 0.14514 -0.32245 0.2026 -0.34676 C 0.26007 -0.37083 0.3592 -0.34305 0.40555 -0.3125 C 0.45191 -0.28194 0.43698 -0.20671 0.48125 -0.16296 C 0.52569 -0.11921 0.59878 -0.08518 0.67187 -0.05092 " pathEditMode="relative" rAng="0" ptsTypes="aaaaaA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94" y="-1872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3176E-6 3.77516E-6 C 0.03631 -0.04187 0.07279 -0.08374 0.11397 -0.10294 C 0.15514 -0.12214 0.2123 -0.13232 0.24705 -0.11566 C 0.28179 -0.09901 0.30212 -0.05089 0.32245 -0.00255 " pathEditMode="relative" ptsTypes="aaaA">
                                      <p:cBhvr>
                                        <p:cTn id="44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8527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6649 -0.11134 0.13298 -0.22245 0.21718 -0.24468 C 0.30138 -0.2669 0.40312 -0.20046 0.50503 -0.13333 " pathEditMode="relative" rAng="0" ptsTypes="a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Research questions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0008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How can we simplify secure  extension development?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How to detect security principle violations in browser extensions?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How to transform a legacy vulnerable extension into a secure extension that adheres to the security principles?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0233" y="2936792"/>
            <a:ext cx="7245484" cy="20005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Analyzing the interactions with sensitive resources in extension code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4081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61" y="190503"/>
            <a:ext cx="87545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Extension Security: Solution spectrum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89327" y="1417638"/>
            <a:ext cx="2392949" cy="27489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2" descr="Firefox_Logo_512x5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875" y="1623944"/>
            <a:ext cx="591551" cy="59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Arrow Connector 46"/>
          <p:cNvCxnSpPr/>
          <p:nvPr/>
        </p:nvCxnSpPr>
        <p:spPr>
          <a:xfrm flipV="1">
            <a:off x="2100092" y="2702854"/>
            <a:ext cx="88788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2081919" y="3195001"/>
            <a:ext cx="90420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us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502" y="1910706"/>
            <a:ext cx="1988298" cy="1988298"/>
          </a:xfrm>
          <a:prstGeom prst="rect">
            <a:avLst/>
          </a:prstGeom>
        </p:spPr>
      </p:pic>
      <p:pic>
        <p:nvPicPr>
          <p:cNvPr id="59" name="Picture 58" descr="u1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2" y="2286858"/>
            <a:ext cx="1600200" cy="1303020"/>
          </a:xfrm>
          <a:prstGeom prst="rect">
            <a:avLst/>
          </a:prstGeom>
        </p:spPr>
      </p:pic>
      <p:pic>
        <p:nvPicPr>
          <p:cNvPr id="61" name="Picture 60" descr="reviewer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352" y="2342272"/>
            <a:ext cx="1403350" cy="1824355"/>
          </a:xfrm>
          <a:prstGeom prst="rect">
            <a:avLst/>
          </a:prstGeom>
        </p:spPr>
      </p:pic>
      <p:sp>
        <p:nvSpPr>
          <p:cNvPr id="73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15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275390" y="2872535"/>
            <a:ext cx="992046" cy="644931"/>
            <a:chOff x="6739390" y="3992436"/>
            <a:chExt cx="992046" cy="644931"/>
          </a:xfrm>
        </p:grpSpPr>
        <p:pic>
          <p:nvPicPr>
            <p:cNvPr id="25" name="Picture 24" descr="ap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390" y="4335107"/>
              <a:ext cx="337820" cy="302260"/>
            </a:xfrm>
            <a:prstGeom prst="rect">
              <a:avLst/>
            </a:prstGeom>
          </p:spPr>
        </p:pic>
        <p:sp>
          <p:nvSpPr>
            <p:cNvPr id="27" name="Rounded Rectangle 26"/>
            <p:cNvSpPr>
              <a:spLocks noChangeAspect="1"/>
            </p:cNvSpPr>
            <p:nvPr/>
          </p:nvSpPr>
          <p:spPr>
            <a:xfrm>
              <a:off x="7105103" y="4005242"/>
              <a:ext cx="263467" cy="230439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>
              <a:spLocks noChangeAspect="1"/>
            </p:cNvSpPr>
            <p:nvPr/>
          </p:nvSpPr>
          <p:spPr>
            <a:xfrm>
              <a:off x="7467969" y="4010453"/>
              <a:ext cx="263467" cy="23043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>
              <a:spLocks noChangeAspect="1"/>
            </p:cNvSpPr>
            <p:nvPr/>
          </p:nvSpPr>
          <p:spPr>
            <a:xfrm>
              <a:off x="6774670" y="3992436"/>
              <a:ext cx="263467" cy="230439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>
              <a:spLocks noChangeAspect="1"/>
            </p:cNvSpPr>
            <p:nvPr/>
          </p:nvSpPr>
          <p:spPr>
            <a:xfrm>
              <a:off x="7106775" y="4354380"/>
              <a:ext cx="263467" cy="230439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>
              <a:spLocks noChangeAspect="1"/>
            </p:cNvSpPr>
            <p:nvPr/>
          </p:nvSpPr>
          <p:spPr>
            <a:xfrm>
              <a:off x="7467969" y="4354380"/>
              <a:ext cx="263467" cy="230439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692178" y="3991784"/>
            <a:ext cx="3273850" cy="169277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1) </a:t>
            </a:r>
            <a:r>
              <a:rPr lang="en-US" sz="1600" dirty="0" smtClean="0">
                <a:latin typeface="Arial"/>
                <a:cs typeface="Arial"/>
              </a:rPr>
              <a:t>SABRE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[ACSAC ‘09], </a:t>
            </a:r>
            <a:r>
              <a:rPr lang="en-US" sz="1600" dirty="0" smtClean="0">
                <a:latin typeface="Arial"/>
                <a:cs typeface="Arial"/>
              </a:rPr>
              <a:t>Secure extensibility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[</a:t>
            </a:r>
            <a:r>
              <a:rPr lang="en-US" sz="1200" dirty="0" err="1" smtClean="0">
                <a:solidFill>
                  <a:srgbClr val="595959"/>
                </a:solidFill>
                <a:latin typeface="Arial"/>
                <a:cs typeface="Arial"/>
              </a:rPr>
              <a:t>Usenix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 Sec ‘10]</a:t>
            </a:r>
          </a:p>
          <a:p>
            <a:r>
              <a:rPr lang="en-US" sz="1600" dirty="0" smtClean="0">
                <a:latin typeface="Arial"/>
                <a:cs typeface="Arial"/>
              </a:rPr>
              <a:t>Key Idea: 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Taint tracking</a:t>
            </a:r>
          </a:p>
          <a:p>
            <a:endParaRPr lang="en-US" sz="800" dirty="0" smtClean="0">
              <a:latin typeface="Arial"/>
              <a:cs typeface="Arial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2)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Sentinel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[DIMVA‘13]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, 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IBEX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[S&amp;P ‘11]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Key Idea: 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Runtime policy enforcement</a:t>
            </a:r>
            <a:endParaRPr lang="en-US" sz="1600" dirty="0" smtClean="0">
              <a:latin typeface="Arial"/>
              <a:cs typeface="Arial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3951" y="3928220"/>
            <a:ext cx="3801200" cy="144655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1)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VEX</a:t>
            </a:r>
            <a:r>
              <a:rPr lang="en-US" sz="16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[</a:t>
            </a:r>
            <a:r>
              <a:rPr lang="en-US" sz="1200" dirty="0" err="1" smtClean="0">
                <a:solidFill>
                  <a:srgbClr val="595959"/>
                </a:solidFill>
                <a:latin typeface="Arial"/>
                <a:cs typeface="Arial"/>
              </a:rPr>
              <a:t>Usenix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 Sec ‘09]</a:t>
            </a:r>
          </a:p>
          <a:p>
            <a:r>
              <a:rPr lang="en-US" sz="1600" dirty="0" smtClean="0">
                <a:latin typeface="Arial"/>
                <a:cs typeface="Arial"/>
              </a:rPr>
              <a:t>Key Idea: 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Static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>
                <a:solidFill>
                  <a:schemeClr val="tx2"/>
                </a:solidFill>
                <a:latin typeface="Arial"/>
                <a:cs typeface="Arial"/>
              </a:rPr>
              <a:t>t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aint analysis</a:t>
            </a:r>
            <a:endParaRPr lang="en-US" sz="16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sz="8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2</a:t>
            </a:r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) Security Signature 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[CGO </a:t>
            </a:r>
            <a:r>
              <a:rPr lang="fr-FR" sz="1200" dirty="0" smtClean="0">
                <a:solidFill>
                  <a:srgbClr val="595959"/>
                </a:solidFill>
                <a:latin typeface="Arial"/>
                <a:cs typeface="Arial"/>
              </a:rPr>
              <a:t>’</a:t>
            </a:r>
            <a:r>
              <a:rPr lang="en-US" sz="1200" dirty="0" smtClean="0">
                <a:solidFill>
                  <a:srgbClr val="595959"/>
                </a:solidFill>
                <a:latin typeface="Arial"/>
                <a:cs typeface="Arial"/>
              </a:rPr>
              <a:t>14]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US" sz="1600" dirty="0" smtClean="0">
                <a:solidFill>
                  <a:schemeClr val="tx1"/>
                </a:solidFill>
                <a:latin typeface="Arial"/>
                <a:cs typeface="Arial"/>
              </a:rPr>
              <a:t>Key Idea: </a:t>
            </a:r>
            <a:r>
              <a:rPr lang="en-US" sz="1600" dirty="0" smtClean="0">
                <a:solidFill>
                  <a:srgbClr val="1F497D"/>
                </a:solidFill>
                <a:latin typeface="Arial"/>
                <a:cs typeface="Arial"/>
              </a:rPr>
              <a:t>Information flow and API usage</a:t>
            </a:r>
            <a:endParaRPr lang="en-US" sz="1600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3951" y="5382549"/>
            <a:ext cx="3801200" cy="978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1) Beacon </a:t>
            </a:r>
            <a:r>
              <a:rPr lang="en-US" sz="1400" dirty="0" smtClean="0"/>
              <a:t>[ECOOP‘12]</a:t>
            </a:r>
          </a:p>
          <a:p>
            <a:r>
              <a:rPr lang="en-US" dirty="0" smtClean="0"/>
              <a:t>2) Morpheus </a:t>
            </a:r>
            <a:r>
              <a:rPr lang="en-US" sz="1400" dirty="0" smtClean="0"/>
              <a:t>[ECOOP ‘14]</a:t>
            </a:r>
            <a:endParaRPr lang="en-US" sz="1400" dirty="0"/>
          </a:p>
        </p:txBody>
      </p:sp>
      <p:sp>
        <p:nvSpPr>
          <p:cNvPr id="37" name="Rectangle 36"/>
          <p:cNvSpPr/>
          <p:nvPr/>
        </p:nvSpPr>
        <p:spPr>
          <a:xfrm>
            <a:off x="5692179" y="5629440"/>
            <a:ext cx="3273850" cy="7353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Morpheus </a:t>
            </a:r>
            <a:r>
              <a:rPr lang="en-US" sz="1400" dirty="0" smtClean="0"/>
              <a:t>[ECOOP ‘14]</a:t>
            </a:r>
            <a:endParaRPr lang="en-US" sz="1400" dirty="0"/>
          </a:p>
        </p:txBody>
      </p:sp>
      <p:sp>
        <p:nvSpPr>
          <p:cNvPr id="38" name="Down Arrow 37"/>
          <p:cNvSpPr/>
          <p:nvPr/>
        </p:nvSpPr>
        <p:spPr>
          <a:xfrm>
            <a:off x="5692178" y="2620565"/>
            <a:ext cx="339725" cy="495215"/>
          </a:xfrm>
          <a:prstGeom prst="downArrow">
            <a:avLst/>
          </a:prstGeom>
          <a:solidFill>
            <a:schemeClr val="tx2"/>
          </a:solidFill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hrome1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850" y="1624224"/>
            <a:ext cx="608848" cy="5511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971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30"/>
    </mc:Choice>
    <mc:Fallback xmlns="">
      <p:transition xmlns:p14="http://schemas.microsoft.com/office/powerpoint/2010/main" spd="slow" advTm="6423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9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 Module Interaction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6999" y="1863651"/>
            <a:ext cx="4340326" cy="1200329"/>
          </a:xfrm>
          <a:prstGeom prst="rect">
            <a:avLst/>
          </a:prstGeom>
          <a:solidFill>
            <a:srgbClr val="FFF47C">
              <a:alpha val="50000"/>
            </a:srgbClr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Courier"/>
                <a:cs typeface="Courier"/>
              </a:rPr>
              <a:t>var</a:t>
            </a:r>
            <a:r>
              <a:rPr lang="en-US" dirty="0" smtClean="0">
                <a:latin typeface="Courier"/>
                <a:cs typeface="Courier"/>
              </a:rPr>
              <a:t> file </a:t>
            </a:r>
            <a:r>
              <a:rPr lang="en-US" dirty="0">
                <a:latin typeface="Courier"/>
                <a:cs typeface="Courier"/>
              </a:rPr>
              <a:t>= require(</a:t>
            </a:r>
            <a:r>
              <a:rPr lang="en-US" dirty="0" smtClean="0">
                <a:latin typeface="Courier"/>
                <a:cs typeface="Courier"/>
              </a:rPr>
              <a:t>“file”</a:t>
            </a:r>
            <a:r>
              <a:rPr lang="en-US" dirty="0">
                <a:latin typeface="Courier"/>
                <a:cs typeface="Courier"/>
              </a:rPr>
              <a:t>);</a:t>
            </a:r>
          </a:p>
          <a:p>
            <a:r>
              <a:rPr lang="en-US" dirty="0" err="1" smtClean="0">
                <a:latin typeface="Courier"/>
                <a:cs typeface="Courier"/>
              </a:rPr>
              <a:t>file.readFile</a:t>
            </a:r>
            <a:r>
              <a:rPr lang="en-US" dirty="0" smtClean="0">
                <a:latin typeface="Courier"/>
                <a:cs typeface="Courier"/>
              </a:rPr>
              <a:t> (“</a:t>
            </a:r>
            <a:r>
              <a:rPr lang="en-US" dirty="0" err="1" smtClean="0">
                <a:latin typeface="Courier"/>
                <a:cs typeface="Courier"/>
              </a:rPr>
              <a:t>zipCodeFile</a:t>
            </a:r>
            <a:r>
              <a:rPr lang="en-US" dirty="0" smtClean="0">
                <a:latin typeface="Courier"/>
                <a:cs typeface="Courier"/>
              </a:rPr>
              <a:t>”);</a:t>
            </a:r>
          </a:p>
          <a:p>
            <a:r>
              <a:rPr lang="en-US" dirty="0" smtClean="0">
                <a:latin typeface="Courier"/>
                <a:cs typeface="Courier"/>
              </a:rPr>
              <a:t>. . .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14676" y="1790912"/>
            <a:ext cx="1276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Main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36860" y="3356630"/>
            <a:ext cx="6596585" cy="2574551"/>
          </a:xfrm>
          <a:prstGeom prst="rect">
            <a:avLst/>
          </a:prstGeom>
          <a:solidFill>
            <a:srgbClr val="FFF47C">
              <a:alpha val="50000"/>
            </a:srgbClr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sz="800" dirty="0" smtClean="0"/>
          </a:p>
          <a:p>
            <a:r>
              <a:rPr lang="en-US" dirty="0" err="1">
                <a:latin typeface="Courier"/>
                <a:cs typeface="Courier"/>
              </a:rPr>
              <a:t>v</a:t>
            </a:r>
            <a:r>
              <a:rPr lang="en-US" dirty="0" err="1" smtClean="0">
                <a:latin typeface="Courier"/>
                <a:cs typeface="Courier"/>
              </a:rPr>
              <a:t>ar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fileSystemPtr</a:t>
            </a:r>
            <a:r>
              <a:rPr lang="en-US" dirty="0" smtClean="0">
                <a:latin typeface="Courier"/>
                <a:cs typeface="Courier"/>
              </a:rPr>
              <a:t> = </a:t>
            </a:r>
            <a:r>
              <a:rPr lang="en-US" dirty="0" err="1" smtClean="0">
                <a:latin typeface="Courier"/>
                <a:cs typeface="Courier"/>
              </a:rPr>
              <a:t>accessToFileSystem</a:t>
            </a:r>
            <a:r>
              <a:rPr lang="en-US" dirty="0" smtClean="0">
                <a:latin typeface="Courier"/>
                <a:cs typeface="Courier"/>
              </a:rPr>
              <a:t>();</a:t>
            </a:r>
          </a:p>
          <a:p>
            <a:r>
              <a:rPr lang="en-US" dirty="0" err="1" smtClean="0">
                <a:latin typeface="Courier"/>
                <a:cs typeface="Courier"/>
              </a:rPr>
              <a:t>exports.readFile</a:t>
            </a:r>
            <a:r>
              <a:rPr lang="en-US" dirty="0" smtClean="0">
                <a:latin typeface="Courier"/>
                <a:cs typeface="Courier"/>
              </a:rPr>
              <a:t> = function </a:t>
            </a:r>
            <a:r>
              <a:rPr lang="en-US" dirty="0" err="1" smtClean="0">
                <a:latin typeface="Courier"/>
                <a:cs typeface="Courier"/>
              </a:rPr>
              <a:t>readFile</a:t>
            </a:r>
            <a:r>
              <a:rPr lang="en-US" dirty="0" smtClean="0">
                <a:latin typeface="Courier"/>
                <a:cs typeface="Courier"/>
              </a:rPr>
              <a:t>(</a:t>
            </a:r>
            <a:r>
              <a:rPr lang="en-US" dirty="0" err="1" smtClean="0">
                <a:latin typeface="Courier"/>
                <a:cs typeface="Courier"/>
              </a:rPr>
              <a:t>fileName</a:t>
            </a:r>
            <a:r>
              <a:rPr lang="en-US" dirty="0" smtClean="0">
                <a:latin typeface="Courier"/>
                <a:cs typeface="Courier"/>
              </a:rPr>
              <a:t>){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	//read the content of </a:t>
            </a:r>
            <a:r>
              <a:rPr lang="en-US" dirty="0" err="1" smtClean="0">
                <a:latin typeface="Courier"/>
                <a:cs typeface="Courier"/>
              </a:rPr>
              <a:t>fileName</a:t>
            </a:r>
            <a:endParaRPr lang="en-US" dirty="0" smtClean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	. . .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	// return the content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ourier"/>
                <a:cs typeface="Courier"/>
              </a:rPr>
              <a:t>	</a:t>
            </a:r>
            <a:r>
              <a:rPr lang="en-US" dirty="0" smtClean="0">
                <a:latin typeface="Courier"/>
                <a:cs typeface="Courier"/>
              </a:rPr>
              <a:t>. . .</a:t>
            </a:r>
            <a:endParaRPr lang="en-US" dirty="0">
              <a:latin typeface="Courier"/>
              <a:cs typeface="Courier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ourier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6674" y="3356630"/>
            <a:ext cx="209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55D7E"/>
                </a:solidFill>
              </a:rPr>
              <a:t>File</a:t>
            </a:r>
            <a:endParaRPr lang="en-US" sz="2000" b="1" dirty="0">
              <a:solidFill>
                <a:srgbClr val="355D7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1074" y="6337219"/>
            <a:ext cx="2895600" cy="365125"/>
          </a:xfrm>
        </p:spPr>
        <p:txBody>
          <a:bodyPr/>
          <a:lstStyle/>
          <a:p>
            <a:r>
              <a:rPr lang="en-US" smtClean="0"/>
              <a:t>Rezwana Karim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93109" y="2191022"/>
            <a:ext cx="2340162" cy="32572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74589" y="4075247"/>
            <a:ext cx="2340162" cy="32572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399138" y="2489343"/>
            <a:ext cx="1889843" cy="29611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3049" y="3799771"/>
            <a:ext cx="5740268" cy="28863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4" descr="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546193" y="1665887"/>
            <a:ext cx="1462887" cy="1462887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922172" y="1859328"/>
            <a:ext cx="5911273" cy="1367849"/>
            <a:chOff x="1922172" y="1859328"/>
            <a:chExt cx="5911273" cy="1367849"/>
          </a:xfrm>
        </p:grpSpPr>
        <p:sp>
          <p:nvSpPr>
            <p:cNvPr id="8" name="TextBox 7"/>
            <p:cNvSpPr txBox="1"/>
            <p:nvPr/>
          </p:nvSpPr>
          <p:spPr>
            <a:xfrm>
              <a:off x="1922172" y="1859328"/>
              <a:ext cx="5911273" cy="1354217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sz="1000" dirty="0" smtClean="0">
                <a:latin typeface="Arial"/>
                <a:cs typeface="Arial"/>
              </a:endParaRPr>
            </a:p>
            <a:p>
              <a:r>
                <a:rPr lang="en-US" sz="3000" dirty="0" smtClean="0">
                  <a:latin typeface="Arial"/>
                  <a:cs typeface="Arial"/>
                </a:rPr>
                <a:t>Capability: </a:t>
              </a:r>
              <a:r>
                <a:rPr lang="en-US" sz="2400" dirty="0" smtClean="0">
                  <a:latin typeface="Arial"/>
                  <a:cs typeface="Arial"/>
                </a:rPr>
                <a:t>Privilege </a:t>
              </a:r>
              <a:r>
                <a:rPr lang="en-US" sz="2400" dirty="0">
                  <a:latin typeface="Arial"/>
                  <a:cs typeface="Arial"/>
                </a:rPr>
                <a:t>to access sensitive </a:t>
              </a:r>
              <a:r>
                <a:rPr lang="en-US" sz="2400" dirty="0" smtClean="0">
                  <a:latin typeface="Arial"/>
                  <a:cs typeface="Arial"/>
                </a:rPr>
                <a:t>resources</a:t>
              </a:r>
            </a:p>
            <a:p>
              <a:endParaRPr lang="en-US" dirty="0">
                <a:latin typeface="Arial"/>
                <a:cs typeface="Arial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709895" y="2590508"/>
              <a:ext cx="3977271" cy="636669"/>
              <a:chOff x="638081" y="5800119"/>
              <a:chExt cx="4579313" cy="781121"/>
            </a:xfrm>
          </p:grpSpPr>
          <p:pic>
            <p:nvPicPr>
              <p:cNvPr id="17" name="Picture 16" descr="disk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081" y="5991939"/>
                <a:ext cx="481578" cy="481578"/>
              </a:xfrm>
              <a:prstGeom prst="rect">
                <a:avLst/>
              </a:prstGeom>
            </p:spPr>
          </p:pic>
          <p:pic>
            <p:nvPicPr>
              <p:cNvPr id="18" name="Picture 17" descr="network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4346" y="5800119"/>
                <a:ext cx="738517" cy="738517"/>
              </a:xfrm>
              <a:prstGeom prst="rect">
                <a:avLst/>
              </a:prstGeom>
            </p:spPr>
          </p:pic>
          <p:pic>
            <p:nvPicPr>
              <p:cNvPr id="19" name="Picture 18" descr="history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7752" y="5949839"/>
                <a:ext cx="631401" cy="631401"/>
              </a:xfrm>
              <a:prstGeom prst="rect">
                <a:avLst/>
              </a:prstGeom>
            </p:spPr>
          </p:pic>
          <p:pic>
            <p:nvPicPr>
              <p:cNvPr id="20" name="Picture 19" descr="cookie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8416" y="5954499"/>
                <a:ext cx="589405" cy="589405"/>
              </a:xfrm>
              <a:prstGeom prst="rect">
                <a:avLst/>
              </a:prstGeom>
            </p:spPr>
          </p:pic>
          <p:pic>
            <p:nvPicPr>
              <p:cNvPr id="21" name="Picture 20" descr="pref.png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9234" y="6024498"/>
                <a:ext cx="518160" cy="518160"/>
              </a:xfrm>
              <a:prstGeom prst="rect">
                <a:avLst/>
              </a:prstGeom>
            </p:spPr>
          </p:pic>
          <p:pic>
            <p:nvPicPr>
              <p:cNvPr id="22" name="Picture 21" descr="passwd.png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2718" y="5987076"/>
                <a:ext cx="465201" cy="48644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73279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Research questions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How can we simplify secure  extension development?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How to detect security principle violations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in browser extensions?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How to transform a legacy vulnerable extension into a secure extension that adheres to the security principles?</a:t>
            </a:r>
            <a:endParaRPr lang="en-US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03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Key Idea: Detect capability </a:t>
            </a:r>
            <a:r>
              <a:rPr lang="en-US" dirty="0" smtClean="0">
                <a:latin typeface="Arial"/>
                <a:cs typeface="Arial"/>
              </a:rPr>
              <a:t>leaks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18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359508" y="3951619"/>
            <a:ext cx="1378582" cy="846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</a:t>
            </a:r>
            <a:endParaRPr lang="en-US" sz="2400" dirty="0"/>
          </a:p>
        </p:txBody>
      </p:sp>
      <p:sp>
        <p:nvSpPr>
          <p:cNvPr id="10" name="Rounded Rectangle 9"/>
          <p:cNvSpPr/>
          <p:nvPr/>
        </p:nvSpPr>
        <p:spPr>
          <a:xfrm>
            <a:off x="4413865" y="3951619"/>
            <a:ext cx="1378582" cy="846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Network</a:t>
            </a:r>
            <a:endParaRPr lang="en-US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2879210" y="2657444"/>
            <a:ext cx="1378582" cy="84677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Main</a:t>
            </a:r>
            <a:endParaRPr lang="en-US" sz="2400" dirty="0"/>
          </a:p>
        </p:txBody>
      </p:sp>
      <p:cxnSp>
        <p:nvCxnSpPr>
          <p:cNvPr id="13" name="Straight Arrow Connector 12"/>
          <p:cNvCxnSpPr>
            <a:stCxn id="11" idx="1"/>
            <a:endCxn id="9" idx="0"/>
          </p:cNvCxnSpPr>
          <p:nvPr/>
        </p:nvCxnSpPr>
        <p:spPr>
          <a:xfrm flipH="1">
            <a:off x="2048799" y="3080832"/>
            <a:ext cx="830411" cy="870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3"/>
            <a:endCxn id="10" idx="0"/>
          </p:cNvCxnSpPr>
          <p:nvPr/>
        </p:nvCxnSpPr>
        <p:spPr>
          <a:xfrm>
            <a:off x="4257792" y="3080832"/>
            <a:ext cx="845364" cy="8707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2"/>
          </p:cNvCxnSpPr>
          <p:nvPr/>
        </p:nvCxnSpPr>
        <p:spPr>
          <a:xfrm>
            <a:off x="2048799" y="4798395"/>
            <a:ext cx="0" cy="37449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495057" y="4375007"/>
            <a:ext cx="1918809" cy="124413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ne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629" y="3357991"/>
            <a:ext cx="2291571" cy="2261152"/>
          </a:xfrm>
          <a:prstGeom prst="rect">
            <a:avLst/>
          </a:prstGeom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727" y="4609493"/>
            <a:ext cx="762000" cy="1009650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5792447" y="4375007"/>
            <a:ext cx="1631280" cy="797878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fold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158" y="5875112"/>
            <a:ext cx="571500" cy="571500"/>
          </a:xfrm>
          <a:prstGeom prst="rect">
            <a:avLst/>
          </a:prstGeom>
        </p:spPr>
      </p:pic>
      <p:pic>
        <p:nvPicPr>
          <p:cNvPr id="23" name="Picture 22" descr="o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2214707" y="3933541"/>
            <a:ext cx="365722" cy="365722"/>
          </a:xfrm>
          <a:prstGeom prst="rect">
            <a:avLst/>
          </a:prstGeom>
        </p:spPr>
      </p:pic>
      <p:pic>
        <p:nvPicPr>
          <p:cNvPr id="26" name="Picture 25" descr="o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2228561" y="3924304"/>
            <a:ext cx="365722" cy="365722"/>
          </a:xfrm>
          <a:prstGeom prst="rect">
            <a:avLst/>
          </a:prstGeom>
        </p:spPr>
      </p:pic>
      <p:pic>
        <p:nvPicPr>
          <p:cNvPr id="15" name="Picture 14" descr="sto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305" y="3611156"/>
            <a:ext cx="428625" cy="428625"/>
          </a:xfrm>
          <a:prstGeom prst="rect">
            <a:avLst/>
          </a:prstGeom>
        </p:spPr>
      </p:pic>
      <p:pic>
        <p:nvPicPr>
          <p:cNvPr id="24" name="Picture 23" descr="o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00000">
            <a:off x="4758658" y="3958090"/>
            <a:ext cx="365722" cy="365722"/>
          </a:xfrm>
          <a:prstGeom prst="rect">
            <a:avLst/>
          </a:prstGeom>
        </p:spPr>
      </p:pic>
      <p:sp>
        <p:nvSpPr>
          <p:cNvPr id="2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600593" y="1428857"/>
            <a:ext cx="830170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Capability leaks through module  interface leads to vulnerability</a:t>
            </a:r>
            <a:endParaRPr lang="en-US" sz="2800" dirty="0">
              <a:latin typeface="Arial"/>
              <a:cs typeface="Arial"/>
            </a:endParaRPr>
          </a:p>
        </p:txBody>
      </p:sp>
      <p:pic>
        <p:nvPicPr>
          <p:cNvPr id="39" name="Picture 38" descr="dis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30" y="5219260"/>
            <a:ext cx="886416" cy="886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217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177"/>
    </mc:Choice>
    <mc:Fallback xmlns="">
      <p:transition xmlns:p14="http://schemas.microsoft.com/office/powerpoint/2010/main" spd="slow" advTm="8017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3125 C 0.0158 -0.06898 0.03108 -0.10648 0.06354 -0.12222 C 0.09601 -0.13796 0.1592 -0.14629 0.19497 -0.12546 C 0.23073 -0.10463 0.25452 -0.05116 0.2783 0.00255 " pathEditMode="relative" ptsTypes="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C 0.06649 -0.11134 0.13298 -0.22245 0.21718 -0.24468 C 0.30138 -0.2669 0.40312 -0.20046 0.50503 -0.13333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Capability flow analysis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Static analysis of JavaScript(JS) modules</a:t>
            </a:r>
          </a:p>
          <a:p>
            <a:r>
              <a:rPr lang="en-US" dirty="0" smtClean="0">
                <a:latin typeface="Arial"/>
                <a:cs typeface="Arial"/>
              </a:rPr>
              <a:t>Points-to analysis</a:t>
            </a:r>
          </a:p>
          <a:p>
            <a:r>
              <a:rPr lang="en-US" dirty="0" smtClean="0">
                <a:latin typeface="Arial"/>
                <a:cs typeface="Arial"/>
              </a:rPr>
              <a:t>Information flow 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Taint: capability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Source : privileged resource access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Sink: ‘exports’ interface </a:t>
            </a:r>
          </a:p>
          <a:p>
            <a:r>
              <a:rPr lang="en-US" dirty="0" smtClean="0">
                <a:latin typeface="Arial"/>
                <a:cs typeface="Arial"/>
              </a:rPr>
              <a:t>Call graph based</a:t>
            </a:r>
          </a:p>
          <a:p>
            <a:r>
              <a:rPr lang="en-US" dirty="0" smtClean="0">
                <a:latin typeface="Arial"/>
                <a:cs typeface="Arial"/>
              </a:rPr>
              <a:t>Context and flow insensitive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6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87"/>
    </mc:Choice>
    <mc:Fallback xmlns="">
      <p:transition xmlns:p14="http://schemas.microsoft.com/office/powerpoint/2010/main" spd="slow" advTm="480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Platforms with extensibility 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0941" y="2077074"/>
            <a:ext cx="4416218" cy="3217775"/>
            <a:chOff x="796356" y="2761703"/>
            <a:chExt cx="3251200" cy="2478712"/>
          </a:xfrm>
        </p:grpSpPr>
        <p:pic>
          <p:nvPicPr>
            <p:cNvPr id="17" name="Picture 16" descr="ext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356" y="2761703"/>
              <a:ext cx="3251200" cy="2478712"/>
            </a:xfrm>
            <a:prstGeom prst="rect">
              <a:avLst/>
            </a:prstGeom>
          </p:spPr>
        </p:pic>
        <p:pic>
          <p:nvPicPr>
            <p:cNvPr id="18" name="Picture 17" descr="chrom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7243" y="3265597"/>
              <a:ext cx="732035" cy="705089"/>
            </a:xfrm>
            <a:prstGeom prst="rect">
              <a:avLst/>
            </a:prstGeom>
          </p:spPr>
        </p:pic>
      </p:grpSp>
      <p:pic>
        <p:nvPicPr>
          <p:cNvPr id="19" name="Picture 18" descr="ffo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929" y="4033099"/>
            <a:ext cx="1792859" cy="1907997"/>
          </a:xfrm>
          <a:prstGeom prst="rect">
            <a:avLst/>
          </a:prstGeom>
        </p:spPr>
      </p:pic>
      <p:pic>
        <p:nvPicPr>
          <p:cNvPr id="22" name="Picture 21" descr="m-o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43" y="1696627"/>
            <a:ext cx="4000500" cy="20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2</a:t>
            </a:fld>
            <a:endParaRPr lang="en-US"/>
          </a:p>
        </p:txBody>
      </p:sp>
      <p:sp>
        <p:nvSpPr>
          <p:cNvPr id="2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pic>
        <p:nvPicPr>
          <p:cNvPr id="4" name="Picture 3" descr="aple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66" y="2077074"/>
            <a:ext cx="1071880" cy="1214120"/>
          </a:xfrm>
          <a:prstGeom prst="rect">
            <a:avLst/>
          </a:prstGeom>
        </p:spPr>
      </p:pic>
      <p:pic>
        <p:nvPicPr>
          <p:cNvPr id="6" name="Picture 5" descr="chromeboo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099"/>
            <a:ext cx="3017319" cy="19810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49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14"/>
    </mc:Choice>
    <mc:Fallback xmlns="">
      <p:transition xmlns:p14="http://schemas.microsoft.com/office/powerpoint/2010/main" spd="slow" advTm="600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Capability flow in </a:t>
            </a:r>
            <a:r>
              <a:rPr lang="en-US" dirty="0">
                <a:latin typeface="Arial"/>
                <a:ea typeface="+mj-ea"/>
                <a:cs typeface="Arial"/>
              </a:rPr>
              <a:t>o</a:t>
            </a:r>
            <a:r>
              <a:rPr lang="en-US" dirty="0" smtClean="0">
                <a:latin typeface="Arial"/>
                <a:ea typeface="+mj-ea"/>
                <a:cs typeface="Arial"/>
              </a:rPr>
              <a:t>bject </a:t>
            </a:r>
            <a:r>
              <a:rPr lang="en-US" dirty="0">
                <a:latin typeface="Arial"/>
                <a:ea typeface="+mj-ea"/>
                <a:cs typeface="Arial"/>
              </a:rPr>
              <a:t>h</a:t>
            </a:r>
            <a:r>
              <a:rPr lang="en-US" dirty="0" smtClean="0">
                <a:latin typeface="Arial"/>
                <a:ea typeface="+mj-ea"/>
                <a:cs typeface="Arial"/>
              </a:rPr>
              <a:t>ierarchy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B7318F6-D2C5-2D4A-B65D-4B2952D47347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105400" y="2257425"/>
            <a:ext cx="700088" cy="698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4200525" y="3444875"/>
            <a:ext cx="582613" cy="5826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x</a:t>
            </a:r>
          </a:p>
        </p:txBody>
      </p:sp>
      <p:sp>
        <p:nvSpPr>
          <p:cNvPr id="9" name="Oval 8"/>
          <p:cNvSpPr/>
          <p:nvPr/>
        </p:nvSpPr>
        <p:spPr>
          <a:xfrm>
            <a:off x="6099175" y="3444875"/>
            <a:ext cx="582613" cy="5826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y</a:t>
            </a:r>
          </a:p>
        </p:txBody>
      </p:sp>
      <p:sp>
        <p:nvSpPr>
          <p:cNvPr id="10" name="Oval 9"/>
          <p:cNvSpPr/>
          <p:nvPr/>
        </p:nvSpPr>
        <p:spPr>
          <a:xfrm>
            <a:off x="5397500" y="4591050"/>
            <a:ext cx="582613" cy="5826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7073900" y="4591050"/>
            <a:ext cx="582613" cy="58261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/>
                <a:cs typeface="Arial"/>
              </a:rPr>
              <a:t>z</a:t>
            </a:r>
          </a:p>
        </p:txBody>
      </p:sp>
      <p:cxnSp>
        <p:nvCxnSpPr>
          <p:cNvPr id="13" name="Straight Arrow Connector 12"/>
          <p:cNvCxnSpPr>
            <a:stCxn id="7" idx="3"/>
            <a:endCxn id="8" idx="7"/>
          </p:cNvCxnSpPr>
          <p:nvPr/>
        </p:nvCxnSpPr>
        <p:spPr>
          <a:xfrm flipH="1">
            <a:off x="4697413" y="2854325"/>
            <a:ext cx="511175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5"/>
            <a:endCxn id="9" idx="1"/>
          </p:cNvCxnSpPr>
          <p:nvPr/>
        </p:nvCxnSpPr>
        <p:spPr>
          <a:xfrm>
            <a:off x="5702300" y="2854325"/>
            <a:ext cx="482600" cy="676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1" idx="1"/>
          </p:cNvCxnSpPr>
          <p:nvPr/>
        </p:nvCxnSpPr>
        <p:spPr>
          <a:xfrm>
            <a:off x="6596063" y="3941763"/>
            <a:ext cx="563562" cy="7350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</p:cNvCxnSpPr>
          <p:nvPr/>
        </p:nvCxnSpPr>
        <p:spPr>
          <a:xfrm flipH="1">
            <a:off x="5805488" y="3941763"/>
            <a:ext cx="379412" cy="6492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6032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2263" y="1689100"/>
            <a:ext cx="3640137" cy="2032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"/>
                <a:ea typeface="+mn-ea"/>
                <a:cs typeface="Courier"/>
              </a:rPr>
              <a:t>var</a:t>
            </a:r>
            <a:r>
              <a:rPr lang="en-US" dirty="0">
                <a:latin typeface="Courier"/>
                <a:ea typeface="+mn-ea"/>
                <a:cs typeface="Courier"/>
              </a:rPr>
              <a:t> a =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   x : object,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   y :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     p : </a:t>
            </a:r>
            <a:r>
              <a:rPr lang="en-US" dirty="0" err="1">
                <a:latin typeface="Courier"/>
                <a:ea typeface="+mn-ea"/>
                <a:cs typeface="Courier"/>
              </a:rPr>
              <a:t>fileSystemPtr</a:t>
            </a:r>
            <a:r>
              <a:rPr lang="en-US" dirty="0">
                <a:latin typeface="Courier"/>
                <a:ea typeface="+mn-ea"/>
                <a:cs typeface="Courier"/>
              </a:rPr>
              <a:t>,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     z : object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}	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41500" y="2581275"/>
            <a:ext cx="1914525" cy="28892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76313" y="2063750"/>
            <a:ext cx="401637" cy="247650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65200" y="2354263"/>
            <a:ext cx="401638" cy="247650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33488" y="2622550"/>
            <a:ext cx="401637" cy="247650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69950" y="1770063"/>
            <a:ext cx="365125" cy="246062"/>
          </a:xfrm>
          <a:prstGeom prst="rect">
            <a:avLst/>
          </a:prstGeom>
          <a:noFill/>
          <a:ln w="38100" cmpd="sng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7938274"/>
      </p:ext>
    </p:extLst>
  </p:cSld>
  <p:clrMapOvr>
    <a:masterClrMapping/>
  </p:clrMapOvr>
  <p:transition xmlns:p14="http://schemas.microsoft.com/office/powerpoint/2010/main" spd="slow" advTm="8752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320675" y="274638"/>
            <a:ext cx="8602663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Capability flow </a:t>
            </a:r>
            <a:r>
              <a:rPr lang="en-US" dirty="0" smtClean="0">
                <a:latin typeface="Arial" charset="0"/>
                <a:cs typeface="Arial" charset="0"/>
              </a:rPr>
              <a:t>using </a:t>
            </a:r>
            <a:r>
              <a:rPr lang="en-US" dirty="0" err="1" smtClean="0">
                <a:latin typeface="Arial" charset="0"/>
                <a:cs typeface="Arial" charset="0"/>
              </a:rPr>
              <a:t>Datalog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DB71B3C-25F7-5842-80EB-F5F88B607C18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56075" y="1589088"/>
            <a:ext cx="700088" cy="6985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3113088" y="3214688"/>
            <a:ext cx="581025" cy="5810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x</a:t>
            </a:r>
          </a:p>
        </p:txBody>
      </p:sp>
      <p:sp>
        <p:nvSpPr>
          <p:cNvPr id="9" name="Oval 8"/>
          <p:cNvSpPr/>
          <p:nvPr/>
        </p:nvSpPr>
        <p:spPr>
          <a:xfrm>
            <a:off x="5519738" y="3214688"/>
            <a:ext cx="581025" cy="58102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y</a:t>
            </a:r>
          </a:p>
        </p:txBody>
      </p:sp>
      <p:sp>
        <p:nvSpPr>
          <p:cNvPr id="10" name="Oval 9"/>
          <p:cNvSpPr/>
          <p:nvPr/>
        </p:nvSpPr>
        <p:spPr>
          <a:xfrm>
            <a:off x="4818063" y="5053013"/>
            <a:ext cx="581025" cy="582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p</a:t>
            </a:r>
          </a:p>
        </p:txBody>
      </p:sp>
      <p:sp>
        <p:nvSpPr>
          <p:cNvPr id="11" name="Oval 10"/>
          <p:cNvSpPr/>
          <p:nvPr/>
        </p:nvSpPr>
        <p:spPr>
          <a:xfrm>
            <a:off x="6818313" y="5053013"/>
            <a:ext cx="581025" cy="5826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z</a:t>
            </a:r>
          </a:p>
        </p:txBody>
      </p:sp>
      <p:cxnSp>
        <p:nvCxnSpPr>
          <p:cNvPr id="13" name="Straight Arrow Connector 12"/>
          <p:cNvCxnSpPr>
            <a:stCxn id="7" idx="3"/>
            <a:endCxn id="8" idx="7"/>
          </p:cNvCxnSpPr>
          <p:nvPr/>
        </p:nvCxnSpPr>
        <p:spPr>
          <a:xfrm flipH="1">
            <a:off x="3609975" y="2184400"/>
            <a:ext cx="649288" cy="11144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5"/>
            <a:endCxn id="9" idx="0"/>
          </p:cNvCxnSpPr>
          <p:nvPr/>
        </p:nvCxnSpPr>
        <p:spPr>
          <a:xfrm>
            <a:off x="4752975" y="2184400"/>
            <a:ext cx="1057275" cy="1030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5"/>
            <a:endCxn id="11" idx="1"/>
          </p:cNvCxnSpPr>
          <p:nvPr/>
        </p:nvCxnSpPr>
        <p:spPr>
          <a:xfrm>
            <a:off x="6016625" y="3711575"/>
            <a:ext cx="885825" cy="14271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3"/>
            <a:endCxn id="10" idx="0"/>
          </p:cNvCxnSpPr>
          <p:nvPr/>
        </p:nvCxnSpPr>
        <p:spPr>
          <a:xfrm flipH="1">
            <a:off x="5108575" y="3711575"/>
            <a:ext cx="495300" cy="134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37113" y="1417638"/>
            <a:ext cx="2000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ptsTo(v</a:t>
            </a:r>
            <a:r>
              <a:rPr lang="en-US" baseline="-25000"/>
              <a:t>a</a:t>
            </a:r>
            <a:r>
              <a:rPr lang="en-US"/>
              <a:t>, h</a:t>
            </a:r>
            <a:r>
              <a:rPr lang="en-US" baseline="-25000"/>
              <a:t>a</a:t>
            </a:r>
            <a:r>
              <a:rPr lang="en-US"/>
              <a:t>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88063" y="3068638"/>
            <a:ext cx="1692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ptsTo(v</a:t>
            </a:r>
            <a:r>
              <a:rPr lang="en-US" baseline="-25000"/>
              <a:t>y</a:t>
            </a:r>
            <a:r>
              <a:rPr lang="en-US"/>
              <a:t>, h</a:t>
            </a:r>
            <a:r>
              <a:rPr lang="en-US" baseline="-25000"/>
              <a:t>y</a:t>
            </a:r>
            <a:r>
              <a:rPr lang="en-US"/>
              <a:t>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07188" y="5543550"/>
            <a:ext cx="1692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ptsTo(v</a:t>
            </a:r>
            <a:r>
              <a:rPr lang="en-US" baseline="-25000"/>
              <a:t>z</a:t>
            </a:r>
            <a:r>
              <a:rPr lang="en-US"/>
              <a:t>, h</a:t>
            </a:r>
            <a:r>
              <a:rPr lang="en-US" baseline="-25000"/>
              <a:t>z</a:t>
            </a:r>
            <a:r>
              <a:rPr lang="en-US"/>
              <a:t>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03575" y="5376863"/>
            <a:ext cx="1860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ptsTo(v</a:t>
            </a:r>
            <a:r>
              <a:rPr lang="en-US" baseline="-25000"/>
              <a:t>p</a:t>
            </a:r>
            <a:r>
              <a:rPr lang="en-US"/>
              <a:t>, h</a:t>
            </a:r>
            <a:r>
              <a:rPr lang="en-US" baseline="-25000"/>
              <a:t>p</a:t>
            </a:r>
            <a:r>
              <a:rPr lang="en-US"/>
              <a:t>)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08125" y="3243263"/>
            <a:ext cx="1690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ptsTo(v</a:t>
            </a:r>
            <a:r>
              <a:rPr lang="en-US" baseline="-25000"/>
              <a:t>x</a:t>
            </a:r>
            <a:r>
              <a:rPr lang="en-US"/>
              <a:t>, h</a:t>
            </a:r>
            <a:r>
              <a:rPr lang="en-US" baseline="-25000"/>
              <a:t>x</a:t>
            </a:r>
            <a:r>
              <a:rPr lang="en-US"/>
              <a:t>)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269038" y="3889375"/>
            <a:ext cx="2790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heapPtsTo(h</a:t>
            </a:r>
            <a:r>
              <a:rPr lang="en-US" baseline="-25000">
                <a:solidFill>
                  <a:srgbClr val="0000FF"/>
                </a:solidFill>
              </a:rPr>
              <a:t>y</a:t>
            </a:r>
            <a:r>
              <a:rPr lang="en-US">
                <a:solidFill>
                  <a:srgbClr val="0000FF"/>
                </a:solidFill>
              </a:rPr>
              <a:t>, z, h</a:t>
            </a:r>
            <a:r>
              <a:rPr lang="en-US" baseline="-25000">
                <a:solidFill>
                  <a:srgbClr val="0000FF"/>
                </a:solidFill>
              </a:rPr>
              <a:t>z</a:t>
            </a:r>
            <a:r>
              <a:rPr 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11775" y="2287588"/>
            <a:ext cx="2790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heapPtsTo(h</a:t>
            </a:r>
            <a:r>
              <a:rPr lang="en-US" baseline="-25000">
                <a:solidFill>
                  <a:srgbClr val="0000FF"/>
                </a:solidFill>
              </a:rPr>
              <a:t>a</a:t>
            </a:r>
            <a:r>
              <a:rPr lang="en-US">
                <a:solidFill>
                  <a:srgbClr val="0000FF"/>
                </a:solidFill>
              </a:rPr>
              <a:t>, y, h</a:t>
            </a:r>
            <a:r>
              <a:rPr lang="en-US" baseline="-25000">
                <a:solidFill>
                  <a:srgbClr val="0000FF"/>
                </a:solidFill>
              </a:rPr>
              <a:t>y</a:t>
            </a:r>
            <a:r>
              <a:rPr 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11425" y="4467225"/>
            <a:ext cx="2863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heapPtsTo(h</a:t>
            </a:r>
            <a:r>
              <a:rPr lang="en-US" baseline="-25000">
                <a:solidFill>
                  <a:srgbClr val="0000FF"/>
                </a:solidFill>
              </a:rPr>
              <a:t>y</a:t>
            </a:r>
            <a:r>
              <a:rPr lang="en-US">
                <a:solidFill>
                  <a:srgbClr val="0000FF"/>
                </a:solidFill>
              </a:rPr>
              <a:t>, p, h</a:t>
            </a:r>
            <a:r>
              <a:rPr lang="en-US" baseline="-25000">
                <a:solidFill>
                  <a:srgbClr val="0000FF"/>
                </a:solidFill>
              </a:rPr>
              <a:t>p</a:t>
            </a:r>
            <a:r>
              <a:rPr 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3050" y="1296988"/>
            <a:ext cx="2840038" cy="20304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Courier"/>
                <a:ea typeface="+mn-ea"/>
                <a:cs typeface="Courier"/>
              </a:rPr>
              <a:t>var</a:t>
            </a:r>
            <a:r>
              <a:rPr lang="en-US" dirty="0">
                <a:latin typeface="Courier"/>
                <a:ea typeface="+mn-ea"/>
                <a:cs typeface="Courier"/>
              </a:rPr>
              <a:t> a ={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x : object,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y:{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p: </a:t>
            </a:r>
            <a:r>
              <a:rPr lang="en-US" dirty="0" err="1">
                <a:latin typeface="Courier"/>
                <a:ea typeface="+mn-ea"/>
                <a:cs typeface="Courier"/>
              </a:rPr>
              <a:t>fileSystemPtr</a:t>
            </a:r>
            <a:r>
              <a:rPr lang="en-US" dirty="0">
                <a:latin typeface="Courier"/>
                <a:ea typeface="+mn-ea"/>
                <a:cs typeface="Courier"/>
              </a:rPr>
              <a:t>,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 z: object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Courier"/>
                <a:ea typeface="+mn-ea"/>
                <a:cs typeface="Courier"/>
              </a:rPr>
              <a:t>}	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40050" y="5803900"/>
            <a:ext cx="28051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cs typeface="Arial" charset="0"/>
              </a:rPr>
              <a:t>isTainted(h</a:t>
            </a:r>
            <a:r>
              <a:rPr lang="en-US" baseline="-25000">
                <a:cs typeface="Arial" charset="0"/>
              </a:rPr>
              <a:t>p</a:t>
            </a:r>
            <a:r>
              <a:rPr lang="en-US">
                <a:cs typeface="Arial" charset="0"/>
              </a:rPr>
              <a:t>, file)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037263" y="2738438"/>
            <a:ext cx="255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isTainted(h</a:t>
            </a:r>
            <a:r>
              <a:rPr lang="en-US" baseline="-25000">
                <a:solidFill>
                  <a:srgbClr val="0000FF"/>
                </a:solidFill>
              </a:rPr>
              <a:t>y</a:t>
            </a:r>
            <a:r>
              <a:rPr lang="en-US">
                <a:solidFill>
                  <a:srgbClr val="0000FF"/>
                </a:solidFill>
              </a:rPr>
              <a:t>, file)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65688" y="1417638"/>
            <a:ext cx="2551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isTainted(h</a:t>
            </a:r>
            <a:r>
              <a:rPr lang="en-US" baseline="-25000">
                <a:solidFill>
                  <a:srgbClr val="0000FF"/>
                </a:solidFill>
              </a:rPr>
              <a:t>a</a:t>
            </a:r>
            <a:r>
              <a:rPr lang="en-US">
                <a:solidFill>
                  <a:srgbClr val="0000FF"/>
                </a:solidFill>
              </a:rPr>
              <a:t>, file)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71550" y="2185988"/>
            <a:ext cx="1968500" cy="28733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63925" y="3721100"/>
            <a:ext cx="20970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store(v</a:t>
            </a:r>
            <a:r>
              <a:rPr lang="en-US" baseline="-25000"/>
              <a:t>y</a:t>
            </a:r>
            <a:r>
              <a:rPr lang="en-US"/>
              <a:t>, p,  v</a:t>
            </a:r>
            <a:r>
              <a:rPr lang="en-US" baseline="-25000"/>
              <a:t>p</a:t>
            </a:r>
            <a:r>
              <a:rPr lang="en-US"/>
              <a:t>)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609600" y="3262313"/>
            <a:ext cx="2790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heapPtsTo(h</a:t>
            </a:r>
            <a:r>
              <a:rPr lang="en-US" baseline="-25000">
                <a:solidFill>
                  <a:srgbClr val="0000FF"/>
                </a:solidFill>
              </a:rPr>
              <a:t>a</a:t>
            </a:r>
            <a:r>
              <a:rPr lang="en-US">
                <a:solidFill>
                  <a:srgbClr val="0000FF"/>
                </a:solidFill>
              </a:rPr>
              <a:t>, x, h</a:t>
            </a:r>
            <a:r>
              <a:rPr lang="en-US" baseline="-25000">
                <a:solidFill>
                  <a:srgbClr val="0000FF"/>
                </a:solidFill>
              </a:rPr>
              <a:t>x</a:t>
            </a:r>
            <a:r>
              <a:rPr lang="en-US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097213" y="5889625"/>
            <a:ext cx="2382837" cy="382588"/>
          </a:xfrm>
          <a:prstGeom prst="rect">
            <a:avLst/>
          </a:prstGeom>
          <a:noFill/>
          <a:ln w="28575" cmpd="sng">
            <a:solidFill>
              <a:srgbClr val="C62B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459163" y="3795713"/>
            <a:ext cx="1968500" cy="382587"/>
          </a:xfrm>
          <a:prstGeom prst="rect">
            <a:avLst/>
          </a:prstGeom>
          <a:noFill/>
          <a:ln w="28575" cmpd="sng">
            <a:solidFill>
              <a:srgbClr val="C62B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2706688" y="3968750"/>
            <a:ext cx="731837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657475" y="5695950"/>
            <a:ext cx="606425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7735888" y="3327400"/>
            <a:ext cx="733425" cy="0"/>
          </a:xfrm>
          <a:prstGeom prst="straightConnector1">
            <a:avLst/>
          </a:prstGeom>
          <a:ln w="38100">
            <a:solidFill>
              <a:srgbClr val="800000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516188" y="4564063"/>
            <a:ext cx="2619375" cy="382587"/>
          </a:xfrm>
          <a:prstGeom prst="rect">
            <a:avLst/>
          </a:prstGeom>
          <a:noFill/>
          <a:ln w="28575" cmpd="sng">
            <a:solidFill>
              <a:srgbClr val="C62B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096000" y="2797175"/>
            <a:ext cx="2165350" cy="382588"/>
          </a:xfrm>
          <a:prstGeom prst="rect">
            <a:avLst/>
          </a:prstGeom>
          <a:noFill/>
          <a:ln w="28575" cmpd="sng">
            <a:solidFill>
              <a:srgbClr val="C62B3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00300" y="6084888"/>
            <a:ext cx="731838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720850" y="4756150"/>
            <a:ext cx="731838" cy="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3808413" y="6265863"/>
            <a:ext cx="520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[</a:t>
            </a:r>
            <a:r>
              <a:rPr lang="en-US" sz="1400" i="1" dirty="0">
                <a:solidFill>
                  <a:srgbClr val="6B6BCF"/>
                </a:solidFill>
                <a:latin typeface="Arial" charset="0"/>
                <a:cs typeface="Arial" charset="0"/>
              </a:rPr>
              <a:t>Gatekeeper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6B6BCF"/>
                </a:solidFill>
                <a:latin typeface="Arial" charset="0"/>
                <a:cs typeface="Arial" charset="0"/>
              </a:rPr>
              <a:t>Guarnieri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>
                <a:solidFill>
                  <a:srgbClr val="6B6BCF"/>
                </a:solidFill>
                <a:latin typeface="Arial" charset="0"/>
                <a:cs typeface="Arial" charset="0"/>
              </a:rPr>
              <a:t>et al.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6B6BCF"/>
                </a:solidFill>
                <a:latin typeface="Arial" charset="0"/>
                <a:cs typeface="Arial" charset="0"/>
              </a:rPr>
              <a:t>Usenix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 Security</a:t>
            </a:r>
            <a:r>
              <a:rPr lang="ja-JP" alt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400" dirty="0">
                <a:solidFill>
                  <a:srgbClr val="6B6BCF"/>
                </a:solidFill>
                <a:latin typeface="Arial" charset="0"/>
                <a:cs typeface="Arial" charset="0"/>
              </a:rPr>
              <a:t>09]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398993"/>
      </p:ext>
    </p:extLst>
  </p:cSld>
  <p:clrMapOvr>
    <a:masterClrMapping/>
  </p:clrMapOvr>
  <p:transition xmlns:p14="http://schemas.microsoft.com/office/powerpoint/2010/main" spd="slow" advTm="1467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22" grpId="0"/>
      <p:bldP spid="23" grpId="0"/>
      <p:bldP spid="25" grpId="0"/>
      <p:bldP spid="26" grpId="0"/>
      <p:bldP spid="27" grpId="0"/>
      <p:bldP spid="28" grpId="0"/>
      <p:bldP spid="29" grpId="0" animBg="1"/>
      <p:bldP spid="30" grpId="0"/>
      <p:bldP spid="30" grpId="1"/>
      <p:bldP spid="44" grpId="0"/>
      <p:bldP spid="32" grpId="0" animBg="1"/>
      <p:bldP spid="33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  <a:cs typeface="Arial" charset="0"/>
              </a:rPr>
              <a:t>Beacon: Capability flow analysis tool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56B535C2-A330-2A47-9D2F-8873085823EC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5075" y="2855913"/>
            <a:ext cx="1339850" cy="935037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Call graph generator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3440113" y="2855913"/>
            <a:ext cx="1111250" cy="935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SSA analyzer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9138" y="2855913"/>
            <a:ext cx="1222375" cy="9350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/>
                <a:cs typeface="Arial"/>
              </a:rPr>
              <a:t>Inference engine</a:t>
            </a:r>
          </a:p>
        </p:txBody>
      </p:sp>
      <p:cxnSp>
        <p:nvCxnSpPr>
          <p:cNvPr id="11" name="Straight Arrow Connector 10"/>
          <p:cNvCxnSpPr>
            <a:stCxn id="7" idx="3"/>
            <a:endCxn id="8" idx="1"/>
          </p:cNvCxnSpPr>
          <p:nvPr/>
        </p:nvCxnSpPr>
        <p:spPr>
          <a:xfrm>
            <a:off x="2574925" y="3322638"/>
            <a:ext cx="865188" cy="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68825" y="3133725"/>
            <a:ext cx="1228725" cy="1746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68825" y="3527425"/>
            <a:ext cx="1219200" cy="0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endCxn id="7" idx="1"/>
          </p:cNvCxnSpPr>
          <p:nvPr/>
        </p:nvCxnSpPr>
        <p:spPr>
          <a:xfrm rot="16200000" flipH="1">
            <a:off x="510381" y="2597944"/>
            <a:ext cx="884238" cy="565150"/>
          </a:xfrm>
          <a:prstGeom prst="bentConnector2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530475" y="3322638"/>
            <a:ext cx="952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SSA</a:t>
            </a:r>
          </a:p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format</a:t>
            </a:r>
          </a:p>
        </p:txBody>
      </p:sp>
      <p:sp>
        <p:nvSpPr>
          <p:cNvPr id="36" name="Document 35"/>
          <p:cNvSpPr/>
          <p:nvPr/>
        </p:nvSpPr>
        <p:spPr>
          <a:xfrm>
            <a:off x="3267075" y="4354513"/>
            <a:ext cx="1458913" cy="1038225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Imported module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summaries</a:t>
            </a:r>
          </a:p>
        </p:txBody>
      </p:sp>
      <p:cxnSp>
        <p:nvCxnSpPr>
          <p:cNvPr id="38" name="Straight Arrow Connector 37"/>
          <p:cNvCxnSpPr>
            <a:stCxn id="36" idx="0"/>
          </p:cNvCxnSpPr>
          <p:nvPr/>
        </p:nvCxnSpPr>
        <p:spPr>
          <a:xfrm flipH="1" flipV="1">
            <a:off x="3995738" y="3790950"/>
            <a:ext cx="1587" cy="56356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3225800" y="1516063"/>
            <a:ext cx="15605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Rules for JS to Datalog translation</a:t>
            </a:r>
          </a:p>
        </p:txBody>
      </p:sp>
      <p:cxnSp>
        <p:nvCxnSpPr>
          <p:cNvPr id="41" name="Straight Arrow Connector 40"/>
          <p:cNvCxnSpPr>
            <a:stCxn id="39" idx="2"/>
            <a:endCxn id="8" idx="0"/>
          </p:cNvCxnSpPr>
          <p:nvPr/>
        </p:nvCxnSpPr>
        <p:spPr>
          <a:xfrm flipH="1">
            <a:off x="3995738" y="2439988"/>
            <a:ext cx="11112" cy="4159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854700" y="4156075"/>
            <a:ext cx="1143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Taint</a:t>
            </a:r>
          </a:p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inference rules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659313" y="3511550"/>
            <a:ext cx="866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Initial facts</a:t>
            </a: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5822950" y="1550988"/>
            <a:ext cx="1144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Points-to</a:t>
            </a:r>
          </a:p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rules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478338" y="2465388"/>
            <a:ext cx="1308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Heap allocation</a:t>
            </a:r>
          </a:p>
        </p:txBody>
      </p:sp>
      <p:cxnSp>
        <p:nvCxnSpPr>
          <p:cNvPr id="48" name="Straight Arrow Connector 47"/>
          <p:cNvCxnSpPr>
            <a:stCxn id="44" idx="2"/>
            <a:endCxn id="9" idx="0"/>
          </p:cNvCxnSpPr>
          <p:nvPr/>
        </p:nvCxnSpPr>
        <p:spPr>
          <a:xfrm>
            <a:off x="6396038" y="2197100"/>
            <a:ext cx="14287" cy="658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6410325" y="3781425"/>
            <a:ext cx="15875" cy="460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7010400" y="3298825"/>
            <a:ext cx="431800" cy="17463"/>
          </a:xfrm>
          <a:prstGeom prst="straightConnector1">
            <a:avLst/>
          </a:prstGeom>
          <a:ln w="381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6" descr="jsco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651000"/>
            <a:ext cx="7778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2624138"/>
            <a:ext cx="9906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32"/>
          <p:cNvSpPr txBox="1">
            <a:spLocks noChangeArrowheads="1"/>
          </p:cNvSpPr>
          <p:nvPr/>
        </p:nvSpPr>
        <p:spPr bwMode="auto">
          <a:xfrm>
            <a:off x="7312025" y="3994150"/>
            <a:ext cx="119856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Capability</a:t>
            </a:r>
          </a:p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analysis</a:t>
            </a:r>
          </a:p>
          <a:p>
            <a:pPr algn="ctr" eaLnBrk="1" hangingPunct="1"/>
            <a:r>
              <a:rPr lang="en-US" sz="1800">
                <a:latin typeface="Arial" charset="0"/>
                <a:cs typeface="Arial" charset="0"/>
              </a:rPr>
              <a:t> report </a:t>
            </a:r>
          </a:p>
        </p:txBody>
      </p:sp>
      <p:cxnSp>
        <p:nvCxnSpPr>
          <p:cNvPr id="19" name="Elbow Connector 18"/>
          <p:cNvCxnSpPr>
            <a:stCxn id="29" idx="2"/>
          </p:cNvCxnSpPr>
          <p:nvPr/>
        </p:nvCxnSpPr>
        <p:spPr>
          <a:xfrm rot="5400000">
            <a:off x="6230144" y="3413919"/>
            <a:ext cx="179387" cy="3184525"/>
          </a:xfrm>
          <a:prstGeom prst="bentConnector2">
            <a:avLst/>
          </a:prstGeom>
          <a:ln w="38100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69925" y="5392738"/>
            <a:ext cx="6642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2.8k lines of Java, </a:t>
            </a:r>
            <a:r>
              <a:rPr lang="en-US" dirty="0" err="1">
                <a:latin typeface="Arial" charset="0"/>
                <a:cs typeface="Arial" charset="0"/>
              </a:rPr>
              <a:t>Datalog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dirty="0">
                <a:latin typeface="Arial" charset="0"/>
                <a:cs typeface="Arial" charset="0"/>
              </a:rPr>
              <a:t>Tools Used :  WALA,  DES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489120"/>
      </p:ext>
    </p:extLst>
  </p:cSld>
  <p:clrMapOvr>
    <a:masterClrMapping/>
  </p:clrMapOvr>
  <p:transition xmlns:p14="http://schemas.microsoft.com/office/powerpoint/2010/main" spd="slow" advTm="111212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34" grpId="0"/>
      <p:bldP spid="36" grpId="0" animBg="1"/>
      <p:bldP spid="39" grpId="0"/>
      <p:bldP spid="42" grpId="0"/>
      <p:bldP spid="43" grpId="0"/>
      <p:bldP spid="44" grpId="0"/>
      <p:bldP spid="45" grpId="0"/>
      <p:bldP spid="29" grpId="0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Evaluation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Jetpack: Mozilla’s new browser extension framework</a:t>
            </a:r>
          </a:p>
          <a:p>
            <a:r>
              <a:rPr lang="en-US" dirty="0" smtClean="0">
                <a:latin typeface="Arial"/>
                <a:cs typeface="Arial"/>
              </a:rPr>
              <a:t>Over  600 Jetpack modules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Modules from 359 Jetpack extensions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68k lines of JavaScript code</a:t>
            </a:r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2400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j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58" y="3888565"/>
            <a:ext cx="1854200" cy="2603500"/>
          </a:xfrm>
          <a:prstGeom prst="rect">
            <a:avLst/>
          </a:prstGeom>
        </p:spPr>
      </p:pic>
      <p:sp>
        <p:nvSpPr>
          <p:cNvPr id="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30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2"/>
    </mc:Choice>
    <mc:Fallback xmlns="">
      <p:transition xmlns:p14="http://schemas.microsoft.com/office/powerpoint/2010/main" spd="slow" advTm="1930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Capability leak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36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leaks in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over 600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modules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12 in vendor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110500"/>
              </p:ext>
            </p:extLst>
          </p:nvPr>
        </p:nvGraphicFramePr>
        <p:xfrm>
          <a:off x="663760" y="3051550"/>
          <a:ext cx="7754364" cy="321055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38591"/>
                <a:gridCol w="2257219"/>
                <a:gridCol w="2248017"/>
                <a:gridCol w="131053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Arial"/>
                          <a:cs typeface="Arial"/>
                        </a:rPr>
                        <a:t> Modules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Capability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Leak Mechanism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Essential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tabs/</a:t>
                      </a:r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utils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Active tab, browser window and tab container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Function return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window-</a:t>
                      </a:r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utils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 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Browser window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Function return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xhr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Reference to the </a:t>
                      </a:r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XMLHttpRequest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 object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Property of this object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xpcom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Entire XPCOM utility module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Exported property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36660" y="3921525"/>
            <a:ext cx="6408565" cy="70960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</a:t>
            </a:r>
            <a:r>
              <a:rPr lang="en-US" sz="2400" dirty="0" smtClean="0"/>
              <a:t>ffect all extensions developed on top </a:t>
            </a:r>
            <a:r>
              <a:rPr lang="en-US" sz="2400" dirty="0"/>
              <a:t> </a:t>
            </a:r>
            <a:r>
              <a:rPr lang="en-US" sz="2400" dirty="0" smtClean="0"/>
              <a:t>of it</a:t>
            </a:r>
            <a:endParaRPr lang="en-US" sz="2400" dirty="0"/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7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973"/>
    </mc:Choice>
    <mc:Fallback xmlns="">
      <p:transition xmlns:p14="http://schemas.microsoft.com/office/powerpoint/2010/main" spd="slow" advTm="719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54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Capability leaks: developer code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23818"/>
            <a:ext cx="8229600" cy="4902345"/>
          </a:xfrm>
        </p:spPr>
        <p:txBody>
          <a:bodyPr/>
          <a:lstStyle/>
          <a:p>
            <a:r>
              <a:rPr lang="en-US" sz="2800" dirty="0" smtClean="0">
                <a:solidFill>
                  <a:srgbClr val="000000"/>
                </a:solidFill>
                <a:latin typeface="Arial"/>
                <a:cs typeface="Arial"/>
              </a:rPr>
              <a:t>24 leaks in 359 extensions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82226"/>
              </p:ext>
            </p:extLst>
          </p:nvPr>
        </p:nvGraphicFramePr>
        <p:xfrm>
          <a:off x="963445" y="2361162"/>
          <a:ext cx="7433745" cy="3876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23791"/>
                <a:gridCol w="4424946"/>
                <a:gridCol w="9850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Extension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Capability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>
                          <a:latin typeface="Arial"/>
                          <a:cs typeface="Arial"/>
                        </a:rPr>
                        <a:t>Count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Bookmarks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Deiconizer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Sensitive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resource service module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Browser Sign In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Window, document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Customizable Shortcut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Preference, DOM, window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Firefox  Share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Preference,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window, database, observer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database, stream, network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Most Recent Tab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Preference, window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Open Web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Apps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Preference, window, database, observer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Recall Monkey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IOService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</a:t>
                      </a:r>
                      <a:r>
                        <a:rPr lang="en-US" dirty="0" err="1" smtClean="0">
                          <a:latin typeface="Arial"/>
                          <a:cs typeface="Arial"/>
                        </a:rPr>
                        <a:t>favIcon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001446" y="4369031"/>
            <a:ext cx="5395744" cy="38769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13144" y="5518324"/>
            <a:ext cx="5384045" cy="34803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25418" y="1847272"/>
            <a:ext cx="3677891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/>
                <a:cs typeface="Arial"/>
              </a:rPr>
              <a:t>Not required for functionality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28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23"/>
    </mc:Choice>
    <mc:Fallback xmlns="">
      <p:transition xmlns:p14="http://schemas.microsoft.com/office/powerpoint/2010/main" spd="slow" advTm="3682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Accuracy: Capability leak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No</a:t>
            </a:r>
            <a:r>
              <a:rPr lang="en-US" dirty="0">
                <a:latin typeface="Arial"/>
                <a:cs typeface="Arial"/>
              </a:rPr>
              <a:t> False </a:t>
            </a:r>
            <a:r>
              <a:rPr lang="en-US" dirty="0" smtClean="0">
                <a:latin typeface="Arial"/>
                <a:cs typeface="Arial"/>
              </a:rPr>
              <a:t>Positive</a:t>
            </a:r>
          </a:p>
          <a:p>
            <a:r>
              <a:rPr lang="en-US" dirty="0" smtClean="0">
                <a:latin typeface="Arial"/>
                <a:cs typeface="Arial"/>
              </a:rPr>
              <a:t>May miss some leaks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Dynamic features</a:t>
            </a:r>
          </a:p>
          <a:p>
            <a:pPr lvl="2"/>
            <a:r>
              <a:rPr lang="en-US" dirty="0" smtClean="0">
                <a:latin typeface="Arial"/>
                <a:cs typeface="Arial"/>
              </a:rPr>
              <a:t>Iterator, generator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Unsupported JS constructs</a:t>
            </a:r>
          </a:p>
          <a:p>
            <a:pPr lvl="2"/>
            <a:r>
              <a:rPr lang="en-US" dirty="0" err="1">
                <a:latin typeface="Courier"/>
                <a:cs typeface="Courier"/>
              </a:rPr>
              <a:t>for..</a:t>
            </a:r>
            <a:r>
              <a:rPr lang="en-US" dirty="0" err="1" smtClean="0">
                <a:latin typeface="Courier"/>
                <a:cs typeface="Courier"/>
              </a:rPr>
              <a:t>each</a:t>
            </a:r>
            <a:r>
              <a:rPr lang="en-US" dirty="0" smtClean="0">
                <a:latin typeface="Courier"/>
                <a:cs typeface="Courier"/>
              </a:rPr>
              <a:t>, yield, case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statement over a </a:t>
            </a:r>
            <a:r>
              <a:rPr lang="en-US" dirty="0" smtClean="0">
                <a:latin typeface="Arial"/>
                <a:cs typeface="Arial"/>
              </a:rPr>
              <a:t>variable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Unmodeled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JS constructs</a:t>
            </a:r>
          </a:p>
          <a:p>
            <a:pPr lvl="2"/>
            <a:r>
              <a:rPr lang="en-US" dirty="0" err="1" smtClean="0">
                <a:latin typeface="Courier"/>
                <a:cs typeface="Courier"/>
              </a:rPr>
              <a:t>eval</a:t>
            </a:r>
            <a:r>
              <a:rPr lang="en-US" dirty="0" smtClean="0">
                <a:latin typeface="Courier"/>
                <a:cs typeface="Courier"/>
              </a:rPr>
              <a:t>, with</a:t>
            </a:r>
            <a:r>
              <a:rPr lang="en-US" dirty="0" smtClean="0">
                <a:latin typeface="Arial"/>
                <a:cs typeface="Arial"/>
              </a:rPr>
              <a:t> 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Latent bugs</a:t>
            </a: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71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395"/>
    </mc:Choice>
    <mc:Fallback xmlns="">
      <p:transition xmlns:p14="http://schemas.microsoft.com/office/powerpoint/2010/main" spd="slow" advTm="3939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9637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Violation of </a:t>
            </a:r>
            <a:r>
              <a:rPr lang="en-US" dirty="0" smtClean="0">
                <a:latin typeface="Arial"/>
                <a:cs typeface="Arial"/>
              </a:rPr>
              <a:t>privilege </a:t>
            </a:r>
            <a:r>
              <a:rPr lang="en-US" dirty="0">
                <a:latin typeface="Arial"/>
                <a:cs typeface="Arial"/>
              </a:rPr>
              <a:t>s</a:t>
            </a:r>
            <a:r>
              <a:rPr lang="en-US" dirty="0" smtClean="0">
                <a:latin typeface="Arial"/>
                <a:cs typeface="Arial"/>
              </a:rPr>
              <a:t>eparation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6162" y="6469469"/>
            <a:ext cx="2895600" cy="365125"/>
          </a:xfrm>
        </p:spPr>
        <p:txBody>
          <a:bodyPr/>
          <a:lstStyle/>
          <a:p>
            <a:r>
              <a:rPr lang="en-US" smtClean="0"/>
              <a:t>Rezwana Karim</a:t>
            </a:r>
            <a:endParaRPr lang="en-US"/>
          </a:p>
        </p:txBody>
      </p:sp>
      <p:pic>
        <p:nvPicPr>
          <p:cNvPr id="10" name="Picture 9" descr="multiple-xpco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17" y="1278344"/>
            <a:ext cx="5857875" cy="519112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83716" y="5337702"/>
            <a:ext cx="5857875" cy="32872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89852" y="2894965"/>
            <a:ext cx="1796948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/>
                <a:cs typeface="Arial"/>
              </a:rPr>
              <a:t>26 modules in 19 extensions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74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Violation of POLA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000000"/>
                </a:solidFill>
                <a:latin typeface="Arial"/>
                <a:cs typeface="Arial"/>
              </a:rPr>
              <a:t>Beacon generates 18 warnings, 7 false positive</a:t>
            </a:r>
            <a:endParaRPr lang="en-US" sz="2400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560294"/>
              </p:ext>
            </p:extLst>
          </p:nvPr>
        </p:nvGraphicFramePr>
        <p:xfrm>
          <a:off x="1543233" y="2164573"/>
          <a:ext cx="6096000" cy="4079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62581"/>
                <a:gridCol w="2010931"/>
                <a:gridCol w="162248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Vendor module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Privilege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Severity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file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Directory service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Moderate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hidden-frame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Timer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None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tab-browser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Errors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None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content/content-proxy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Chrome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Critical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content/loader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File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Moderate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content/worker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Chrome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Critical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keyboard/</a:t>
                      </a:r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utils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Chrome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Critical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clipboard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Errors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None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widget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Chrome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Critical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windows</a:t>
                      </a:r>
                      <a:endParaRPr lang="en-US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XPCOM, </a:t>
                      </a:r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apiUtils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Critical</a:t>
                      </a:r>
                      <a:endParaRPr lang="en-US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9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3233" y="3783724"/>
            <a:ext cx="6096000" cy="1239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Mozilla acknowledged  and removed these violations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hlinkClick r:id="rId4"/>
              </a:rPr>
              <a:t>https://github.com/mozilla/addon-sdk/pull/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291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16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"/>
    </mc:Choice>
    <mc:Fallback xmlns="">
      <p:transition xmlns:p14="http://schemas.microsoft.com/office/powerpoint/2010/main" spd="slow" advTm="163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Research questions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How can we simplify secure  extension development?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How to detect security principle violations in browser extensions?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How to transform a legacy vulnerable extension into a secure extension that adheres to the security principles?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4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apsh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3" y="1414897"/>
            <a:ext cx="8153400" cy="50673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Web browser extension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362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Legacy </a:t>
            </a:r>
            <a:r>
              <a:rPr lang="en-US" dirty="0">
                <a:latin typeface="Arial"/>
                <a:cs typeface="Arial"/>
              </a:rPr>
              <a:t>to modern </a:t>
            </a:r>
            <a:r>
              <a:rPr lang="en-US" dirty="0" smtClean="0">
                <a:latin typeface="Arial"/>
                <a:cs typeface="Arial"/>
              </a:rPr>
              <a:t>transformation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93810" y="2304609"/>
            <a:ext cx="1528900" cy="11993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Legacy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6667868" y="2327211"/>
            <a:ext cx="1528900" cy="119934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Modern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2573371" y="2798456"/>
            <a:ext cx="3956087" cy="35274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065" y="1958802"/>
            <a:ext cx="2357157" cy="2062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9732" y="4350551"/>
            <a:ext cx="764450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Time consuming, labor-intensive</a:t>
            </a:r>
          </a:p>
          <a:p>
            <a:pPr marL="228600" indent="-285750">
              <a:buFont typeface="Arial"/>
              <a:buChar char="•"/>
              <a:defRPr/>
            </a:pPr>
            <a:r>
              <a:rPr lang="en-US" sz="2800" dirty="0">
                <a:latin typeface="Arial"/>
                <a:cs typeface="Arial"/>
              </a:rPr>
              <a:t> Deep and clear understanding of differences between two programming models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2431" y="1505050"/>
            <a:ext cx="5801265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"/>
                <a:cs typeface="Arial"/>
              </a:rPr>
              <a:t>~10000 popular  </a:t>
            </a:r>
            <a:r>
              <a:rPr lang="en-US" sz="2800" dirty="0">
                <a:latin typeface="Arial"/>
                <a:cs typeface="Arial"/>
              </a:rPr>
              <a:t>l</a:t>
            </a:r>
            <a:r>
              <a:rPr lang="en-US" sz="2800" dirty="0" smtClean="0">
                <a:latin typeface="Arial"/>
                <a:cs typeface="Arial"/>
              </a:rPr>
              <a:t>egacy extensions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58021" y="2327211"/>
            <a:ext cx="2134192" cy="11993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Morpheus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99732" y="3799598"/>
            <a:ext cx="7644502" cy="16927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charset="0"/>
                <a:cs typeface="Arial" charset="0"/>
              </a:rPr>
              <a:t>Design Challenges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Privilege </a:t>
            </a:r>
            <a:r>
              <a:rPr lang="en-US" sz="2400" dirty="0">
                <a:latin typeface="Arial" charset="0"/>
                <a:cs typeface="Arial" charset="0"/>
              </a:rPr>
              <a:t>Separation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POLA</a:t>
            </a:r>
            <a:endParaRPr lang="en-US" sz="2400" dirty="0">
              <a:latin typeface="Arial" charset="0"/>
              <a:cs typeface="Arial" charset="0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 smtClean="0">
                <a:latin typeface="Arial" charset="0"/>
                <a:cs typeface="Arial" charset="0"/>
              </a:rPr>
              <a:t>Preserve </a:t>
            </a:r>
            <a:r>
              <a:rPr lang="en-US" sz="2400" dirty="0">
                <a:latin typeface="Arial" charset="0"/>
                <a:cs typeface="Arial" charset="0"/>
              </a:rPr>
              <a:t>UI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30</a:t>
            </a:fld>
            <a:endParaRPr lang="en-US"/>
          </a:p>
        </p:txBody>
      </p:sp>
      <p:sp>
        <p:nvSpPr>
          <p:cNvPr id="14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19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95"/>
    </mc:Choice>
    <mc:Fallback xmlns="">
      <p:transition xmlns:p14="http://schemas.microsoft.com/office/powerpoint/2010/main" spd="slow" advTm="10399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ea typeface="+mj-ea"/>
                <a:cs typeface="Arial" charset="0"/>
              </a:rPr>
              <a:t>Challenge 1: Privilege Separation</a:t>
            </a:r>
            <a:endParaRPr lang="en-US" dirty="0">
              <a:solidFill>
                <a:srgbClr val="000000"/>
              </a:solidFill>
              <a:latin typeface="Arial" charset="0"/>
              <a:ea typeface="+mj-ea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defTabSz="2090044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GB" sz="36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Secure/Insecure partition</a:t>
            </a:r>
          </a:p>
          <a:p>
            <a:pPr defTabSz="2090044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36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Partition monolithic code into isolated JavaScript modules</a:t>
            </a:r>
          </a:p>
          <a:p>
            <a:pPr lvl="1" defTabSz="2090044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dirty="0" smtClean="0">
                <a:latin typeface="Arial"/>
                <a:ea typeface="+mn-ea"/>
                <a:cs typeface="Arial"/>
              </a:rPr>
              <a:t>Increase </a:t>
            </a:r>
            <a:r>
              <a:rPr lang="en-US" dirty="0">
                <a:latin typeface="Arial"/>
                <a:ea typeface="+mn-ea"/>
                <a:cs typeface="Arial"/>
              </a:rPr>
              <a:t>the minimum number of modules to be </a:t>
            </a:r>
            <a:r>
              <a:rPr lang="en-US" dirty="0" smtClean="0">
                <a:latin typeface="Arial"/>
                <a:ea typeface="+mn-ea"/>
                <a:cs typeface="Arial"/>
              </a:rPr>
              <a:t>compromised</a:t>
            </a:r>
            <a:endParaRPr lang="en-US" sz="36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marL="0" indent="0" defTabSz="2090044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3600" dirty="0" smtClean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defTabSz="2090044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GB" sz="3600" dirty="0" smtClean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EE48E-F0DB-AD41-B911-D7AF9A292AF5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3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5"/>
    </mc:Choice>
    <mc:Fallback xmlns="">
      <p:transition xmlns:p14="http://schemas.microsoft.com/office/powerpoint/2010/main" spd="slow" advTm="397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79400" y="3946525"/>
            <a:ext cx="3346450" cy="113665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44638" y="4321175"/>
            <a:ext cx="1916112" cy="4397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55613" y="4325938"/>
            <a:ext cx="1000125" cy="43973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000000"/>
                </a:solidFill>
                <a:latin typeface="Arial"/>
                <a:ea typeface="+mj-ea"/>
                <a:cs typeface="Arial"/>
              </a:rPr>
              <a:t>Secure/Insecure world partition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FEDBB-D5B4-ED48-8D12-1E6BBAB723D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5846" name="TextBox 48"/>
          <p:cNvSpPr txBox="1">
            <a:spLocks noChangeArrowheads="1"/>
          </p:cNvSpPr>
          <p:nvPr/>
        </p:nvSpPr>
        <p:spPr bwMode="auto">
          <a:xfrm>
            <a:off x="1392238" y="5983288"/>
            <a:ext cx="1277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Legacy </a:t>
            </a:r>
          </a:p>
        </p:txBody>
      </p:sp>
      <p:sp>
        <p:nvSpPr>
          <p:cNvPr id="35847" name="TextBox 49"/>
          <p:cNvSpPr txBox="1">
            <a:spLocks noChangeArrowheads="1"/>
          </p:cNvSpPr>
          <p:nvPr/>
        </p:nvSpPr>
        <p:spPr bwMode="auto">
          <a:xfrm>
            <a:off x="5519738" y="6086475"/>
            <a:ext cx="12779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  <a:cs typeface="Arial" charset="0"/>
              </a:rPr>
              <a:t>Modern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68325" y="1425575"/>
            <a:ext cx="8008938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  <a:cs typeface="Arial" charset="0"/>
              </a:rPr>
              <a:t>Static dataflow analysis to identify object’s context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  <a:cs typeface="Arial" charset="0"/>
              </a:rPr>
              <a:t>Rewrite property access with </a:t>
            </a:r>
            <a:r>
              <a:rPr lang="en-US" sz="2200" dirty="0" err="1">
                <a:latin typeface="Arial" charset="0"/>
                <a:cs typeface="Arial" charset="0"/>
              </a:rPr>
              <a:t>accessor</a:t>
            </a:r>
            <a:endParaRPr lang="en-US" sz="22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  <a:cs typeface="Arial" charset="0"/>
              </a:rPr>
              <a:t>Opaque identifiers for shared objects</a:t>
            </a:r>
          </a:p>
          <a:p>
            <a:pPr eaLnBrk="1" hangingPunct="1">
              <a:buFont typeface="Arial" charset="0"/>
              <a:buChar char="•"/>
            </a:pPr>
            <a:r>
              <a:rPr lang="en-US" sz="2200" dirty="0">
                <a:latin typeface="Arial" charset="0"/>
                <a:cs typeface="Arial" charset="0"/>
              </a:rPr>
              <a:t>E</a:t>
            </a:r>
            <a:r>
              <a:rPr lang="en-US" sz="2200" dirty="0" smtClean="0">
                <a:latin typeface="Arial" charset="0"/>
                <a:cs typeface="Arial" charset="0"/>
              </a:rPr>
              <a:t>mulating </a:t>
            </a:r>
            <a:r>
              <a:rPr lang="en-US" sz="2200" dirty="0">
                <a:latin typeface="Arial" charset="0"/>
                <a:cs typeface="Arial" charset="0"/>
              </a:rPr>
              <a:t>synchronous communication over asynchronous channel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322763" y="3286125"/>
            <a:ext cx="4513262" cy="889000"/>
          </a:xfrm>
          <a:prstGeom prst="roundRect">
            <a:avLst/>
          </a:prstGeom>
          <a:noFill/>
          <a:ln>
            <a:solidFill>
              <a:schemeClr val="accent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262438" y="4724400"/>
            <a:ext cx="4613275" cy="130175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302125" y="5594350"/>
            <a:ext cx="4533900" cy="255588"/>
            <a:chOff x="4302166" y="5594966"/>
            <a:chExt cx="4533430" cy="255602"/>
          </a:xfrm>
        </p:grpSpPr>
        <p:sp>
          <p:nvSpPr>
            <p:cNvPr id="87" name="Rectangle 86"/>
            <p:cNvSpPr/>
            <p:nvPr/>
          </p:nvSpPr>
          <p:spPr>
            <a:xfrm>
              <a:off x="5273615" y="5594966"/>
              <a:ext cx="3561981" cy="25560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000000"/>
                  </a:solidFill>
                  <a:latin typeface="Courier"/>
                  <a:cs typeface="Courier"/>
                </a:rPr>
                <a:t>.</a:t>
              </a:r>
              <a:r>
                <a:rPr lang="en-US" sz="1400" dirty="0" err="1">
                  <a:solidFill>
                    <a:srgbClr val="000000"/>
                  </a:solidFill>
                  <a:latin typeface="Courier"/>
                  <a:cs typeface="Courier"/>
                </a:rPr>
                <a:t>getProperty</a:t>
              </a:r>
              <a:r>
                <a:rPr lang="en-US" sz="1400" dirty="0">
                  <a:solidFill>
                    <a:srgbClr val="000000"/>
                  </a:solidFill>
                  <a:latin typeface="Courier"/>
                  <a:cs typeface="Courier"/>
                </a:rPr>
                <a:t>(‘</a:t>
              </a:r>
              <a:r>
                <a:rPr lang="en-US" sz="1400" dirty="0" err="1">
                  <a:solidFill>
                    <a:srgbClr val="000000"/>
                  </a:solidFill>
                  <a:latin typeface="Courier"/>
                  <a:cs typeface="Courier"/>
                </a:rPr>
                <a:t>contentDocument</a:t>
              </a:r>
              <a:r>
                <a:rPr lang="en-US" sz="1400" dirty="0">
                  <a:solidFill>
                    <a:srgbClr val="000000"/>
                  </a:solidFill>
                  <a:latin typeface="Courier"/>
                  <a:cs typeface="Courier"/>
                </a:rPr>
                <a:t>’)</a:t>
              </a:r>
              <a:endParaRPr lang="en-US" sz="1400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302166" y="5601316"/>
              <a:ext cx="1106373" cy="24766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4F81B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 err="1">
                  <a:solidFill>
                    <a:srgbClr val="000000"/>
                  </a:solidFill>
                  <a:latin typeface="Courier"/>
                  <a:cs typeface="Courier"/>
                </a:rPr>
                <a:t>gBrowser</a:t>
              </a:r>
              <a:endParaRPr lang="en-US" sz="1400" dirty="0">
                <a:solidFill>
                  <a:srgbClr val="000000"/>
                </a:solidFill>
                <a:latin typeface="Courier"/>
                <a:cs typeface="Courier"/>
              </a:endParaRPr>
            </a:p>
          </p:txBody>
        </p:sp>
      </p:grpSp>
      <p:sp>
        <p:nvSpPr>
          <p:cNvPr id="89" name="Rectangle 88"/>
          <p:cNvSpPr/>
          <p:nvPr/>
        </p:nvSpPr>
        <p:spPr>
          <a:xfrm>
            <a:off x="5367338" y="3387725"/>
            <a:ext cx="3319462" cy="3381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4F81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rgbClr val="000000"/>
                </a:solidFill>
                <a:latin typeface="Courier"/>
                <a:cs typeface="Courier"/>
              </a:rPr>
              <a:t>contentDocument</a:t>
            </a:r>
            <a:endParaRPr lang="en-US" sz="14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381500" y="4854575"/>
            <a:ext cx="960438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Secure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5856" name="TextBox 90"/>
          <p:cNvSpPr txBox="1">
            <a:spLocks noChangeArrowheads="1"/>
          </p:cNvSpPr>
          <p:nvPr/>
        </p:nvSpPr>
        <p:spPr bwMode="auto">
          <a:xfrm>
            <a:off x="4403725" y="3371850"/>
            <a:ext cx="9779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  <a:cs typeface="Arial" charset="0"/>
              </a:rPr>
              <a:t>Insecure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6332538" y="4706516"/>
            <a:ext cx="0" cy="888611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5419725" y="3736975"/>
            <a:ext cx="0" cy="1865313"/>
          </a:xfrm>
          <a:prstGeom prst="straightConnector1">
            <a:avLst/>
          </a:prstGeom>
          <a:ln>
            <a:solidFill>
              <a:srgbClr val="604A7B"/>
            </a:solidFill>
            <a:prstDash val="dot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8680450" y="3751263"/>
            <a:ext cx="0" cy="1865312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prstDash val="dot"/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7026454" y="4748062"/>
            <a:ext cx="0" cy="807828"/>
          </a:xfrm>
          <a:prstGeom prst="straightConnector1">
            <a:avLst/>
          </a:prstGeom>
          <a:ln>
            <a:solidFill>
              <a:schemeClr val="accent3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61" name="TextBox 94"/>
          <p:cNvSpPr txBox="1">
            <a:spLocks noChangeArrowheads="1"/>
          </p:cNvSpPr>
          <p:nvPr/>
        </p:nvSpPr>
        <p:spPr bwMode="auto">
          <a:xfrm>
            <a:off x="6807200" y="4122738"/>
            <a:ext cx="18113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  <a:cs typeface="Arial" charset="0"/>
              </a:rPr>
              <a:t>Asynchronous communication</a:t>
            </a:r>
          </a:p>
        </p:txBody>
      </p:sp>
      <p:sp>
        <p:nvSpPr>
          <p:cNvPr id="96" name="Right Arrow 95"/>
          <p:cNvSpPr/>
          <p:nvPr/>
        </p:nvSpPr>
        <p:spPr>
          <a:xfrm>
            <a:off x="3689350" y="4364038"/>
            <a:ext cx="533400" cy="32702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02" name="Straight Arrow Connector 101"/>
          <p:cNvCxnSpPr/>
          <p:nvPr/>
        </p:nvCxnSpPr>
        <p:spPr>
          <a:xfrm flipV="1">
            <a:off x="6581775" y="4151313"/>
            <a:ext cx="0" cy="5699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 flipV="1">
            <a:off x="6750050" y="4165600"/>
            <a:ext cx="0" cy="571500"/>
          </a:xfrm>
          <a:prstGeom prst="straightConnector1">
            <a:avLst/>
          </a:prstGeom>
          <a:ln>
            <a:solidFill>
              <a:schemeClr val="tx2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867" name="TextBox 32"/>
          <p:cNvSpPr txBox="1">
            <a:spLocks noChangeArrowheads="1"/>
          </p:cNvSpPr>
          <p:nvPr/>
        </p:nvSpPr>
        <p:spPr bwMode="auto">
          <a:xfrm>
            <a:off x="377825" y="4322763"/>
            <a:ext cx="3206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 err="1">
                <a:latin typeface="Courier" charset="0"/>
                <a:cs typeface="Courier" charset="0"/>
              </a:rPr>
              <a:t>gBrowser.contentDocument</a:t>
            </a:r>
            <a:endParaRPr lang="en-US" sz="1600" dirty="0">
              <a:latin typeface="Courier" charset="0"/>
              <a:cs typeface="Courier" charset="0"/>
            </a:endParaRPr>
          </a:p>
        </p:txBody>
      </p:sp>
      <p:sp>
        <p:nvSpPr>
          <p:cNvPr id="3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38"/>
    </mc:Choice>
    <mc:Fallback xmlns="">
      <p:transition xmlns:p14="http://schemas.microsoft.com/office/powerpoint/2010/main" spd="slow" advTm="411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Partition into multiple modules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33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3350" y="3823168"/>
            <a:ext cx="1192238" cy="775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74853" y="3823168"/>
            <a:ext cx="1508172" cy="8060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Network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8701" y="2756187"/>
            <a:ext cx="1534446" cy="723912"/>
          </a:xfrm>
          <a:prstGeom prst="round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Weather</a:t>
            </a:r>
            <a:endParaRPr lang="en-US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88829" y="1644943"/>
            <a:ext cx="1361731" cy="8837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22" name="Elbow Connector 21"/>
          <p:cNvCxnSpPr>
            <a:stCxn id="14" idx="1"/>
            <a:endCxn id="9" idx="0"/>
          </p:cNvCxnSpPr>
          <p:nvPr/>
        </p:nvCxnSpPr>
        <p:spPr>
          <a:xfrm rot="10800000" flipV="1">
            <a:off x="2745925" y="2086825"/>
            <a:ext cx="1042905" cy="66936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4" idx="3"/>
          </p:cNvCxnSpPr>
          <p:nvPr/>
        </p:nvCxnSpPr>
        <p:spPr>
          <a:xfrm>
            <a:off x="5150560" y="2086825"/>
            <a:ext cx="995028" cy="173634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57594" y="3516628"/>
            <a:ext cx="0" cy="3191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2963050" y="4626523"/>
            <a:ext cx="9467" cy="414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158258" y="4626523"/>
            <a:ext cx="9467" cy="414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pic>
        <p:nvPicPr>
          <p:cNvPr id="36" name="Picture 35" descr="networ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39" y="5040928"/>
            <a:ext cx="1688390" cy="1665978"/>
          </a:xfrm>
          <a:prstGeom prst="rect">
            <a:avLst/>
          </a:prstGeom>
        </p:spPr>
      </p:pic>
      <p:pic>
        <p:nvPicPr>
          <p:cNvPr id="43" name="Picture 42" descr="serve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5" y="5052224"/>
            <a:ext cx="418997" cy="578999"/>
          </a:xfrm>
          <a:prstGeom prst="rect">
            <a:avLst/>
          </a:prstGeom>
        </p:spPr>
      </p:pic>
      <p:pic>
        <p:nvPicPr>
          <p:cNvPr id="17" name="Picture 16" descr="disk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116" y="5040928"/>
            <a:ext cx="838821" cy="838821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076318" y="3507745"/>
            <a:ext cx="0" cy="1565012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235178" y="3464157"/>
            <a:ext cx="27883" cy="1576771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4" idx="1"/>
          </p:cNvCxnSpPr>
          <p:nvPr/>
        </p:nvCxnSpPr>
        <p:spPr>
          <a:xfrm rot="10800000" flipV="1">
            <a:off x="2800907" y="2086825"/>
            <a:ext cx="987923" cy="17140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066851" y="3439955"/>
            <a:ext cx="9467" cy="376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978701" y="1399710"/>
            <a:ext cx="4667604" cy="2046519"/>
            <a:chOff x="1978701" y="1886854"/>
            <a:chExt cx="4667604" cy="1572742"/>
          </a:xfrm>
        </p:grpSpPr>
        <p:sp>
          <p:nvSpPr>
            <p:cNvPr id="3" name="Rounded Rectangle 2"/>
            <p:cNvSpPr/>
            <p:nvPr/>
          </p:nvSpPr>
          <p:spPr>
            <a:xfrm>
              <a:off x="1978701" y="2028190"/>
              <a:ext cx="4659618" cy="143140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(Legacy)</a:t>
              </a:r>
            </a:p>
            <a:p>
              <a:pPr algn="ctr"/>
              <a:r>
                <a:rPr lang="en-US" sz="2400" dirty="0" smtClean="0">
                  <a:solidFill>
                    <a:srgbClr val="000000"/>
                  </a:solidFill>
                </a:rPr>
                <a:t> </a:t>
              </a:r>
              <a:r>
                <a:rPr lang="en-US" sz="2400" dirty="0" err="1" smtClean="0">
                  <a:solidFill>
                    <a:srgbClr val="000000"/>
                  </a:solidFill>
                </a:rPr>
                <a:t>DisplayWeather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pic>
          <p:nvPicPr>
            <p:cNvPr id="28" name="Picture 27" descr="weather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0560" y="1886854"/>
              <a:ext cx="1495745" cy="1495745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1878236" y="4308764"/>
            <a:ext cx="5428530" cy="1995946"/>
            <a:chOff x="3543908" y="3739693"/>
            <a:chExt cx="5428530" cy="1995946"/>
          </a:xfrm>
        </p:grpSpPr>
        <p:sp>
          <p:nvSpPr>
            <p:cNvPr id="46" name="Rounded Rectangle 45"/>
            <p:cNvSpPr/>
            <p:nvPr/>
          </p:nvSpPr>
          <p:spPr>
            <a:xfrm>
              <a:off x="3543908" y="3739693"/>
              <a:ext cx="5428530" cy="1995946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2"/>
                  </a:solidFill>
                </a:rPr>
                <a:t>Sensitive </a:t>
              </a:r>
              <a:r>
                <a:rPr lang="en-US" b="1" dirty="0" smtClean="0">
                  <a:solidFill>
                    <a:schemeClr val="accent2"/>
                  </a:solidFill>
                </a:rPr>
                <a:t>resources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/>
            </a:p>
          </p:txBody>
        </p:sp>
        <p:pic>
          <p:nvPicPr>
            <p:cNvPr id="47" name="Picture 46" descr="disk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6191" y="4207038"/>
              <a:ext cx="481578" cy="481578"/>
            </a:xfrm>
            <a:prstGeom prst="rect">
              <a:avLst/>
            </a:prstGeom>
          </p:spPr>
        </p:pic>
        <p:pic>
          <p:nvPicPr>
            <p:cNvPr id="48" name="Picture 47" descr="network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456" y="4015218"/>
              <a:ext cx="738517" cy="738517"/>
            </a:xfrm>
            <a:prstGeom prst="rect">
              <a:avLst/>
            </a:prstGeom>
          </p:spPr>
        </p:pic>
        <p:pic>
          <p:nvPicPr>
            <p:cNvPr id="49" name="Picture 48" descr="history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862" y="4164938"/>
              <a:ext cx="631401" cy="631401"/>
            </a:xfrm>
            <a:prstGeom prst="rect">
              <a:avLst/>
            </a:prstGeom>
          </p:spPr>
        </p:pic>
        <p:pic>
          <p:nvPicPr>
            <p:cNvPr id="50" name="Picture 49" descr="cookie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526" y="4169598"/>
              <a:ext cx="589405" cy="589405"/>
            </a:xfrm>
            <a:prstGeom prst="rect">
              <a:avLst/>
            </a:prstGeom>
          </p:spPr>
        </p:pic>
        <p:pic>
          <p:nvPicPr>
            <p:cNvPr id="51" name="Picture 50" descr="pref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7344" y="4178136"/>
              <a:ext cx="518160" cy="518160"/>
            </a:xfrm>
            <a:prstGeom prst="rect">
              <a:avLst/>
            </a:prstGeom>
          </p:spPr>
        </p:pic>
        <p:pic>
          <p:nvPicPr>
            <p:cNvPr id="52" name="Picture 51" descr="passwd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0828" y="4202175"/>
              <a:ext cx="465201" cy="486441"/>
            </a:xfrm>
            <a:prstGeom prst="rect">
              <a:avLst/>
            </a:prstGeom>
          </p:spPr>
        </p:pic>
        <p:pic>
          <p:nvPicPr>
            <p:cNvPr id="53" name="Picture 52" descr="os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2272" y="5063028"/>
              <a:ext cx="1373167" cy="457723"/>
            </a:xfrm>
            <a:prstGeom prst="rect">
              <a:avLst/>
            </a:prstGeom>
          </p:spPr>
        </p:pic>
        <p:pic>
          <p:nvPicPr>
            <p:cNvPr id="54" name="Picture 53" descr="icamera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2501" y="5012732"/>
              <a:ext cx="484604" cy="486767"/>
            </a:xfrm>
            <a:prstGeom prst="rect">
              <a:avLst/>
            </a:prstGeom>
          </p:spPr>
        </p:pic>
      </p:grpSp>
      <p:cxnSp>
        <p:nvCxnSpPr>
          <p:cNvPr id="58" name="Straight Arrow Connector 57"/>
          <p:cNvCxnSpPr/>
          <p:nvPr/>
        </p:nvCxnSpPr>
        <p:spPr>
          <a:xfrm>
            <a:off x="4430190" y="3446229"/>
            <a:ext cx="0" cy="86253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349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80"/>
    </mc:Choice>
    <mc:Fallback xmlns="">
      <p:transition xmlns:p14="http://schemas.microsoft.com/office/powerpoint/2010/main" spd="slow" advTm="1718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Challenge 2: Conformance to POLA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Only required modules are imported</a:t>
            </a:r>
          </a:p>
          <a:p>
            <a:pPr eaLnBrk="1" hangingPunct="1"/>
            <a:r>
              <a:rPr lang="en-US" sz="3100" dirty="0">
                <a:latin typeface="Arial" charset="0"/>
                <a:cs typeface="Arial" charset="0"/>
              </a:rPr>
              <a:t>No </a:t>
            </a:r>
            <a:r>
              <a:rPr lang="en-US" sz="3100" dirty="0" smtClean="0">
                <a:latin typeface="Arial" charset="0"/>
                <a:cs typeface="Arial" charset="0"/>
              </a:rPr>
              <a:t>capability </a:t>
            </a:r>
            <a:r>
              <a:rPr lang="en-US" sz="3100" dirty="0">
                <a:latin typeface="Arial" charset="0"/>
                <a:cs typeface="Arial" charset="0"/>
              </a:rPr>
              <a:t>leak across module interface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Encapsulate privileged object</a:t>
            </a:r>
          </a:p>
          <a:p>
            <a:pPr lvl="1" eaLnBrk="1" hangingPunct="1"/>
            <a:r>
              <a:rPr lang="en-US" dirty="0">
                <a:latin typeface="Arial" charset="0"/>
                <a:cs typeface="Arial" charset="0"/>
              </a:rPr>
              <a:t>Exposes only </a:t>
            </a:r>
            <a:r>
              <a:rPr lang="en-US" dirty="0" err="1">
                <a:latin typeface="Arial" charset="0"/>
                <a:cs typeface="Arial" charset="0"/>
              </a:rPr>
              <a:t>accessor</a:t>
            </a:r>
            <a:r>
              <a:rPr lang="en-US" dirty="0">
                <a:latin typeface="Arial" charset="0"/>
                <a:cs typeface="Arial" charset="0"/>
              </a:rPr>
              <a:t> methods; returns</a:t>
            </a:r>
            <a:endParaRPr lang="en-US" sz="27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en-US" sz="2300" dirty="0">
                <a:latin typeface="Arial" charset="0"/>
                <a:cs typeface="Arial" charset="0"/>
              </a:rPr>
              <a:t> Primitive values </a:t>
            </a:r>
          </a:p>
          <a:p>
            <a:pPr lvl="2" eaLnBrk="1" hangingPunct="1"/>
            <a:r>
              <a:rPr lang="en-US" sz="2300" dirty="0">
                <a:latin typeface="Arial" charset="0"/>
                <a:cs typeface="Arial" charset="0"/>
              </a:rPr>
              <a:t>An instance of a module</a:t>
            </a:r>
          </a:p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Generate Manifest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34</a:t>
            </a:fld>
            <a:endParaRPr lang="en-US"/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497"/>
    </mc:Choice>
    <mc:Fallback xmlns="">
      <p:transition xmlns:p14="http://schemas.microsoft.com/office/powerpoint/2010/main" spd="slow" advTm="4249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Transforming 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dirty="0" smtClean="0">
                <a:latin typeface="Arial"/>
                <a:cs typeface="Arial"/>
              </a:rPr>
              <a:t>egacy </a:t>
            </a:r>
            <a:r>
              <a:rPr lang="en-US" dirty="0">
                <a:latin typeface="Arial"/>
                <a:cs typeface="Arial"/>
              </a:rPr>
              <a:t>c</a:t>
            </a:r>
            <a:r>
              <a:rPr lang="en-US" dirty="0" smtClean="0">
                <a:latin typeface="Arial"/>
                <a:cs typeface="Arial"/>
              </a:rPr>
              <a:t>ode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35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1341" y="2662589"/>
            <a:ext cx="1350228" cy="13190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Node n in AST</a:t>
            </a:r>
          </a:p>
          <a:p>
            <a:pPr algn="ctr"/>
            <a:r>
              <a:rPr lang="en-US" sz="2000" dirty="0" smtClean="0"/>
              <a:t>Expression </a:t>
            </a:r>
          </a:p>
          <a:p>
            <a:pPr algn="ctr"/>
            <a:r>
              <a:rPr lang="en-US" sz="2000" dirty="0" err="1">
                <a:cs typeface="Calibri"/>
              </a:rPr>
              <a:t>ξ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4188443" y="1275228"/>
            <a:ext cx="4708797" cy="663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/>
                <a:cs typeface="Calibri"/>
              </a:rPr>
              <a:t>Rewrite with ‘require’</a:t>
            </a:r>
          </a:p>
        </p:txBody>
      </p:sp>
      <p:sp>
        <p:nvSpPr>
          <p:cNvPr id="7" name="Rectangle 6"/>
          <p:cNvSpPr/>
          <p:nvPr/>
        </p:nvSpPr>
        <p:spPr>
          <a:xfrm>
            <a:off x="4188279" y="2021260"/>
            <a:ext cx="4729675" cy="132731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cs typeface="Calibri"/>
              </a:rPr>
              <a:t> o := object(</a:t>
            </a:r>
            <a:r>
              <a:rPr lang="en-US" sz="2000" dirty="0" err="1">
                <a:cs typeface="Calibri"/>
              </a:rPr>
              <a:t>ξ</a:t>
            </a:r>
            <a:r>
              <a:rPr lang="en-US" sz="2000" dirty="0" smtClean="0">
                <a:cs typeface="Calibri"/>
              </a:rPr>
              <a:t>)</a:t>
            </a:r>
          </a:p>
          <a:p>
            <a:r>
              <a:rPr lang="en-US" sz="2000" dirty="0" smtClean="0">
                <a:cs typeface="Calibri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cs typeface="Calibri"/>
              </a:rPr>
              <a:t>o </a:t>
            </a:r>
            <a:r>
              <a:rPr lang="en-US" sz="2000" dirty="0">
                <a:solidFill>
                  <a:srgbClr val="FFFFFF"/>
                </a:solidFill>
                <a:cs typeface="Calibri"/>
              </a:rPr>
              <a:t>is </a:t>
            </a:r>
            <a:r>
              <a:rPr lang="en-US" sz="2000" dirty="0" smtClean="0">
                <a:solidFill>
                  <a:srgbClr val="FFFFFF"/>
                </a:solidFill>
                <a:cs typeface="Calibri"/>
              </a:rPr>
              <a:t>sensitive OR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Calibri"/>
              </a:rPr>
              <a:t>o </a:t>
            </a:r>
            <a:r>
              <a:rPr lang="en-US" sz="2000" dirty="0">
                <a:solidFill>
                  <a:schemeClr val="bg1"/>
                </a:solidFill>
                <a:cs typeface="Calibri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cs typeface="Calibri"/>
              </a:rPr>
              <a:t>content</a:t>
            </a:r>
          </a:p>
          <a:p>
            <a:r>
              <a:rPr lang="en-US" sz="2400" dirty="0" smtClean="0">
                <a:cs typeface="Calibri"/>
              </a:rPr>
              <a:t>Rewrite with ‘</a:t>
            </a:r>
            <a:r>
              <a:rPr lang="en-US" sz="2400" dirty="0" err="1" smtClean="0">
                <a:cs typeface="Calibri"/>
              </a:rPr>
              <a:t>getProperty</a:t>
            </a:r>
            <a:r>
              <a:rPr lang="en-US" sz="2400" dirty="0" smtClean="0">
                <a:cs typeface="Calibri"/>
              </a:rPr>
              <a:t>’/  						’</a:t>
            </a:r>
            <a:r>
              <a:rPr lang="en-US" sz="2400" dirty="0" err="1" smtClean="0">
                <a:cs typeface="Calibri"/>
              </a:rPr>
              <a:t>setProperty</a:t>
            </a:r>
            <a:r>
              <a:rPr lang="en-US" sz="2400" dirty="0" smtClean="0">
                <a:cs typeface="Calibri"/>
              </a:rPr>
              <a:t>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178012" y="3432971"/>
            <a:ext cx="4729512" cy="1230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cs typeface="Calibri"/>
              </a:rPr>
              <a:t>o := object(</a:t>
            </a:r>
            <a:r>
              <a:rPr lang="en-US" sz="2000" dirty="0" err="1" smtClean="0">
                <a:cs typeface="Calibri"/>
              </a:rPr>
              <a:t>ξ</a:t>
            </a:r>
            <a:r>
              <a:rPr lang="en-US" sz="2000" dirty="0" smtClean="0">
                <a:cs typeface="Calibri"/>
              </a:rPr>
              <a:t>) </a:t>
            </a:r>
          </a:p>
          <a:p>
            <a:r>
              <a:rPr lang="en-US" sz="2000" dirty="0" smtClean="0">
                <a:solidFill>
                  <a:srgbClr val="FFFFFF"/>
                </a:solidFill>
                <a:cs typeface="Calibri"/>
              </a:rPr>
              <a:t>o  is sensitive OR</a:t>
            </a:r>
            <a:r>
              <a:rPr lang="en-US" sz="2000" dirty="0" smtClean="0">
                <a:solidFill>
                  <a:srgbClr val="000000"/>
                </a:solidFill>
                <a:cs typeface="Calibri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Calibri"/>
              </a:rPr>
              <a:t>o is in content</a:t>
            </a:r>
          </a:p>
          <a:p>
            <a:r>
              <a:rPr lang="en-US" sz="2400" dirty="0">
                <a:cs typeface="Calibri"/>
              </a:rPr>
              <a:t>Rewrite with ‘invoke</a:t>
            </a:r>
            <a:r>
              <a:rPr lang="en-US" sz="2400" dirty="0" smtClean="0">
                <a:cs typeface="Calibri"/>
              </a:rPr>
              <a:t>’</a:t>
            </a:r>
            <a:endParaRPr lang="en-US" sz="2400" dirty="0">
              <a:cs typeface="Calibri"/>
            </a:endParaRPr>
          </a:p>
        </p:txBody>
      </p:sp>
      <p:cxnSp>
        <p:nvCxnSpPr>
          <p:cNvPr id="18" name="Elbow Connector 17"/>
          <p:cNvCxnSpPr>
            <a:stCxn id="5" idx="3"/>
            <a:endCxn id="6" idx="1"/>
          </p:cNvCxnSpPr>
          <p:nvPr/>
        </p:nvCxnSpPr>
        <p:spPr>
          <a:xfrm flipV="1">
            <a:off x="1571569" y="1606821"/>
            <a:ext cx="2616874" cy="1715309"/>
          </a:xfrm>
          <a:prstGeom prst="bentConnector3">
            <a:avLst>
              <a:gd name="adj1" fmla="val 201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188443" y="4750925"/>
            <a:ext cx="4729512" cy="837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cs typeface="Calibri"/>
              </a:rPr>
              <a:t>Rewrite with ‘</a:t>
            </a:r>
            <a:r>
              <a:rPr lang="en-US" sz="2400" dirty="0" smtClean="0">
                <a:cs typeface="Calibri"/>
              </a:rPr>
              <a:t>require’</a:t>
            </a:r>
          </a:p>
          <a:p>
            <a:r>
              <a:rPr lang="en-US" sz="2000" dirty="0" smtClean="0">
                <a:solidFill>
                  <a:schemeClr val="bg1"/>
                </a:solidFill>
                <a:cs typeface="Calibri"/>
              </a:rPr>
              <a:t>Extract User module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88443" y="5690582"/>
            <a:ext cx="4729512" cy="768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Calibri"/>
                <a:cs typeface="Calibri"/>
              </a:rPr>
              <a:t>Rewrite with ‘</a:t>
            </a:r>
            <a:r>
              <a:rPr lang="en-US" sz="2400" dirty="0" err="1" smtClean="0">
                <a:latin typeface="Calibri"/>
                <a:cs typeface="Calibri"/>
              </a:rPr>
              <a:t>GlobalGET</a:t>
            </a:r>
            <a:r>
              <a:rPr lang="en-US" sz="2400" dirty="0" smtClean="0">
                <a:latin typeface="Calibri"/>
                <a:cs typeface="Calibri"/>
              </a:rPr>
              <a:t>’ /  						‘</a:t>
            </a:r>
            <a:r>
              <a:rPr lang="en-US" sz="2400" dirty="0" err="1" smtClean="0">
                <a:latin typeface="Calibri"/>
                <a:cs typeface="Calibri"/>
              </a:rPr>
              <a:t>GlobalSET</a:t>
            </a:r>
            <a:r>
              <a:rPr lang="en-US" sz="2400" dirty="0" smtClean="0">
                <a:latin typeface="Calibri"/>
                <a:cs typeface="Calibri"/>
              </a:rPr>
              <a:t>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22716" y="1275228"/>
            <a:ext cx="1850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resource invoke</a:t>
            </a:r>
            <a:endParaRPr lang="en-US" dirty="0"/>
          </a:p>
        </p:txBody>
      </p:sp>
      <p:cxnSp>
        <p:nvCxnSpPr>
          <p:cNvPr id="15" name="Elbow Connector 14"/>
          <p:cNvCxnSpPr>
            <a:stCxn id="5" idx="3"/>
            <a:endCxn id="7" idx="1"/>
          </p:cNvCxnSpPr>
          <p:nvPr/>
        </p:nvCxnSpPr>
        <p:spPr>
          <a:xfrm flipV="1">
            <a:off x="1571569" y="2684919"/>
            <a:ext cx="2616710" cy="637211"/>
          </a:xfrm>
          <a:prstGeom prst="bentConnector3">
            <a:avLst>
              <a:gd name="adj1" fmla="val 194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304143" y="2322286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Property access</a:t>
            </a:r>
            <a:endParaRPr lang="en-US" dirty="0"/>
          </a:p>
        </p:txBody>
      </p:sp>
      <p:cxnSp>
        <p:nvCxnSpPr>
          <p:cNvPr id="22" name="Elbow Connector 21"/>
          <p:cNvCxnSpPr>
            <a:stCxn id="5" idx="3"/>
          </p:cNvCxnSpPr>
          <p:nvPr/>
        </p:nvCxnSpPr>
        <p:spPr>
          <a:xfrm>
            <a:off x="1571569" y="3322130"/>
            <a:ext cx="2606443" cy="923299"/>
          </a:xfrm>
          <a:prstGeom prst="bentConnector3">
            <a:avLst>
              <a:gd name="adj1" fmla="val 1937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304143" y="3904120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Method invoke</a:t>
            </a:r>
            <a:endParaRPr lang="en-US" dirty="0"/>
          </a:p>
        </p:txBody>
      </p:sp>
      <p:cxnSp>
        <p:nvCxnSpPr>
          <p:cNvPr id="32" name="Elbow Connector 31"/>
          <p:cNvCxnSpPr>
            <a:stCxn id="5" idx="3"/>
            <a:endCxn id="28" idx="1"/>
          </p:cNvCxnSpPr>
          <p:nvPr/>
        </p:nvCxnSpPr>
        <p:spPr>
          <a:xfrm>
            <a:off x="1571569" y="3322130"/>
            <a:ext cx="2616874" cy="1847333"/>
          </a:xfrm>
          <a:prstGeom prst="bentConnector3">
            <a:avLst>
              <a:gd name="adj1" fmla="val 1949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04143" y="4846297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Literal</a:t>
            </a:r>
            <a:endParaRPr lang="en-US" dirty="0"/>
          </a:p>
        </p:txBody>
      </p:sp>
      <p:cxnSp>
        <p:nvCxnSpPr>
          <p:cNvPr id="36" name="Elbow Connector 35"/>
          <p:cNvCxnSpPr>
            <a:stCxn id="5" idx="3"/>
            <a:endCxn id="29" idx="1"/>
          </p:cNvCxnSpPr>
          <p:nvPr/>
        </p:nvCxnSpPr>
        <p:spPr>
          <a:xfrm>
            <a:off x="1571569" y="3322130"/>
            <a:ext cx="2616874" cy="2752835"/>
          </a:xfrm>
          <a:prstGeom prst="bentConnector3">
            <a:avLst>
              <a:gd name="adj1" fmla="val 2018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304143" y="5710019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 access</a:t>
            </a:r>
            <a:endParaRPr lang="en-US" dirty="0"/>
          </a:p>
        </p:txBody>
      </p:sp>
      <p:sp>
        <p:nvSpPr>
          <p:cNvPr id="2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4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45"/>
    </mc:Choice>
    <mc:Fallback xmlns="">
      <p:transition xmlns:p14="http://schemas.microsoft.com/office/powerpoint/2010/main" spd="slow" advTm="4654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2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ore module usage</a:t>
            </a:r>
            <a:endParaRPr lang="en-US" dirty="0">
              <a:solidFill>
                <a:srgbClr val="632523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36</a:t>
            </a:fld>
            <a:endParaRPr lang="en-US"/>
          </a:p>
        </p:txBody>
      </p:sp>
      <p:sp>
        <p:nvSpPr>
          <p:cNvPr id="8" name="TextBox 251"/>
          <p:cNvSpPr txBox="1">
            <a:spLocks noChangeArrowheads="1"/>
          </p:cNvSpPr>
          <p:nvPr/>
        </p:nvSpPr>
        <p:spPr bwMode="auto">
          <a:xfrm>
            <a:off x="604617" y="3888850"/>
            <a:ext cx="8138198" cy="2508379"/>
          </a:xfrm>
          <a:prstGeom prst="rect">
            <a:avLst/>
          </a:prstGeom>
          <a:solidFill>
            <a:srgbClr val="FDFFC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b="1" dirty="0" smtClean="0">
                <a:latin typeface="Courier" charset="0"/>
                <a:cs typeface="Courier" charset="0"/>
              </a:rPr>
              <a:t>file module</a:t>
            </a:r>
            <a:endParaRPr lang="en-US" sz="2500" b="1" dirty="0">
              <a:latin typeface="Courier" charset="0"/>
              <a:cs typeface="Courier" charset="0"/>
            </a:endParaRPr>
          </a:p>
          <a:p>
            <a:pPr eaLnBrk="1" hangingPunct="1"/>
            <a:r>
              <a:rPr lang="en-US" sz="2200" dirty="0" err="1">
                <a:latin typeface="Courier" charset="0"/>
                <a:cs typeface="Courier" charset="0"/>
              </a:rPr>
              <a:t>var</a:t>
            </a:r>
            <a:r>
              <a:rPr lang="en-US" sz="2200" dirty="0">
                <a:latin typeface="Courier" charset="0"/>
                <a:cs typeface="Courier" charset="0"/>
              </a:rPr>
              <a:t> file = </a:t>
            </a:r>
            <a:r>
              <a:rPr lang="en-US" sz="2200" dirty="0" err="1" smtClean="0">
                <a:latin typeface="Courier" charset="0"/>
                <a:cs typeface="Courier" charset="0"/>
              </a:rPr>
              <a:t>fileSystemsPtr</a:t>
            </a:r>
            <a:r>
              <a:rPr lang="en-US" sz="2200" dirty="0" smtClean="0">
                <a:latin typeface="Courier" charset="0"/>
                <a:cs typeface="Courier" charset="0"/>
              </a:rPr>
              <a:t>;</a:t>
            </a:r>
            <a:endParaRPr lang="en-US" sz="2200" dirty="0">
              <a:latin typeface="Courier" charset="0"/>
              <a:cs typeface="Courier" charset="0"/>
            </a:endParaRPr>
          </a:p>
          <a:p>
            <a:pPr eaLnBrk="1" hangingPunct="1"/>
            <a:r>
              <a:rPr lang="en-US" sz="2200" dirty="0" err="1">
                <a:latin typeface="Courier" charset="0"/>
                <a:cs typeface="Courier" charset="0"/>
              </a:rPr>
              <a:t>v</a:t>
            </a:r>
            <a:r>
              <a:rPr lang="en-US" sz="2200" dirty="0" err="1" smtClean="0">
                <a:latin typeface="Courier" charset="0"/>
                <a:cs typeface="Courier" charset="0"/>
              </a:rPr>
              <a:t>ar</a:t>
            </a:r>
            <a:r>
              <a:rPr lang="en-US" sz="2200" dirty="0" smtClean="0">
                <a:latin typeface="Courier" charset="0"/>
                <a:cs typeface="Courier" charset="0"/>
              </a:rPr>
              <a:t> _module_ </a:t>
            </a:r>
            <a:r>
              <a:rPr lang="en-US" sz="2200" dirty="0">
                <a:latin typeface="Courier" charset="0"/>
                <a:cs typeface="Courier" charset="0"/>
              </a:rPr>
              <a:t>= </a:t>
            </a:r>
            <a:r>
              <a:rPr lang="en-US" sz="2200" dirty="0" smtClean="0">
                <a:latin typeface="Courier" charset="0"/>
                <a:cs typeface="Courier" charset="0"/>
              </a:rPr>
              <a:t>{</a:t>
            </a:r>
          </a:p>
          <a:p>
            <a:pPr eaLnBrk="1" hangingPunct="1"/>
            <a:r>
              <a:rPr lang="en-US" sz="2200" dirty="0">
                <a:latin typeface="Courier" charset="0"/>
                <a:cs typeface="Courier" charset="0"/>
              </a:rPr>
              <a:t> </a:t>
            </a:r>
            <a:r>
              <a:rPr lang="en-US" sz="2200" dirty="0" smtClean="0">
                <a:latin typeface="Courier" charset="0"/>
                <a:cs typeface="Courier" charset="0"/>
              </a:rPr>
              <a:t>  invoke: function(</a:t>
            </a:r>
            <a:r>
              <a:rPr lang="en-US" sz="2200" dirty="0" err="1" smtClean="0">
                <a:latin typeface="Courier" charset="0"/>
                <a:cs typeface="Courier" charset="0"/>
              </a:rPr>
              <a:t>methodName</a:t>
            </a:r>
            <a:r>
              <a:rPr lang="en-US" sz="2200" dirty="0" smtClean="0">
                <a:latin typeface="Courier" charset="0"/>
                <a:cs typeface="Courier" charset="0"/>
              </a:rPr>
              <a:t>, </a:t>
            </a:r>
            <a:r>
              <a:rPr lang="en-US" sz="2200" dirty="0" err="1" smtClean="0">
                <a:latin typeface="Courier" charset="0"/>
                <a:cs typeface="Courier" charset="0"/>
              </a:rPr>
              <a:t>args</a:t>
            </a:r>
            <a:r>
              <a:rPr lang="en-US" sz="2200" dirty="0" smtClean="0">
                <a:latin typeface="Courier" charset="0"/>
                <a:cs typeface="Courier" charset="0"/>
              </a:rPr>
              <a:t>){</a:t>
            </a:r>
            <a:r>
              <a:rPr lang="en-US" sz="2200" dirty="0">
                <a:latin typeface="Courier" charset="0"/>
                <a:cs typeface="Courier" charset="0"/>
              </a:rPr>
              <a:t>. . .</a:t>
            </a:r>
            <a:r>
              <a:rPr lang="en-US" sz="2200" dirty="0" smtClean="0">
                <a:latin typeface="Courier" charset="0"/>
                <a:cs typeface="Courier" charset="0"/>
              </a:rPr>
              <a:t> </a:t>
            </a:r>
          </a:p>
          <a:p>
            <a:pPr eaLnBrk="1" hangingPunct="1"/>
            <a:r>
              <a:rPr lang="en-US" sz="2200" dirty="0">
                <a:latin typeface="Courier" charset="0"/>
                <a:cs typeface="Courier" charset="0"/>
              </a:rPr>
              <a:t>	</a:t>
            </a:r>
            <a:r>
              <a:rPr lang="en-US" sz="2200" dirty="0" smtClean="0">
                <a:latin typeface="Courier" charset="0"/>
                <a:cs typeface="Courier" charset="0"/>
              </a:rPr>
              <a:t>				//switch case },</a:t>
            </a:r>
          </a:p>
          <a:p>
            <a:pPr eaLnBrk="1" hangingPunct="1"/>
            <a:r>
              <a:rPr lang="en-US" sz="2200" dirty="0">
                <a:latin typeface="Courier" charset="0"/>
                <a:cs typeface="Courier" charset="0"/>
              </a:rPr>
              <a:t> </a:t>
            </a:r>
            <a:r>
              <a:rPr lang="en-US" sz="2200" dirty="0" smtClean="0">
                <a:latin typeface="Courier" charset="0"/>
                <a:cs typeface="Courier" charset="0"/>
              </a:rPr>
              <a:t>   . . .}</a:t>
            </a:r>
          </a:p>
          <a:p>
            <a:pPr eaLnBrk="1" hangingPunct="1"/>
            <a:r>
              <a:rPr lang="en-US" sz="2200" dirty="0" err="1">
                <a:latin typeface="Courier" charset="0"/>
                <a:cs typeface="Courier" charset="0"/>
              </a:rPr>
              <a:t>e</a:t>
            </a:r>
            <a:r>
              <a:rPr lang="en-US" sz="2200" dirty="0" err="1" smtClean="0">
                <a:latin typeface="Courier" charset="0"/>
                <a:cs typeface="Courier" charset="0"/>
              </a:rPr>
              <a:t>xports.module</a:t>
            </a:r>
            <a:r>
              <a:rPr lang="en-US" sz="2200" dirty="0" smtClean="0">
                <a:latin typeface="Courier" charset="0"/>
                <a:cs typeface="Courier" charset="0"/>
              </a:rPr>
              <a:t> = _module_;</a:t>
            </a:r>
            <a:endParaRPr lang="en-US" sz="2200" dirty="0">
              <a:latin typeface="Courier" charset="0"/>
              <a:cs typeface="Courier" charset="0"/>
            </a:endParaRPr>
          </a:p>
        </p:txBody>
      </p:sp>
      <p:sp>
        <p:nvSpPr>
          <p:cNvPr id="6" name="TextBox 247"/>
          <p:cNvSpPr txBox="1">
            <a:spLocks noChangeArrowheads="1"/>
          </p:cNvSpPr>
          <p:nvPr/>
        </p:nvSpPr>
        <p:spPr bwMode="auto">
          <a:xfrm>
            <a:off x="941868" y="2068325"/>
            <a:ext cx="7483475" cy="1646605"/>
          </a:xfrm>
          <a:prstGeom prst="rect">
            <a:avLst/>
          </a:prstGeom>
          <a:solidFill>
            <a:srgbClr val="C6D9F1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b="1" dirty="0" err="1" smtClean="0">
                <a:latin typeface="Courier" charset="0"/>
                <a:cs typeface="Courier" charset="0"/>
              </a:rPr>
              <a:t>main.js</a:t>
            </a:r>
            <a:endParaRPr lang="en-US" sz="2500" b="1" dirty="0" smtClean="0">
              <a:latin typeface="Courier" charset="0"/>
              <a:cs typeface="Courier" charset="0"/>
            </a:endParaRPr>
          </a:p>
          <a:p>
            <a:pPr algn="ctr" eaLnBrk="1" hangingPunct="1"/>
            <a:endParaRPr lang="en-US" sz="1000" b="1" dirty="0">
              <a:latin typeface="Courier" charset="0"/>
              <a:cs typeface="Courier" charset="0"/>
            </a:endParaRPr>
          </a:p>
          <a:p>
            <a:pPr algn="ctr" eaLnBrk="1" hangingPunct="1"/>
            <a:r>
              <a:rPr lang="en-US" sz="2200" dirty="0" err="1">
                <a:latin typeface="Courier" charset="0"/>
                <a:cs typeface="Courier" charset="0"/>
              </a:rPr>
              <a:t>var</a:t>
            </a:r>
            <a:r>
              <a:rPr lang="en-US" sz="2200" dirty="0">
                <a:latin typeface="Courier" charset="0"/>
                <a:cs typeface="Courier" charset="0"/>
              </a:rPr>
              <a:t> data = </a:t>
            </a:r>
            <a:r>
              <a:rPr lang="en-US" sz="2200" dirty="0" err="1">
                <a:latin typeface="Courier" charset="0"/>
                <a:cs typeface="Courier" charset="0"/>
              </a:rPr>
              <a:t>fileSystemPtr.read</a:t>
            </a:r>
            <a:r>
              <a:rPr lang="en-US" sz="2200" dirty="0">
                <a:latin typeface="Courier" charset="0"/>
                <a:cs typeface="Courier" charset="0"/>
              </a:rPr>
              <a:t>(</a:t>
            </a:r>
            <a:r>
              <a:rPr lang="en-US" sz="2200" dirty="0" smtClean="0">
                <a:latin typeface="Courier" charset="0"/>
                <a:cs typeface="Courier" charset="0"/>
              </a:rPr>
              <a:t>‘</a:t>
            </a:r>
            <a:r>
              <a:rPr lang="en-US" sz="2200" dirty="0" err="1" smtClean="0">
                <a:latin typeface="Courier" charset="0"/>
                <a:cs typeface="Courier" charset="0"/>
              </a:rPr>
              <a:t>zip.txt</a:t>
            </a:r>
            <a:r>
              <a:rPr lang="en-US" sz="2200" dirty="0" smtClean="0">
                <a:latin typeface="Courier" charset="0"/>
                <a:cs typeface="Courier" charset="0"/>
              </a:rPr>
              <a:t>’);</a:t>
            </a:r>
          </a:p>
          <a:p>
            <a:pPr algn="ctr" eaLnBrk="1" hangingPunct="1"/>
            <a:endParaRPr lang="en-US" sz="2200" dirty="0">
              <a:latin typeface="Courier" charset="0"/>
              <a:cs typeface="Courier" charset="0"/>
            </a:endParaRPr>
          </a:p>
          <a:p>
            <a:pPr algn="ctr" eaLnBrk="1" hangingPunct="1"/>
            <a:endParaRPr lang="en-US" sz="2200" dirty="0">
              <a:latin typeface="Courier" charset="0"/>
              <a:cs typeface="Courier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8575" y="4327357"/>
            <a:ext cx="4557053" cy="39165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3443" y="5011975"/>
            <a:ext cx="6065437" cy="6938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006514" y="2679047"/>
            <a:ext cx="5228407" cy="3560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248"/>
          <p:cNvSpPr txBox="1">
            <a:spLocks noChangeArrowheads="1"/>
          </p:cNvSpPr>
          <p:nvPr/>
        </p:nvSpPr>
        <p:spPr bwMode="auto">
          <a:xfrm>
            <a:off x="2988705" y="2595405"/>
            <a:ext cx="5246216" cy="769441"/>
          </a:xfrm>
          <a:prstGeom prst="rect">
            <a:avLst/>
          </a:prstGeom>
          <a:solidFill>
            <a:srgbClr val="FDFFC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latin typeface="Courier" charset="0"/>
                <a:cs typeface="Courier" charset="0"/>
              </a:rPr>
              <a:t>require(‘file’).module.</a:t>
            </a:r>
          </a:p>
          <a:p>
            <a:pPr eaLnBrk="1" hangingPunct="1"/>
            <a:r>
              <a:rPr lang="en-US" sz="2200" dirty="0">
                <a:latin typeface="Courier" charset="0"/>
                <a:cs typeface="Courier" charset="0"/>
              </a:rPr>
              <a:t>	</a:t>
            </a:r>
            <a:r>
              <a:rPr lang="en-US" sz="2200" dirty="0" smtClean="0">
                <a:latin typeface="Courier" charset="0"/>
                <a:cs typeface="Courier" charset="0"/>
              </a:rPr>
              <a:t>invoke(‘read’, ‘</a:t>
            </a:r>
            <a:r>
              <a:rPr lang="en-US" sz="2200" dirty="0" err="1" smtClean="0">
                <a:latin typeface="Courier" charset="0"/>
                <a:cs typeface="Courier" charset="0"/>
              </a:rPr>
              <a:t>zip.txt</a:t>
            </a:r>
            <a:r>
              <a:rPr lang="en-US" sz="2200" dirty="0" smtClean="0">
                <a:latin typeface="Courier" charset="0"/>
                <a:cs typeface="Courier" charset="0"/>
              </a:rPr>
              <a:t>’);</a:t>
            </a:r>
            <a:endParaRPr lang="en-US" sz="2200" dirty="0">
              <a:latin typeface="Courier" charset="0"/>
              <a:cs typeface="Courier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001251"/>
            <a:ext cx="8229600" cy="101123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Arial"/>
                <a:cs typeface="Arial"/>
              </a:rPr>
              <a:t>Identify sensitive resource usage</a:t>
            </a:r>
          </a:p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Arial"/>
                <a:cs typeface="Arial"/>
              </a:rPr>
              <a:t>Replace  with core module </a:t>
            </a:r>
            <a:endParaRPr lang="en-US" sz="2800" dirty="0">
              <a:latin typeface="Arial"/>
              <a:cs typeface="Arial"/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1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778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83"/>
    </mc:Choice>
    <mc:Fallback xmlns="">
      <p:transition xmlns:p14="http://schemas.microsoft.com/office/powerpoint/2010/main" spd="slow" advTm="6548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89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Extracting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u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ser module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1251"/>
            <a:ext cx="8229600" cy="101123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2800" dirty="0" smtClean="0">
                <a:latin typeface="Arial"/>
                <a:cs typeface="Arial"/>
              </a:rPr>
              <a:t>Identifies </a:t>
            </a:r>
            <a:r>
              <a:rPr lang="en-US" sz="2800" dirty="0">
                <a:latin typeface="Arial"/>
                <a:cs typeface="Arial"/>
              </a:rPr>
              <a:t>and groups related functionality into a single module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37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5512" y="1993230"/>
            <a:ext cx="8686800" cy="44627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latin typeface="Courier"/>
                <a:cs typeface="Courier"/>
              </a:rPr>
              <a:t>main.js</a:t>
            </a:r>
            <a:endParaRPr lang="en-US" sz="2400" b="1" dirty="0">
              <a:latin typeface="Courier"/>
              <a:cs typeface="Courier"/>
            </a:endParaRP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f</a:t>
            </a:r>
            <a:r>
              <a:rPr lang="en-US" sz="2000" dirty="0" smtClean="0">
                <a:latin typeface="Courier"/>
                <a:cs typeface="Courier"/>
              </a:rPr>
              <a:t>unction </a:t>
            </a:r>
            <a:r>
              <a:rPr lang="en-US" sz="2000" dirty="0" err="1" smtClean="0">
                <a:latin typeface="Courier"/>
                <a:cs typeface="Courier"/>
              </a:rPr>
              <a:t>readZipCodeFromFile</a:t>
            </a:r>
            <a:r>
              <a:rPr lang="en-US" sz="2000" dirty="0" smtClean="0">
                <a:latin typeface="Courier"/>
                <a:cs typeface="Courier"/>
              </a:rPr>
              <a:t>(location){...}</a:t>
            </a:r>
          </a:p>
          <a:p>
            <a:pPr>
              <a:defRPr/>
            </a:pP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Weather = { ...</a:t>
            </a:r>
            <a:endParaRPr lang="en-US" sz="2000" dirty="0">
              <a:latin typeface="Courier"/>
              <a:cs typeface="Courier"/>
            </a:endParaRP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getWeatherData:function</a:t>
            </a:r>
            <a:r>
              <a:rPr lang="en-US" sz="2000" dirty="0" smtClean="0">
                <a:latin typeface="Courier"/>
                <a:cs typeface="Courier"/>
              </a:rPr>
              <a:t>(</a:t>
            </a:r>
            <a:r>
              <a:rPr lang="en-US" sz="2000" dirty="0" err="1" smtClean="0">
                <a:latin typeface="Courier"/>
                <a:cs typeface="Courier"/>
              </a:rPr>
              <a:t>zipcode</a:t>
            </a:r>
            <a:r>
              <a:rPr lang="en-US" sz="2000" dirty="0" smtClean="0">
                <a:latin typeface="Courier"/>
                <a:cs typeface="Courier"/>
              </a:rPr>
              <a:t>){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	...</a:t>
            </a:r>
            <a:endParaRPr lang="en-US" sz="2000" dirty="0">
              <a:latin typeface="Courier"/>
              <a:cs typeface="Courier"/>
            </a:endParaRP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      return </a:t>
            </a:r>
            <a:r>
              <a:rPr lang="en-US" sz="2000" dirty="0" err="1" smtClean="0">
                <a:latin typeface="Courier"/>
                <a:cs typeface="Courier"/>
              </a:rPr>
              <a:t>Weather.requestDataFromServe</a:t>
            </a:r>
            <a:r>
              <a:rPr lang="en-US" sz="2000" dirty="0" smtClean="0">
                <a:latin typeface="Courier"/>
                <a:cs typeface="Courier"/>
              </a:rPr>
              <a:t>(</a:t>
            </a:r>
            <a:r>
              <a:rPr lang="en-US" sz="2000" dirty="0" err="1" smtClean="0">
                <a:latin typeface="Courier"/>
                <a:cs typeface="Courier"/>
              </a:rPr>
              <a:t>zipcode</a:t>
            </a:r>
            <a:r>
              <a:rPr lang="en-US" sz="2000" dirty="0">
                <a:latin typeface="Courier"/>
                <a:cs typeface="Courier"/>
              </a:rPr>
              <a:t>)</a:t>
            </a:r>
            <a:r>
              <a:rPr lang="en-US" sz="2000" dirty="0" smtClean="0">
                <a:latin typeface="Courier"/>
                <a:cs typeface="Courier"/>
              </a:rPr>
              <a:t>;</a:t>
            </a:r>
          </a:p>
          <a:p>
            <a:pPr>
              <a:defRPr/>
            </a:pP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>
                <a:latin typeface="Courier"/>
                <a:cs typeface="Courier"/>
              </a:rPr>
              <a:t>},</a:t>
            </a:r>
          </a:p>
          <a:p>
            <a:pPr>
              <a:defRPr/>
            </a:pP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requestDataFromServer</a:t>
            </a:r>
            <a:r>
              <a:rPr lang="en-US" sz="2000" dirty="0" smtClean="0">
                <a:latin typeface="Courier"/>
                <a:cs typeface="Courier"/>
              </a:rPr>
              <a:t>: function(</a:t>
            </a:r>
            <a:r>
              <a:rPr lang="en-US" sz="2000" dirty="0" err="1" smtClean="0">
                <a:latin typeface="Courier"/>
                <a:cs typeface="Courier"/>
              </a:rPr>
              <a:t>zipcode</a:t>
            </a:r>
            <a:r>
              <a:rPr lang="en-US" sz="2000" dirty="0" smtClean="0">
                <a:latin typeface="Courier"/>
                <a:cs typeface="Courier"/>
              </a:rPr>
              <a:t>){...},</a:t>
            </a:r>
            <a:endParaRPr lang="en-US" sz="2000" dirty="0">
              <a:latin typeface="Courier"/>
              <a:cs typeface="Courier"/>
            </a:endParaRPr>
          </a:p>
          <a:p>
            <a:pPr>
              <a:defRPr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f</a:t>
            </a:r>
            <a:r>
              <a:rPr lang="en-US" sz="2000" dirty="0" smtClean="0">
                <a:latin typeface="Courier"/>
                <a:cs typeface="Courier"/>
              </a:rPr>
              <a:t>unction </a:t>
            </a:r>
            <a:r>
              <a:rPr lang="en-US" sz="2000" dirty="0" err="1" smtClean="0">
                <a:latin typeface="Courier"/>
                <a:cs typeface="Courier"/>
              </a:rPr>
              <a:t>showWeather</a:t>
            </a:r>
            <a:r>
              <a:rPr lang="en-US" sz="2000" dirty="0" smtClean="0">
                <a:latin typeface="Courier"/>
                <a:cs typeface="Courier"/>
              </a:rPr>
              <a:t>(){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... 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err="1" smtClean="0">
                <a:latin typeface="Courier"/>
                <a:cs typeface="Courier"/>
              </a:rPr>
              <a:t>var</a:t>
            </a:r>
            <a:r>
              <a:rPr lang="en-US" sz="2000" dirty="0" smtClean="0">
                <a:latin typeface="Courier"/>
                <a:cs typeface="Courier"/>
              </a:rPr>
              <a:t> temperature = </a:t>
            </a:r>
            <a:r>
              <a:rPr lang="en-US" sz="2000" dirty="0" err="1" smtClean="0">
                <a:latin typeface="Courier"/>
                <a:cs typeface="Courier"/>
              </a:rPr>
              <a:t>Weather.getWeatherData</a:t>
            </a:r>
            <a:r>
              <a:rPr lang="en-US" sz="2000" dirty="0" smtClean="0">
                <a:latin typeface="Courier"/>
                <a:cs typeface="Courier"/>
              </a:rPr>
              <a:t>(</a:t>
            </a:r>
            <a:r>
              <a:rPr lang="en-US" sz="2000" dirty="0" err="1" smtClean="0">
                <a:latin typeface="Courier"/>
                <a:cs typeface="Courier"/>
              </a:rPr>
              <a:t>zipcode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defRPr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...</a:t>
            </a:r>
          </a:p>
          <a:p>
            <a:pPr>
              <a:defRPr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201" y="2735447"/>
            <a:ext cx="8486720" cy="215200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472605" y="5442710"/>
            <a:ext cx="5012758" cy="35604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243"/>
          <p:cNvSpPr txBox="1">
            <a:spLocks noChangeArrowheads="1"/>
          </p:cNvSpPr>
          <p:nvPr/>
        </p:nvSpPr>
        <p:spPr bwMode="auto">
          <a:xfrm>
            <a:off x="289473" y="2728525"/>
            <a:ext cx="8638878" cy="2169825"/>
          </a:xfrm>
          <a:prstGeom prst="rect">
            <a:avLst/>
          </a:prstGeom>
          <a:solidFill>
            <a:srgbClr val="FDFFCE"/>
          </a:solidFill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Courier" charset="0"/>
                <a:cs typeface="Courier" charset="0"/>
              </a:rPr>
              <a:t>var</a:t>
            </a:r>
            <a:r>
              <a:rPr lang="en-US" sz="2000" dirty="0" smtClean="0">
                <a:latin typeface="Courier" charset="0"/>
                <a:cs typeface="Courier" charset="0"/>
              </a:rPr>
              <a:t> Weather = require(‘user/Weather’).module;</a:t>
            </a:r>
          </a:p>
          <a:p>
            <a:pPr eaLnBrk="1" hangingPunct="1"/>
            <a:r>
              <a:rPr lang="en-US" sz="2000" dirty="0" err="1">
                <a:latin typeface="Courier"/>
                <a:cs typeface="Courier"/>
              </a:rPr>
              <a:t>GlobalSET</a:t>
            </a:r>
            <a:r>
              <a:rPr lang="en-US" sz="2000" dirty="0">
                <a:latin typeface="Courier"/>
                <a:cs typeface="Courier"/>
              </a:rPr>
              <a:t>(’Weather’, Weather);</a:t>
            </a:r>
            <a:r>
              <a:rPr lang="en-US" sz="2000" dirty="0"/>
              <a:t> </a:t>
            </a:r>
            <a:r>
              <a:rPr lang="en-US" sz="2000" dirty="0" smtClean="0">
                <a:latin typeface="Courier" charset="0"/>
                <a:cs typeface="Courier" charset="0"/>
              </a:rPr>
              <a:t> </a:t>
            </a:r>
          </a:p>
          <a:p>
            <a:pPr eaLnBrk="1" hangingPunct="1"/>
            <a:endParaRPr lang="en-US" sz="2000" dirty="0">
              <a:latin typeface="Courier" charset="0"/>
              <a:cs typeface="Courier" charset="0"/>
            </a:endParaRPr>
          </a:p>
          <a:p>
            <a:pPr eaLnBrk="1" hangingPunct="1"/>
            <a:endParaRPr lang="en-US" sz="2000" dirty="0" smtClean="0">
              <a:latin typeface="Courier" charset="0"/>
              <a:cs typeface="Courier" charset="0"/>
            </a:endParaRPr>
          </a:p>
          <a:p>
            <a:pPr eaLnBrk="1" hangingPunct="1"/>
            <a:endParaRPr lang="en-US" sz="2000" dirty="0">
              <a:latin typeface="Courier" charset="0"/>
              <a:cs typeface="Courier" charset="0"/>
            </a:endParaRPr>
          </a:p>
          <a:p>
            <a:pPr eaLnBrk="1" hangingPunct="1"/>
            <a:endParaRPr lang="en-US" sz="2000" dirty="0" smtClean="0">
              <a:latin typeface="Courier" charset="0"/>
              <a:cs typeface="Courier" charset="0"/>
            </a:endParaRPr>
          </a:p>
          <a:p>
            <a:pPr eaLnBrk="1" hangingPunct="1"/>
            <a:endParaRPr lang="en-US" sz="1500" dirty="0" smtClean="0">
              <a:latin typeface="Courier" charset="0"/>
              <a:cs typeface="Courier" charset="0"/>
            </a:endParaRPr>
          </a:p>
        </p:txBody>
      </p:sp>
      <p:sp>
        <p:nvSpPr>
          <p:cNvPr id="10" name="TextBox 248"/>
          <p:cNvSpPr txBox="1">
            <a:spLocks noChangeArrowheads="1"/>
          </p:cNvSpPr>
          <p:nvPr/>
        </p:nvSpPr>
        <p:spPr bwMode="auto">
          <a:xfrm>
            <a:off x="3463921" y="5307603"/>
            <a:ext cx="5440469" cy="738664"/>
          </a:xfrm>
          <a:prstGeom prst="rect">
            <a:avLst/>
          </a:prstGeom>
          <a:solidFill>
            <a:srgbClr val="FDFFCE"/>
          </a:solidFill>
          <a:ln w="1587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 smtClean="0">
                <a:latin typeface="Courier" charset="0"/>
                <a:cs typeface="Courier" charset="0"/>
              </a:rPr>
              <a:t> </a:t>
            </a:r>
            <a:r>
              <a:rPr lang="en-US" sz="2000" dirty="0" err="1" smtClean="0">
                <a:latin typeface="Courier" charset="0"/>
                <a:cs typeface="Courier" charset="0"/>
              </a:rPr>
              <a:t>Weather.invoke</a:t>
            </a:r>
            <a:r>
              <a:rPr lang="en-US" sz="2000" dirty="0" smtClean="0">
                <a:latin typeface="Courier" charset="0"/>
                <a:cs typeface="Courier" charset="0"/>
              </a:rPr>
              <a:t>(</a:t>
            </a:r>
          </a:p>
          <a:p>
            <a:pPr eaLnBrk="1" hangingPunct="1"/>
            <a:r>
              <a:rPr lang="en-US" sz="2000" dirty="0" smtClean="0">
                <a:latin typeface="Courier" charset="0"/>
                <a:cs typeface="Courier" charset="0"/>
              </a:rPr>
              <a:t>	‘</a:t>
            </a:r>
            <a:r>
              <a:rPr lang="en-US" sz="2000" dirty="0" err="1" smtClean="0">
                <a:latin typeface="Courier" charset="0"/>
                <a:cs typeface="Courier" charset="0"/>
              </a:rPr>
              <a:t>getWeatherData</a:t>
            </a:r>
            <a:r>
              <a:rPr lang="en-US" sz="2000" dirty="0" smtClean="0">
                <a:latin typeface="Courier" charset="0"/>
                <a:cs typeface="Courier" charset="0"/>
              </a:rPr>
              <a:t>’, </a:t>
            </a:r>
            <a:r>
              <a:rPr lang="en-US" sz="2000" dirty="0" err="1" smtClean="0">
                <a:latin typeface="Courier" charset="0"/>
                <a:cs typeface="Courier" charset="0"/>
              </a:rPr>
              <a:t>zipcode</a:t>
            </a:r>
            <a:r>
              <a:rPr lang="en-US" sz="2000" dirty="0" smtClean="0">
                <a:latin typeface="Courier" charset="0"/>
                <a:cs typeface="Courier" charset="0"/>
              </a:rPr>
              <a:t>);</a:t>
            </a:r>
            <a:endParaRPr lang="en-US" sz="2000" dirty="0">
              <a:latin typeface="Courier" charset="0"/>
              <a:cs typeface="Courier" charset="0"/>
            </a:endParaRPr>
          </a:p>
        </p:txBody>
      </p:sp>
      <p:sp>
        <p:nvSpPr>
          <p:cNvPr id="1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493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699"/>
    </mc:Choice>
    <mc:Fallback xmlns="">
      <p:transition xmlns:p14="http://schemas.microsoft.com/office/powerpoint/2010/main" spd="slow" advTm="776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Extracted Weather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module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38</a:t>
            </a:fld>
            <a:endParaRPr lang="en-US"/>
          </a:p>
        </p:txBody>
      </p:sp>
      <p:sp>
        <p:nvSpPr>
          <p:cNvPr id="5" name="TextBox 251"/>
          <p:cNvSpPr txBox="1">
            <a:spLocks noChangeArrowheads="1"/>
          </p:cNvSpPr>
          <p:nvPr/>
        </p:nvSpPr>
        <p:spPr bwMode="auto">
          <a:xfrm>
            <a:off x="604617" y="1570078"/>
            <a:ext cx="8138198" cy="4201150"/>
          </a:xfrm>
          <a:prstGeom prst="rect">
            <a:avLst/>
          </a:prstGeom>
          <a:solidFill>
            <a:srgbClr val="FDFFC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500" b="1" dirty="0" smtClean="0">
                <a:latin typeface="Courier" charset="0"/>
                <a:cs typeface="Courier" charset="0"/>
              </a:rPr>
              <a:t>Weather module</a:t>
            </a:r>
            <a:endParaRPr lang="en-US" sz="2500" b="1" dirty="0">
              <a:latin typeface="Courier" charset="0"/>
              <a:cs typeface="Courier" charset="0"/>
            </a:endParaRPr>
          </a:p>
          <a:p>
            <a:r>
              <a:rPr lang="en-US" sz="2200" dirty="0" err="1">
                <a:latin typeface="Courier"/>
                <a:cs typeface="Courier"/>
              </a:rPr>
              <a:t>var</a:t>
            </a:r>
            <a:r>
              <a:rPr lang="en-US" sz="2200" dirty="0">
                <a:latin typeface="Courier"/>
                <a:cs typeface="Courier"/>
              </a:rPr>
              <a:t> </a:t>
            </a:r>
            <a:r>
              <a:rPr lang="en-US" sz="2200" dirty="0" smtClean="0">
                <a:latin typeface="Courier"/>
                <a:cs typeface="Courier"/>
              </a:rPr>
              <a:t>_module_ </a:t>
            </a:r>
            <a:r>
              <a:rPr lang="en-US" sz="2200" dirty="0">
                <a:latin typeface="Courier"/>
                <a:cs typeface="Courier"/>
              </a:rPr>
              <a:t>= { </a:t>
            </a:r>
            <a:endParaRPr lang="en-US" sz="2200" dirty="0" smtClean="0">
              <a:latin typeface="Courier"/>
              <a:cs typeface="Courier"/>
            </a:endParaRPr>
          </a:p>
          <a:p>
            <a:r>
              <a:rPr lang="en-US" sz="2200" dirty="0" smtClean="0">
                <a:latin typeface="Courier"/>
                <a:cs typeface="Courier"/>
              </a:rPr>
              <a:t>	...</a:t>
            </a:r>
          </a:p>
          <a:p>
            <a:r>
              <a:rPr lang="en-US" sz="2200" dirty="0" smtClean="0">
                <a:latin typeface="Courier"/>
                <a:cs typeface="Courier"/>
              </a:rPr>
              <a:t>	</a:t>
            </a:r>
            <a:r>
              <a:rPr lang="en-US" sz="2200" dirty="0" err="1" smtClean="0">
                <a:latin typeface="Courier"/>
                <a:cs typeface="Courier"/>
              </a:rPr>
              <a:t>getWeatherData</a:t>
            </a:r>
            <a:r>
              <a:rPr lang="en-US" sz="2200" dirty="0">
                <a:latin typeface="Courier"/>
                <a:cs typeface="Courier"/>
              </a:rPr>
              <a:t>: function(</a:t>
            </a:r>
            <a:r>
              <a:rPr lang="en-US" sz="2200" dirty="0" err="1">
                <a:latin typeface="Courier"/>
                <a:cs typeface="Courier"/>
              </a:rPr>
              <a:t>zipcode</a:t>
            </a:r>
            <a:r>
              <a:rPr lang="en-US" sz="2200" dirty="0">
                <a:latin typeface="Courier"/>
                <a:cs typeface="Courier"/>
              </a:rPr>
              <a:t>)</a:t>
            </a:r>
            <a:r>
              <a:rPr lang="en-US" sz="2200" dirty="0" smtClean="0">
                <a:latin typeface="Courier"/>
                <a:cs typeface="Courier"/>
              </a:rPr>
              <a:t>{</a:t>
            </a:r>
          </a:p>
          <a:p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	return </a:t>
            </a:r>
            <a:r>
              <a:rPr lang="en-US" sz="2200" dirty="0" err="1" smtClean="0">
                <a:latin typeface="Courier"/>
                <a:cs typeface="Courier"/>
              </a:rPr>
              <a:t>GlobalGET</a:t>
            </a:r>
            <a:r>
              <a:rPr lang="en-US" sz="2200" dirty="0">
                <a:latin typeface="Courier"/>
                <a:cs typeface="Courier"/>
              </a:rPr>
              <a:t>(’Weather’).</a:t>
            </a:r>
            <a:r>
              <a:rPr lang="en-US" sz="2200" dirty="0" smtClean="0">
                <a:latin typeface="Courier"/>
                <a:cs typeface="Courier"/>
              </a:rPr>
              <a:t>invoke			 		   (</a:t>
            </a:r>
            <a:r>
              <a:rPr lang="en-US" sz="2200" dirty="0">
                <a:latin typeface="Courier"/>
                <a:cs typeface="Courier"/>
              </a:rPr>
              <a:t>’</a:t>
            </a:r>
            <a:r>
              <a:rPr lang="en-US" sz="2200" dirty="0" err="1">
                <a:latin typeface="Courier"/>
                <a:cs typeface="Courier"/>
              </a:rPr>
              <a:t>requestDataFromServer</a:t>
            </a:r>
            <a:r>
              <a:rPr lang="en-US" sz="2200" dirty="0">
                <a:latin typeface="Courier"/>
                <a:cs typeface="Courier"/>
              </a:rPr>
              <a:t>’, </a:t>
            </a:r>
            <a:r>
              <a:rPr lang="en-US" sz="2200" dirty="0" err="1">
                <a:latin typeface="Courier"/>
                <a:cs typeface="Courier"/>
              </a:rPr>
              <a:t>zipcode</a:t>
            </a:r>
            <a:r>
              <a:rPr lang="en-US" sz="2200" dirty="0">
                <a:latin typeface="Courier"/>
                <a:cs typeface="Courier"/>
              </a:rPr>
              <a:t>); </a:t>
            </a:r>
          </a:p>
          <a:p>
            <a:r>
              <a:rPr lang="en-US" sz="2200" dirty="0" smtClean="0">
                <a:latin typeface="Courier"/>
                <a:cs typeface="Courier"/>
              </a:rPr>
              <a:t>	},</a:t>
            </a:r>
          </a:p>
          <a:p>
            <a:r>
              <a:rPr lang="en-US" sz="2200" dirty="0" smtClean="0">
                <a:latin typeface="Courier"/>
                <a:cs typeface="Courier"/>
              </a:rPr>
              <a:t>	</a:t>
            </a:r>
            <a:r>
              <a:rPr lang="en-US" sz="2200" dirty="0" err="1" smtClean="0">
                <a:latin typeface="Courier"/>
                <a:cs typeface="Courier"/>
              </a:rPr>
              <a:t>requestDataFromServer</a:t>
            </a:r>
            <a:r>
              <a:rPr lang="en-US" sz="2200" dirty="0">
                <a:latin typeface="Courier"/>
                <a:cs typeface="Courier"/>
              </a:rPr>
              <a:t>: function(</a:t>
            </a:r>
            <a:r>
              <a:rPr lang="en-US" sz="2200" dirty="0" err="1">
                <a:latin typeface="Courier"/>
                <a:cs typeface="Courier"/>
              </a:rPr>
              <a:t>sendData</a:t>
            </a:r>
            <a:r>
              <a:rPr lang="en-US" sz="2200" dirty="0">
                <a:latin typeface="Courier"/>
                <a:cs typeface="Courier"/>
              </a:rPr>
              <a:t>)</a:t>
            </a:r>
            <a:r>
              <a:rPr lang="en-US" sz="2200" dirty="0" smtClean="0">
                <a:latin typeface="Courier"/>
                <a:cs typeface="Courier"/>
              </a:rPr>
              <a:t>{		...</a:t>
            </a:r>
          </a:p>
          <a:p>
            <a:r>
              <a:rPr lang="en-US" sz="2200" dirty="0">
                <a:latin typeface="Courier"/>
                <a:cs typeface="Courier"/>
              </a:rPr>
              <a:t>	</a:t>
            </a:r>
            <a:r>
              <a:rPr lang="en-US" sz="2200" dirty="0" smtClean="0">
                <a:latin typeface="Courier"/>
                <a:cs typeface="Courier"/>
              </a:rPr>
              <a:t>}</a:t>
            </a:r>
            <a:endParaRPr lang="en-US" sz="2200" dirty="0">
              <a:latin typeface="Courier"/>
              <a:cs typeface="Courier"/>
            </a:endParaRPr>
          </a:p>
          <a:p>
            <a:r>
              <a:rPr lang="en-US" sz="2200" dirty="0">
                <a:latin typeface="Courier"/>
                <a:cs typeface="Courier"/>
              </a:rPr>
              <a:t>}</a:t>
            </a:r>
          </a:p>
          <a:p>
            <a:r>
              <a:rPr lang="en-US" sz="2200" dirty="0" err="1" smtClean="0">
                <a:latin typeface="Courier"/>
                <a:cs typeface="Courier"/>
              </a:rPr>
              <a:t>exports.module</a:t>
            </a:r>
            <a:r>
              <a:rPr lang="en-US" sz="2200" dirty="0" smtClean="0">
                <a:latin typeface="Courier"/>
                <a:cs typeface="Courier"/>
              </a:rPr>
              <a:t> </a:t>
            </a:r>
            <a:r>
              <a:rPr lang="en-US" sz="2200" dirty="0">
                <a:latin typeface="Courier"/>
                <a:cs typeface="Courier"/>
              </a:rPr>
              <a:t>= </a:t>
            </a:r>
            <a:r>
              <a:rPr lang="en-US" sz="2200" dirty="0" smtClean="0">
                <a:latin typeface="Courier"/>
                <a:cs typeface="Courier"/>
              </a:rPr>
              <a:t>_module_; </a:t>
            </a:r>
            <a:endParaRPr lang="en-US" sz="2200" dirty="0">
              <a:latin typeface="Courier"/>
              <a:cs typeface="Courier"/>
            </a:endParaRPr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44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37"/>
    </mc:Choice>
    <mc:Fallback xmlns="">
      <p:transition xmlns:p14="http://schemas.microsoft.com/office/powerpoint/2010/main" spd="slow" advTm="259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Preserve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UI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>
                <a:latin typeface="Arial"/>
                <a:cs typeface="Arial"/>
              </a:rPr>
              <a:t>Analyzes legacy extension’s XUL overlay file, resource URI, CSS, icons</a:t>
            </a:r>
          </a:p>
          <a:p>
            <a:pPr>
              <a:spcBef>
                <a:spcPts val="0"/>
              </a:spcBef>
              <a:defRPr/>
            </a:pPr>
            <a:r>
              <a:rPr lang="en-US" dirty="0">
                <a:latin typeface="Arial"/>
                <a:cs typeface="Arial"/>
              </a:rPr>
              <a:t>Generates JS code to dynamically modify the browser’s UI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39</a:t>
            </a:fld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Rezwana Karim</a:t>
            </a:r>
            <a:endParaRPr lang="en-US" dirty="0"/>
          </a:p>
        </p:txBody>
      </p:sp>
      <p:sp>
        <p:nvSpPr>
          <p:cNvPr id="6" name="TextBox 229"/>
          <p:cNvSpPr txBox="1">
            <a:spLocks noChangeArrowheads="1"/>
          </p:cNvSpPr>
          <p:nvPr/>
        </p:nvSpPr>
        <p:spPr bwMode="auto">
          <a:xfrm>
            <a:off x="457200" y="4309704"/>
            <a:ext cx="3843238" cy="1323439"/>
          </a:xfrm>
          <a:prstGeom prst="rect">
            <a:avLst/>
          </a:prstGeom>
          <a:solidFill>
            <a:srgbClr val="C6D9F1"/>
          </a:solidFill>
          <a:ln w="9525">
            <a:solidFill>
              <a:srgbClr val="1F497D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latin typeface="Courier" charset="0"/>
                <a:cs typeface="Courier" charset="0"/>
              </a:rPr>
              <a:t>&lt;</a:t>
            </a:r>
            <a:r>
              <a:rPr lang="en-US" sz="2000" dirty="0" err="1">
                <a:latin typeface="Courier" charset="0"/>
                <a:cs typeface="Courier" charset="0"/>
              </a:rPr>
              <a:t>statusbar</a:t>
            </a:r>
            <a:r>
              <a:rPr lang="en-US" sz="2000" dirty="0">
                <a:latin typeface="Courier" charset="0"/>
                <a:cs typeface="Courier" charset="0"/>
              </a:rPr>
              <a:t> id=‘</a:t>
            </a:r>
            <a:r>
              <a:rPr lang="en-US" altLang="ja-JP" sz="2000" dirty="0" err="1">
                <a:latin typeface="Courier" charset="0"/>
                <a:cs typeface="Courier" charset="0"/>
              </a:rPr>
              <a:t>sb</a:t>
            </a:r>
            <a:r>
              <a:rPr lang="en-US" sz="2000" dirty="0">
                <a:latin typeface="Courier" charset="0"/>
                <a:cs typeface="Courier" charset="0"/>
              </a:rPr>
              <a:t>’</a:t>
            </a:r>
            <a:r>
              <a:rPr lang="en-US" altLang="ja-JP" sz="2000" dirty="0">
                <a:latin typeface="Courier" charset="0"/>
                <a:cs typeface="Courier" charset="0"/>
              </a:rPr>
              <a:t> </a:t>
            </a:r>
            <a:r>
              <a:rPr lang="en-US" altLang="ja-JP" sz="2000" dirty="0" smtClean="0">
                <a:latin typeface="Courier" charset="0"/>
                <a:cs typeface="Courier" charset="0"/>
              </a:rPr>
              <a:t>   </a:t>
            </a:r>
          </a:p>
          <a:p>
            <a:pPr eaLnBrk="1" hangingPunct="1"/>
            <a:r>
              <a:rPr lang="en-US" altLang="ja-JP" sz="2000" dirty="0">
                <a:latin typeface="Courier" charset="0"/>
                <a:cs typeface="Courier" charset="0"/>
              </a:rPr>
              <a:t> </a:t>
            </a:r>
            <a:r>
              <a:rPr lang="en-US" altLang="ja-JP" sz="2000" dirty="0" smtClean="0">
                <a:latin typeface="Courier" charset="0"/>
                <a:cs typeface="Courier" charset="0"/>
              </a:rPr>
              <a:t> </a:t>
            </a:r>
            <a:r>
              <a:rPr lang="en-US" altLang="ja-JP" sz="2000" dirty="0" err="1" smtClean="0">
                <a:latin typeface="Courier" charset="0"/>
                <a:cs typeface="Courier" charset="0"/>
              </a:rPr>
              <a:t>onclick</a:t>
            </a:r>
            <a:r>
              <a:rPr lang="en-US" altLang="ja-JP" sz="2000" dirty="0">
                <a:latin typeface="Courier" charset="0"/>
                <a:cs typeface="Courier" charset="0"/>
              </a:rPr>
              <a:t>=</a:t>
            </a:r>
            <a:r>
              <a:rPr lang="en-US" sz="2000" dirty="0">
                <a:latin typeface="Courier" charset="0"/>
                <a:cs typeface="Courier" charset="0"/>
              </a:rPr>
              <a:t>‘</a:t>
            </a:r>
            <a:r>
              <a:rPr lang="en-US" altLang="ja-JP" sz="2000" dirty="0">
                <a:latin typeface="Courier" charset="0"/>
                <a:cs typeface="Courier" charset="0"/>
              </a:rPr>
              <a:t>alert(</a:t>
            </a:r>
            <a:r>
              <a:rPr lang="en-US" sz="2000" dirty="0">
                <a:latin typeface="Courier" charset="0"/>
                <a:cs typeface="Courier" charset="0"/>
              </a:rPr>
              <a:t>“</a:t>
            </a:r>
            <a:r>
              <a:rPr lang="en-US" altLang="ja-JP" sz="2000" dirty="0">
                <a:latin typeface="Courier" charset="0"/>
                <a:cs typeface="Courier" charset="0"/>
              </a:rPr>
              <a:t>Hi</a:t>
            </a:r>
            <a:r>
              <a:rPr lang="en-US" sz="2000" dirty="0">
                <a:latin typeface="Courier" charset="0"/>
                <a:cs typeface="Courier" charset="0"/>
              </a:rPr>
              <a:t>”</a:t>
            </a:r>
            <a:r>
              <a:rPr lang="en-US" altLang="ja-JP" sz="2000" dirty="0">
                <a:latin typeface="Courier" charset="0"/>
                <a:cs typeface="Courier" charset="0"/>
              </a:rPr>
              <a:t>)</a:t>
            </a:r>
            <a:r>
              <a:rPr lang="en-US" sz="2000" dirty="0">
                <a:latin typeface="Courier" charset="0"/>
                <a:cs typeface="Courier" charset="0"/>
              </a:rPr>
              <a:t>’</a:t>
            </a:r>
            <a:r>
              <a:rPr lang="en-US" altLang="ja-JP" sz="2000" dirty="0">
                <a:latin typeface="Courier" charset="0"/>
                <a:cs typeface="Courier" charset="0"/>
              </a:rPr>
              <a:t>&gt;</a:t>
            </a:r>
          </a:p>
          <a:p>
            <a:pPr eaLnBrk="1" hangingPunct="1"/>
            <a:r>
              <a:rPr lang="en-US" sz="2000" dirty="0">
                <a:latin typeface="Courier" charset="0"/>
                <a:cs typeface="Courier" charset="0"/>
              </a:rPr>
              <a:t>        ... </a:t>
            </a:r>
          </a:p>
          <a:p>
            <a:pPr eaLnBrk="1" hangingPunct="1"/>
            <a:r>
              <a:rPr lang="en-US" sz="2000" dirty="0">
                <a:latin typeface="Courier" charset="0"/>
                <a:cs typeface="Courier" charset="0"/>
              </a:rPr>
              <a:t>&lt;/</a:t>
            </a:r>
            <a:r>
              <a:rPr lang="en-US" sz="2000" dirty="0" err="1">
                <a:latin typeface="Courier" charset="0"/>
                <a:cs typeface="Courier" charset="0"/>
              </a:rPr>
              <a:t>statusbar</a:t>
            </a:r>
            <a:r>
              <a:rPr lang="en-US" sz="2000" dirty="0">
                <a:latin typeface="Courier" charset="0"/>
                <a:cs typeface="Courier" charset="0"/>
              </a:rPr>
              <a:t>&gt;</a:t>
            </a:r>
          </a:p>
        </p:txBody>
      </p:sp>
      <p:sp>
        <p:nvSpPr>
          <p:cNvPr id="7" name="TextBox 234"/>
          <p:cNvSpPr txBox="1">
            <a:spLocks noChangeArrowheads="1"/>
          </p:cNvSpPr>
          <p:nvPr/>
        </p:nvSpPr>
        <p:spPr bwMode="auto">
          <a:xfrm>
            <a:off x="4646289" y="3981423"/>
            <a:ext cx="4317963" cy="1631216"/>
          </a:xfrm>
          <a:prstGeom prst="rect">
            <a:avLst/>
          </a:prstGeom>
          <a:solidFill>
            <a:srgbClr val="FDFFCE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err="1" smtClean="0">
                <a:latin typeface="Courier" charset="0"/>
                <a:cs typeface="Courier" charset="0"/>
              </a:rPr>
              <a:t>var</a:t>
            </a:r>
            <a:r>
              <a:rPr lang="en-US" sz="2000" dirty="0" smtClean="0">
                <a:latin typeface="Courier" charset="0"/>
                <a:cs typeface="Courier" charset="0"/>
              </a:rPr>
              <a:t> </a:t>
            </a:r>
            <a:r>
              <a:rPr lang="en-US" sz="2000" dirty="0" err="1">
                <a:latin typeface="Courier" charset="0"/>
                <a:cs typeface="Courier" charset="0"/>
              </a:rPr>
              <a:t>sb</a:t>
            </a:r>
            <a:r>
              <a:rPr lang="en-US" sz="2000" dirty="0">
                <a:latin typeface="Courier" charset="0"/>
                <a:cs typeface="Courier" charset="0"/>
              </a:rPr>
              <a:t> = document.</a:t>
            </a:r>
          </a:p>
          <a:p>
            <a:pPr eaLnBrk="1" hangingPunct="1"/>
            <a:r>
              <a:rPr lang="en-US" sz="2000" dirty="0">
                <a:latin typeface="Courier" charset="0"/>
                <a:cs typeface="Courier" charset="0"/>
              </a:rPr>
              <a:t>     </a:t>
            </a:r>
            <a:r>
              <a:rPr lang="en-US" sz="2000" dirty="0" smtClean="0">
                <a:latin typeface="Courier" charset="0"/>
                <a:cs typeface="Courier" charset="0"/>
              </a:rPr>
              <a:t>  </a:t>
            </a:r>
            <a:r>
              <a:rPr lang="en-US" sz="2000" dirty="0" err="1" smtClean="0">
                <a:latin typeface="Courier" charset="0"/>
                <a:cs typeface="Courier" charset="0"/>
              </a:rPr>
              <a:t>getElemenById</a:t>
            </a:r>
            <a:r>
              <a:rPr lang="en-US" sz="2000" dirty="0">
                <a:latin typeface="Courier" charset="0"/>
                <a:cs typeface="Courier" charset="0"/>
              </a:rPr>
              <a:t>(‘</a:t>
            </a:r>
            <a:r>
              <a:rPr lang="en-US" altLang="ja-JP" sz="2000" dirty="0" err="1">
                <a:latin typeface="Courier" charset="0"/>
                <a:cs typeface="Courier" charset="0"/>
              </a:rPr>
              <a:t>sb</a:t>
            </a:r>
            <a:r>
              <a:rPr lang="en-US" sz="2000" dirty="0">
                <a:latin typeface="Courier" charset="0"/>
                <a:cs typeface="Courier" charset="0"/>
              </a:rPr>
              <a:t>’</a:t>
            </a:r>
            <a:r>
              <a:rPr lang="en-US" altLang="ja-JP" sz="2000" dirty="0">
                <a:latin typeface="Courier" charset="0"/>
                <a:cs typeface="Courier" charset="0"/>
              </a:rPr>
              <a:t>);</a:t>
            </a:r>
          </a:p>
          <a:p>
            <a:pPr eaLnBrk="1" hangingPunct="1"/>
            <a:r>
              <a:rPr lang="en-US" sz="2000" dirty="0" err="1">
                <a:latin typeface="Courier" charset="0"/>
                <a:cs typeface="Courier" charset="0"/>
              </a:rPr>
              <a:t>sb</a:t>
            </a:r>
            <a:r>
              <a:rPr lang="en-US" sz="2000" dirty="0">
                <a:latin typeface="Courier" charset="0"/>
                <a:cs typeface="Courier" charset="0"/>
              </a:rPr>
              <a:t>[“</a:t>
            </a:r>
            <a:r>
              <a:rPr lang="en-US" altLang="ja-JP" sz="2000" dirty="0" err="1">
                <a:latin typeface="Courier" charset="0"/>
                <a:cs typeface="Courier" charset="0"/>
              </a:rPr>
              <a:t>onclick</a:t>
            </a:r>
            <a:r>
              <a:rPr lang="en-US" sz="2000" dirty="0">
                <a:latin typeface="Courier" charset="0"/>
                <a:cs typeface="Courier" charset="0"/>
              </a:rPr>
              <a:t>”</a:t>
            </a:r>
            <a:r>
              <a:rPr lang="en-US" altLang="ja-JP" sz="2000" dirty="0">
                <a:latin typeface="Courier" charset="0"/>
                <a:cs typeface="Courier" charset="0"/>
              </a:rPr>
              <a:t>]=function(){   </a:t>
            </a:r>
          </a:p>
          <a:p>
            <a:pPr eaLnBrk="1" hangingPunct="1"/>
            <a:r>
              <a:rPr lang="en-US" sz="2000" dirty="0">
                <a:latin typeface="Courier" charset="0"/>
                <a:cs typeface="Courier" charset="0"/>
              </a:rPr>
              <a:t>         </a:t>
            </a:r>
            <a:r>
              <a:rPr lang="en-US" sz="2000" dirty="0" smtClean="0">
                <a:latin typeface="Courier" charset="0"/>
                <a:cs typeface="Courier" charset="0"/>
              </a:rPr>
              <a:t>		alert</a:t>
            </a:r>
            <a:r>
              <a:rPr lang="en-US" sz="2000" dirty="0">
                <a:latin typeface="Courier" charset="0"/>
                <a:cs typeface="Courier" charset="0"/>
              </a:rPr>
              <a:t>(‘Hi’);</a:t>
            </a:r>
          </a:p>
          <a:p>
            <a:pPr eaLnBrk="1" hangingPunct="1"/>
            <a:r>
              <a:rPr lang="en-US" sz="2000" dirty="0">
                <a:latin typeface="Courier" charset="0"/>
                <a:cs typeface="Courier" charset="0"/>
              </a:rPr>
              <a:t>       </a:t>
            </a:r>
            <a:r>
              <a:rPr lang="en-US" sz="2000" dirty="0" smtClean="0">
                <a:latin typeface="Courier" charset="0"/>
                <a:cs typeface="Courier" charset="0"/>
              </a:rPr>
              <a:t>		 }</a:t>
            </a:r>
            <a:endParaRPr lang="en-US" sz="2000" dirty="0">
              <a:latin typeface="Courier" charset="0"/>
              <a:cs typeface="Courier" charset="0"/>
            </a:endParaRPr>
          </a:p>
        </p:txBody>
      </p:sp>
      <p:sp>
        <p:nvSpPr>
          <p:cNvPr id="8" name="TextBox 234"/>
          <p:cNvSpPr txBox="1">
            <a:spLocks noChangeArrowheads="1"/>
          </p:cNvSpPr>
          <p:nvPr/>
        </p:nvSpPr>
        <p:spPr bwMode="auto">
          <a:xfrm>
            <a:off x="960768" y="5723991"/>
            <a:ext cx="2681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>
                <a:latin typeface="Arial"/>
                <a:cs typeface="Arial"/>
              </a:rPr>
              <a:t>L</a:t>
            </a:r>
            <a:r>
              <a:rPr lang="en-US" sz="2000" dirty="0" smtClean="0">
                <a:latin typeface="Arial"/>
                <a:cs typeface="Arial"/>
              </a:rPr>
              <a:t>egacy XUL code</a:t>
            </a:r>
            <a:endParaRPr lang="en-US" sz="2000" dirty="0">
              <a:latin typeface="Arial"/>
              <a:cs typeface="Arial"/>
            </a:endParaRPr>
          </a:p>
        </p:txBody>
      </p:sp>
      <p:sp>
        <p:nvSpPr>
          <p:cNvPr id="9" name="TextBox 234"/>
          <p:cNvSpPr txBox="1">
            <a:spLocks noChangeArrowheads="1"/>
          </p:cNvSpPr>
          <p:nvPr/>
        </p:nvSpPr>
        <p:spPr bwMode="auto">
          <a:xfrm>
            <a:off x="5212642" y="5726053"/>
            <a:ext cx="2681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000" dirty="0" smtClean="0">
                <a:latin typeface="Arial"/>
                <a:cs typeface="Arial"/>
              </a:rPr>
              <a:t>Generated JS code</a:t>
            </a: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095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Extensions are everywhere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93454" y="1539009"/>
            <a:ext cx="1897597" cy="1862932"/>
            <a:chOff x="1893454" y="1539009"/>
            <a:chExt cx="1897597" cy="1862932"/>
          </a:xfrm>
        </p:grpSpPr>
        <p:pic>
          <p:nvPicPr>
            <p:cNvPr id="10" name="Picture 9" descr="seaer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084" y="1539009"/>
              <a:ext cx="1266536" cy="12665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93454" y="2755610"/>
              <a:ext cx="1897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Google Toolbar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Search by Image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72581" y="1463820"/>
            <a:ext cx="1398147" cy="2191366"/>
            <a:chOff x="3772581" y="1463820"/>
            <a:chExt cx="1398147" cy="2191366"/>
          </a:xfrm>
        </p:grpSpPr>
        <p:pic>
          <p:nvPicPr>
            <p:cNvPr id="11" name="Picture 10" descr="downloa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581" y="1463820"/>
              <a:ext cx="1244020" cy="12440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72698" y="2731856"/>
              <a:ext cx="1198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Video Download</a:t>
              </a:r>
            </a:p>
            <a:p>
              <a:r>
                <a:rPr lang="en-US" dirty="0" smtClean="0"/>
                <a:t>Helper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2365" y="1354281"/>
            <a:ext cx="1865742" cy="2134940"/>
            <a:chOff x="5332365" y="1354281"/>
            <a:chExt cx="1865742" cy="2134940"/>
          </a:xfrm>
        </p:grpSpPr>
        <p:pic>
          <p:nvPicPr>
            <p:cNvPr id="13" name="Picture 12" descr="sh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456" y="1354281"/>
              <a:ext cx="1499467" cy="14994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32365" y="2842890"/>
              <a:ext cx="1865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Invisible Hand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Honey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0542" y="1605395"/>
            <a:ext cx="1309545" cy="2269274"/>
            <a:chOff x="420542" y="1605395"/>
            <a:chExt cx="1309545" cy="2269274"/>
          </a:xfrm>
        </p:grpSpPr>
        <p:pic>
          <p:nvPicPr>
            <p:cNvPr id="4" name="Picture 3" descr="alert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61" y="1605395"/>
              <a:ext cx="863600" cy="952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0542" y="2674340"/>
              <a:ext cx="13095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Weather Watcher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Gmail Manager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76294" y="3979351"/>
            <a:ext cx="1999485" cy="2196388"/>
            <a:chOff x="1976294" y="3979351"/>
            <a:chExt cx="1999485" cy="2196388"/>
          </a:xfrm>
        </p:grpSpPr>
        <p:pic>
          <p:nvPicPr>
            <p:cNvPr id="12" name="Picture 11" descr="utilit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087" y="3979351"/>
              <a:ext cx="1167533" cy="116753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76294" y="5252409"/>
              <a:ext cx="19994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Greasemoneky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Click and Clean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Firebug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55456" y="3910249"/>
            <a:ext cx="1499467" cy="2473216"/>
            <a:chOff x="5355456" y="3910249"/>
            <a:chExt cx="1499467" cy="2473216"/>
          </a:xfrm>
        </p:grpSpPr>
        <p:pic>
          <p:nvPicPr>
            <p:cNvPr id="16" name="Picture 15" descr="socia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330" y="3910249"/>
              <a:ext cx="1167533" cy="116753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355456" y="5183136"/>
              <a:ext cx="149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Unfriend Notify  for Facebook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Social fixer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16560" y="3933430"/>
            <a:ext cx="1670240" cy="2554716"/>
            <a:chOff x="7016560" y="3933430"/>
            <a:chExt cx="1670240" cy="2554716"/>
          </a:xfrm>
        </p:grpSpPr>
        <p:pic>
          <p:nvPicPr>
            <p:cNvPr id="17" name="Picture 16" descr="sec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107" y="3933430"/>
              <a:ext cx="1144352" cy="114435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016560" y="5287817"/>
              <a:ext cx="167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Adblock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HTTPS everywhere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err="1" smtClean="0"/>
                <a:t>LastPass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93687" y="1520560"/>
            <a:ext cx="1950313" cy="2164154"/>
            <a:chOff x="7193687" y="1520560"/>
            <a:chExt cx="1950313" cy="2164154"/>
          </a:xfrm>
        </p:grpSpPr>
        <p:pic>
          <p:nvPicPr>
            <p:cNvPr id="23" name="Picture 22" descr="productivity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87" y="1520560"/>
              <a:ext cx="1247101" cy="12040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193688" y="2761384"/>
              <a:ext cx="1950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/>
                <a:t>Evernote </a:t>
              </a:r>
              <a:r>
                <a:rPr lang="en-US" dirty="0" smtClean="0"/>
                <a:t> Web Clipper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Strict Workflow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74071" y="3793732"/>
            <a:ext cx="1458294" cy="2140416"/>
            <a:chOff x="3874071" y="3793732"/>
            <a:chExt cx="1458294" cy="2140416"/>
          </a:xfrm>
        </p:grpSpPr>
        <p:pic>
          <p:nvPicPr>
            <p:cNvPr id="15" name="Picture 14" descr="bookmar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071" y="3793732"/>
              <a:ext cx="1152237" cy="11522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74071" y="5287817"/>
              <a:ext cx="1458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Instapaper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Pocket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7819" y="3979351"/>
            <a:ext cx="1893453" cy="1931707"/>
            <a:chOff x="207819" y="3979351"/>
            <a:chExt cx="1893453" cy="1931707"/>
          </a:xfrm>
        </p:grpSpPr>
        <p:pic>
          <p:nvPicPr>
            <p:cNvPr id="28" name="Picture 27" descr="entertainmen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3979351"/>
              <a:ext cx="1386494" cy="13084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7819" y="5264727"/>
              <a:ext cx="1893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ESPNCricinfo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Pic2Pixlr</a:t>
              </a:r>
            </a:p>
          </p:txBody>
        </p:sp>
      </p:grpSp>
      <p:sp>
        <p:nvSpPr>
          <p:cNvPr id="3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9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Policy checker 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2256" y="2862634"/>
            <a:ext cx="1573365" cy="2312857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CHECK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Module: m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Property: p  </a:t>
            </a:r>
            <a:r>
              <a:rPr lang="en-US" sz="2000" dirty="0" err="1">
                <a:solidFill>
                  <a:schemeClr val="bg1"/>
                </a:solidFill>
              </a:rPr>
              <a:t>A</a:t>
            </a:r>
            <a:r>
              <a:rPr lang="en-US" sz="2000" dirty="0" err="1" smtClean="0">
                <a:solidFill>
                  <a:schemeClr val="bg1"/>
                </a:solidFill>
              </a:rPr>
              <a:t>rgList</a:t>
            </a:r>
            <a:r>
              <a:rPr lang="en-US" sz="2000" dirty="0" smtClean="0">
                <a:solidFill>
                  <a:schemeClr val="bg1"/>
                </a:solidFill>
              </a:rPr>
              <a:t>: </a:t>
            </a:r>
            <a:r>
              <a:rPr lang="en-US" sz="2000" dirty="0">
                <a:solidFill>
                  <a:schemeClr val="bg1"/>
                </a:solidFill>
              </a:rPr>
              <a:t>α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81712" y="1592456"/>
            <a:ext cx="2734478" cy="9289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α[‘file-path’]  allowed?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290304" y="2722067"/>
            <a:ext cx="2734478" cy="9289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α</a:t>
            </a:r>
            <a:r>
              <a:rPr lang="en-US" sz="2000" dirty="0" smtClean="0"/>
              <a:t>[‘</a:t>
            </a:r>
            <a:r>
              <a:rPr lang="en-US" sz="2000" dirty="0" err="1" smtClean="0"/>
              <a:t>url</a:t>
            </a:r>
            <a:r>
              <a:rPr lang="en-US" sz="2000" dirty="0" smtClean="0"/>
              <a:t>’]  allowed?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4309260" y="4218116"/>
            <a:ext cx="2734478" cy="9289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violating  source(m’, p’, α’) already accessed?</a:t>
            </a:r>
            <a:endParaRPr lang="en-US" sz="2000" dirty="0"/>
          </a:p>
        </p:txBody>
      </p:sp>
      <p:cxnSp>
        <p:nvCxnSpPr>
          <p:cNvPr id="19" name="Elbow Connector 18"/>
          <p:cNvCxnSpPr>
            <a:stCxn id="11" idx="3"/>
            <a:endCxn id="13" idx="1"/>
          </p:cNvCxnSpPr>
          <p:nvPr/>
        </p:nvCxnSpPr>
        <p:spPr>
          <a:xfrm flipV="1">
            <a:off x="1895621" y="2056923"/>
            <a:ext cx="2386091" cy="1962140"/>
          </a:xfrm>
          <a:prstGeom prst="bentConnector3">
            <a:avLst>
              <a:gd name="adj1" fmla="val 1981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45350" y="1706204"/>
            <a:ext cx="172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= ‘file’</a:t>
            </a:r>
          </a:p>
          <a:p>
            <a:r>
              <a:rPr lang="en-US" dirty="0"/>
              <a:t>p</a:t>
            </a:r>
            <a:r>
              <a:rPr lang="en-US" dirty="0" smtClean="0"/>
              <a:t> = ‘read’</a:t>
            </a:r>
            <a:endParaRPr lang="en-US" dirty="0"/>
          </a:p>
        </p:txBody>
      </p:sp>
      <p:cxnSp>
        <p:nvCxnSpPr>
          <p:cNvPr id="23" name="Elbow Connector 22"/>
          <p:cNvCxnSpPr>
            <a:stCxn id="11" idx="3"/>
            <a:endCxn id="15" idx="1"/>
          </p:cNvCxnSpPr>
          <p:nvPr/>
        </p:nvCxnSpPr>
        <p:spPr>
          <a:xfrm flipV="1">
            <a:off x="1895621" y="3186534"/>
            <a:ext cx="2394683" cy="832529"/>
          </a:xfrm>
          <a:prstGeom prst="bentConnector3">
            <a:avLst>
              <a:gd name="adj1" fmla="val 19919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34910" y="2834048"/>
            <a:ext cx="1725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 = ‘network’</a:t>
            </a:r>
          </a:p>
          <a:p>
            <a:r>
              <a:rPr lang="en-US" dirty="0"/>
              <a:t>p</a:t>
            </a:r>
            <a:r>
              <a:rPr lang="en-US" dirty="0" smtClean="0"/>
              <a:t> = ‘open’</a:t>
            </a:r>
            <a:endParaRPr lang="en-US" dirty="0"/>
          </a:p>
        </p:txBody>
      </p:sp>
      <p:cxnSp>
        <p:nvCxnSpPr>
          <p:cNvPr id="29" name="Elbow Connector 28"/>
          <p:cNvCxnSpPr>
            <a:stCxn id="11" idx="3"/>
            <a:endCxn id="17" idx="1"/>
          </p:cNvCxnSpPr>
          <p:nvPr/>
        </p:nvCxnSpPr>
        <p:spPr>
          <a:xfrm>
            <a:off x="1895621" y="4019063"/>
            <a:ext cx="2413639" cy="663520"/>
          </a:xfrm>
          <a:prstGeom prst="bentConnector3">
            <a:avLst>
              <a:gd name="adj1" fmla="val 1937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2445350" y="4283590"/>
            <a:ext cx="172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(m, p, </a:t>
            </a:r>
            <a:r>
              <a:rPr lang="en-US" dirty="0"/>
              <a:t>α</a:t>
            </a:r>
            <a:r>
              <a:rPr lang="en-US" dirty="0" smtClean="0"/>
              <a:t>) is sink</a:t>
            </a:r>
          </a:p>
        </p:txBody>
      </p:sp>
      <p:cxnSp>
        <p:nvCxnSpPr>
          <p:cNvPr id="34" name="Elbow Connector 33"/>
          <p:cNvCxnSpPr>
            <a:stCxn id="11" idx="3"/>
          </p:cNvCxnSpPr>
          <p:nvPr/>
        </p:nvCxnSpPr>
        <p:spPr>
          <a:xfrm>
            <a:off x="1895621" y="4019063"/>
            <a:ext cx="2274743" cy="1763079"/>
          </a:xfrm>
          <a:prstGeom prst="bentConnector3">
            <a:avLst>
              <a:gd name="adj1" fmla="val 2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636493" y="3719785"/>
            <a:ext cx="520718" cy="44689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/>
              <a:t>.</a:t>
            </a:r>
            <a:r>
              <a:rPr lang="en-US" b="1" dirty="0"/>
              <a:t> </a:t>
            </a:r>
            <a:r>
              <a:rPr lang="en-US" b="1" dirty="0" smtClean="0"/>
              <a:t>. 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92441" y="3719785"/>
            <a:ext cx="520718" cy="44689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b="1" dirty="0" smtClean="0"/>
              <a:t>.</a:t>
            </a:r>
            <a:r>
              <a:rPr lang="en-US" b="1" dirty="0"/>
              <a:t> </a:t>
            </a:r>
            <a:r>
              <a:rPr lang="en-US" b="1" dirty="0" smtClean="0"/>
              <a:t>. .</a:t>
            </a:r>
          </a:p>
        </p:txBody>
      </p:sp>
      <p:pic>
        <p:nvPicPr>
          <p:cNvPr id="54" name="Picture 53" descr="ok-ic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249" y="5324942"/>
            <a:ext cx="914400" cy="914400"/>
          </a:xfrm>
          <a:prstGeom prst="rect">
            <a:avLst/>
          </a:prstGeom>
        </p:spPr>
      </p:pic>
      <p:pic>
        <p:nvPicPr>
          <p:cNvPr id="53" name="Picture 52" descr="ok-ic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3" y="1477604"/>
            <a:ext cx="457200" cy="457200"/>
          </a:xfrm>
          <a:prstGeom prst="rect">
            <a:avLst/>
          </a:prstGeom>
        </p:spPr>
      </p:pic>
      <p:pic>
        <p:nvPicPr>
          <p:cNvPr id="55" name="Picture 54" descr="Erreu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597" y="2046848"/>
            <a:ext cx="457200" cy="457200"/>
          </a:xfrm>
          <a:prstGeom prst="rect">
            <a:avLst/>
          </a:prstGeom>
        </p:spPr>
      </p:pic>
      <p:cxnSp>
        <p:nvCxnSpPr>
          <p:cNvPr id="57" name="Elbow Connector 56"/>
          <p:cNvCxnSpPr>
            <a:stCxn id="13" idx="3"/>
            <a:endCxn id="53" idx="1"/>
          </p:cNvCxnSpPr>
          <p:nvPr/>
        </p:nvCxnSpPr>
        <p:spPr>
          <a:xfrm flipV="1">
            <a:off x="7016190" y="1706204"/>
            <a:ext cx="1064363" cy="350719"/>
          </a:xfrm>
          <a:prstGeom prst="bentConnector3">
            <a:avLst>
              <a:gd name="adj1" fmla="val 2862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endCxn id="55" idx="1"/>
          </p:cNvCxnSpPr>
          <p:nvPr/>
        </p:nvCxnSpPr>
        <p:spPr>
          <a:xfrm>
            <a:off x="7016190" y="2056923"/>
            <a:ext cx="1045407" cy="218525"/>
          </a:xfrm>
          <a:prstGeom prst="bentConnector3">
            <a:avLst>
              <a:gd name="adj1" fmla="val 2824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ok-icon (1)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101" y="2652248"/>
            <a:ext cx="457200" cy="457200"/>
          </a:xfrm>
          <a:prstGeom prst="rect">
            <a:avLst/>
          </a:prstGeom>
        </p:spPr>
      </p:pic>
      <p:pic>
        <p:nvPicPr>
          <p:cNvPr id="70" name="Picture 69" descr="Erreur-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145" y="3221492"/>
            <a:ext cx="457200" cy="457200"/>
          </a:xfrm>
          <a:prstGeom prst="rect">
            <a:avLst/>
          </a:prstGeom>
        </p:spPr>
      </p:pic>
      <p:cxnSp>
        <p:nvCxnSpPr>
          <p:cNvPr id="71" name="Elbow Connector 70"/>
          <p:cNvCxnSpPr>
            <a:endCxn id="69" idx="1"/>
          </p:cNvCxnSpPr>
          <p:nvPr/>
        </p:nvCxnSpPr>
        <p:spPr>
          <a:xfrm flipV="1">
            <a:off x="7043738" y="2880848"/>
            <a:ext cx="1064363" cy="350719"/>
          </a:xfrm>
          <a:prstGeom prst="bentConnector3">
            <a:avLst>
              <a:gd name="adj1" fmla="val 2862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endCxn id="70" idx="1"/>
          </p:cNvCxnSpPr>
          <p:nvPr/>
        </p:nvCxnSpPr>
        <p:spPr>
          <a:xfrm>
            <a:off x="7043738" y="3231567"/>
            <a:ext cx="1045407" cy="218525"/>
          </a:xfrm>
          <a:prstGeom prst="bentConnector3">
            <a:avLst>
              <a:gd name="adj1" fmla="val 28241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3" name="Group 72"/>
          <p:cNvGrpSpPr/>
          <p:nvPr/>
        </p:nvGrpSpPr>
        <p:grpSpPr>
          <a:xfrm>
            <a:off x="7054102" y="4066452"/>
            <a:ext cx="1521563" cy="1026444"/>
            <a:chOff x="7016190" y="1477604"/>
            <a:chExt cx="1521563" cy="1026444"/>
          </a:xfrm>
        </p:grpSpPr>
        <p:pic>
          <p:nvPicPr>
            <p:cNvPr id="74" name="Picture 73" descr="ok-icon (1)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0553" y="1477604"/>
              <a:ext cx="457200" cy="457200"/>
            </a:xfrm>
            <a:prstGeom prst="rect">
              <a:avLst/>
            </a:prstGeom>
          </p:spPr>
        </p:pic>
        <p:pic>
          <p:nvPicPr>
            <p:cNvPr id="75" name="Picture 74" descr="Erreur-icon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597" y="2046848"/>
              <a:ext cx="457200" cy="457200"/>
            </a:xfrm>
            <a:prstGeom prst="rect">
              <a:avLst/>
            </a:prstGeom>
          </p:spPr>
        </p:pic>
        <p:cxnSp>
          <p:nvCxnSpPr>
            <p:cNvPr id="76" name="Elbow Connector 75"/>
            <p:cNvCxnSpPr>
              <a:endCxn id="74" idx="1"/>
            </p:cNvCxnSpPr>
            <p:nvPr/>
          </p:nvCxnSpPr>
          <p:spPr>
            <a:xfrm flipV="1">
              <a:off x="7016190" y="1706204"/>
              <a:ext cx="1064363" cy="350719"/>
            </a:xfrm>
            <a:prstGeom prst="bentConnector3">
              <a:avLst>
                <a:gd name="adj1" fmla="val 28628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lbow Connector 76"/>
            <p:cNvCxnSpPr>
              <a:endCxn id="75" idx="1"/>
            </p:cNvCxnSpPr>
            <p:nvPr/>
          </p:nvCxnSpPr>
          <p:spPr>
            <a:xfrm>
              <a:off x="7016190" y="2056923"/>
              <a:ext cx="1045407" cy="218525"/>
            </a:xfrm>
            <a:prstGeom prst="bentConnector3">
              <a:avLst>
                <a:gd name="adj1" fmla="val 28241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77"/>
          <p:cNvSpPr txBox="1"/>
          <p:nvPr/>
        </p:nvSpPr>
        <p:spPr>
          <a:xfrm>
            <a:off x="7295021" y="1341806"/>
            <a:ext cx="5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7447421" y="2536896"/>
            <a:ext cx="5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7447421" y="3910796"/>
            <a:ext cx="5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7425047" y="1938014"/>
            <a:ext cx="5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482667" y="3095188"/>
            <a:ext cx="5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482667" y="4461105"/>
            <a:ext cx="53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38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97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38"/>
    </mc:Choice>
    <mc:Fallback xmlns="">
      <p:transition xmlns:p14="http://schemas.microsoft.com/office/powerpoint/2010/main" spd="slow" advTm="769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21" grpId="0"/>
      <p:bldP spid="27" grpId="0"/>
      <p:bldP spid="32" grpId="0"/>
      <p:bldP spid="40" grpId="0"/>
      <p:bldP spid="41" grpId="0"/>
      <p:bldP spid="78" grpId="0"/>
      <p:bldP spid="79" grpId="0"/>
      <p:bldP spid="80" grpId="0"/>
      <p:bldP spid="81" grpId="0"/>
      <p:bldP spid="83" grpId="0"/>
      <p:bldP spid="8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/>
                <a:ea typeface="+mj-ea"/>
                <a:cs typeface="Arial"/>
              </a:rPr>
              <a:t>Module level privilege computation</a:t>
            </a:r>
            <a:endParaRPr lang="en-US" dirty="0">
              <a:latin typeface="Arial"/>
              <a:ea typeface="+mj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Let, P(m) : the set of privileges that can be accessed by a module m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       m → x : module m has direct access to sensitive </a:t>
            </a:r>
            <a:r>
              <a:rPr lang="en-US" sz="2000" dirty="0" smtClean="0">
                <a:latin typeface="Arial" charset="0"/>
                <a:cs typeface="Arial" charset="0"/>
              </a:rPr>
              <a:t>resource  </a:t>
            </a:r>
            <a:r>
              <a:rPr lang="en-US" sz="2000" dirty="0">
                <a:latin typeface="Arial" charset="0"/>
                <a:cs typeface="Arial" charset="0"/>
              </a:rPr>
              <a:t>x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 	m</a:t>
            </a:r>
            <a:r>
              <a:rPr lang="en-US" sz="2000" baseline="-25000" dirty="0">
                <a:latin typeface="Arial" charset="0"/>
                <a:cs typeface="Arial" charset="0"/>
              </a:rPr>
              <a:t>i</a:t>
            </a:r>
            <a:r>
              <a:rPr lang="en-US" sz="2000" dirty="0">
                <a:latin typeface="Arial" charset="0"/>
                <a:cs typeface="Arial" charset="0"/>
              </a:rPr>
              <a:t> → </a:t>
            </a:r>
            <a:r>
              <a:rPr lang="en-US" sz="2000" dirty="0" err="1">
                <a:latin typeface="Arial" charset="0"/>
                <a:cs typeface="Arial" charset="0"/>
              </a:rPr>
              <a:t>m</a:t>
            </a:r>
            <a:r>
              <a:rPr lang="en-US" sz="2000" baseline="-25000" dirty="0" err="1">
                <a:latin typeface="Arial" charset="0"/>
                <a:cs typeface="Arial" charset="0"/>
              </a:rPr>
              <a:t>j</a:t>
            </a:r>
            <a:r>
              <a:rPr lang="en-US" sz="2000" dirty="0">
                <a:latin typeface="Arial" charset="0"/>
                <a:cs typeface="Arial" charset="0"/>
              </a:rPr>
              <a:t> : module m</a:t>
            </a:r>
            <a:r>
              <a:rPr lang="en-US" sz="2000" baseline="-25000" dirty="0">
                <a:latin typeface="Arial" charset="0"/>
                <a:cs typeface="Arial" charset="0"/>
              </a:rPr>
              <a:t>i</a:t>
            </a:r>
            <a:r>
              <a:rPr lang="en-US" sz="2000" dirty="0">
                <a:latin typeface="Arial" charset="0"/>
                <a:cs typeface="Arial" charset="0"/>
              </a:rPr>
              <a:t> imports module </a:t>
            </a:r>
            <a:r>
              <a:rPr lang="en-US" sz="2000" dirty="0" err="1">
                <a:latin typeface="Arial" charset="0"/>
                <a:cs typeface="Arial" charset="0"/>
              </a:rPr>
              <a:t>m</a:t>
            </a:r>
            <a:r>
              <a:rPr lang="en-US" sz="2000" baseline="-25000" dirty="0" err="1">
                <a:latin typeface="Arial" charset="0"/>
                <a:cs typeface="Arial" charset="0"/>
              </a:rPr>
              <a:t>j</a:t>
            </a:r>
            <a:endParaRPr lang="en-US" sz="2000" baseline="-25000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r>
              <a:rPr lang="en-US" sz="2000" dirty="0">
                <a:latin typeface="Arial" charset="0"/>
                <a:cs typeface="Arial" charset="0"/>
              </a:rPr>
              <a:t>	</a:t>
            </a:r>
            <a:r>
              <a:rPr lang="en-US" sz="2000" dirty="0" smtClean="0">
                <a:latin typeface="Arial" charset="0"/>
                <a:cs typeface="Arial" charset="0"/>
              </a:rPr>
              <a:t>m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u </a:t>
            </a:r>
            <a:r>
              <a:rPr lang="en-US" sz="2000" dirty="0" smtClean="0">
                <a:latin typeface="Arial" charset="0"/>
                <a:cs typeface="Arial" charset="0"/>
              </a:rPr>
              <a:t> : user module in </a:t>
            </a:r>
            <a:r>
              <a:rPr lang="en-US" sz="2000" dirty="0">
                <a:latin typeface="Arial" charset="0"/>
                <a:cs typeface="Arial" charset="0"/>
              </a:rPr>
              <a:t>an extension, 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	</a:t>
            </a:r>
            <a:r>
              <a:rPr lang="en-US" sz="2000" dirty="0" smtClean="0">
                <a:latin typeface="Arial" charset="0"/>
                <a:cs typeface="Arial" charset="0"/>
              </a:rPr>
              <a:t>m</a:t>
            </a:r>
            <a:r>
              <a:rPr lang="en-US" sz="2000" baseline="30000" dirty="0" smtClean="0">
                <a:latin typeface="Arial" charset="0"/>
                <a:cs typeface="Arial" charset="0"/>
              </a:rPr>
              <a:t>c</a:t>
            </a:r>
            <a:r>
              <a:rPr lang="en-US" sz="2000" dirty="0" smtClean="0">
                <a:latin typeface="Arial" charset="0"/>
                <a:cs typeface="Arial" charset="0"/>
              </a:rPr>
              <a:t> : core module in </a:t>
            </a:r>
            <a:r>
              <a:rPr lang="en-US" sz="2000" dirty="0">
                <a:latin typeface="Arial" charset="0"/>
                <a:cs typeface="Arial" charset="0"/>
              </a:rPr>
              <a:t>an extension 		</a:t>
            </a:r>
          </a:p>
          <a:p>
            <a:pPr marL="0" indent="0" eaLnBrk="1" hangingPunct="1">
              <a:buFont typeface="Arial" charset="0"/>
              <a:buNone/>
            </a:pPr>
            <a:endParaRPr lang="en-US" sz="800" dirty="0">
              <a:latin typeface="Arial" charset="0"/>
              <a:cs typeface="Arial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				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2000" dirty="0">
                <a:latin typeface="Arial" charset="0"/>
                <a:cs typeface="Arial" charset="0"/>
              </a:rPr>
              <a:t>  Core module 							User module</a:t>
            </a: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274BF-5A82-EC41-B3D9-99E8CA824D6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717550" y="4637841"/>
            <a:ext cx="2922588" cy="808038"/>
            <a:chOff x="718126" y="4635863"/>
            <a:chExt cx="2922017" cy="809269"/>
          </a:xfrm>
        </p:grpSpPr>
        <p:sp>
          <p:nvSpPr>
            <p:cNvPr id="6" name="TextBox 5"/>
            <p:cNvSpPr txBox="1"/>
            <p:nvPr/>
          </p:nvSpPr>
          <p:spPr>
            <a:xfrm>
              <a:off x="718126" y="4635863"/>
              <a:ext cx="2922017" cy="80926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/>
                  <a:ea typeface="+mn-ea"/>
                  <a:cs typeface="Arial"/>
                </a:rPr>
                <a:t>P(m) :=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dirty="0">
                  <a:latin typeface="Arial"/>
                  <a:ea typeface="+mn-ea"/>
                  <a:cs typeface="Arial"/>
                </a:rPr>
                <a:t>  		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525" name="TextBox 6"/>
            <p:cNvSpPr txBox="1">
              <a:spLocks noChangeArrowheads="1"/>
            </p:cNvSpPr>
            <p:nvPr/>
          </p:nvSpPr>
          <p:spPr bwMode="auto">
            <a:xfrm>
              <a:off x="1617303" y="4651207"/>
              <a:ext cx="20228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>
                  <a:latin typeface="Arial" charset="0"/>
                  <a:cs typeface="Arial" charset="0"/>
                </a:rPr>
                <a:t>{ P(x) | m → x }</a:t>
              </a:r>
              <a:endParaRPr lang="en-US" sz="2000" dirty="0"/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77166" y="5045829"/>
            <a:ext cx="4397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U</a:t>
            </a:r>
            <a:endParaRPr lang="en-US" sz="2000" dirty="0"/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933950" y="4806600"/>
            <a:ext cx="3024188" cy="492125"/>
            <a:chOff x="4934526" y="5391283"/>
            <a:chExt cx="3023615" cy="492443"/>
          </a:xfrm>
        </p:grpSpPr>
        <p:sp>
          <p:nvSpPr>
            <p:cNvPr id="8" name="TextBox 7"/>
            <p:cNvSpPr txBox="1"/>
            <p:nvPr/>
          </p:nvSpPr>
          <p:spPr>
            <a:xfrm>
              <a:off x="4934526" y="5391283"/>
              <a:ext cx="2922034" cy="492443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latin typeface="Arial"/>
                  <a:ea typeface="+mn-ea"/>
                  <a:cs typeface="Arial"/>
                </a:rPr>
                <a:t>P(m) :=</a:t>
              </a:r>
              <a:r>
                <a:rPr lang="en-US" sz="2600" dirty="0">
                  <a:latin typeface="Arial"/>
                  <a:ea typeface="+mn-ea"/>
                  <a:cs typeface="Arial"/>
                </a:rPr>
                <a:t>	</a:t>
              </a: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523" name="TextBox 10"/>
            <p:cNvSpPr txBox="1">
              <a:spLocks noChangeArrowheads="1"/>
            </p:cNvSpPr>
            <p:nvPr/>
          </p:nvSpPr>
          <p:spPr bwMode="auto">
            <a:xfrm>
              <a:off x="5775695" y="5446047"/>
              <a:ext cx="21824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  <a:cs typeface="Arial" charset="0"/>
                </a:rPr>
                <a:t> { P(m</a:t>
              </a:r>
              <a:r>
                <a:rPr lang="en-US" sz="2000" baseline="30000">
                  <a:latin typeface="Arial" charset="0"/>
                  <a:cs typeface="Arial" charset="0"/>
                </a:rPr>
                <a:t>c</a:t>
              </a:r>
              <a:r>
                <a:rPr lang="en-US" sz="2000">
                  <a:latin typeface="Arial" charset="0"/>
                  <a:cs typeface="Arial" charset="0"/>
                </a:rPr>
                <a:t>) | m→m</a:t>
              </a:r>
              <a:r>
                <a:rPr lang="en-US" sz="2000" baseline="30000">
                  <a:latin typeface="Arial" charset="0"/>
                  <a:cs typeface="Arial" charset="0"/>
                </a:rPr>
                <a:t>c</a:t>
              </a:r>
              <a:r>
                <a:rPr lang="en-US" sz="2000">
                  <a:latin typeface="Arial" charset="0"/>
                  <a:cs typeface="Arial" charset="0"/>
                </a:rPr>
                <a:t>}</a:t>
              </a:r>
            </a:p>
          </p:txBody>
        </p:sp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457326" y="5045829"/>
            <a:ext cx="21828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latin typeface="Arial" charset="0"/>
                <a:cs typeface="Arial" charset="0"/>
              </a:rPr>
              <a:t> { P(m</a:t>
            </a:r>
            <a:r>
              <a:rPr lang="en-US" sz="2000" baseline="30000" dirty="0">
                <a:latin typeface="Arial" charset="0"/>
                <a:cs typeface="Arial" charset="0"/>
              </a:rPr>
              <a:t>c</a:t>
            </a:r>
            <a:r>
              <a:rPr lang="en-US" sz="2000" dirty="0">
                <a:latin typeface="Arial" charset="0"/>
                <a:cs typeface="Arial" charset="0"/>
              </a:rPr>
              <a:t>) | </a:t>
            </a:r>
            <a:r>
              <a:rPr lang="en-US" sz="2000" dirty="0" err="1">
                <a:latin typeface="Arial" charset="0"/>
                <a:cs typeface="Arial" charset="0"/>
              </a:rPr>
              <a:t>m→m</a:t>
            </a:r>
            <a:r>
              <a:rPr lang="en-US" sz="2000" baseline="30000" dirty="0" err="1">
                <a:latin typeface="Arial" charset="0"/>
                <a:cs typeface="Arial" charset="0"/>
              </a:rPr>
              <a:t>c</a:t>
            </a:r>
            <a:r>
              <a:rPr lang="en-US" sz="2000" dirty="0">
                <a:latin typeface="Arial" charset="0"/>
                <a:cs typeface="Arial" charset="0"/>
              </a:rPr>
              <a:t>}</a:t>
            </a:r>
          </a:p>
        </p:txBody>
      </p:sp>
      <p:sp>
        <p:nvSpPr>
          <p:cNvPr id="1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15346" y="2671090"/>
            <a:ext cx="7461250" cy="1352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Module privilege is fixed at runtime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29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02"/>
    </mc:Choice>
    <mc:Fallback xmlns="">
      <p:transition xmlns:p14="http://schemas.microsoft.com/office/powerpoint/2010/main" spd="slow" advTm="980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Security analysis of transformed </a:t>
            </a:r>
            <a:r>
              <a:rPr lang="en-US" dirty="0" err="1" smtClean="0">
                <a:latin typeface="Arial"/>
                <a:cs typeface="Arial"/>
              </a:rPr>
              <a:t>DisplayWeather</a:t>
            </a:r>
            <a:r>
              <a:rPr lang="en-US" dirty="0" smtClean="0">
                <a:latin typeface="Arial"/>
                <a:cs typeface="Arial"/>
              </a:rPr>
              <a:t> extension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42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13350" y="4065079"/>
            <a:ext cx="1192238" cy="53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File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74853" y="4042739"/>
            <a:ext cx="1192238" cy="586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Network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78701" y="2946959"/>
            <a:ext cx="1534446" cy="533140"/>
          </a:xfrm>
          <a:prstGeom prst="roundRect">
            <a:avLst/>
          </a:prstGeom>
          <a:solidFill>
            <a:srgbClr val="DBEEF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1F497D"/>
                </a:solidFill>
                <a:latin typeface="Arial"/>
                <a:cs typeface="Arial"/>
              </a:rPr>
              <a:t>Weather</a:t>
            </a:r>
            <a:endParaRPr lang="en-US" dirty="0">
              <a:solidFill>
                <a:srgbClr val="1F497D"/>
              </a:solidFill>
              <a:latin typeface="Arial"/>
              <a:cs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066707" y="1886854"/>
            <a:ext cx="1083853" cy="7096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Arial"/>
                <a:cs typeface="Arial"/>
              </a:rPr>
              <a:t>Main</a:t>
            </a:r>
            <a:endParaRPr lang="en-US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152268" y="5084440"/>
            <a:ext cx="4511566" cy="50419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Policy Checker</a:t>
            </a:r>
            <a:endParaRPr lang="en-US" dirty="0">
              <a:latin typeface="Arial"/>
              <a:cs typeface="Arial"/>
            </a:endParaRPr>
          </a:p>
        </p:txBody>
      </p:sp>
      <p:cxnSp>
        <p:nvCxnSpPr>
          <p:cNvPr id="22" name="Elbow Connector 21"/>
          <p:cNvCxnSpPr>
            <a:stCxn id="14" idx="1"/>
            <a:endCxn id="9" idx="0"/>
          </p:cNvCxnSpPr>
          <p:nvPr/>
        </p:nvCxnSpPr>
        <p:spPr>
          <a:xfrm rot="10800000" flipV="1">
            <a:off x="2745925" y="2241659"/>
            <a:ext cx="1320783" cy="7053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endCxn id="7" idx="0"/>
          </p:cNvCxnSpPr>
          <p:nvPr/>
        </p:nvCxnSpPr>
        <p:spPr>
          <a:xfrm rot="16200000" flipH="1">
            <a:off x="4818304" y="2573914"/>
            <a:ext cx="1823420" cy="1158909"/>
          </a:xfrm>
          <a:prstGeom prst="bentConnector3">
            <a:avLst>
              <a:gd name="adj1" fmla="val -65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957594" y="3480099"/>
            <a:ext cx="0" cy="565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126930" y="4626523"/>
            <a:ext cx="9467" cy="414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960713" y="5588636"/>
            <a:ext cx="9467" cy="342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78701" y="3653169"/>
            <a:ext cx="97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network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13350" y="3511081"/>
            <a:ext cx="49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file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629623" y="2551629"/>
            <a:ext cx="970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network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63940" y="1753377"/>
            <a:ext cx="497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file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48549" y="4082990"/>
            <a:ext cx="1414634" cy="58645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/>
                <a:cs typeface="Arial"/>
              </a:rPr>
              <a:t>Login Manager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9902" y="3695747"/>
            <a:ext cx="117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password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1629623" y="3480099"/>
            <a:ext cx="845230" cy="5116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629623" y="4669444"/>
            <a:ext cx="779463" cy="37148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no-erro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3" y="2877837"/>
            <a:ext cx="886460" cy="848360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>
            <a:off x="3513147" y="3161153"/>
            <a:ext cx="2419919" cy="90392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342" y="3208284"/>
            <a:ext cx="886460" cy="8483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753931" y="2556453"/>
            <a:ext cx="1413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password.txt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493" y="3923278"/>
            <a:ext cx="913485" cy="1097280"/>
          </a:xfrm>
          <a:prstGeom prst="rect">
            <a:avLst/>
          </a:prstGeom>
        </p:spPr>
      </p:pic>
      <p:cxnSp>
        <p:nvCxnSpPr>
          <p:cNvPr id="59" name="Straight Arrow Connector 58"/>
          <p:cNvCxnSpPr>
            <a:stCxn id="14" idx="1"/>
          </p:cNvCxnSpPr>
          <p:nvPr/>
        </p:nvCxnSpPr>
        <p:spPr>
          <a:xfrm flipH="1">
            <a:off x="3513147" y="2241659"/>
            <a:ext cx="553560" cy="1801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6158258" y="4626523"/>
            <a:ext cx="9467" cy="4144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pic>
        <p:nvPicPr>
          <p:cNvPr id="32" name="Picture 33" descr="network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940" y="5711558"/>
            <a:ext cx="1147944" cy="113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erve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09" y="5828374"/>
            <a:ext cx="301957" cy="40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disk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924" y="5889474"/>
            <a:ext cx="526621" cy="526621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5633298" y="5577874"/>
            <a:ext cx="9467" cy="342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2917" y="1643671"/>
            <a:ext cx="8173883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Limit vulnerability effect </a:t>
            </a:r>
            <a:r>
              <a:rPr lang="en-US" sz="2400" dirty="0" smtClean="0">
                <a:solidFill>
                  <a:schemeClr val="accent2"/>
                </a:solidFill>
                <a:latin typeface="Arial"/>
                <a:cs typeface="Arial"/>
              </a:rPr>
              <a:t>only</a:t>
            </a:r>
            <a:r>
              <a:rPr lang="en-US" sz="2400" dirty="0" smtClean="0">
                <a:latin typeface="Arial"/>
                <a:cs typeface="Arial"/>
              </a:rPr>
              <a:t> to compromised module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ncreases the minimum number of modules to be comprised</a:t>
            </a:r>
            <a:endParaRPr lang="en-US" sz="24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5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880"/>
    </mc:Choice>
    <mc:Fallback xmlns="">
      <p:transition xmlns:p14="http://schemas.microsoft.com/office/powerpoint/2010/main" spd="slow" advTm="17188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14D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8C14D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33333E-6 L -2.77778E-6 0.29305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59259E-6 C 0.0191 -0.07986 0.03854 -0.15903 0.10382 -0.18889 C 0.1691 -0.21805 0.33611 -0.19028 0.39115 -0.17893 C 0.4467 -0.16759 0.42691 -0.12847 0.43385 -0.11921 " pathEditMode="relative" rAng="0" ptsTypes="aaaA">
                                      <p:cBhvr>
                                        <p:cTn id="1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26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8" grpId="1"/>
      <p:bldP spid="39" grpId="0"/>
      <p:bldP spid="40" grpId="0" animBg="1"/>
      <p:bldP spid="40" grpId="1" animBg="1"/>
      <p:bldP spid="42" grpId="0"/>
      <p:bldP spid="42" grpId="1"/>
      <p:bldP spid="55" grpId="0"/>
      <p:bldP spid="55" grpId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Morpheus: Implementation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43</a:t>
            </a:fld>
            <a:endParaRPr lang="en-US"/>
          </a:p>
        </p:txBody>
      </p:sp>
      <p:sp>
        <p:nvSpPr>
          <p:cNvPr id="7" name="TextBox 276"/>
          <p:cNvSpPr txBox="1">
            <a:spLocks noChangeArrowheads="1"/>
          </p:cNvSpPr>
          <p:nvPr/>
        </p:nvSpPr>
        <p:spPr bwMode="auto">
          <a:xfrm>
            <a:off x="838592" y="4826525"/>
            <a:ext cx="76501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89150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sz="2700" dirty="0" smtClean="0">
                <a:latin typeface="Arial"/>
                <a:cs typeface="Arial"/>
              </a:rPr>
              <a:t>2.9</a:t>
            </a:r>
            <a:r>
              <a:rPr lang="cs-CZ" sz="2700" dirty="0">
                <a:latin typeface="Arial"/>
                <a:cs typeface="Arial"/>
              </a:rPr>
              <a:t>k</a:t>
            </a:r>
            <a:r>
              <a:rPr lang="cs-CZ" sz="2700" dirty="0" smtClean="0">
                <a:latin typeface="Arial"/>
                <a:cs typeface="Arial"/>
              </a:rPr>
              <a:t> </a:t>
            </a:r>
            <a:r>
              <a:rPr lang="cs-CZ" sz="2700" dirty="0">
                <a:latin typeface="Arial"/>
                <a:cs typeface="Arial"/>
              </a:rPr>
              <a:t>lines </a:t>
            </a:r>
            <a:r>
              <a:rPr lang="cs-CZ" sz="2700" dirty="0" err="1" smtClean="0">
                <a:latin typeface="Arial"/>
                <a:cs typeface="Arial"/>
              </a:rPr>
              <a:t>of</a:t>
            </a:r>
            <a:r>
              <a:rPr lang="cs-CZ" sz="2700" dirty="0" smtClean="0">
                <a:latin typeface="Arial"/>
                <a:cs typeface="Arial"/>
              </a:rPr>
              <a:t> </a:t>
            </a:r>
            <a:r>
              <a:rPr lang="cs-CZ" sz="2700" dirty="0" err="1" smtClean="0">
                <a:latin typeface="Arial"/>
                <a:cs typeface="Arial"/>
              </a:rPr>
              <a:t>JavaScript</a:t>
            </a:r>
            <a:endParaRPr lang="cs-CZ" sz="2700" dirty="0">
              <a:latin typeface="Arial"/>
              <a:cs typeface="Arial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700" dirty="0" smtClean="0">
                <a:latin typeface="Arial"/>
                <a:cs typeface="Arial"/>
              </a:rPr>
              <a:t>10.5k </a:t>
            </a:r>
            <a:r>
              <a:rPr lang="en-US" sz="2700" dirty="0">
                <a:latin typeface="Arial"/>
                <a:cs typeface="Arial"/>
              </a:rPr>
              <a:t>lines implementing </a:t>
            </a:r>
            <a:r>
              <a:rPr lang="en-US" sz="2700" dirty="0" smtClean="0">
                <a:latin typeface="Arial"/>
                <a:cs typeface="Arial"/>
              </a:rPr>
              <a:t>100 </a:t>
            </a:r>
            <a:r>
              <a:rPr lang="en-US" sz="2700" dirty="0">
                <a:latin typeface="Arial"/>
                <a:cs typeface="Arial"/>
              </a:rPr>
              <a:t>core </a:t>
            </a:r>
            <a:r>
              <a:rPr lang="en-US" sz="2700" dirty="0" smtClean="0">
                <a:latin typeface="Arial"/>
                <a:cs typeface="Arial"/>
              </a:rPr>
              <a:t>modules</a:t>
            </a:r>
            <a:endParaRPr lang="cs-CZ" sz="2700" dirty="0">
              <a:latin typeface="Arial"/>
              <a:cs typeface="Arial"/>
            </a:endParaRPr>
          </a:p>
        </p:txBody>
      </p:sp>
      <p:pic>
        <p:nvPicPr>
          <p:cNvPr id="11" name="Picture 10" descr="morphe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0103"/>
            <a:ext cx="8031554" cy="4418087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3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70"/>
    </mc:Choice>
    <mc:Fallback xmlns="">
      <p:transition xmlns:p14="http://schemas.microsoft.com/office/powerpoint/2010/main" spd="slow" advTm="5357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Evaluation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229601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Dataset</a:t>
            </a:r>
          </a:p>
          <a:p>
            <a:pPr lvl="1"/>
            <a:r>
              <a:rPr lang="en-US" dirty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xtensions developed using JavaScript</a:t>
            </a:r>
            <a:r>
              <a:rPr lang="en-US" dirty="0">
                <a:latin typeface="Arial"/>
                <a:cs typeface="Arial"/>
              </a:rPr>
              <a:t>, HTML, XUL, </a:t>
            </a:r>
            <a:r>
              <a:rPr lang="en-US" dirty="0" smtClean="0">
                <a:latin typeface="Arial"/>
                <a:cs typeface="Arial"/>
              </a:rPr>
              <a:t>CSS</a:t>
            </a:r>
          </a:p>
          <a:p>
            <a:pPr lvl="1"/>
            <a:r>
              <a:rPr lang="en-US" dirty="0">
                <a:latin typeface="Arial"/>
                <a:cs typeface="Arial"/>
              </a:rPr>
              <a:t>52 Legacy </a:t>
            </a:r>
            <a:r>
              <a:rPr lang="en-US" dirty="0" smtClean="0">
                <a:latin typeface="Arial"/>
                <a:cs typeface="Arial"/>
              </a:rPr>
              <a:t>extensions: 50 real-world, 2 synthetic</a:t>
            </a:r>
          </a:p>
          <a:p>
            <a:r>
              <a:rPr lang="en-GB" dirty="0">
                <a:latin typeface="Arial" charset="0"/>
                <a:cs typeface="Arial" charset="0"/>
              </a:rPr>
              <a:t>Correctness of </a:t>
            </a:r>
            <a:r>
              <a:rPr lang="en-GB" dirty="0" smtClean="0">
                <a:latin typeface="Arial" charset="0"/>
                <a:cs typeface="Arial" charset="0"/>
              </a:rPr>
              <a:t>transformation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Manually exercised </a:t>
            </a:r>
            <a:r>
              <a:rPr lang="en-US" dirty="0">
                <a:latin typeface="Arial" charset="0"/>
                <a:cs typeface="Arial" charset="0"/>
              </a:rPr>
              <a:t>advertised functionality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All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>
                <a:latin typeface="Arial" charset="0"/>
                <a:cs typeface="Arial" charset="0"/>
              </a:rPr>
              <a:t>transformed (Jetpack) extensions  retains advertised </a:t>
            </a:r>
            <a:r>
              <a:rPr lang="en-US" dirty="0" smtClean="0">
                <a:latin typeface="Arial" charset="0"/>
                <a:cs typeface="Arial" charset="0"/>
              </a:rPr>
              <a:t>functionality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marL="45720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pPr marL="400050" lvl="1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44</a:t>
            </a:fld>
            <a:endParaRPr lang="en-US"/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2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"/>
    </mc:Choice>
    <mc:Fallback xmlns="">
      <p:transition xmlns:p14="http://schemas.microsoft.com/office/powerpoint/2010/main" spd="slow" advTm="32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Evaluation: Conformation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POLA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56299"/>
            <a:ext cx="8229600" cy="4800051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Capability leaks lead to POLA violation</a:t>
            </a:r>
          </a:p>
          <a:p>
            <a:pPr>
              <a:buFont typeface="Arial" charset="0"/>
              <a:buChar char="•"/>
            </a:pPr>
            <a:endParaRPr lang="en-US" sz="27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7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7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en-US" sz="27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•"/>
            </a:pPr>
            <a:r>
              <a:rPr lang="en-US" sz="27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Used  </a:t>
            </a:r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rPr>
              <a:t>Beacon</a:t>
            </a:r>
            <a:r>
              <a:rPr lang="en-US" sz="2700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" charset="0"/>
                <a:cs typeface="Arial" charset="0"/>
              </a:rPr>
              <a:t>to verify that </a:t>
            </a:r>
            <a:r>
              <a:rPr lang="en-US" sz="27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no</a:t>
            </a:r>
            <a:r>
              <a:rPr lang="en-US" sz="2700" dirty="0">
                <a:solidFill>
                  <a:srgbClr val="000000"/>
                </a:solidFill>
                <a:latin typeface="Arial" charset="0"/>
                <a:cs typeface="Arial" charset="0"/>
              </a:rPr>
              <a:t> module leak reference to privileged objects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45</a:t>
            </a:fld>
            <a:endParaRPr lang="en-US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5394879" y="5996700"/>
            <a:ext cx="2578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6B6BCF"/>
                </a:solidFill>
                <a:latin typeface="Arial" charset="0"/>
                <a:cs typeface="Arial" charset="0"/>
              </a:rPr>
              <a:t> </a:t>
            </a:r>
            <a:r>
              <a:rPr lang="en-US" altLang="ja-JP" sz="1600" dirty="0">
                <a:solidFill>
                  <a:srgbClr val="6B6BCF"/>
                </a:solidFill>
                <a:latin typeface="Arial" charset="0"/>
                <a:cs typeface="Arial" charset="0"/>
              </a:rPr>
              <a:t>[Karim </a:t>
            </a:r>
            <a:r>
              <a:rPr lang="en-US" altLang="ja-JP" sz="1600" i="1" dirty="0">
                <a:solidFill>
                  <a:srgbClr val="6B6BCF"/>
                </a:solidFill>
                <a:latin typeface="Arial" charset="0"/>
                <a:cs typeface="Arial" charset="0"/>
              </a:rPr>
              <a:t>et al.</a:t>
            </a:r>
            <a:r>
              <a:rPr lang="en-US" altLang="ja-JP" sz="1600" dirty="0">
                <a:solidFill>
                  <a:srgbClr val="6B6BCF"/>
                </a:solidFill>
                <a:latin typeface="Arial" charset="0"/>
                <a:cs typeface="Arial" charset="0"/>
              </a:rPr>
              <a:t>, ECOOP</a:t>
            </a:r>
            <a:r>
              <a:rPr lang="ja-JP" altLang="en-US" sz="1600" dirty="0">
                <a:solidFill>
                  <a:srgbClr val="6B6BCF"/>
                </a:solidFill>
                <a:latin typeface="Arial" charset="0"/>
                <a:cs typeface="Arial" charset="0"/>
              </a:rPr>
              <a:t>‘</a:t>
            </a:r>
            <a:r>
              <a:rPr lang="en-US" altLang="ja-JP" sz="1600" dirty="0">
                <a:solidFill>
                  <a:srgbClr val="6B6BCF"/>
                </a:solidFill>
                <a:latin typeface="Arial" charset="0"/>
                <a:cs typeface="Arial" charset="0"/>
              </a:rPr>
              <a:t>12]</a:t>
            </a:r>
            <a:endParaRPr lang="en-US" sz="1600" dirty="0">
              <a:latin typeface="Arial" charset="0"/>
              <a:cs typeface="Arial" charset="0"/>
            </a:endParaRPr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890199" y="2204556"/>
            <a:ext cx="5409403" cy="2509921"/>
            <a:chOff x="984482" y="2479799"/>
            <a:chExt cx="7727718" cy="3585602"/>
          </a:xfrm>
        </p:grpSpPr>
        <p:sp>
          <p:nvSpPr>
            <p:cNvPr id="33" name="Rounded Rectangle 32"/>
            <p:cNvSpPr/>
            <p:nvPr/>
          </p:nvSpPr>
          <p:spPr>
            <a:xfrm>
              <a:off x="984482" y="2479799"/>
              <a:ext cx="5294922" cy="2463433"/>
            </a:xfrm>
            <a:prstGeom prst="roundRect">
              <a:avLst/>
            </a:prstGeom>
            <a:solidFill>
              <a:srgbClr val="DCE6F2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359508" y="3951619"/>
              <a:ext cx="1378582" cy="8467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File</a:t>
              </a:r>
              <a:endParaRPr lang="en-US" sz="1600" dirty="0"/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4413865" y="3951619"/>
              <a:ext cx="1378582" cy="8467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Network</a:t>
              </a:r>
              <a:endParaRPr lang="en-US" sz="1600" dirty="0"/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879210" y="2657444"/>
              <a:ext cx="1378582" cy="84677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Main</a:t>
              </a:r>
              <a:endParaRPr lang="en-US" sz="1600" dirty="0"/>
            </a:p>
          </p:txBody>
        </p:sp>
        <p:cxnSp>
          <p:nvCxnSpPr>
            <p:cNvPr id="37" name="Straight Arrow Connector 36"/>
            <p:cNvCxnSpPr>
              <a:stCxn id="36" idx="1"/>
              <a:endCxn id="34" idx="0"/>
            </p:cNvCxnSpPr>
            <p:nvPr/>
          </p:nvCxnSpPr>
          <p:spPr>
            <a:xfrm flipH="1">
              <a:off x="2048799" y="3080832"/>
              <a:ext cx="830411" cy="870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6" idx="3"/>
              <a:endCxn id="35" idx="0"/>
            </p:cNvCxnSpPr>
            <p:nvPr/>
          </p:nvCxnSpPr>
          <p:spPr>
            <a:xfrm>
              <a:off x="4257792" y="3080832"/>
              <a:ext cx="845364" cy="87078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38" descr="disk ico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541" y="5172885"/>
              <a:ext cx="892516" cy="892516"/>
            </a:xfrm>
            <a:prstGeom prst="rect">
              <a:avLst/>
            </a:prstGeom>
          </p:spPr>
        </p:pic>
        <p:cxnSp>
          <p:nvCxnSpPr>
            <p:cNvPr id="40" name="Straight Arrow Connector 39"/>
            <p:cNvCxnSpPr>
              <a:stCxn id="34" idx="2"/>
              <a:endCxn id="39" idx="0"/>
            </p:cNvCxnSpPr>
            <p:nvPr/>
          </p:nvCxnSpPr>
          <p:spPr>
            <a:xfrm>
              <a:off x="2048799" y="4798395"/>
              <a:ext cx="0" cy="374490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9" idx="3"/>
            </p:cNvCxnSpPr>
            <p:nvPr/>
          </p:nvCxnSpPr>
          <p:spPr>
            <a:xfrm flipH="1">
              <a:off x="2495057" y="4375007"/>
              <a:ext cx="1918809" cy="1244136"/>
            </a:xfrm>
            <a:prstGeom prst="straightConnector1">
              <a:avLst/>
            </a:prstGeom>
            <a:ln>
              <a:solidFill>
                <a:srgbClr val="8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2" name="Picture 41" descr="network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0629" y="3357991"/>
              <a:ext cx="2291571" cy="2261152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>
              <a:stCxn id="35" idx="3"/>
            </p:cNvCxnSpPr>
            <p:nvPr/>
          </p:nvCxnSpPr>
          <p:spPr>
            <a:xfrm>
              <a:off x="5792447" y="4375007"/>
              <a:ext cx="1631280" cy="797878"/>
            </a:xfrm>
            <a:prstGeom prst="straightConnector1">
              <a:avLst/>
            </a:prstGeom>
            <a:ln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43" descr="o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2228561" y="3924304"/>
              <a:ext cx="365722" cy="365722"/>
            </a:xfrm>
            <a:prstGeom prst="rect">
              <a:avLst/>
            </a:prstGeom>
          </p:spPr>
        </p:pic>
        <p:pic>
          <p:nvPicPr>
            <p:cNvPr id="45" name="Picture 44" descr="ok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00000">
              <a:off x="4758658" y="3958090"/>
              <a:ext cx="365722" cy="365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327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07"/>
    </mc:Choice>
    <mc:Fallback xmlns="">
      <p:transition xmlns:p14="http://schemas.microsoft.com/office/powerpoint/2010/main" spd="slow" advTm="2510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Arial"/>
                <a:cs typeface="Arial"/>
              </a:rPr>
              <a:t>Evaluation: Effectiveness of user module extraction</a:t>
            </a:r>
            <a:endParaRPr lang="en-US" sz="3600" dirty="0">
              <a:latin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46</a:t>
            </a:fld>
            <a:endParaRPr lang="en-US"/>
          </a:p>
        </p:txBody>
      </p:sp>
      <p:pic>
        <p:nvPicPr>
          <p:cNvPr id="3" name="Picture 2" descr="frequenc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462"/>
            <a:ext cx="8290560" cy="39928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0449" y="1724208"/>
            <a:ext cx="5480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Privilege </a:t>
            </a:r>
            <a:r>
              <a:rPr lang="en-US" sz="2400" dirty="0">
                <a:latin typeface="Arial"/>
                <a:cs typeface="Arial"/>
              </a:rPr>
              <a:t>separation in user modules</a:t>
            </a:r>
          </a:p>
        </p:txBody>
      </p:sp>
      <p:sp>
        <p:nvSpPr>
          <p:cNvPr id="8" name="Oval 7"/>
          <p:cNvSpPr/>
          <p:nvPr/>
        </p:nvSpPr>
        <p:spPr>
          <a:xfrm>
            <a:off x="1248833" y="3123832"/>
            <a:ext cx="254000" cy="3810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98933" y="5193748"/>
            <a:ext cx="254000" cy="3810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97746" y="5987018"/>
            <a:ext cx="2655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#</a:t>
            </a:r>
            <a:r>
              <a:rPr lang="en-US" b="1" dirty="0"/>
              <a:t>C</a:t>
            </a:r>
            <a:r>
              <a:rPr lang="en-US" b="1" dirty="0" smtClean="0"/>
              <a:t>ore modules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48"/>
    </mc:Choice>
    <mc:Fallback xmlns="">
      <p:transition xmlns:p14="http://schemas.microsoft.com/office/powerpoint/2010/main" spd="slow" advTm="958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M</a:t>
            </a:r>
            <a:r>
              <a:rPr lang="en-US" dirty="0" smtClean="0">
                <a:latin typeface="Arial"/>
                <a:cs typeface="Arial"/>
              </a:rPr>
              <a:t>odules </a:t>
            </a:r>
            <a:r>
              <a:rPr lang="en-US" dirty="0">
                <a:latin typeface="Arial"/>
                <a:cs typeface="Arial"/>
              </a:rPr>
              <a:t>accessing multiple categories of core modules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47</a:t>
            </a:fld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r>
              <a:rPr lang="en-US" smtClean="0"/>
              <a:t>Rezwana Karim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20" y="1779112"/>
            <a:ext cx="5588000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99701" y="2405472"/>
            <a:ext cx="1894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Categories</a:t>
            </a:r>
          </a:p>
          <a:p>
            <a:r>
              <a:rPr lang="en-US" dirty="0" smtClean="0">
                <a:latin typeface="Arial"/>
                <a:cs typeface="Arial"/>
              </a:rPr>
              <a:t>I : Application</a:t>
            </a:r>
          </a:p>
          <a:p>
            <a:r>
              <a:rPr lang="en-US" dirty="0" smtClean="0">
                <a:latin typeface="Arial"/>
                <a:cs typeface="Arial"/>
              </a:rPr>
              <a:t>II: Browser</a:t>
            </a:r>
          </a:p>
          <a:p>
            <a:r>
              <a:rPr lang="en-US" dirty="0" smtClean="0">
                <a:latin typeface="Arial"/>
                <a:cs typeface="Arial"/>
              </a:rPr>
              <a:t>III: DOM</a:t>
            </a:r>
          </a:p>
          <a:p>
            <a:r>
              <a:rPr lang="en-US" dirty="0" smtClean="0">
                <a:latin typeface="Arial"/>
                <a:cs typeface="Arial"/>
              </a:rPr>
              <a:t>IV: I/O</a:t>
            </a:r>
          </a:p>
          <a:p>
            <a:r>
              <a:rPr lang="en-US" dirty="0" smtClean="0">
                <a:latin typeface="Arial"/>
                <a:cs typeface="Arial"/>
              </a:rPr>
              <a:t>V: Security</a:t>
            </a:r>
          </a:p>
          <a:p>
            <a:r>
              <a:rPr lang="en-US" dirty="0" smtClean="0">
                <a:latin typeface="Arial"/>
                <a:cs typeface="Arial"/>
              </a:rPr>
              <a:t>VI: Misc.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000" y="1772575"/>
            <a:ext cx="58928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47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Runtime policy checking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06175"/>
              </p:ext>
            </p:extLst>
          </p:nvPr>
        </p:nvGraphicFramePr>
        <p:xfrm>
          <a:off x="457200" y="1642534"/>
          <a:ext cx="82296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8300"/>
                <a:gridCol w="1100667"/>
                <a:gridCol w="168063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Policy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Generic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# extensions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Contact only specified remote server	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3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Access only files in profile directory as advertised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No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Cannot access preference branch other than its own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Cannot contact server if the extension has already accessed file system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Cannot contact server if the extension has already accessed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LoginManager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Cannot contact server if the extension has access browsing history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1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Cannot contact server if the extension has access browser cache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Yes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48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3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Limitation</a:t>
            </a:r>
            <a:r>
              <a:rPr lang="en-US" dirty="0">
                <a:latin typeface="Arial"/>
                <a:cs typeface="Arial"/>
              </a:rPr>
              <a:t>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Plethora of privileged APIs</a:t>
            </a:r>
          </a:p>
          <a:p>
            <a:r>
              <a:rPr lang="en-US" dirty="0" smtClean="0">
                <a:latin typeface="Arial"/>
                <a:cs typeface="Arial"/>
              </a:rPr>
              <a:t>Extensions </a:t>
            </a:r>
            <a:r>
              <a:rPr lang="en-US" dirty="0">
                <a:latin typeface="Arial"/>
                <a:cs typeface="Arial"/>
              </a:rPr>
              <a:t>with binary </a:t>
            </a:r>
            <a:r>
              <a:rPr lang="en-US" dirty="0" smtClean="0">
                <a:latin typeface="Arial"/>
                <a:cs typeface="Arial"/>
              </a:rPr>
              <a:t>component </a:t>
            </a:r>
          </a:p>
          <a:p>
            <a:r>
              <a:rPr lang="en-US" dirty="0" smtClean="0">
                <a:latin typeface="Arial"/>
                <a:cs typeface="Arial"/>
              </a:rPr>
              <a:t>Performance slowdown due to repeated context switches</a:t>
            </a:r>
          </a:p>
          <a:p>
            <a:r>
              <a:rPr lang="en-US" dirty="0" smtClean="0">
                <a:latin typeface="Arial"/>
                <a:cs typeface="Arial"/>
              </a:rPr>
              <a:t>Might require </a:t>
            </a:r>
            <a:r>
              <a:rPr lang="en-US" dirty="0">
                <a:latin typeface="Arial"/>
                <a:cs typeface="Arial"/>
              </a:rPr>
              <a:t>Developer assistance </a:t>
            </a:r>
            <a:endParaRPr lang="en-US" dirty="0" smtClean="0">
              <a:latin typeface="Arial"/>
              <a:cs typeface="Arial"/>
            </a:endParaRPr>
          </a:p>
          <a:p>
            <a:pPr lvl="1"/>
            <a:r>
              <a:rPr lang="en-US" dirty="0" smtClean="0">
                <a:latin typeface="Arial"/>
                <a:cs typeface="Arial"/>
              </a:rPr>
              <a:t>Encoding extension-specific policy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Rewriting special cases like comparison against </a:t>
            </a:r>
            <a:r>
              <a:rPr lang="en-US" dirty="0" err="1" smtClean="0">
                <a:latin typeface="Arial"/>
                <a:cs typeface="Arial"/>
              </a:rPr>
              <a:t>HTMLDocument</a:t>
            </a: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49</a:t>
            </a:fld>
            <a:endParaRPr lang="en-US"/>
          </a:p>
        </p:txBody>
      </p:sp>
      <p:sp>
        <p:nvSpPr>
          <p:cNvPr id="5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97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Extensions are everywhere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893454" y="1539009"/>
            <a:ext cx="1897597" cy="1862932"/>
            <a:chOff x="1893454" y="1539009"/>
            <a:chExt cx="1897597" cy="1862932"/>
          </a:xfrm>
        </p:grpSpPr>
        <p:pic>
          <p:nvPicPr>
            <p:cNvPr id="10" name="Picture 9" descr="seaer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084" y="1539009"/>
              <a:ext cx="1266536" cy="12665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893454" y="2755610"/>
              <a:ext cx="1897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Google Toolbar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Search by Image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72581" y="1463820"/>
            <a:ext cx="1398147" cy="2191366"/>
            <a:chOff x="3772581" y="1463820"/>
            <a:chExt cx="1398147" cy="2191366"/>
          </a:xfrm>
        </p:grpSpPr>
        <p:pic>
          <p:nvPicPr>
            <p:cNvPr id="11" name="Picture 10" descr="download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581" y="1463820"/>
              <a:ext cx="1244020" cy="124402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972698" y="2731856"/>
              <a:ext cx="119803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Video Download</a:t>
              </a:r>
            </a:p>
            <a:p>
              <a:r>
                <a:rPr lang="en-US" dirty="0" smtClean="0"/>
                <a:t>Helper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332365" y="1354281"/>
            <a:ext cx="1865742" cy="2134940"/>
            <a:chOff x="5332365" y="1354281"/>
            <a:chExt cx="1865742" cy="2134940"/>
          </a:xfrm>
        </p:grpSpPr>
        <p:pic>
          <p:nvPicPr>
            <p:cNvPr id="13" name="Picture 12" descr="shop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5456" y="1354281"/>
              <a:ext cx="1499467" cy="149946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332365" y="2842890"/>
              <a:ext cx="18657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Invisible Hand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Honey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0542" y="1605395"/>
            <a:ext cx="1309545" cy="2269274"/>
            <a:chOff x="420542" y="1605395"/>
            <a:chExt cx="1309545" cy="2269274"/>
          </a:xfrm>
        </p:grpSpPr>
        <p:pic>
          <p:nvPicPr>
            <p:cNvPr id="4" name="Picture 3" descr="alert.jpe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361" y="1605395"/>
              <a:ext cx="863600" cy="9525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0542" y="2674340"/>
              <a:ext cx="13095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Weather Watcher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Gmail Manager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976294" y="3979351"/>
            <a:ext cx="1999485" cy="2196388"/>
            <a:chOff x="1976294" y="3979351"/>
            <a:chExt cx="1999485" cy="2196388"/>
          </a:xfrm>
        </p:grpSpPr>
        <p:pic>
          <p:nvPicPr>
            <p:cNvPr id="12" name="Picture 11" descr="utility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0087" y="3979351"/>
              <a:ext cx="1167533" cy="116753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976294" y="5252409"/>
              <a:ext cx="199948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Greasemoneky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Click and Clean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Firebug</a:t>
              </a:r>
              <a:endParaRPr lang="en-US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355456" y="3910249"/>
            <a:ext cx="1499467" cy="2473216"/>
            <a:chOff x="5355456" y="3910249"/>
            <a:chExt cx="1499467" cy="2473216"/>
          </a:xfrm>
        </p:grpSpPr>
        <p:pic>
          <p:nvPicPr>
            <p:cNvPr id="16" name="Picture 15" descr="socia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5330" y="3910249"/>
              <a:ext cx="1167533" cy="116753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355456" y="5183136"/>
              <a:ext cx="14994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Unfriend Notify  for Facebook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Social fixer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016560" y="3933430"/>
            <a:ext cx="1670240" cy="2554716"/>
            <a:chOff x="7016560" y="3933430"/>
            <a:chExt cx="1670240" cy="2554716"/>
          </a:xfrm>
        </p:grpSpPr>
        <p:pic>
          <p:nvPicPr>
            <p:cNvPr id="17" name="Picture 16" descr="sec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8107" y="3933430"/>
              <a:ext cx="1144352" cy="1144352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016560" y="5287817"/>
              <a:ext cx="167024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Adblock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HTTPS everywhere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err="1" smtClean="0"/>
                <a:t>LastPass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193687" y="1520560"/>
            <a:ext cx="1950313" cy="2164154"/>
            <a:chOff x="7193687" y="1520560"/>
            <a:chExt cx="1950313" cy="2164154"/>
          </a:xfrm>
        </p:grpSpPr>
        <p:pic>
          <p:nvPicPr>
            <p:cNvPr id="23" name="Picture 22" descr="productivity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87" y="1520560"/>
              <a:ext cx="1247101" cy="120409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193688" y="2761384"/>
              <a:ext cx="195031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/>
                <a:t>Evernote </a:t>
              </a:r>
              <a:r>
                <a:rPr lang="en-US" dirty="0" smtClean="0"/>
                <a:t> Web Clipper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Strict Workflow</a:t>
              </a:r>
              <a:endParaRPr lang="en-US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874071" y="3793732"/>
            <a:ext cx="1458294" cy="2140416"/>
            <a:chOff x="3874071" y="3793732"/>
            <a:chExt cx="1458294" cy="2140416"/>
          </a:xfrm>
        </p:grpSpPr>
        <p:pic>
          <p:nvPicPr>
            <p:cNvPr id="15" name="Picture 14" descr="bookmark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4071" y="3793732"/>
              <a:ext cx="1152237" cy="115223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874071" y="5287817"/>
              <a:ext cx="1458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Instapaper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Pocket</a:t>
              </a:r>
              <a:endParaRPr lang="en-US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07819" y="3979351"/>
            <a:ext cx="1893453" cy="1931707"/>
            <a:chOff x="207819" y="3979351"/>
            <a:chExt cx="1893453" cy="1931707"/>
          </a:xfrm>
        </p:grpSpPr>
        <p:pic>
          <p:nvPicPr>
            <p:cNvPr id="28" name="Picture 27" descr="entertainment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1" y="3979351"/>
              <a:ext cx="1386494" cy="130846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07819" y="5264727"/>
              <a:ext cx="18934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ESPNCricinfo</a:t>
              </a:r>
            </a:p>
            <a:p>
              <a:pPr marL="137160" indent="-137160">
                <a:buFont typeface="Arial"/>
                <a:buChar char="•"/>
              </a:pPr>
              <a:r>
                <a:rPr lang="en-US" dirty="0" smtClean="0"/>
                <a:t>Pic2Pixlr</a:t>
              </a:r>
            </a:p>
          </p:txBody>
        </p:sp>
      </p:grpSp>
      <p:sp>
        <p:nvSpPr>
          <p:cNvPr id="31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5</a:t>
            </a:fld>
            <a:endParaRPr lang="en-US"/>
          </a:p>
        </p:txBody>
      </p:sp>
      <p:grpSp>
        <p:nvGrpSpPr>
          <p:cNvPr id="86" name="Group 85"/>
          <p:cNvGrpSpPr/>
          <p:nvPr/>
        </p:nvGrpSpPr>
        <p:grpSpPr>
          <a:xfrm>
            <a:off x="1491961" y="2179832"/>
            <a:ext cx="5448867" cy="1995946"/>
            <a:chOff x="1491961" y="2403968"/>
            <a:chExt cx="5448867" cy="1995946"/>
          </a:xfrm>
        </p:grpSpPr>
        <p:sp>
          <p:nvSpPr>
            <p:cNvPr id="43" name="Rounded Rectangle 42"/>
            <p:cNvSpPr/>
            <p:nvPr/>
          </p:nvSpPr>
          <p:spPr>
            <a:xfrm>
              <a:off x="1512298" y="2403968"/>
              <a:ext cx="5428530" cy="1995946"/>
            </a:xfrm>
            <a:prstGeom prst="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accent2"/>
                  </a:solidFill>
                </a:rPr>
                <a:t>Sensitive </a:t>
              </a:r>
              <a:r>
                <a:rPr lang="en-US" b="1" dirty="0" smtClean="0">
                  <a:solidFill>
                    <a:schemeClr val="accent2"/>
                  </a:solidFill>
                </a:rPr>
                <a:t>resources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 smtClean="0">
                <a:solidFill>
                  <a:schemeClr val="accent2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 smtClean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430846" y="2679493"/>
              <a:ext cx="1138765" cy="1023444"/>
              <a:chOff x="2430846" y="2679493"/>
              <a:chExt cx="1138765" cy="1023444"/>
            </a:xfrm>
          </p:grpSpPr>
          <p:pic>
            <p:nvPicPr>
              <p:cNvPr id="45" name="Picture 44" descr="network.png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30846" y="2679493"/>
                <a:ext cx="738517" cy="738517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2521379" y="3395160"/>
                <a:ext cx="1048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Network</a:t>
                </a:r>
                <a:endParaRPr lang="en-US" sz="1400" dirty="0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3890662" y="3727303"/>
              <a:ext cx="1373167" cy="672611"/>
              <a:chOff x="3890662" y="3727303"/>
              <a:chExt cx="1373167" cy="672611"/>
            </a:xfrm>
          </p:grpSpPr>
          <p:pic>
            <p:nvPicPr>
              <p:cNvPr id="50" name="Picture 49" descr="os.pn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0662" y="3727303"/>
                <a:ext cx="1373167" cy="457723"/>
              </a:xfrm>
              <a:prstGeom prst="rect">
                <a:avLst/>
              </a:prstGeom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4141191" y="4092137"/>
                <a:ext cx="7768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OS</a:t>
                </a:r>
                <a:endParaRPr lang="en-US" sz="1400" dirty="0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491961" y="2871313"/>
              <a:ext cx="1048232" cy="826069"/>
              <a:chOff x="1491961" y="2871313"/>
              <a:chExt cx="1048232" cy="826069"/>
            </a:xfrm>
          </p:grpSpPr>
          <p:pic>
            <p:nvPicPr>
              <p:cNvPr id="44" name="Picture 43" descr="disk.png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4581" y="2871313"/>
                <a:ext cx="481578" cy="481578"/>
              </a:xfrm>
              <a:prstGeom prst="rect">
                <a:avLst/>
              </a:prstGeom>
            </p:spPr>
          </p:pic>
          <p:sp>
            <p:nvSpPr>
              <p:cNvPr id="77" name="TextBox 76"/>
              <p:cNvSpPr txBox="1"/>
              <p:nvPr/>
            </p:nvSpPr>
            <p:spPr>
              <a:xfrm>
                <a:off x="1491961" y="3389605"/>
                <a:ext cx="10482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File system</a:t>
                </a:r>
                <a:endParaRPr lang="en-US" sz="1400" dirty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314916" y="2833873"/>
              <a:ext cx="767295" cy="854481"/>
              <a:chOff x="3314916" y="2833873"/>
              <a:chExt cx="767295" cy="854481"/>
            </a:xfrm>
          </p:grpSpPr>
          <p:pic>
            <p:nvPicPr>
              <p:cNvPr id="47" name="Picture 46" descr="cookie.png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4916" y="2833873"/>
                <a:ext cx="589405" cy="589405"/>
              </a:xfrm>
              <a:prstGeom prst="rect">
                <a:avLst/>
              </a:prstGeom>
            </p:spPr>
          </p:pic>
          <p:sp>
            <p:nvSpPr>
              <p:cNvPr id="78" name="TextBox 77"/>
              <p:cNvSpPr txBox="1"/>
              <p:nvPr/>
            </p:nvSpPr>
            <p:spPr>
              <a:xfrm>
                <a:off x="3314916" y="3380577"/>
                <a:ext cx="76729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Cookies</a:t>
                </a:r>
                <a:endParaRPr lang="en-US" sz="14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878842" y="2866450"/>
              <a:ext cx="956844" cy="798537"/>
              <a:chOff x="4878842" y="2866450"/>
              <a:chExt cx="956844" cy="798537"/>
            </a:xfrm>
          </p:grpSpPr>
          <p:pic>
            <p:nvPicPr>
              <p:cNvPr id="49" name="Picture 48" descr="passwd.png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3713" y="2866450"/>
                <a:ext cx="465201" cy="486441"/>
              </a:xfrm>
              <a:prstGeom prst="rect">
                <a:avLst/>
              </a:prstGeom>
            </p:spPr>
          </p:pic>
          <p:sp>
            <p:nvSpPr>
              <p:cNvPr id="79" name="TextBox 78"/>
              <p:cNvSpPr txBox="1"/>
              <p:nvPr/>
            </p:nvSpPr>
            <p:spPr>
              <a:xfrm>
                <a:off x="4878842" y="3357210"/>
                <a:ext cx="9568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Password</a:t>
                </a:r>
                <a:endParaRPr lang="en-US" sz="14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064252" y="2829213"/>
              <a:ext cx="789691" cy="854301"/>
              <a:chOff x="4064252" y="2829213"/>
              <a:chExt cx="789691" cy="854301"/>
            </a:xfrm>
          </p:grpSpPr>
          <p:pic>
            <p:nvPicPr>
              <p:cNvPr id="46" name="Picture 45" descr="history.png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4252" y="2829213"/>
                <a:ext cx="631401" cy="631401"/>
              </a:xfrm>
              <a:prstGeom prst="rect">
                <a:avLst/>
              </a:prstGeom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4092388" y="3375737"/>
                <a:ext cx="76155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History</a:t>
                </a:r>
                <a:endParaRPr lang="en-US" sz="14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823274" y="2842411"/>
              <a:ext cx="1031649" cy="841103"/>
              <a:chOff x="5823274" y="2842411"/>
              <a:chExt cx="1031649" cy="841103"/>
            </a:xfrm>
          </p:grpSpPr>
          <p:pic>
            <p:nvPicPr>
              <p:cNvPr id="48" name="Picture 47" descr="pref.png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9825" y="2842411"/>
                <a:ext cx="518160" cy="518160"/>
              </a:xfrm>
              <a:prstGeom prst="rect">
                <a:avLst/>
              </a:prstGeom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5823274" y="3375737"/>
                <a:ext cx="103164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Preference</a:t>
                </a:r>
                <a:endParaRPr lang="en-US" sz="1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430846" y="3677007"/>
              <a:ext cx="776838" cy="668764"/>
              <a:chOff x="2430846" y="3677007"/>
              <a:chExt cx="776838" cy="668764"/>
            </a:xfrm>
          </p:grpSpPr>
          <p:pic>
            <p:nvPicPr>
              <p:cNvPr id="52" name="Picture 51" descr="icamera.png"/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60891" y="3677007"/>
                <a:ext cx="484604" cy="486767"/>
              </a:xfrm>
              <a:prstGeom prst="rect">
                <a:avLst/>
              </a:prstGeom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2430846" y="4037994"/>
                <a:ext cx="77683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Camera</a:t>
                </a:r>
                <a:endParaRPr lang="en-US" sz="1400" dirty="0"/>
              </a:p>
            </p:txBody>
          </p:sp>
        </p:grpSp>
      </p:grpSp>
      <p:sp>
        <p:nvSpPr>
          <p:cNvPr id="87" name="TextBox 86"/>
          <p:cNvSpPr txBox="1"/>
          <p:nvPr/>
        </p:nvSpPr>
        <p:spPr>
          <a:xfrm>
            <a:off x="1070639" y="4721833"/>
            <a:ext cx="6747512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800" dirty="0" smtClean="0">
              <a:latin typeface="Arial"/>
              <a:cs typeface="Arial"/>
            </a:endParaRP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Different from Web applications</a:t>
            </a:r>
          </a:p>
          <a:p>
            <a:pPr algn="ctr"/>
            <a:endParaRPr 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396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6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Summary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Extension </a:t>
            </a:r>
            <a:r>
              <a:rPr lang="en-US" dirty="0">
                <a:latin typeface="Arial"/>
                <a:cs typeface="Arial"/>
              </a:rPr>
              <a:t>security depends on developer expertise and meticulous </a:t>
            </a:r>
            <a:r>
              <a:rPr lang="en-US" dirty="0" smtClean="0">
                <a:latin typeface="Arial"/>
                <a:cs typeface="Arial"/>
              </a:rPr>
              <a:t>effort</a:t>
            </a:r>
          </a:p>
          <a:p>
            <a:r>
              <a:rPr lang="en-US" dirty="0" smtClean="0">
                <a:latin typeface="Arial"/>
                <a:cs typeface="Arial"/>
              </a:rPr>
              <a:t>How to detect security principle violations in Web browser extensions?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Beacon</a:t>
            </a:r>
            <a:r>
              <a:rPr lang="en-US" dirty="0">
                <a:latin typeface="Arial"/>
                <a:cs typeface="Arial"/>
              </a:rPr>
              <a:t>[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ECOOP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’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12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]</a:t>
            </a:r>
            <a:r>
              <a:rPr lang="en-US" dirty="0" smtClean="0">
                <a:latin typeface="Arial"/>
                <a:cs typeface="Arial"/>
              </a:rPr>
              <a:t>: a system for capability flow analysis</a:t>
            </a:r>
          </a:p>
          <a:p>
            <a:r>
              <a:rPr lang="en-US" dirty="0" smtClean="0">
                <a:latin typeface="Arial"/>
                <a:cs typeface="Arial"/>
              </a:rPr>
              <a:t>How to transform a vulnerable extension into a secure extension that adheres to these principles?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Morpheus</a:t>
            </a:r>
            <a:r>
              <a:rPr lang="en-US" dirty="0">
                <a:latin typeface="Arial"/>
                <a:cs typeface="Arial"/>
              </a:rPr>
              <a:t>[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ECOOP </a:t>
            </a:r>
            <a:r>
              <a:rPr lang="fr-FR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’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14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]</a:t>
            </a:r>
            <a:r>
              <a:rPr lang="en-US" dirty="0" smtClean="0">
                <a:latin typeface="Arial"/>
                <a:cs typeface="Arial"/>
              </a:rPr>
              <a:t>: automate transformation </a:t>
            </a:r>
            <a:r>
              <a:rPr lang="en-US" dirty="0" err="1" smtClean="0">
                <a:latin typeface="Arial"/>
                <a:cs typeface="Arial"/>
              </a:rPr>
              <a:t>toolchain</a:t>
            </a:r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50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86048" y="4114292"/>
            <a:ext cx="7304757" cy="89574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Results acknowledged by </a:t>
            </a:r>
            <a:r>
              <a:rPr lang="en-US" sz="2400" dirty="0" err="1" smtClean="0">
                <a:solidFill>
                  <a:schemeClr val="tx1"/>
                </a:solidFill>
              </a:rPr>
              <a:t>Mozilla</a:t>
            </a:r>
            <a:r>
              <a:rPr lang="en-US" dirty="0" err="1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3"/>
              </a:rPr>
              <a:t>://github.com/mozilla/addon-sdk/pull/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291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5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Web technology in app development</a:t>
            </a:r>
          </a:p>
        </p:txBody>
      </p:sp>
      <p:pic>
        <p:nvPicPr>
          <p:cNvPr id="8" name="Picture 7" descr="iot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580217"/>
            <a:ext cx="4590732" cy="4590732"/>
          </a:xfrm>
          <a:prstGeom prst="rect">
            <a:avLst/>
          </a:prstGeom>
        </p:spPr>
      </p:pic>
      <p:pic>
        <p:nvPicPr>
          <p:cNvPr id="15" name="Picture 14" descr="tizen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68" y="3449638"/>
            <a:ext cx="1418936" cy="1375372"/>
          </a:xfrm>
          <a:prstGeom prst="rect">
            <a:avLst/>
          </a:prstGeom>
        </p:spPr>
      </p:pic>
      <p:pic>
        <p:nvPicPr>
          <p:cNvPr id="22" name="Picture 21" descr="m-os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68" y="1417638"/>
            <a:ext cx="4000500" cy="2032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51</a:t>
            </a:fld>
            <a:endParaRPr lang="en-US"/>
          </a:p>
        </p:txBody>
      </p:sp>
      <p:sp>
        <p:nvSpPr>
          <p:cNvPr id="2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pic>
        <p:nvPicPr>
          <p:cNvPr id="21" name="Picture 20" descr="ffo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612" y="3449639"/>
            <a:ext cx="1292375" cy="1375372"/>
          </a:xfrm>
          <a:prstGeom prst="rect">
            <a:avLst/>
          </a:prstGeom>
        </p:spPr>
      </p:pic>
      <p:pic>
        <p:nvPicPr>
          <p:cNvPr id="23" name="Picture 22" descr="html5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69" y="1865348"/>
            <a:ext cx="4575374" cy="18301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564630" y="5655096"/>
            <a:ext cx="5357273" cy="5847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50%  apps by 2016 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sz="1400" dirty="0" smtClean="0">
                <a:latin typeface="Arial"/>
                <a:cs typeface="Arial"/>
              </a:rPr>
              <a:t>Gartner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1526" y="3806993"/>
            <a:ext cx="7776357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Arial"/>
                <a:cs typeface="Arial"/>
              </a:rPr>
              <a:t>42%  </a:t>
            </a:r>
            <a:r>
              <a:rPr lang="en-US" sz="2800" dirty="0">
                <a:latin typeface="Arial"/>
                <a:cs typeface="Arial"/>
              </a:rPr>
              <a:t>app developers already using </a:t>
            </a:r>
            <a:endParaRPr lang="en-US" sz="28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Most popular technology in emerging </a:t>
            </a:r>
            <a:r>
              <a:rPr lang="en-US" sz="2800" dirty="0" smtClean="0">
                <a:latin typeface="Arial"/>
                <a:cs typeface="Arial"/>
              </a:rPr>
              <a:t>markets</a:t>
            </a:r>
          </a:p>
          <a:p>
            <a:r>
              <a:rPr lang="en-US" sz="2800" dirty="0">
                <a:latin typeface="Arial"/>
                <a:cs typeface="Arial"/>
              </a:rPr>
              <a:t>	</a:t>
            </a:r>
            <a:r>
              <a:rPr lang="en-US" sz="2800" dirty="0" smtClean="0">
                <a:latin typeface="Arial"/>
                <a:cs typeface="Arial"/>
              </a:rPr>
              <a:t>				</a:t>
            </a:r>
            <a:r>
              <a:rPr lang="en-US" sz="1400" dirty="0" smtClean="0">
                <a:latin typeface="Arial"/>
                <a:cs typeface="Arial"/>
              </a:rPr>
              <a:t>						– </a:t>
            </a:r>
            <a:r>
              <a:rPr lang="en-US" sz="1400" dirty="0">
                <a:latin typeface="Arial"/>
                <a:cs typeface="Arial"/>
              </a:rPr>
              <a:t>Vision Mobile, Q3,2014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endParaRPr lang="en-US" sz="2800" dirty="0"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50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14"/>
    </mc:Choice>
    <mc:Fallback xmlns="">
      <p:transition xmlns:p14="http://schemas.microsoft.com/office/powerpoint/2010/main" spd="slow" advTm="60014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My research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52</a:t>
            </a:fld>
            <a:endParaRPr lang="en-US"/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13" y="1417638"/>
            <a:ext cx="5248422" cy="644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/>
                <a:cs typeface="Arial"/>
              </a:rPr>
              <a:t>Simplify app development</a:t>
            </a:r>
            <a:endParaRPr lang="en-US" sz="3200" dirty="0"/>
          </a:p>
        </p:txBody>
      </p:sp>
      <p:cxnSp>
        <p:nvCxnSpPr>
          <p:cNvPr id="9" name="Straight Connector 8"/>
          <p:cNvCxnSpPr>
            <a:endCxn id="19" idx="0"/>
          </p:cNvCxnSpPr>
          <p:nvPr/>
        </p:nvCxnSpPr>
        <p:spPr>
          <a:xfrm flipH="1">
            <a:off x="2179991" y="2061798"/>
            <a:ext cx="930903" cy="115648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82" y="3132987"/>
            <a:ext cx="4461036" cy="3050281"/>
          </a:xfrm>
          <a:prstGeom prst="rect">
            <a:avLst/>
          </a:prstGeom>
        </p:spPr>
      </p:pic>
      <p:pic>
        <p:nvPicPr>
          <p:cNvPr id="10" name="Content Placeholder 3" descr="resp-site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09" r="549"/>
          <a:stretch/>
        </p:blipFill>
        <p:spPr>
          <a:xfrm>
            <a:off x="3960843" y="2577312"/>
            <a:ext cx="4503117" cy="3990912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1007181" y="3218280"/>
            <a:ext cx="2345619" cy="10289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Security</a:t>
            </a:r>
            <a:endParaRPr lang="en-US" sz="3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88401" y="2061798"/>
            <a:ext cx="3106305" cy="2130237"/>
            <a:chOff x="4688401" y="2061798"/>
            <a:chExt cx="3106305" cy="213023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135734" y="2061798"/>
              <a:ext cx="725477" cy="1102113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688401" y="3163062"/>
              <a:ext cx="3106305" cy="102897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Cross-platform app UI</a:t>
              </a:r>
            </a:p>
          </p:txBody>
        </p:sp>
      </p:grpSp>
      <p:sp>
        <p:nvSpPr>
          <p:cNvPr id="23" name="Oval 22"/>
          <p:cNvSpPr/>
          <p:nvPr/>
        </p:nvSpPr>
        <p:spPr>
          <a:xfrm>
            <a:off x="282040" y="5079189"/>
            <a:ext cx="1973172" cy="1104079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Beacon</a:t>
            </a:r>
          </a:p>
          <a:p>
            <a:pPr algn="ctr"/>
            <a:r>
              <a:rPr lang="en-US" dirty="0" smtClean="0"/>
              <a:t>[ECOOP’12]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355151" y="5079189"/>
            <a:ext cx="2223553" cy="1104079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Morpheus</a:t>
            </a:r>
          </a:p>
          <a:p>
            <a:pPr algn="ctr"/>
            <a:r>
              <a:rPr lang="en-US" dirty="0" smtClean="0"/>
              <a:t>[ECOOP’14]</a:t>
            </a:r>
            <a:endParaRPr lang="en-US" dirty="0"/>
          </a:p>
        </p:txBody>
      </p:sp>
      <p:cxnSp>
        <p:nvCxnSpPr>
          <p:cNvPr id="26" name="Straight Connector 25"/>
          <p:cNvCxnSpPr>
            <a:stCxn id="19" idx="2"/>
            <a:endCxn id="23" idx="0"/>
          </p:cNvCxnSpPr>
          <p:nvPr/>
        </p:nvCxnSpPr>
        <p:spPr>
          <a:xfrm flipH="1">
            <a:off x="1268626" y="4247253"/>
            <a:ext cx="911365" cy="831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9" idx="2"/>
            <a:endCxn id="24" idx="0"/>
          </p:cNvCxnSpPr>
          <p:nvPr/>
        </p:nvCxnSpPr>
        <p:spPr>
          <a:xfrm>
            <a:off x="2179991" y="4247253"/>
            <a:ext cx="1286937" cy="8319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872994" y="4946979"/>
            <a:ext cx="1973172" cy="1104079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WebC</a:t>
            </a:r>
            <a:endParaRPr lang="en-US" sz="2400" dirty="0" smtClean="0"/>
          </a:p>
          <a:p>
            <a:pPr algn="ctr"/>
            <a:r>
              <a:rPr lang="en-US" dirty="0" smtClean="0"/>
              <a:t>[FSE’13]</a:t>
            </a:r>
            <a:endParaRPr lang="en-US" dirty="0"/>
          </a:p>
        </p:txBody>
      </p:sp>
      <p:sp>
        <p:nvSpPr>
          <p:cNvPr id="30" name="Oval 29"/>
          <p:cNvSpPr/>
          <p:nvPr/>
        </p:nvSpPr>
        <p:spPr>
          <a:xfrm>
            <a:off x="6998566" y="4945276"/>
            <a:ext cx="1973172" cy="1104079"/>
          </a:xfrm>
          <a:prstGeom prst="ellips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DECOR</a:t>
            </a:r>
          </a:p>
          <a:p>
            <a:pPr algn="ctr"/>
            <a:r>
              <a:rPr lang="en-US" dirty="0" smtClean="0"/>
              <a:t>[FSE’15]</a:t>
            </a:r>
            <a:endParaRPr lang="en-US" dirty="0"/>
          </a:p>
        </p:txBody>
      </p:sp>
      <p:cxnSp>
        <p:nvCxnSpPr>
          <p:cNvPr id="33" name="Straight Connector 32"/>
          <p:cNvCxnSpPr>
            <a:stCxn id="20" idx="2"/>
          </p:cNvCxnSpPr>
          <p:nvPr/>
        </p:nvCxnSpPr>
        <p:spPr>
          <a:xfrm flipH="1">
            <a:off x="5861211" y="4192035"/>
            <a:ext cx="380343" cy="7549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30" idx="0"/>
          </p:cNvCxnSpPr>
          <p:nvPr/>
        </p:nvCxnSpPr>
        <p:spPr>
          <a:xfrm>
            <a:off x="6241554" y="4247253"/>
            <a:ext cx="1743598" cy="69802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693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35"/>
    </mc:Choice>
    <mc:Fallback xmlns="">
      <p:transition xmlns:p14="http://schemas.microsoft.com/office/powerpoint/2010/main" spd="slow" advTm="8213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Other contributions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900" dirty="0" smtClean="0">
                <a:latin typeface="Arial"/>
                <a:cs typeface="Arial"/>
              </a:rPr>
              <a:t>Simplifying Programming for the Web          		</a:t>
            </a:r>
            <a:r>
              <a:rPr lang="en-US" sz="2200" dirty="0" smtClean="0">
                <a:solidFill>
                  <a:srgbClr val="558ED5"/>
                </a:solidFill>
                <a:latin typeface="Arial"/>
                <a:cs typeface="Arial"/>
              </a:rPr>
              <a:t>[ISEC 2015] </a:t>
            </a:r>
            <a:r>
              <a:rPr lang="en-US" sz="2200" dirty="0" smtClean="0">
                <a:solidFill>
                  <a:srgbClr val="C0504D"/>
                </a:solidFill>
                <a:latin typeface="Arial"/>
                <a:cs typeface="Arial"/>
              </a:rPr>
              <a:t>Best Paper Award</a:t>
            </a:r>
          </a:p>
          <a:p>
            <a:r>
              <a:rPr lang="en-US" sz="2900" dirty="0" smtClean="0">
                <a:latin typeface="Arial"/>
                <a:cs typeface="Arial"/>
              </a:rPr>
              <a:t>Fast</a:t>
            </a:r>
            <a:r>
              <a:rPr lang="en-US" sz="2900" dirty="0">
                <a:latin typeface="Arial"/>
                <a:cs typeface="Arial"/>
              </a:rPr>
              <a:t>, Memory-efficient Regular Expression Matching with NFA-</a:t>
            </a:r>
            <a:r>
              <a:rPr lang="en-US" sz="2900" dirty="0" smtClean="0">
                <a:latin typeface="Arial"/>
                <a:cs typeface="Arial"/>
              </a:rPr>
              <a:t>OBDDs				      	 </a:t>
            </a:r>
            <a:r>
              <a:rPr lang="en-US" sz="2200" dirty="0" smtClean="0">
                <a:solidFill>
                  <a:srgbClr val="558ED5"/>
                </a:solidFill>
                <a:latin typeface="Arial"/>
                <a:cs typeface="Arial"/>
              </a:rPr>
              <a:t>[Computer Network Journal]     </a:t>
            </a:r>
          </a:p>
          <a:p>
            <a:r>
              <a:rPr lang="en-US" sz="2900" dirty="0">
                <a:latin typeface="Arial"/>
                <a:cs typeface="Arial"/>
              </a:rPr>
              <a:t>Improving NFA-based Signature Matching using Ordered Binary Decision </a:t>
            </a:r>
            <a:r>
              <a:rPr lang="en-US" sz="2900" dirty="0" smtClean="0">
                <a:latin typeface="Arial"/>
                <a:cs typeface="Arial"/>
              </a:rPr>
              <a:t>Diagrams            </a:t>
            </a:r>
            <a:r>
              <a:rPr lang="en-US" sz="2200" dirty="0" smtClean="0">
                <a:solidFill>
                  <a:srgbClr val="558ED5"/>
                </a:solidFill>
                <a:latin typeface="Arial"/>
                <a:cs typeface="Arial"/>
              </a:rPr>
              <a:t>[RAID2010]</a:t>
            </a:r>
          </a:p>
          <a:p>
            <a:endParaRPr lang="en-US" sz="1800" dirty="0">
              <a:solidFill>
                <a:srgbClr val="558ED5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sz="2200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53</a:t>
            </a:fld>
            <a:endParaRPr lang="en-US"/>
          </a:p>
        </p:txBody>
      </p:sp>
      <p:sp>
        <p:nvSpPr>
          <p:cNvPr id="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8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28"/>
    </mc:Choice>
    <mc:Fallback xmlns="">
      <p:transition xmlns:p14="http://schemas.microsoft.com/office/powerpoint/2010/main" spd="slow" advTm="3922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Future direction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54</a:t>
            </a:fld>
            <a:endParaRPr lang="en-US"/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13" y="1417638"/>
            <a:ext cx="5248422" cy="644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/>
                <a:cs typeface="Arial"/>
              </a:rPr>
              <a:t>Simplify app development</a:t>
            </a:r>
            <a:endParaRPr lang="en-US" sz="2800" dirty="0"/>
          </a:p>
        </p:txBody>
      </p:sp>
      <p:cxnSp>
        <p:nvCxnSpPr>
          <p:cNvPr id="9" name="Straight Connector 8"/>
          <p:cNvCxnSpPr>
            <a:endCxn id="19" idx="0"/>
          </p:cNvCxnSpPr>
          <p:nvPr/>
        </p:nvCxnSpPr>
        <p:spPr>
          <a:xfrm flipH="1">
            <a:off x="2179991" y="2061798"/>
            <a:ext cx="930903" cy="1156482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007181" y="3218280"/>
            <a:ext cx="2345619" cy="10289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Security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88401" y="2061798"/>
            <a:ext cx="2758123" cy="2130237"/>
            <a:chOff x="4688401" y="2061798"/>
            <a:chExt cx="2758123" cy="2130237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135734" y="2061798"/>
              <a:ext cx="725477" cy="1102113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688401" y="3163062"/>
              <a:ext cx="2758123" cy="102897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Cross-platform app UI</a:t>
              </a: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3477199" y="5047097"/>
            <a:ext cx="3609275" cy="102897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Context-sensitive UI</a:t>
            </a:r>
          </a:p>
          <a:p>
            <a:pPr algn="ctr"/>
            <a:r>
              <a:rPr lang="en-US" sz="2400" dirty="0" smtClean="0"/>
              <a:t>in </a:t>
            </a:r>
            <a:r>
              <a:rPr lang="en-US" sz="2400" dirty="0" err="1" smtClean="0"/>
              <a:t>IoT</a:t>
            </a:r>
            <a:endParaRPr lang="en-US" sz="24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2741937" y="4247253"/>
            <a:ext cx="1963375" cy="77098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861211" y="4192036"/>
            <a:ext cx="0" cy="826201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457200" y="5018238"/>
            <a:ext cx="2284737" cy="898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 security in </a:t>
            </a:r>
            <a:r>
              <a:rPr lang="en-US" sz="2400" dirty="0" err="1" smtClean="0"/>
              <a:t>IoT</a:t>
            </a:r>
            <a:endParaRPr lang="en-US" sz="2400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1912649" y="4276113"/>
            <a:ext cx="0" cy="742124"/>
          </a:xfrm>
          <a:prstGeom prst="line">
            <a:avLst/>
          </a:prstGeom>
          <a:ln w="7620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6290269" y="2171674"/>
            <a:ext cx="2396532" cy="8981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Porting app across platforms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4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135"/>
    </mc:Choice>
    <mc:Fallback xmlns="">
      <p:transition xmlns:p14="http://schemas.microsoft.com/office/powerpoint/2010/main" spd="slow" advTm="8213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>
                <a:latin typeface="Arial"/>
                <a:cs typeface="Arial"/>
              </a:rPr>
              <a:t>Dissertation advisor</a:t>
            </a:r>
          </a:p>
          <a:p>
            <a:pPr lvl="1"/>
            <a:r>
              <a:rPr lang="en-US" dirty="0" err="1" smtClean="0">
                <a:latin typeface="Arial"/>
                <a:cs typeface="Arial"/>
              </a:rPr>
              <a:t>Vinod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Ganapathy</a:t>
            </a:r>
            <a:endParaRPr lang="en-US" dirty="0" smtClean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PhD Committee members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Ulrich Kremer, </a:t>
            </a:r>
            <a:r>
              <a:rPr lang="en-US" dirty="0" err="1" smtClean="0">
                <a:latin typeface="Arial"/>
                <a:cs typeface="Arial"/>
              </a:rPr>
              <a:t>Santosh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Nagarkatte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Liviu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Iftode</a:t>
            </a:r>
            <a:r>
              <a:rPr lang="en-US" dirty="0">
                <a:latin typeface="Arial"/>
                <a:cs typeface="Arial"/>
              </a:rPr>
              <a:t>, Long </a:t>
            </a:r>
            <a:r>
              <a:rPr lang="en-US" dirty="0" smtClean="0">
                <a:latin typeface="Arial"/>
                <a:cs typeface="Arial"/>
              </a:rPr>
              <a:t>Lu</a:t>
            </a:r>
          </a:p>
          <a:p>
            <a:r>
              <a:rPr lang="en-US" b="1" dirty="0" smtClean="0">
                <a:latin typeface="Arial"/>
                <a:cs typeface="Arial"/>
              </a:rPr>
              <a:t>Co</a:t>
            </a:r>
            <a:r>
              <a:rPr lang="en-US" b="1" smtClean="0">
                <a:latin typeface="Arial"/>
                <a:cs typeface="Arial"/>
              </a:rPr>
              <a:t>-authors</a:t>
            </a:r>
            <a:endParaRPr lang="en-US" b="1" dirty="0" smtClean="0">
              <a:latin typeface="Arial"/>
              <a:cs typeface="Arial"/>
            </a:endParaRPr>
          </a:p>
          <a:p>
            <a:pPr lvl="1"/>
            <a:r>
              <a:rPr lang="en-US" dirty="0" err="1" smtClean="0">
                <a:latin typeface="Arial"/>
                <a:cs typeface="Arial"/>
              </a:rPr>
              <a:t>Nishant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Sinha</a:t>
            </a:r>
            <a:r>
              <a:rPr lang="en-US" dirty="0" smtClean="0">
                <a:latin typeface="Arial"/>
                <a:cs typeface="Arial"/>
              </a:rPr>
              <a:t> (IBM Research)</a:t>
            </a:r>
          </a:p>
          <a:p>
            <a:pPr lvl="1"/>
            <a:r>
              <a:rPr lang="en-US" dirty="0">
                <a:latin typeface="Arial"/>
                <a:cs typeface="Arial"/>
              </a:rPr>
              <a:t>Chung-</a:t>
            </a:r>
            <a:r>
              <a:rPr lang="en-US" dirty="0" err="1">
                <a:latin typeface="Arial"/>
                <a:cs typeface="Arial"/>
              </a:rPr>
              <a:t>chieh</a:t>
            </a:r>
            <a:r>
              <a:rPr lang="en-US" dirty="0">
                <a:latin typeface="Arial"/>
                <a:cs typeface="Arial"/>
              </a:rPr>
              <a:t> Shan (Indiana University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Mohan </a:t>
            </a:r>
            <a:r>
              <a:rPr lang="en-US" dirty="0" err="1" smtClean="0">
                <a:latin typeface="Arial"/>
                <a:cs typeface="Arial"/>
              </a:rPr>
              <a:t>Dhawan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(IBM Research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Liu Yang (HP)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Randy Smith (Sandia National Lab)</a:t>
            </a:r>
          </a:p>
          <a:p>
            <a:r>
              <a:rPr lang="en-US" b="1" dirty="0" err="1" smtClean="0">
                <a:latin typeface="Arial"/>
                <a:cs typeface="Arial"/>
              </a:rPr>
              <a:t>Discolab</a:t>
            </a:r>
            <a:r>
              <a:rPr lang="en-US" b="1" dirty="0" smtClean="0">
                <a:latin typeface="Arial"/>
                <a:cs typeface="Arial"/>
              </a:rPr>
              <a:t> members</a:t>
            </a:r>
          </a:p>
          <a:p>
            <a:pPr lvl="1"/>
            <a:r>
              <a:rPr lang="en-US" dirty="0" smtClean="0">
                <a:latin typeface="Arial"/>
                <a:cs typeface="Arial"/>
              </a:rPr>
              <a:t>Steve </a:t>
            </a:r>
            <a:r>
              <a:rPr lang="en-US" dirty="0" err="1" smtClean="0">
                <a:latin typeface="Arial"/>
                <a:cs typeface="Arial"/>
              </a:rPr>
              <a:t>smaldone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 err="1" smtClean="0">
                <a:latin typeface="Arial"/>
                <a:cs typeface="Arial"/>
              </a:rPr>
              <a:t>Pravin</a:t>
            </a:r>
            <a:r>
              <a:rPr lang="en-US" dirty="0" smtClean="0">
                <a:latin typeface="Arial"/>
                <a:cs typeface="Arial"/>
              </a:rPr>
              <a:t> Shankar, Lu Han, </a:t>
            </a:r>
            <a:r>
              <a:rPr lang="en-US" dirty="0" err="1" smtClean="0">
                <a:latin typeface="Arial"/>
                <a:cs typeface="Arial"/>
              </a:rPr>
              <a:t>Shakeel</a:t>
            </a:r>
            <a:r>
              <a:rPr lang="en-US" dirty="0" smtClean="0">
                <a:latin typeface="Arial"/>
                <a:cs typeface="Arial"/>
              </a:rPr>
              <a:t> Butt, </a:t>
            </a:r>
            <a:r>
              <a:rPr lang="en-US" dirty="0" err="1" smtClean="0">
                <a:latin typeface="Arial"/>
                <a:cs typeface="Arial"/>
              </a:rPr>
              <a:t>Amruta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err="1" smtClean="0">
                <a:latin typeface="Arial"/>
                <a:cs typeface="Arial"/>
              </a:rPr>
              <a:t>Gokhale</a:t>
            </a:r>
            <a:r>
              <a:rPr lang="en-US" dirty="0" smtClean="0">
                <a:latin typeface="Arial"/>
                <a:cs typeface="Arial"/>
              </a:rPr>
              <a:t>, </a:t>
            </a:r>
            <a:r>
              <a:rPr lang="en-US" dirty="0">
                <a:latin typeface="Arial"/>
                <a:cs typeface="Arial"/>
              </a:rPr>
              <a:t>Nader </a:t>
            </a:r>
            <a:r>
              <a:rPr lang="en-US" dirty="0" err="1">
                <a:latin typeface="Arial"/>
                <a:cs typeface="Arial"/>
              </a:rPr>
              <a:t>Boushehrinejadmoradi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Daeyoung</a:t>
            </a:r>
            <a:r>
              <a:rPr lang="en-US" dirty="0">
                <a:latin typeface="Arial"/>
                <a:cs typeface="Arial"/>
              </a:rPr>
              <a:t> Kim, </a:t>
            </a:r>
            <a:r>
              <a:rPr lang="en-US" dirty="0" err="1">
                <a:latin typeface="Arial"/>
                <a:cs typeface="Arial"/>
              </a:rPr>
              <a:t>Hai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Nguyen, </a:t>
            </a:r>
            <a:r>
              <a:rPr lang="en-US" dirty="0" err="1">
                <a:latin typeface="Arial"/>
                <a:cs typeface="Arial"/>
              </a:rPr>
              <a:t>Daehan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err="1">
                <a:latin typeface="Arial"/>
                <a:cs typeface="Arial"/>
              </a:rPr>
              <a:t>Kawk</a:t>
            </a:r>
            <a:r>
              <a:rPr lang="en-US" dirty="0">
                <a:latin typeface="Arial"/>
                <a:cs typeface="Arial"/>
              </a:rPr>
              <a:t>, </a:t>
            </a:r>
            <a:r>
              <a:rPr lang="en-US" dirty="0" err="1">
                <a:latin typeface="Arial"/>
                <a:cs typeface="Arial"/>
              </a:rPr>
              <a:t>Ruilin</a:t>
            </a:r>
            <a:r>
              <a:rPr lang="en-US" dirty="0">
                <a:latin typeface="Arial"/>
                <a:cs typeface="Arial"/>
              </a:rPr>
              <a:t> Liu and several other past and present members</a:t>
            </a:r>
          </a:p>
          <a:p>
            <a:r>
              <a:rPr lang="en-US" b="1" dirty="0" smtClean="0">
                <a:latin typeface="Arial"/>
                <a:cs typeface="Arial"/>
              </a:rPr>
              <a:t>Friends and Family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>
              <a:latin typeface="Arial"/>
              <a:cs typeface="Arial"/>
            </a:endParaRPr>
          </a:p>
        </p:txBody>
      </p:sp>
      <p:sp>
        <p:nvSpPr>
          <p:cNvPr id="4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313E2-04AD-8941-9701-B1F243A26F0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9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Thank you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rkarim@cs.rutgers.edu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paul.rutgers.edu</a:t>
            </a:r>
            <a:r>
              <a:rPr lang="en-US" dirty="0" smtClean="0"/>
              <a:t>/~</a:t>
            </a:r>
            <a:r>
              <a:rPr lang="en-US" dirty="0" err="1" smtClean="0"/>
              <a:t>rkarim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9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"/>
    </mc:Choice>
    <mc:Fallback xmlns="">
      <p:transition xmlns:p14="http://schemas.microsoft.com/office/powerpoint/2010/main" spd="slow" advTm="93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 (Beacon)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"/>
    </mc:Choice>
    <mc:Fallback xmlns="">
      <p:transition xmlns:p14="http://schemas.microsoft.com/office/powerpoint/2010/main" spd="slow" advTm="71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Proof of concept example: Customize-shortcut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703458"/>
            <a:ext cx="8229600" cy="4403770"/>
          </a:xfrm>
          <a:prstGeom prst="rect">
            <a:avLst/>
          </a:prstGeom>
          <a:solidFill>
            <a:srgbClr val="FFF47C">
              <a:alpha val="54000"/>
            </a:srgbClr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800" dirty="0" err="1">
                <a:latin typeface="Courier"/>
                <a:cs typeface="Courier"/>
              </a:rPr>
              <a:t>const</a:t>
            </a:r>
            <a:r>
              <a:rPr lang="en-US" sz="1800" dirty="0">
                <a:latin typeface="Courier"/>
                <a:cs typeface="Courier"/>
              </a:rPr>
              <a:t> {Cc, </a:t>
            </a:r>
            <a:r>
              <a:rPr lang="en-US" sz="1800" dirty="0" err="1">
                <a:latin typeface="Courier"/>
                <a:cs typeface="Courier"/>
              </a:rPr>
              <a:t>Ci</a:t>
            </a:r>
            <a:r>
              <a:rPr lang="en-US" sz="1800" dirty="0">
                <a:latin typeface="Courier"/>
                <a:cs typeface="Courier"/>
              </a:rPr>
              <a:t>} = require("chrome")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let </a:t>
            </a:r>
            <a:r>
              <a:rPr lang="en-US" sz="1800" dirty="0">
                <a:latin typeface="Courier"/>
                <a:cs typeface="Courier"/>
              </a:rPr>
              <a:t>Preferences = {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branches</a:t>
            </a:r>
            <a:r>
              <a:rPr lang="en-US" sz="1800" dirty="0">
                <a:latin typeface="Courier"/>
                <a:cs typeface="Courier"/>
              </a:rPr>
              <a:t>: {}</a:t>
            </a:r>
            <a:r>
              <a:rPr lang="en-US" sz="1800" dirty="0" smtClean="0">
                <a:latin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.. .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smtClean="0">
                <a:latin typeface="Courier"/>
                <a:cs typeface="Courier"/>
              </a:rPr>
              <a:t> </a:t>
            </a:r>
            <a:r>
              <a:rPr lang="en-US" sz="1800" dirty="0" err="1" smtClean="0">
                <a:latin typeface="Courier"/>
                <a:cs typeface="Courier"/>
              </a:rPr>
              <a:t>getBranch</a:t>
            </a:r>
            <a:r>
              <a:rPr lang="en-US" sz="1800" dirty="0">
                <a:latin typeface="Courier"/>
                <a:cs typeface="Courier"/>
              </a:rPr>
              <a:t>: function (name) </a:t>
            </a:r>
            <a:r>
              <a:rPr lang="en-US" sz="1800" dirty="0" smtClean="0">
                <a:latin typeface="Courier"/>
                <a:cs typeface="Courier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	</a:t>
            </a:r>
            <a:r>
              <a:rPr lang="en-US" sz="1800" dirty="0" smtClean="0">
                <a:latin typeface="Courier"/>
                <a:cs typeface="Courier"/>
              </a:rPr>
              <a:t>let </a:t>
            </a:r>
            <a:r>
              <a:rPr lang="en-US" sz="1800" dirty="0">
                <a:latin typeface="Courier"/>
                <a:cs typeface="Courier"/>
              </a:rPr>
              <a:t>branch 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dirty="0">
                <a:latin typeface="Courier"/>
                <a:cs typeface="Courier"/>
              </a:rPr>
              <a:t>Cc["@</a:t>
            </a:r>
            <a:r>
              <a:rPr lang="en-US" sz="1800" dirty="0" err="1">
                <a:latin typeface="Courier"/>
                <a:cs typeface="Courier"/>
              </a:rPr>
              <a:t>mozilla.org</a:t>
            </a:r>
            <a:r>
              <a:rPr lang="en-US" sz="1800" dirty="0">
                <a:latin typeface="Courier"/>
                <a:cs typeface="Courier"/>
              </a:rPr>
              <a:t>/preferences-service;1"]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	    .</a:t>
            </a:r>
            <a:r>
              <a:rPr lang="en-US" sz="1800" dirty="0" err="1">
                <a:latin typeface="Courier"/>
                <a:cs typeface="Courier"/>
              </a:rPr>
              <a:t>getService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err="1">
                <a:latin typeface="Courier"/>
                <a:cs typeface="Courier"/>
              </a:rPr>
              <a:t>Ci.nsIPrefService</a:t>
            </a:r>
            <a:r>
              <a:rPr lang="en-US" sz="1800" dirty="0">
                <a:latin typeface="Courier"/>
                <a:cs typeface="Courier"/>
              </a:rPr>
              <a:t>).</a:t>
            </a:r>
            <a:r>
              <a:rPr lang="en-US" sz="1800" dirty="0" err="1">
                <a:latin typeface="Courier"/>
                <a:cs typeface="Courier"/>
              </a:rPr>
              <a:t>getBranch</a:t>
            </a:r>
            <a:r>
              <a:rPr lang="en-US" sz="1800" dirty="0">
                <a:latin typeface="Courier"/>
                <a:cs typeface="Courier"/>
              </a:rPr>
              <a:t>(name)</a:t>
            </a:r>
            <a:r>
              <a:rPr lang="en-US" sz="18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…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  return this. branches [</a:t>
            </a:r>
            <a:r>
              <a:rPr lang="en-US" sz="1800" dirty="0">
                <a:latin typeface="Courier"/>
                <a:cs typeface="Courier"/>
              </a:rPr>
              <a:t>name] = branch;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   }</a:t>
            </a:r>
            <a:r>
              <a:rPr lang="en-US" sz="1800" dirty="0">
                <a:latin typeface="Courier"/>
                <a:cs typeface="Courier"/>
              </a:rPr>
              <a:t>, ... </a:t>
            </a:r>
            <a:endParaRPr lang="en-US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};</a:t>
            </a:r>
          </a:p>
          <a:p>
            <a:pPr marL="0" indent="0">
              <a:buNone/>
            </a:pPr>
            <a:r>
              <a:rPr lang="en-US" sz="1800" dirty="0" smtClean="0">
                <a:latin typeface="Courier"/>
                <a:cs typeface="Courier"/>
              </a:rPr>
              <a:t>exports. Preferences </a:t>
            </a:r>
            <a:r>
              <a:rPr lang="en-US" sz="1800" dirty="0">
                <a:latin typeface="Courier"/>
                <a:cs typeface="Courier"/>
              </a:rPr>
              <a:t>= Preferences</a:t>
            </a:r>
            <a:r>
              <a:rPr lang="en-US" sz="1800" dirty="0"/>
              <a:t>;</a:t>
            </a:r>
            <a:endParaRPr lang="en-US" sz="1800" dirty="0" smtClean="0">
              <a:latin typeface="Courier"/>
              <a:cs typeface="Couri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58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675781" y="5419305"/>
            <a:ext cx="1658130" cy="321854"/>
          </a:xfrm>
          <a:prstGeom prst="rect">
            <a:avLst/>
          </a:prstGeom>
          <a:noFill/>
          <a:ln w="57150" cmpd="sng">
            <a:solidFill>
              <a:srgbClr val="FF23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95600" y="4444396"/>
            <a:ext cx="1223495" cy="299422"/>
          </a:xfrm>
          <a:prstGeom prst="rect">
            <a:avLst/>
          </a:prstGeom>
          <a:noFill/>
          <a:ln w="57150" cmpd="sng">
            <a:solidFill>
              <a:srgbClr val="FF23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4292" y="2119516"/>
            <a:ext cx="1684588" cy="299422"/>
          </a:xfrm>
          <a:prstGeom prst="rect">
            <a:avLst/>
          </a:prstGeom>
          <a:noFill/>
          <a:ln w="57150" cmpd="sng">
            <a:solidFill>
              <a:srgbClr val="FF23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405" y="3445539"/>
            <a:ext cx="1040739" cy="299422"/>
          </a:xfrm>
          <a:prstGeom prst="rect">
            <a:avLst/>
          </a:prstGeom>
          <a:noFill/>
          <a:ln w="57150" cmpd="sng">
            <a:solidFill>
              <a:srgbClr val="FF230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Arial"/>
                <a:cs typeface="Arial"/>
              </a:rPr>
              <a:t>Datalog</a:t>
            </a:r>
            <a:r>
              <a:rPr lang="en-US" dirty="0" smtClean="0">
                <a:latin typeface="Arial"/>
                <a:cs typeface="Arial"/>
              </a:rPr>
              <a:t> relations: capability flow analysis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271137"/>
              </p:ext>
            </p:extLst>
          </p:nvPr>
        </p:nvGraphicFramePr>
        <p:xfrm>
          <a:off x="457200" y="1530927"/>
          <a:ext cx="8229602" cy="25704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906526"/>
                <a:gridCol w="2610683"/>
                <a:gridCol w="371239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Points-to analysis</a:t>
                      </a:r>
                      <a:endParaRPr lang="en-US" dirty="0" smtClean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Relation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Heap Mapping</a:t>
                      </a:r>
                      <a:endParaRPr lang="en-US" b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ptsTo</a:t>
                      </a:r>
                      <a:r>
                        <a:rPr lang="en-US" dirty="0" smtClean="0"/>
                        <a:t>(V, H)</a:t>
                      </a:r>
                      <a:endParaRPr lang="en-US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Variable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points-to relation</a:t>
                      </a:r>
                      <a:endParaRPr lang="en-US" b="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heapPtsTo</a:t>
                      </a:r>
                      <a:r>
                        <a:rPr lang="en-US" dirty="0" smtClean="0"/>
                        <a:t>(H1, F, H2)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Heap objects points-to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relation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Object Manipulation</a:t>
                      </a:r>
                    </a:p>
                    <a:p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assign(V1, V2)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Variable assignment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store(V1, F, V2)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Field store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load(V1, V2, F)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Field Load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655576"/>
              </p:ext>
            </p:extLst>
          </p:nvPr>
        </p:nvGraphicFramePr>
        <p:xfrm>
          <a:off x="390121" y="4674756"/>
          <a:ext cx="8229600" cy="101092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034424"/>
                <a:gridCol w="2609273"/>
                <a:gridCol w="358590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Taint Inference</a:t>
                      </a:r>
                      <a:endParaRPr lang="en-US" dirty="0" smtClean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Relation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Description</a:t>
                      </a:r>
                      <a:endParaRPr lang="en-US" b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Capability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/>
                          <a:cs typeface="Arial"/>
                        </a:rPr>
                        <a:t> flow</a:t>
                      </a:r>
                      <a:endParaRPr lang="en-US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isTainted</a:t>
                      </a:r>
                      <a:r>
                        <a:rPr lang="en-US" dirty="0" smtClean="0"/>
                        <a:t>(H, P)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Heap object</a:t>
                      </a:r>
                      <a:r>
                        <a:rPr lang="en-US" baseline="0" dirty="0" smtClean="0">
                          <a:latin typeface="Arial"/>
                          <a:cs typeface="Arial"/>
                        </a:rPr>
                        <a:t> taint value P</a:t>
                      </a:r>
                      <a:endParaRPr lang="en-US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90004" y="2207250"/>
            <a:ext cx="6229717" cy="3227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90004" y="3316687"/>
            <a:ext cx="6229717" cy="3227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057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 Extension ecosystem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6</a:t>
            </a:fld>
            <a:endParaRPr lang="en-US"/>
          </a:p>
        </p:txBody>
      </p:sp>
      <p:sp>
        <p:nvSpPr>
          <p:cNvPr id="6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pic>
        <p:nvPicPr>
          <p:cNvPr id="25" name="Picture 24" descr="u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743" y="2602622"/>
            <a:ext cx="1554480" cy="1554480"/>
          </a:xfrm>
          <a:prstGeom prst="rect">
            <a:avLst/>
          </a:prstGeom>
        </p:spPr>
      </p:pic>
      <p:cxnSp>
        <p:nvCxnSpPr>
          <p:cNvPr id="36" name="Curved Connector 35"/>
          <p:cNvCxnSpPr/>
          <p:nvPr/>
        </p:nvCxnSpPr>
        <p:spPr>
          <a:xfrm flipV="1">
            <a:off x="1589240" y="1924582"/>
            <a:ext cx="1763560" cy="1515444"/>
          </a:xfrm>
          <a:prstGeom prst="curvedConnector3">
            <a:avLst>
              <a:gd name="adj1" fmla="val 899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4999094" y="1924581"/>
            <a:ext cx="2452305" cy="660400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0800000" flipV="1">
            <a:off x="2721279" y="3083922"/>
            <a:ext cx="1268894" cy="1083367"/>
          </a:xfrm>
          <a:prstGeom prst="curvedConnector3">
            <a:avLst>
              <a:gd name="adj1" fmla="val 23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2701123" y="4434380"/>
            <a:ext cx="4454834" cy="463660"/>
          </a:xfrm>
          <a:custGeom>
            <a:avLst/>
            <a:gdLst>
              <a:gd name="connsiteX0" fmla="*/ 4454834 w 4454834"/>
              <a:gd name="connsiteY0" fmla="*/ 0 h 463660"/>
              <a:gd name="connsiteX1" fmla="*/ 2479387 w 4454834"/>
              <a:gd name="connsiteY1" fmla="*/ 463583 h 463660"/>
              <a:gd name="connsiteX2" fmla="*/ 0 w 4454834"/>
              <a:gd name="connsiteY2" fmla="*/ 40311 h 46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54834" h="463660">
                <a:moveTo>
                  <a:pt x="4454834" y="0"/>
                </a:moveTo>
                <a:cubicBezTo>
                  <a:pt x="3838346" y="228432"/>
                  <a:pt x="3221859" y="456865"/>
                  <a:pt x="2479387" y="463583"/>
                </a:cubicBezTo>
                <a:cubicBezTo>
                  <a:pt x="1736915" y="470302"/>
                  <a:pt x="0" y="40311"/>
                  <a:pt x="0" y="40311"/>
                </a:cubicBezTo>
              </a:path>
            </a:pathLst>
          </a:cu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5333996" y="1598954"/>
            <a:ext cx="2377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Feature-rich platform</a:t>
            </a:r>
            <a:endParaRPr lang="en-US" dirty="0"/>
          </a:p>
        </p:txBody>
      </p:sp>
      <p:pic>
        <p:nvPicPr>
          <p:cNvPr id="63" name="Picture 62" descr="dolla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64" y="4009770"/>
            <a:ext cx="567241" cy="554747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2804172" y="3139270"/>
            <a:ext cx="1166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Privileged API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406705" y="1964808"/>
            <a:ext cx="138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Increased download</a:t>
            </a:r>
            <a:endParaRPr lang="en-US" dirty="0"/>
          </a:p>
        </p:txBody>
      </p:sp>
      <p:pic>
        <p:nvPicPr>
          <p:cNvPr id="3" name="Picture 2" descr="u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0" y="3295615"/>
            <a:ext cx="1238134" cy="1083367"/>
          </a:xfrm>
          <a:prstGeom prst="rect">
            <a:avLst/>
          </a:prstGeom>
        </p:spPr>
      </p:pic>
      <p:pic>
        <p:nvPicPr>
          <p:cNvPr id="4" name="Picture 3" descr="u1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240" y="3973022"/>
            <a:ext cx="997094" cy="811920"/>
          </a:xfrm>
          <a:prstGeom prst="rect">
            <a:avLst/>
          </a:prstGeom>
        </p:spPr>
      </p:pic>
      <p:pic>
        <p:nvPicPr>
          <p:cNvPr id="9" name="Picture 8" descr="u5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" y="3977215"/>
            <a:ext cx="1010979" cy="899824"/>
          </a:xfrm>
          <a:prstGeom prst="rect">
            <a:avLst/>
          </a:prstGeom>
        </p:spPr>
      </p:pic>
      <p:sp>
        <p:nvSpPr>
          <p:cNvPr id="10" name="Rounded Rectangle 9"/>
          <p:cNvSpPr>
            <a:spLocks noChangeAspect="1"/>
          </p:cNvSpPr>
          <p:nvPr/>
        </p:nvSpPr>
        <p:spPr>
          <a:xfrm>
            <a:off x="1837334" y="1822933"/>
            <a:ext cx="263467" cy="23043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>
            <a:spLocks noChangeAspect="1"/>
          </p:cNvSpPr>
          <p:nvPr/>
        </p:nvSpPr>
        <p:spPr>
          <a:xfrm>
            <a:off x="1457506" y="2200561"/>
            <a:ext cx="263467" cy="23043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ba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5011"/>
            <a:ext cx="1599303" cy="1599303"/>
          </a:xfrm>
          <a:prstGeom prst="rect">
            <a:avLst/>
          </a:prstGeom>
        </p:spPr>
      </p:pic>
      <p:pic>
        <p:nvPicPr>
          <p:cNvPr id="23" name="Picture 22" descr="ap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596" y="2663184"/>
            <a:ext cx="337820" cy="302260"/>
          </a:xfrm>
          <a:prstGeom prst="rect">
            <a:avLst/>
          </a:prstGeom>
        </p:spPr>
      </p:pic>
      <p:pic>
        <p:nvPicPr>
          <p:cNvPr id="40" name="Picture 39" descr="ap1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60" y="2370551"/>
            <a:ext cx="337820" cy="302260"/>
          </a:xfrm>
          <a:prstGeom prst="rect">
            <a:avLst/>
          </a:prstGeom>
        </p:spPr>
      </p:pic>
      <p:pic>
        <p:nvPicPr>
          <p:cNvPr id="41" name="Picture 40" descr="dolla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53" y="4162170"/>
            <a:ext cx="567241" cy="554747"/>
          </a:xfrm>
          <a:prstGeom prst="rect">
            <a:avLst/>
          </a:prstGeom>
        </p:spPr>
      </p:pic>
      <p:sp>
        <p:nvSpPr>
          <p:cNvPr id="43" name="Rounded Rectangle 42"/>
          <p:cNvSpPr>
            <a:spLocks noChangeAspect="1"/>
          </p:cNvSpPr>
          <p:nvPr/>
        </p:nvSpPr>
        <p:spPr>
          <a:xfrm>
            <a:off x="3990173" y="2040686"/>
            <a:ext cx="263467" cy="230439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353039" y="2045897"/>
            <a:ext cx="263467" cy="230439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/>
          <p:cNvSpPr>
            <a:spLocks noChangeAspect="1"/>
          </p:cNvSpPr>
          <p:nvPr/>
        </p:nvSpPr>
        <p:spPr>
          <a:xfrm>
            <a:off x="3659740" y="2027880"/>
            <a:ext cx="263467" cy="230439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>
            <a:spLocks noChangeAspect="1"/>
          </p:cNvSpPr>
          <p:nvPr/>
        </p:nvSpPr>
        <p:spPr>
          <a:xfrm>
            <a:off x="3991845" y="2389824"/>
            <a:ext cx="263467" cy="23043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>
            <a:spLocks noChangeAspect="1"/>
          </p:cNvSpPr>
          <p:nvPr/>
        </p:nvSpPr>
        <p:spPr>
          <a:xfrm>
            <a:off x="4353039" y="2389824"/>
            <a:ext cx="263467" cy="230439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users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328" y="3460815"/>
            <a:ext cx="1560872" cy="1560872"/>
          </a:xfrm>
          <a:prstGeom prst="rect">
            <a:avLst/>
          </a:prstGeom>
        </p:spPr>
      </p:pic>
      <p:pic>
        <p:nvPicPr>
          <p:cNvPr id="48" name="Picture 47" descr="ff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65" y="1687160"/>
            <a:ext cx="265159" cy="26515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255313" y="2965445"/>
            <a:ext cx="584151" cy="1007577"/>
          </a:xfrm>
          <a:prstGeom prst="straightConnector1">
            <a:avLst/>
          </a:prstGeom>
          <a:ln>
            <a:prstDash val="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900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65"/>
    </mc:Choice>
    <mc:Fallback xmlns="">
      <p:transition xmlns:p14="http://schemas.microsoft.com/office/powerpoint/2010/main" spd="slow" advTm="11816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/>
      <p:bldP spid="64" grpId="0"/>
      <p:bldP spid="66" grpId="0"/>
      <p:bldP spid="10" grpId="0" animBg="1"/>
      <p:bldP spid="32" grpId="0" animBg="1"/>
      <p:bldP spid="43" grpId="0" animBg="1"/>
      <p:bldP spid="4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JavaScript statement processing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525955"/>
              </p:ext>
            </p:extLst>
          </p:nvPr>
        </p:nvGraphicFramePr>
        <p:xfrm>
          <a:off x="1138284" y="1672821"/>
          <a:ext cx="7145159" cy="2123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24665"/>
                <a:gridCol w="2557655"/>
                <a:gridCol w="29628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Statement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Example Code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Generated Facts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ASSIGN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 = v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baseline="-25000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assign(v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, v</a:t>
                      </a:r>
                      <a:r>
                        <a:rPr lang="en-US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OBJECT LITERAL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v = {}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ptsTo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(v, </a:t>
                      </a:r>
                      <a:r>
                        <a:rPr lang="en-US" sz="1800" kern="1200" dirty="0" err="1" smtClean="0">
                          <a:latin typeface="Arial"/>
                          <a:cs typeface="Arial"/>
                        </a:rPr>
                        <a:t>h</a:t>
                      </a:r>
                      <a:r>
                        <a:rPr lang="en-US" sz="1800" kern="1200" baseline="-25000" dirty="0" err="1" smtClean="0">
                          <a:latin typeface="Arial"/>
                          <a:cs typeface="Arial"/>
                        </a:rPr>
                        <a:t>fresh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STORE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800" kern="1200" baseline="-250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.f = v</a:t>
                      </a:r>
                      <a:r>
                        <a:rPr lang="en-US" sz="1800" kern="1200" baseline="-25000" dirty="0" smtClean="0">
                          <a:latin typeface="Arial"/>
                          <a:cs typeface="Arial"/>
                        </a:rPr>
                        <a:t>2</a:t>
                      </a:r>
                      <a:endParaRPr lang="en-US" baseline="-25000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kern="1200" dirty="0" smtClean="0">
                          <a:latin typeface="Arial"/>
                          <a:cs typeface="Arial"/>
                        </a:rPr>
                        <a:t>store(v</a:t>
                      </a:r>
                      <a:r>
                        <a:rPr lang="da-DK" sz="1800" kern="1200" baseline="-250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da-DK" sz="1800" kern="1200" dirty="0" smtClean="0">
                          <a:latin typeface="Arial"/>
                          <a:cs typeface="Arial"/>
                        </a:rPr>
                        <a:t>, f, v</a:t>
                      </a:r>
                      <a:r>
                        <a:rPr lang="da-DK" sz="1800" kern="12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da-DK" sz="1800" kern="1200" dirty="0" smtClean="0">
                          <a:latin typeface="Arial"/>
                          <a:cs typeface="Arial"/>
                        </a:rPr>
                        <a:t>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/>
                          <a:cs typeface="Arial"/>
                        </a:rPr>
                        <a:t>LOAD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v</a:t>
                      </a:r>
                      <a:r>
                        <a:rPr lang="en-US" sz="1800" kern="1200" baseline="-250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 = v</a:t>
                      </a:r>
                      <a:r>
                        <a:rPr lang="en-US" sz="1800" kern="12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.f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load(v</a:t>
                      </a:r>
                      <a:r>
                        <a:rPr lang="en-US" sz="1800" kern="1200" baseline="-2500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, v</a:t>
                      </a:r>
                      <a:r>
                        <a:rPr lang="en-US" sz="1800" kern="1200" baseline="-25000" dirty="0" smtClean="0"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Arial"/>
                          <a:cs typeface="Arial"/>
                        </a:rPr>
                        <a:t>, f)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60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38284" y="3098402"/>
            <a:ext cx="7145159" cy="3227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38284" y="2422596"/>
            <a:ext cx="7145159" cy="63899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08413" y="6265863"/>
            <a:ext cx="5205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[</a:t>
            </a:r>
            <a:r>
              <a:rPr lang="en-US" sz="1400" i="1" dirty="0">
                <a:solidFill>
                  <a:srgbClr val="6B6BCF"/>
                </a:solidFill>
                <a:latin typeface="Arial" charset="0"/>
                <a:cs typeface="Arial" charset="0"/>
              </a:rPr>
              <a:t>Gatekeeper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6B6BCF"/>
                </a:solidFill>
                <a:latin typeface="Arial" charset="0"/>
                <a:cs typeface="Arial" charset="0"/>
              </a:rPr>
              <a:t>Guarnieri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 </a:t>
            </a:r>
            <a:r>
              <a:rPr lang="en-US" sz="1400" i="1" dirty="0">
                <a:solidFill>
                  <a:srgbClr val="6B6BCF"/>
                </a:solidFill>
                <a:latin typeface="Arial" charset="0"/>
                <a:cs typeface="Arial" charset="0"/>
              </a:rPr>
              <a:t>et al.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, </a:t>
            </a:r>
            <a:r>
              <a:rPr lang="en-US" sz="1400" dirty="0" err="1">
                <a:solidFill>
                  <a:srgbClr val="6B6BCF"/>
                </a:solidFill>
                <a:latin typeface="Arial" charset="0"/>
                <a:cs typeface="Arial" charset="0"/>
              </a:rPr>
              <a:t>Usenix</a:t>
            </a:r>
            <a:r>
              <a:rPr 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 Security</a:t>
            </a:r>
            <a:r>
              <a:rPr lang="ja-JP" altLang="en-US" sz="1400" dirty="0">
                <a:solidFill>
                  <a:srgbClr val="6B6BCF"/>
                </a:solidFill>
                <a:latin typeface="Arial" charset="0"/>
                <a:cs typeface="Arial" charset="0"/>
              </a:rPr>
              <a:t>’</a:t>
            </a:r>
            <a:r>
              <a:rPr lang="en-US" altLang="ja-JP" sz="1400" dirty="0">
                <a:solidFill>
                  <a:srgbClr val="6B6BCF"/>
                </a:solidFill>
                <a:latin typeface="Arial" charset="0"/>
                <a:cs typeface="Arial" charset="0"/>
              </a:rPr>
              <a:t>09]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30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Inference rules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863620"/>
              </p:ext>
            </p:extLst>
          </p:nvPr>
        </p:nvGraphicFramePr>
        <p:xfrm>
          <a:off x="714912" y="1600200"/>
          <a:ext cx="7752612" cy="17526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48720"/>
                <a:gridCol w="441783"/>
                <a:gridCol w="5062109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Basic Rules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, H) 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Arial"/>
                        </a:rPr>
                        <a:t>:-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cs-CZ" sz="1800" kern="1200" dirty="0" err="1" smtClean="0">
                          <a:latin typeface="+mn-lt"/>
                          <a:cs typeface="Arial"/>
                        </a:rPr>
                        <a:t>ptsTo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(V</a:t>
                      </a:r>
                      <a:r>
                        <a:rPr lang="cs-CZ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cs-CZ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H),</a:t>
                      </a:r>
                      <a:r>
                        <a:rPr lang="cs-CZ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cs-CZ" sz="1800" kern="1200" dirty="0" err="1" smtClean="0">
                          <a:latin typeface="+mn-lt"/>
                          <a:cs typeface="Arial"/>
                        </a:rPr>
                        <a:t>assign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(V</a:t>
                      </a:r>
                      <a:r>
                        <a:rPr lang="cs-CZ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, V</a:t>
                      </a:r>
                      <a:r>
                        <a:rPr lang="cs-CZ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 )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kern="1200" dirty="0" err="1" smtClean="0">
                          <a:latin typeface="+mn-lt"/>
                          <a:cs typeface="Arial"/>
                        </a:rPr>
                        <a:t>ptsTo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(V</a:t>
                      </a:r>
                      <a:r>
                        <a:rPr lang="cs-CZ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, H</a:t>
                      </a:r>
                      <a:r>
                        <a:rPr lang="cs-CZ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cs-CZ" sz="1800" kern="1200" dirty="0" smtClean="0">
                          <a:latin typeface="+mn-lt"/>
                          <a:cs typeface="Arial"/>
                        </a:rPr>
                        <a:t>)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Arial"/>
                        </a:rPr>
                        <a:t>:-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load(V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F),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H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),	</a:t>
                      </a:r>
                    </a:p>
                    <a:p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heapPtsTo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(H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 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F,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H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 )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heapPtsTo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(H1, F, H2)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Arial"/>
                        </a:rPr>
                        <a:t>:-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store(V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, F, 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), </a:t>
                      </a:r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(V1, H1),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(V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, H</a:t>
                      </a:r>
                      <a:r>
                        <a:rPr lang="en-US" sz="1800" kern="1200" baseline="-25000" dirty="0" smtClean="0">
                          <a:latin typeface="+mn-lt"/>
                          <a:cs typeface="Arial"/>
                        </a:rPr>
                        <a:t>2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)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61</a:t>
            </a:fld>
            <a:endParaRPr lang="en-US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661874"/>
              </p:ext>
            </p:extLst>
          </p:nvPr>
        </p:nvGraphicFramePr>
        <p:xfrm>
          <a:off x="647833" y="4076337"/>
          <a:ext cx="7752613" cy="741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252634"/>
                <a:gridCol w="376008"/>
                <a:gridCol w="5123971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Taint Propagation</a:t>
                      </a:r>
                      <a:endParaRPr lang="en-US" b="1" dirty="0">
                        <a:latin typeface="Arial"/>
                        <a:cs typeface="Arial"/>
                      </a:endParaRPr>
                    </a:p>
                  </a:txBody>
                  <a:tcPr marL="91441" marR="9144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isTainted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(H1, P)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n-lt"/>
                          <a:cs typeface="Arial"/>
                        </a:rPr>
                        <a:t>:-</a:t>
                      </a:r>
                      <a:endParaRPr lang="en-US" dirty="0">
                        <a:latin typeface="+mn-lt"/>
                        <a:cs typeface="Arial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heapPtsTo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(H1, F,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H2 ),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err="1" smtClean="0">
                          <a:latin typeface="+mn-lt"/>
                          <a:cs typeface="Arial"/>
                        </a:rPr>
                        <a:t>isTainted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(H2,</a:t>
                      </a:r>
                      <a:r>
                        <a:rPr lang="en-US" sz="1800" kern="1200" baseline="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en-US" sz="1800" kern="1200" dirty="0" smtClean="0">
                          <a:latin typeface="+mn-lt"/>
                          <a:cs typeface="Arial"/>
                        </a:rPr>
                        <a:t>P)</a:t>
                      </a:r>
                    </a:p>
                  </a:txBody>
                  <a:tcPr marL="91441" marR="91441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14913" y="3030071"/>
            <a:ext cx="7685534" cy="32272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42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Capability leak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latin typeface="Arial"/>
              <a:cs typeface="Arial"/>
            </a:endParaRPr>
          </a:p>
          <a:p>
            <a:r>
              <a:rPr lang="en-US" sz="2800" dirty="0" smtClean="0">
                <a:latin typeface="Arial"/>
                <a:cs typeface="Arial"/>
              </a:rPr>
              <a:t>Multiple ways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Direct </a:t>
            </a:r>
            <a:r>
              <a:rPr lang="en-US" sz="2400" dirty="0">
                <a:latin typeface="Arial"/>
                <a:cs typeface="Arial"/>
              </a:rPr>
              <a:t>references </a:t>
            </a:r>
            <a:r>
              <a:rPr lang="en-US" sz="2400" dirty="0" smtClean="0">
                <a:latin typeface="Arial"/>
                <a:cs typeface="Arial"/>
              </a:rPr>
              <a:t>to privileged resources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Functions returning references to </a:t>
            </a:r>
            <a:r>
              <a:rPr lang="en-US" sz="2400" dirty="0" smtClean="0">
                <a:latin typeface="Arial"/>
                <a:cs typeface="Arial"/>
              </a:rPr>
              <a:t>privileged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62</a:t>
            </a:fld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62232" y="3761685"/>
            <a:ext cx="5903766" cy="2525307"/>
          </a:xfrm>
          <a:prstGeom prst="rect">
            <a:avLst/>
          </a:prstGeom>
          <a:solidFill>
            <a:srgbClr val="FFF47C">
              <a:alpha val="50000"/>
            </a:srgb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endParaRPr lang="en-US" dirty="0">
              <a:latin typeface="Courier" charset="0"/>
              <a:cs typeface="Courier" charset="0"/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latin typeface="Courier" charset="0"/>
                <a:cs typeface="Courier" charset="0"/>
              </a:rPr>
              <a:t>var</a:t>
            </a:r>
            <a:r>
              <a:rPr lang="en-US" dirty="0" smtClean="0">
                <a:latin typeface="Courier" charset="0"/>
                <a:cs typeface="Courier" charset="0"/>
              </a:rPr>
              <a:t> </a:t>
            </a:r>
            <a:r>
              <a:rPr lang="en-US" dirty="0" err="1" smtClean="0">
                <a:latin typeface="Courier" charset="0"/>
                <a:cs typeface="Courier" charset="0"/>
              </a:rPr>
              <a:t>fileSystemPtr</a:t>
            </a:r>
            <a:r>
              <a:rPr lang="en-US" dirty="0" smtClean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</a:rPr>
              <a:t>= </a:t>
            </a:r>
            <a:r>
              <a:rPr lang="en-US" dirty="0" err="1">
                <a:latin typeface="Courier" charset="0"/>
                <a:cs typeface="Courier" charset="0"/>
              </a:rPr>
              <a:t>accessToFileSystem</a:t>
            </a:r>
            <a:r>
              <a:rPr lang="en-US" dirty="0">
                <a:latin typeface="Courier" charset="0"/>
                <a:cs typeface="Courier" charset="0"/>
              </a:rPr>
              <a:t>();</a:t>
            </a:r>
          </a:p>
          <a:p>
            <a:pPr>
              <a:lnSpc>
                <a:spcPct val="110000"/>
              </a:lnSpc>
            </a:pPr>
            <a:endParaRPr lang="en-US" dirty="0" smtClean="0">
              <a:latin typeface="Courier" charset="0"/>
              <a:cs typeface="Courier" charset="0"/>
            </a:endParaRPr>
          </a:p>
          <a:p>
            <a:pPr>
              <a:lnSpc>
                <a:spcPct val="110000"/>
              </a:lnSpc>
            </a:pPr>
            <a:r>
              <a:rPr lang="en-US" dirty="0" err="1" smtClean="0">
                <a:latin typeface="Courier" charset="0"/>
                <a:cs typeface="Courier" charset="0"/>
              </a:rPr>
              <a:t>exports.fileSystemPtr</a:t>
            </a:r>
            <a:r>
              <a:rPr lang="en-US" dirty="0" smtClean="0">
                <a:latin typeface="Courier" charset="0"/>
                <a:cs typeface="Courier" charset="0"/>
              </a:rPr>
              <a:t> </a:t>
            </a:r>
            <a:r>
              <a:rPr lang="en-US" dirty="0">
                <a:latin typeface="Courier" charset="0"/>
                <a:cs typeface="Courier" charset="0"/>
              </a:rPr>
              <a:t>= </a:t>
            </a:r>
            <a:r>
              <a:rPr lang="en-US" dirty="0" err="1" smtClean="0">
                <a:latin typeface="Courier" charset="0"/>
                <a:cs typeface="Courier" charset="0"/>
              </a:rPr>
              <a:t>fileSystemPtr</a:t>
            </a:r>
            <a:r>
              <a:rPr lang="en-US" dirty="0" smtClean="0">
                <a:latin typeface="Courier" charset="0"/>
                <a:cs typeface="Courier" charset="0"/>
              </a:rPr>
              <a:t>;</a:t>
            </a:r>
          </a:p>
          <a:p>
            <a:pPr>
              <a:lnSpc>
                <a:spcPct val="110000"/>
              </a:lnSpc>
            </a:pPr>
            <a:endParaRPr lang="en-US" dirty="0" smtClean="0">
              <a:latin typeface="Courier" charset="0"/>
              <a:cs typeface="Courier" charset="0"/>
            </a:endParaRPr>
          </a:p>
          <a:p>
            <a:pPr>
              <a:lnSpc>
                <a:spcPct val="110000"/>
              </a:lnSpc>
            </a:pPr>
            <a:r>
              <a:rPr lang="en-US" dirty="0" err="1">
                <a:latin typeface="Courier" charset="0"/>
                <a:cs typeface="Courier" charset="0"/>
              </a:rPr>
              <a:t>exports.getFileSystem</a:t>
            </a:r>
            <a:r>
              <a:rPr lang="en-US" dirty="0">
                <a:latin typeface="Courier" charset="0"/>
                <a:cs typeface="Courier" charset="0"/>
              </a:rPr>
              <a:t>  = function(</a:t>
            </a:r>
            <a:r>
              <a:rPr lang="en-US" dirty="0" smtClean="0">
                <a:latin typeface="Courier" charset="0"/>
                <a:cs typeface="Courier" charset="0"/>
              </a:rPr>
              <a:t>){</a:t>
            </a:r>
            <a:endParaRPr lang="en-US" dirty="0">
              <a:latin typeface="Courier" charset="0"/>
              <a:cs typeface="Courier" charset="0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Courier" charset="0"/>
                <a:cs typeface="Courier" charset="0"/>
              </a:rPr>
              <a:t>   	return </a:t>
            </a:r>
            <a:r>
              <a:rPr lang="en-US" dirty="0" err="1" smtClean="0">
                <a:latin typeface="Courier" charset="0"/>
                <a:cs typeface="Courier" charset="0"/>
              </a:rPr>
              <a:t>fileSystemPtr</a:t>
            </a:r>
            <a:r>
              <a:rPr lang="en-US" dirty="0" smtClean="0">
                <a:latin typeface="Courier" charset="0"/>
                <a:cs typeface="Courier" charset="0"/>
              </a:rPr>
              <a:t>;</a:t>
            </a:r>
            <a:endParaRPr lang="en-US" dirty="0">
              <a:latin typeface="Courier" charset="0"/>
              <a:cs typeface="Courier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latin typeface="Courier" charset="0"/>
                <a:cs typeface="Courier" charset="0"/>
              </a:rPr>
              <a:t>}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45710" y="4155931"/>
            <a:ext cx="1882387" cy="28863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78420" y="5364281"/>
            <a:ext cx="5887577" cy="92271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434342" y="3846224"/>
            <a:ext cx="2014537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charset="0"/>
                <a:ea typeface="ＭＳ Ｐゴシック" charset="0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sz="2000" b="1" dirty="0" smtClean="0">
                <a:solidFill>
                  <a:srgbClr val="355D7E"/>
                </a:solidFill>
                <a:latin typeface="Arial"/>
                <a:cs typeface="Arial"/>
              </a:rPr>
              <a:t>File</a:t>
            </a:r>
            <a:endParaRPr lang="en-US" sz="2000" b="1" dirty="0">
              <a:solidFill>
                <a:srgbClr val="355D7E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81454" y="4763915"/>
            <a:ext cx="5339793" cy="269195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Rezwana Karim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1895" y="1411806"/>
            <a:ext cx="7974905" cy="4924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latin typeface="Arial"/>
                <a:cs typeface="Arial"/>
              </a:rPr>
              <a:t>C</a:t>
            </a:r>
            <a:r>
              <a:rPr lang="en-US" sz="2600" dirty="0" smtClean="0">
                <a:latin typeface="Arial"/>
                <a:cs typeface="Arial"/>
              </a:rPr>
              <a:t>apability leaks lead to security principle violation</a:t>
            </a:r>
            <a:endParaRPr lang="en-US" sz="2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9239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6" grpId="0" animBg="1"/>
      <p:bldP spid="14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 (Morpheus)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30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  <a:cs typeface="Arial" charset="0"/>
              </a:rPr>
              <a:t>Module </a:t>
            </a:r>
            <a:r>
              <a:rPr lang="en-US" dirty="0" smtClean="0">
                <a:latin typeface="Arial" charset="0"/>
                <a:cs typeface="Arial" charset="0"/>
              </a:rPr>
              <a:t>template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. . .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getProperty: 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function</a:t>
            </a:r>
            <a:r>
              <a:rPr lang="en-US" sz="1400">
                <a:latin typeface="Courier" charset="0"/>
                <a:cs typeface="Courier" charset="0"/>
              </a:rPr>
              <a:t>() {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 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var</a:t>
            </a:r>
            <a:r>
              <a:rPr lang="en-US" sz="1400">
                <a:latin typeface="Courier" charset="0"/>
                <a:cs typeface="Courier" charset="0"/>
              </a:rPr>
              <a:t> propertyName = 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arguments[</a:t>
            </a:r>
            <a:r>
              <a:rPr lang="en-US" sz="1400">
                <a:latin typeface="Courier" charset="0"/>
                <a:cs typeface="Courier" charset="0"/>
              </a:rPr>
              <a:t>0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]</a:t>
            </a:r>
            <a:r>
              <a:rPr lang="en-US" sz="1400">
                <a:latin typeface="Courier" charset="0"/>
                <a:cs typeface="Courier" charset="0"/>
              </a:rPr>
              <a:t>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 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var</a:t>
            </a:r>
            <a:r>
              <a:rPr lang="en-US" sz="1400">
                <a:latin typeface="Courier" charset="0"/>
                <a:cs typeface="Courier" charset="0"/>
              </a:rPr>
              <a:t> violated = policyChecker.check(&lt;core_module_name&gt;, propertyName);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 </a:t>
            </a:r>
            <a:r>
              <a:rPr lang="en-US" sz="1400">
                <a:solidFill>
                  <a:schemeClr val="accent2"/>
                </a:solidFill>
                <a:latin typeface="Courier" charset="0"/>
                <a:cs typeface="Courier" charset="0"/>
              </a:rPr>
              <a:t>if</a:t>
            </a:r>
            <a:r>
              <a:rPr lang="en-US" sz="1400">
                <a:latin typeface="Courier" charset="0"/>
                <a:cs typeface="Courier" charset="0"/>
              </a:rPr>
              <a:t>(violated) </a:t>
            </a:r>
            <a:r>
              <a:rPr lang="en-US" sz="1400">
                <a:solidFill>
                  <a:srgbClr val="C0504D"/>
                </a:solidFill>
                <a:latin typeface="Courier" charset="0"/>
                <a:cs typeface="Courier" charset="0"/>
              </a:rPr>
              <a:t>return</a:t>
            </a:r>
            <a:r>
              <a:rPr lang="en-US" sz="1400">
                <a:latin typeface="Courier" charset="0"/>
                <a:cs typeface="Courier" charset="0"/>
              </a:rPr>
              <a:t> {};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 var ref = table.getReference(this.id);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 </a:t>
            </a:r>
            <a:r>
              <a:rPr lang="en-US" sz="1400">
                <a:solidFill>
                  <a:srgbClr val="C0504D"/>
                </a:solidFill>
                <a:latin typeface="Courier" charset="0"/>
                <a:cs typeface="Courier" charset="0"/>
              </a:rPr>
              <a:t>switch</a:t>
            </a:r>
            <a:r>
              <a:rPr lang="en-US" sz="1400">
                <a:latin typeface="Courier" charset="0"/>
                <a:cs typeface="Courier" charset="0"/>
              </a:rPr>
              <a:t>(propertyName) {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</a:t>
            </a:r>
            <a:r>
              <a:rPr lang="en-US" sz="1400">
                <a:solidFill>
                  <a:srgbClr val="C0504D"/>
                </a:solidFill>
                <a:latin typeface="Courier" charset="0"/>
                <a:cs typeface="Courier" charset="0"/>
              </a:rPr>
              <a:t>case</a:t>
            </a:r>
            <a:r>
              <a:rPr lang="en-US" sz="1400">
                <a:latin typeface="Courier" charset="0"/>
                <a:cs typeface="Courier" charset="0"/>
              </a:rPr>
              <a:t> ’&lt; depends on the core module &gt;’: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	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var</a:t>
            </a:r>
            <a:r>
              <a:rPr lang="en-US" sz="1400">
                <a:latin typeface="Courier" charset="0"/>
                <a:cs typeface="Courier" charset="0"/>
              </a:rPr>
              <a:t> retval = ref[propertyName];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	</a:t>
            </a:r>
            <a:r>
              <a:rPr lang="en-US" sz="1400">
                <a:solidFill>
                  <a:srgbClr val="008000"/>
                </a:solidFill>
                <a:latin typeface="Courier" charset="0"/>
                <a:cs typeface="Courier" charset="0"/>
              </a:rPr>
              <a:t>var</a:t>
            </a:r>
            <a:r>
              <a:rPr lang="en-US" sz="1400">
                <a:latin typeface="Courier" charset="0"/>
                <a:cs typeface="Courier" charset="0"/>
              </a:rPr>
              <a:t> newref = &lt;new_core_module_instance&gt; ;							    table.setReference(newref.id, retval);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	</a:t>
            </a:r>
            <a:r>
              <a:rPr lang="en-US" sz="1400">
                <a:solidFill>
                  <a:schemeClr val="accent2"/>
                </a:solidFill>
                <a:latin typeface="Courier" charset="0"/>
                <a:cs typeface="Courier" charset="0"/>
              </a:rPr>
              <a:t>return</a:t>
            </a:r>
            <a:r>
              <a:rPr lang="en-US" sz="1400">
                <a:latin typeface="Courier" charset="0"/>
                <a:cs typeface="Courier" charset="0"/>
              </a:rPr>
              <a:t> newref;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	... </a:t>
            </a:r>
            <a:r>
              <a:rPr lang="en-US" sz="1400">
                <a:solidFill>
                  <a:schemeClr val="tx2"/>
                </a:solidFill>
                <a:latin typeface="Courier" charset="0"/>
                <a:cs typeface="Courier" charset="0"/>
              </a:rPr>
              <a:t>/* more case statements */ 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</a:t>
            </a:r>
            <a:r>
              <a:rPr lang="en-US" sz="1400">
                <a:solidFill>
                  <a:srgbClr val="C0504D"/>
                </a:solidFill>
                <a:latin typeface="Courier" charset="0"/>
                <a:cs typeface="Courier" charset="0"/>
              </a:rPr>
              <a:t>default</a:t>
            </a:r>
            <a:r>
              <a:rPr lang="en-US" sz="1400">
                <a:latin typeface="Courier" charset="0"/>
                <a:cs typeface="Courier" charset="0"/>
              </a:rPr>
              <a:t>: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		</a:t>
            </a:r>
            <a:r>
              <a:rPr lang="en-US" sz="1400">
                <a:solidFill>
                  <a:srgbClr val="C0504D"/>
                </a:solidFill>
                <a:latin typeface="Courier" charset="0"/>
                <a:cs typeface="Courier" charset="0"/>
              </a:rPr>
              <a:t>return</a:t>
            </a:r>
            <a:r>
              <a:rPr lang="en-US" sz="1400">
                <a:latin typeface="Courier" charset="0"/>
                <a:cs typeface="Courier" charset="0"/>
              </a:rPr>
              <a:t> null;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	 }</a:t>
            </a:r>
          </a:p>
          <a:p>
            <a:pPr marL="0" indent="0" eaLnBrk="1" hangingPunct="1">
              <a:buFont typeface="Arial" charset="0"/>
              <a:buNone/>
            </a:pPr>
            <a:r>
              <a:rPr lang="en-US" sz="1400">
                <a:latin typeface="Courier" charset="0"/>
                <a:cs typeface="Courier" charset="0"/>
              </a:rPr>
              <a:t>  } . .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AAE4B3-3F53-BA48-870D-577A33D0C491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92138" y="2201863"/>
            <a:ext cx="390525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1338" y="2438400"/>
            <a:ext cx="390525" cy="220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76263" y="2674938"/>
            <a:ext cx="388937" cy="2206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92138" y="2913063"/>
            <a:ext cx="390525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09600" y="3182938"/>
            <a:ext cx="388938" cy="2206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439863" y="3700463"/>
            <a:ext cx="388937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439863" y="3962400"/>
            <a:ext cx="388937" cy="220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439863" y="4183063"/>
            <a:ext cx="388937" cy="21907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1404938" y="4452938"/>
            <a:ext cx="390525" cy="22066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87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Security properties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1516857"/>
              </p:ext>
            </p:extLst>
          </p:nvPr>
        </p:nvGraphicFramePr>
        <p:xfrm>
          <a:off x="506050" y="2786056"/>
          <a:ext cx="82296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345"/>
                <a:gridCol w="1278617"/>
                <a:gridCol w="6253638"/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Arial"/>
                        </a:rPr>
                        <a:t>Provider</a:t>
                      </a:r>
                      <a:endParaRPr lang="en-US" sz="22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Arial"/>
                        </a:rPr>
                        <a:t>Property</a:t>
                      </a:r>
                      <a:endParaRPr lang="en-US" sz="22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P1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Calibri"/>
                        </a:rPr>
                        <a:t>Isolated Jetpack modules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P2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Jetpack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The set  of privileges a module depends on imported</a:t>
                      </a:r>
                    </a:p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(</a:t>
                      </a:r>
                      <a:r>
                        <a:rPr lang="en-US" sz="2200" dirty="0" err="1" smtClean="0">
                          <a:latin typeface="+mn-lt"/>
                          <a:cs typeface="Calibri"/>
                        </a:rPr>
                        <a:t>i</a:t>
                      </a:r>
                      <a:r>
                        <a:rPr lang="en-US" sz="2200" dirty="0" smtClean="0">
                          <a:latin typeface="+mn-lt"/>
                          <a:cs typeface="Calibri"/>
                        </a:rPr>
                        <a:t>) user modules</a:t>
                      </a:r>
                      <a:r>
                        <a:rPr lang="en-US" sz="2200" baseline="0" dirty="0" smtClean="0">
                          <a:latin typeface="+mn-lt"/>
                          <a:cs typeface="Calibri"/>
                        </a:rPr>
                        <a:t> (ii) </a:t>
                      </a:r>
                      <a:r>
                        <a:rPr lang="en-US" sz="2200" dirty="0" smtClean="0">
                          <a:latin typeface="+mn-lt"/>
                          <a:cs typeface="Calibri"/>
                        </a:rPr>
                        <a:t>core modules and (iii) direct access to sensitive resource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P3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Module privilege is fixed at runtime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+mn-lt"/>
                          <a:cs typeface="Calibri"/>
                        </a:rPr>
                        <a:t>P4</a:t>
                      </a:r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+mn-lt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Calibri"/>
                        </a:rPr>
                        <a:t>Modules lie in chrome space and separated by process from Web page content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65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2917" y="1441221"/>
            <a:ext cx="817388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Limit vulnerability effect </a:t>
            </a:r>
            <a:r>
              <a:rPr lang="en-US" sz="2400" dirty="0" smtClean="0">
                <a:solidFill>
                  <a:schemeClr val="accent2"/>
                </a:solidFill>
                <a:latin typeface="Arial"/>
                <a:cs typeface="Arial"/>
              </a:rPr>
              <a:t>only</a:t>
            </a:r>
            <a:r>
              <a:rPr lang="en-US" sz="2400" dirty="0" smtClean="0">
                <a:latin typeface="Arial"/>
                <a:cs typeface="Arial"/>
              </a:rPr>
              <a:t> to compromised module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ncreases the minimum number of modules to be comprised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2916" y="3660113"/>
            <a:ext cx="8173883" cy="1073855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2191" y="4733968"/>
            <a:ext cx="8113776" cy="41436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7"/>
    </mc:Choice>
    <mc:Fallback xmlns="">
      <p:transition xmlns:p14="http://schemas.microsoft.com/office/powerpoint/2010/main" spd="slow" advTm="192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Security properties(cont’d)</a:t>
            </a:r>
            <a:endParaRPr lang="en-US" dirty="0">
              <a:latin typeface="Arial"/>
              <a:cs typeface="Arial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236531"/>
              </p:ext>
            </p:extLst>
          </p:nvPr>
        </p:nvGraphicFramePr>
        <p:xfrm>
          <a:off x="383924" y="1540279"/>
          <a:ext cx="8455891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346"/>
                <a:gridCol w="1324095"/>
                <a:gridCol w="6434450"/>
              </a:tblGrid>
              <a:tr h="370840"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rial"/>
                        </a:rPr>
                        <a:t>Provider</a:t>
                      </a:r>
                      <a:endParaRPr lang="en-US" sz="2000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rial"/>
                        </a:rPr>
                        <a:t>Property</a:t>
                      </a:r>
                      <a:endParaRPr lang="en-US" sz="2000" dirty="0">
                        <a:latin typeface="+mn-lt"/>
                        <a:cs typeface="Ari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alibri"/>
                        </a:rPr>
                        <a:t>P5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Only core module can directly access a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sensitive resource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alibri"/>
                        </a:rPr>
                        <a:t>P6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Each core module is limited to encapsulates reference to only one 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sensitive resource</a:t>
                      </a:r>
                      <a:endParaRPr lang="en-US" sz="2000" dirty="0" smtClean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alibri"/>
                        </a:rPr>
                        <a:t>P7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alibri"/>
                        </a:rPr>
                        <a:t>Morpheus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Core modules can not import any user module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alibri"/>
                        </a:rPr>
                        <a:t>P8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>
                        <a:latin typeface="+mn-lt"/>
                        <a:cs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Each module exports only an opaque identifier and </a:t>
                      </a:r>
                      <a:r>
                        <a:rPr lang="en-US" sz="20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accessor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methods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Calibri"/>
                        </a:rPr>
                        <a:t>P9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Calibri"/>
                        </a:rPr>
                        <a:t> Reference to the sensitive objects are stored within a designated module</a:t>
                      </a:r>
                      <a:endParaRPr lang="en-US" sz="2000" dirty="0">
                        <a:latin typeface="+mn-lt"/>
                        <a:cs typeface="Calibri"/>
                      </a:endParaRP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rial"/>
                        </a:rPr>
                        <a:t>P10</a:t>
                      </a:r>
                      <a:endParaRPr lang="en-US" sz="2000" dirty="0">
                        <a:latin typeface="+mn-lt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  <a:cs typeface="Arial"/>
                        </a:rPr>
                        <a:t>Policy checker</a:t>
                      </a:r>
                      <a:endParaRPr lang="en-US" sz="2000" dirty="0">
                        <a:latin typeface="+mn-lt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Access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to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a particular sensitive resource by a core module is</a:t>
                      </a: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 mediated by security policy</a:t>
                      </a:r>
                      <a:endParaRPr lang="en-US" sz="2000" dirty="0" smtClean="0">
                        <a:latin typeface="+mn-lt"/>
                        <a:cs typeface="Arial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39B92-4522-0D4B-B3A0-40DB174B712D}" type="slidenum">
              <a:rPr lang="en-US" smtClean="0"/>
              <a:t>66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3923" y="3448432"/>
            <a:ext cx="8455891" cy="68897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3922" y="2360530"/>
            <a:ext cx="8455891" cy="679986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378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81"/>
    </mc:Choice>
    <mc:Fallback xmlns="">
      <p:transition xmlns:p14="http://schemas.microsoft.com/office/powerpoint/2010/main" spd="slow" advTm="3078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" y="1607940"/>
            <a:ext cx="84201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Popularity of browser extensions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2050" y="1289635"/>
            <a:ext cx="371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Firefox extensions in use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70446" y="6021446"/>
            <a:ext cx="3599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addons.mozilla.org</a:t>
            </a:r>
            <a:r>
              <a:rPr lang="en-US" sz="1400" dirty="0"/>
              <a:t>/en-US/statistics/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E3C3C-5085-CA44-A051-DD1E74885A8F}" type="slidenum">
              <a:rPr lang="en-US" smtClean="0"/>
              <a:t>7</a:t>
            </a:fld>
            <a:endParaRPr lang="en-US"/>
          </a:p>
        </p:txBody>
      </p:sp>
      <p:sp>
        <p:nvSpPr>
          <p:cNvPr id="17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81528" y="3951662"/>
            <a:ext cx="3810361" cy="1200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&gt; 53, 000 (February, 2013)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&gt;10 million users for </a:t>
            </a:r>
            <a:r>
              <a:rPr lang="en-US" sz="2400" dirty="0" err="1" smtClean="0"/>
              <a:t>Adblock</a:t>
            </a:r>
            <a:r>
              <a:rPr lang="en-US" sz="2400" dirty="0" smtClean="0"/>
              <a:t> plus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336" y="3951662"/>
            <a:ext cx="3244639" cy="120032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&gt; 14, 000 (July, 2015)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&gt;</a:t>
            </a:r>
            <a:r>
              <a:rPr lang="en-US" sz="2400" dirty="0" smtClean="0"/>
              <a:t>19 million users for </a:t>
            </a:r>
            <a:r>
              <a:rPr lang="en-US" sz="2400" dirty="0" err="1" smtClean="0"/>
              <a:t>Adblock</a:t>
            </a:r>
            <a:r>
              <a:rPr lang="en-US" sz="2400" dirty="0" smtClean="0"/>
              <a:t> plus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881528" y="1894526"/>
            <a:ext cx="2844800" cy="2095552"/>
            <a:chOff x="881528" y="1894526"/>
            <a:chExt cx="2844800" cy="2095552"/>
          </a:xfrm>
        </p:grpSpPr>
        <p:pic>
          <p:nvPicPr>
            <p:cNvPr id="7" name="Picture 6" descr="ext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528" y="2669278"/>
              <a:ext cx="2844800" cy="1320800"/>
            </a:xfrm>
            <a:prstGeom prst="rect">
              <a:avLst/>
            </a:prstGeom>
          </p:spPr>
        </p:pic>
        <p:pic>
          <p:nvPicPr>
            <p:cNvPr id="11" name="Picture 10" descr="chrome1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418" y="1894526"/>
              <a:ext cx="1585264" cy="1435152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976078" y="1932523"/>
            <a:ext cx="2844800" cy="2057555"/>
            <a:chOff x="4976078" y="1932523"/>
            <a:chExt cx="2844800" cy="2057555"/>
          </a:xfrm>
        </p:grpSpPr>
        <p:pic>
          <p:nvPicPr>
            <p:cNvPr id="15" name="Picture 14" descr="ext3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6078" y="2669278"/>
              <a:ext cx="2844800" cy="1320800"/>
            </a:xfrm>
            <a:prstGeom prst="rect">
              <a:avLst/>
            </a:prstGeom>
          </p:spPr>
        </p:pic>
        <p:pic>
          <p:nvPicPr>
            <p:cNvPr id="10" name="Picture 32" descr="Firefox_Logo_512x5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821" y="1932523"/>
              <a:ext cx="1473510" cy="1473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9916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767"/>
    </mc:Choice>
    <mc:Fallback xmlns="">
      <p:transition xmlns:p14="http://schemas.microsoft.com/office/powerpoint/2010/main" spd="slow" advTm="497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50800"/>
            <a:ext cx="8788400" cy="6756400"/>
          </a:xfrm>
          <a:prstGeom prst="rect">
            <a:avLst/>
          </a:prstGeom>
        </p:spPr>
      </p:pic>
      <p:pic>
        <p:nvPicPr>
          <p:cNvPr id="2" name="Picture 1" descr="infoworl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07"/>
            <a:ext cx="9144000" cy="301082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421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13446" y="2373535"/>
            <a:ext cx="2316480" cy="2245360"/>
            <a:chOff x="813446" y="2373535"/>
            <a:chExt cx="2316480" cy="2245360"/>
          </a:xfrm>
        </p:grpSpPr>
        <p:pic>
          <p:nvPicPr>
            <p:cNvPr id="24" name="Picture 23" descr="u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446" y="2373535"/>
              <a:ext cx="2316480" cy="224536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5" name="Picture 32" descr="Firefox_Logo_512x5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976" y="2665169"/>
              <a:ext cx="832678" cy="832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9" name="Group 8"/>
            <p:cNvGrpSpPr/>
            <p:nvPr/>
          </p:nvGrpSpPr>
          <p:grpSpPr>
            <a:xfrm>
              <a:off x="1037821" y="2576354"/>
              <a:ext cx="315374" cy="292035"/>
              <a:chOff x="2671219" y="2136945"/>
              <a:chExt cx="315374" cy="29203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2671219" y="2136945"/>
                <a:ext cx="315374" cy="292035"/>
              </a:xfrm>
              <a:prstGeom prst="roundRect">
                <a:avLst/>
              </a:prstGeom>
              <a:solidFill>
                <a:srgbClr val="EBD939"/>
              </a:solidFill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9" name="Picture 28" descr="sick2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3066" y="2196904"/>
                <a:ext cx="155082" cy="17337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/>
                <a:cs typeface="Arial"/>
              </a:rPr>
              <a:t>V</a:t>
            </a:r>
            <a:r>
              <a:rPr lang="en-US" dirty="0" smtClean="0">
                <a:latin typeface="Arial"/>
                <a:cs typeface="Arial"/>
              </a:rPr>
              <a:t>ulnerable extensions jeopardize platform security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20000"/>
              </a:lnSpc>
            </a:pPr>
            <a:endParaRPr lang="en-US" sz="1900" dirty="0" smtClean="0">
              <a:latin typeface="Arial"/>
              <a:cs typeface="Arial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  <p:pic>
        <p:nvPicPr>
          <p:cNvPr id="17" name="Picture 16" descr="remote serv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24" y="2428980"/>
            <a:ext cx="2195830" cy="18135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24934" y="4155973"/>
            <a:ext cx="1696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www.evil.com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23" name="Picture 22" descr="imp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21" y="1688212"/>
            <a:ext cx="647700" cy="647700"/>
          </a:xfrm>
          <a:prstGeom prst="rect">
            <a:avLst/>
          </a:prstGeom>
        </p:spPr>
      </p:pic>
      <p:pic>
        <p:nvPicPr>
          <p:cNvPr id="4" name="Picture 3" descr="evil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34" y="2136945"/>
            <a:ext cx="731444" cy="73144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82604"/>
              </p:ext>
            </p:extLst>
          </p:nvPr>
        </p:nvGraphicFramePr>
        <p:xfrm>
          <a:off x="148167" y="5270506"/>
          <a:ext cx="8953499" cy="1053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4833"/>
                <a:gridCol w="423333"/>
                <a:gridCol w="3725333"/>
              </a:tblGrid>
              <a:tr h="526704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600" dirty="0" smtClean="0">
                          <a:latin typeface="Arial"/>
                          <a:cs typeface="Arial"/>
                        </a:rPr>
                        <a:t>Insecure Programming Practice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Wingdings"/>
                          <a:ea typeface="Wingdings"/>
                          <a:cs typeface="Wingdings"/>
                          <a:sym typeface="Wingdings"/>
                        </a:rPr>
                        <a:t></a:t>
                      </a:r>
                      <a:endParaRPr lang="en-US" sz="24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Arial"/>
                          <a:cs typeface="Arial"/>
                        </a:rPr>
                        <a:t>Exploitable vulnerability</a:t>
                      </a:r>
                      <a:endParaRPr lang="en-US" sz="2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26704">
                <a:tc gridSpan="3">
                  <a:txBody>
                    <a:bodyPr/>
                    <a:lstStyle/>
                    <a:p>
                      <a:pPr algn="l">
                        <a:lnSpc>
                          <a:spcPct val="60000"/>
                        </a:lnSpc>
                      </a:pP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                            [Barth </a:t>
                      </a:r>
                      <a:r>
                        <a:rPr lang="en-US" sz="1800" i="1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et al.</a:t>
                      </a: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, NDSS</a:t>
                      </a:r>
                      <a:r>
                        <a:rPr lang="ja-JP" alt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‘</a:t>
                      </a:r>
                      <a:r>
                        <a:rPr lang="en-US" altLang="ja-JP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10</a:t>
                      </a: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] [</a:t>
                      </a:r>
                      <a:r>
                        <a:rPr lang="en-US" sz="1800" dirty="0" err="1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bhandhakavi</a:t>
                      </a: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et al.</a:t>
                      </a: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Usenix</a:t>
                      </a: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 Security</a:t>
                      </a:r>
                      <a:r>
                        <a:rPr lang="ja-JP" alt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‘</a:t>
                      </a:r>
                      <a:r>
                        <a:rPr lang="en-US" altLang="ja-JP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10</a:t>
                      </a:r>
                      <a:r>
                        <a:rPr lang="en-US" sz="1800" dirty="0" smtClean="0">
                          <a:solidFill>
                            <a:srgbClr val="6B6BCF"/>
                          </a:solidFill>
                          <a:latin typeface="Arial" charset="0"/>
                          <a:cs typeface="ＭＳ Ｐゴシック" charset="0"/>
                        </a:rPr>
                        <a:t>]</a:t>
                      </a:r>
                      <a:endParaRPr lang="en-US" sz="1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60000"/>
                        </a:lnSpc>
                      </a:pPr>
                      <a:endParaRPr lang="en-US" sz="28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9" descr="virus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157" y="2955980"/>
            <a:ext cx="541867" cy="541867"/>
          </a:xfrm>
          <a:prstGeom prst="rect">
            <a:avLst/>
          </a:prstGeom>
        </p:spPr>
      </p:pic>
      <p:sp>
        <p:nvSpPr>
          <p:cNvPr id="20" name="Footer Placeholder 6"/>
          <p:cNvSpPr txBox="1">
            <a:spLocks/>
          </p:cNvSpPr>
          <p:nvPr/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Rezwana Karim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2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411"/>
    </mc:Choice>
    <mc:Fallback xmlns="">
      <p:transition xmlns:p14="http://schemas.microsoft.com/office/powerpoint/2010/main" spd="slow" advTm="6541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C -0.06562 -0.05417 -0.13125 -0.10834 -0.21111 -0.11852 C -0.29097 -0.12871 -0.38541 -0.09537 -0.47968 -0.06181 " pathEditMode="relative" ptsTypes="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1 0.01296 C 0.17657 -0.01459 0.25938 -0.04167 0.34549 -0.0301 C 0.4316 -0.01852 0.52101 0.03194 0.61077 0.08287 " pathEditMode="relative" rAng="0" ptsTypes="aaA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21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5.7|1.3|4.5|1.7|4.2|6.8|28.4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17.5|29.6|21.8|20.7|9.9|2|8.8|1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6|8|50.8|4.3|6.9|20.7|1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7.7|9.5|5.8|34.2|1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3|0.2|0.2|0.4|0.5|0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29.6|2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9.9|14.6|10.1|20.9|1.2|23|1.4|1.9|29.7|13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1.8|3.2|3.4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3.6|7.2|16.7|33.4|1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|0.5|16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8|11.4|23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9|11|9.2|2|3.4|20.6|4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1.7|0.9|3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9.9|14.6|10.1|20.9|1.2|23|1.4|1.9|29.7|13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3.8|0.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21.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4.2|12.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2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7.1|1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1.7|10.6|4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10.4|1.4|2.5|1.1|48.4|3|6.3|2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1.7|10.6|4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12|20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15.2|2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9851</TotalTime>
  <Words>3186</Words>
  <Application>Microsoft Macintosh PowerPoint</Application>
  <PresentationFormat>On-screen Show (4:3)</PresentationFormat>
  <Paragraphs>1009</Paragraphs>
  <Slides>66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67" baseType="lpstr">
      <vt:lpstr>Office Theme</vt:lpstr>
      <vt:lpstr>Techniques and Tools for Secure Web Browser Extension Development</vt:lpstr>
      <vt:lpstr>Platforms with extensibility </vt:lpstr>
      <vt:lpstr>Web browser extension</vt:lpstr>
      <vt:lpstr>Extensions are everywhere</vt:lpstr>
      <vt:lpstr>Extensions are everywhere</vt:lpstr>
      <vt:lpstr> Extension ecosystem</vt:lpstr>
      <vt:lpstr>Popularity of browser extensions</vt:lpstr>
      <vt:lpstr>PowerPoint Presentation</vt:lpstr>
      <vt:lpstr>Vulnerable extensions jeopardize platform security</vt:lpstr>
      <vt:lpstr>Safeguard platform from vulnerable third party extensions</vt:lpstr>
      <vt:lpstr>Legacy extension architecture</vt:lpstr>
      <vt:lpstr>Modern extension: Layered defense architecture</vt:lpstr>
      <vt:lpstr>Defense-in-depth strategy</vt:lpstr>
      <vt:lpstr>Research questions</vt:lpstr>
      <vt:lpstr>Extension Security: Solution spectrum</vt:lpstr>
      <vt:lpstr> Module Interaction</vt:lpstr>
      <vt:lpstr>Research questions</vt:lpstr>
      <vt:lpstr>Key Idea: Detect capability leaks</vt:lpstr>
      <vt:lpstr>Capability flow analysis</vt:lpstr>
      <vt:lpstr>Capability flow in object hierarchy</vt:lpstr>
      <vt:lpstr>Capability flow using Datalog</vt:lpstr>
      <vt:lpstr>Beacon: Capability flow analysis tool</vt:lpstr>
      <vt:lpstr>Evaluation</vt:lpstr>
      <vt:lpstr>Capability leak</vt:lpstr>
      <vt:lpstr>Capability leaks: developer code</vt:lpstr>
      <vt:lpstr>Accuracy: Capability leak </vt:lpstr>
      <vt:lpstr>Violation of privilege separation</vt:lpstr>
      <vt:lpstr>Violation of POLA</vt:lpstr>
      <vt:lpstr>Research questions</vt:lpstr>
      <vt:lpstr>Legacy to modern transformation</vt:lpstr>
      <vt:lpstr>Challenge 1: Privilege Separation</vt:lpstr>
      <vt:lpstr>Secure/Insecure world partition</vt:lpstr>
      <vt:lpstr>Partition into multiple modules</vt:lpstr>
      <vt:lpstr>Challenge 2: Conformance to POLA</vt:lpstr>
      <vt:lpstr>Transforming legacy code</vt:lpstr>
      <vt:lpstr>Core module usage</vt:lpstr>
      <vt:lpstr>Extracting user module</vt:lpstr>
      <vt:lpstr>Extracted Weather module</vt:lpstr>
      <vt:lpstr>Preserve UI</vt:lpstr>
      <vt:lpstr>Policy checker </vt:lpstr>
      <vt:lpstr>Module level privilege computation</vt:lpstr>
      <vt:lpstr>Security analysis of transformed DisplayWeather extension</vt:lpstr>
      <vt:lpstr>Morpheus: Implementation</vt:lpstr>
      <vt:lpstr>Evaluation</vt:lpstr>
      <vt:lpstr>Evaluation: Conformation to POLA</vt:lpstr>
      <vt:lpstr>Evaluation: Effectiveness of user module extraction</vt:lpstr>
      <vt:lpstr>Modules accessing multiple categories of core modules</vt:lpstr>
      <vt:lpstr>Runtime policy checking</vt:lpstr>
      <vt:lpstr>Limitations</vt:lpstr>
      <vt:lpstr>Summary</vt:lpstr>
      <vt:lpstr>Web technology in app development</vt:lpstr>
      <vt:lpstr>My research</vt:lpstr>
      <vt:lpstr>Other contributions</vt:lpstr>
      <vt:lpstr>Future direction</vt:lpstr>
      <vt:lpstr>Acknowledgements</vt:lpstr>
      <vt:lpstr>Thank you</vt:lpstr>
      <vt:lpstr>Backup slides (Beacon)</vt:lpstr>
      <vt:lpstr>Proof of concept example: Customize-shortcut</vt:lpstr>
      <vt:lpstr>Datalog relations: capability flow analysis</vt:lpstr>
      <vt:lpstr>JavaScript statement processing</vt:lpstr>
      <vt:lpstr>Inference rules</vt:lpstr>
      <vt:lpstr>Capability leak</vt:lpstr>
      <vt:lpstr>Backup slides (Morpheus)</vt:lpstr>
      <vt:lpstr>Module template</vt:lpstr>
      <vt:lpstr>Security properties</vt:lpstr>
      <vt:lpstr>Security properties(cont’d)</vt:lpstr>
    </vt:vector>
  </TitlesOfParts>
  <Company>Mozilla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Simplifying Secure Browser Extension Development</dc:title>
  <dc:creator>Rezwana Karim</dc:creator>
  <cp:lastModifiedBy>Rezwana Karim</cp:lastModifiedBy>
  <cp:revision>227</cp:revision>
  <dcterms:created xsi:type="dcterms:W3CDTF">2015-07-04T00:08:01Z</dcterms:created>
  <dcterms:modified xsi:type="dcterms:W3CDTF">2015-08-14T13:19:22Z</dcterms:modified>
</cp:coreProperties>
</file>