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83" r:id="rId2"/>
    <p:sldId id="348" r:id="rId3"/>
    <p:sldId id="316" r:id="rId4"/>
    <p:sldId id="361" r:id="rId5"/>
    <p:sldId id="317" r:id="rId6"/>
    <p:sldId id="315" r:id="rId7"/>
    <p:sldId id="380" r:id="rId8"/>
    <p:sldId id="409" r:id="rId9"/>
    <p:sldId id="386" r:id="rId10"/>
    <p:sldId id="421" r:id="rId11"/>
    <p:sldId id="422" r:id="rId12"/>
    <p:sldId id="430" r:id="rId13"/>
    <p:sldId id="325" r:id="rId14"/>
    <p:sldId id="326" r:id="rId15"/>
    <p:sldId id="328" r:id="rId16"/>
    <p:sldId id="368" r:id="rId17"/>
    <p:sldId id="375" r:id="rId18"/>
    <p:sldId id="331" r:id="rId19"/>
    <p:sldId id="332" r:id="rId20"/>
    <p:sldId id="336" r:id="rId21"/>
    <p:sldId id="404" r:id="rId22"/>
    <p:sldId id="371" r:id="rId23"/>
    <p:sldId id="362" r:id="rId24"/>
    <p:sldId id="333" r:id="rId25"/>
    <p:sldId id="330" r:id="rId26"/>
    <p:sldId id="410" r:id="rId27"/>
    <p:sldId id="272" r:id="rId28"/>
    <p:sldId id="408" r:id="rId29"/>
    <p:sldId id="425" r:id="rId30"/>
    <p:sldId id="423" r:id="rId31"/>
    <p:sldId id="427" r:id="rId32"/>
    <p:sldId id="431" r:id="rId33"/>
    <p:sldId id="426" r:id="rId34"/>
    <p:sldId id="392" r:id="rId35"/>
    <p:sldId id="393" r:id="rId36"/>
    <p:sldId id="352" r:id="rId37"/>
    <p:sldId id="273" r:id="rId38"/>
    <p:sldId id="414" r:id="rId39"/>
    <p:sldId id="350" r:id="rId40"/>
    <p:sldId id="429" r:id="rId41"/>
    <p:sldId id="397" r:id="rId42"/>
    <p:sldId id="364" r:id="rId43"/>
    <p:sldId id="428" r:id="rId44"/>
    <p:sldId id="367" r:id="rId45"/>
    <p:sldId id="405" r:id="rId46"/>
    <p:sldId id="407" r:id="rId47"/>
    <p:sldId id="396" r:id="rId48"/>
    <p:sldId id="400" r:id="rId49"/>
    <p:sldId id="406" r:id="rId50"/>
    <p:sldId id="415" r:id="rId51"/>
    <p:sldId id="416" r:id="rId52"/>
    <p:sldId id="412" r:id="rId53"/>
    <p:sldId id="388" r:id="rId54"/>
    <p:sldId id="387" r:id="rId55"/>
    <p:sldId id="401" r:id="rId56"/>
    <p:sldId id="395" r:id="rId57"/>
    <p:sldId id="403" r:id="rId58"/>
    <p:sldId id="42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0000"/>
    <a:srgbClr val="FF7979"/>
    <a:srgbClr val="FFE169"/>
    <a:srgbClr val="FFE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49" autoAdjust="0"/>
  </p:normalViewPr>
  <p:slideViewPr>
    <p:cSldViewPr>
      <p:cViewPr varScale="1">
        <p:scale>
          <a:sx n="98" d="100"/>
          <a:sy n="98" d="100"/>
        </p:scale>
        <p:origin x="-191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4CD45-160C-4FB8-9853-8D31D0A8ABBC}" type="datetimeFigureOut">
              <a:rPr lang="en-US" smtClean="0"/>
              <a:pPr/>
              <a:t>10/22/14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2C2A3-C354-4CAB-B74B-590DFE8CD7CB}" type="slidenum">
              <a:rPr lang="en-US" smtClean="0"/>
              <a:pPr/>
              <a:t>‹#›</a:t>
            </a:fld>
            <a:endParaRPr lang="en-US"/>
          </a:p>
        </p:txBody>
      </p:sp>
    </p:spTree>
    <p:extLst>
      <p:ext uri="{BB962C8B-B14F-4D97-AF65-F5344CB8AC3E}">
        <p14:creationId xmlns:p14="http://schemas.microsoft.com/office/powerpoint/2010/main" val="246553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1</a:t>
            </a:fld>
            <a:endParaRPr lang="en-US"/>
          </a:p>
        </p:txBody>
      </p:sp>
    </p:spTree>
    <p:extLst>
      <p:ext uri="{BB962C8B-B14F-4D97-AF65-F5344CB8AC3E}">
        <p14:creationId xmlns:p14="http://schemas.microsoft.com/office/powerpoint/2010/main" val="182457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here is that the management VM is too powerful</a:t>
            </a:r>
            <a:r>
              <a:rPr lang="en-US" baseline="0" dirty="0" smtClean="0"/>
              <a:t> while the client VM is too weak. </a:t>
            </a:r>
          </a:p>
          <a:p>
            <a:r>
              <a:rPr lang="en-US" baseline="0" dirty="0" smtClean="0"/>
              <a:t>- Malicious admin can misuse the power of management VM</a:t>
            </a:r>
          </a:p>
          <a:p>
            <a:r>
              <a:rPr lang="en-US" baseline="0" dirty="0" smtClean="0"/>
              <a:t>- Weak client’s VM doesn’t have enough </a:t>
            </a:r>
            <a:r>
              <a:rPr lang="en-US" baseline="0" dirty="0" err="1" smtClean="0"/>
              <a:t>priv</a:t>
            </a:r>
            <a:r>
              <a:rPr lang="en-US" baseline="0" dirty="0" smtClean="0"/>
              <a:t> for new services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t>
            </a:r>
          </a:p>
          <a:p>
            <a:r>
              <a:rPr lang="en-US" dirty="0" smtClean="0"/>
              <a:t>STOP &amp; re-iterate</a:t>
            </a:r>
            <a:r>
              <a:rPr lang="en-US" baseline="0" dirty="0" smtClean="0"/>
              <a:t> what you are </a:t>
            </a:r>
            <a:r>
              <a:rPr lang="en-US" baseline="0" dirty="0" err="1" smtClean="0"/>
              <a:t>gonna</a:t>
            </a:r>
            <a:r>
              <a:rPr lang="en-US" baseline="0" dirty="0" smtClean="0"/>
              <a:t> tell</a:t>
            </a:r>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11</a:t>
            </a:fld>
            <a:endParaRPr lang="en-US"/>
          </a:p>
        </p:txBody>
      </p:sp>
    </p:spTree>
    <p:extLst>
      <p:ext uri="{BB962C8B-B14F-4D97-AF65-F5344CB8AC3E}">
        <p14:creationId xmlns:p14="http://schemas.microsoft.com/office/powerpoint/2010/main" val="39931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a:t>
            </a:r>
            <a:r>
              <a:rPr lang="en-US" baseline="0" dirty="0" smtClean="0"/>
              <a:t> dissect this management VM and see why it really needs such privileges and power. This VM manages and multiplexes hardware resources and it also manages the client’s virtual machines</a:t>
            </a:r>
          </a:p>
          <a:p>
            <a:endParaRPr lang="en-US" baseline="0" dirty="0" smtClean="0"/>
          </a:p>
          <a:p>
            <a:r>
              <a:rPr lang="en-US" baseline="0" dirty="0" smtClean="0"/>
              <a:t>BTW this management VM is also known as Dom0 in XEN terminology</a:t>
            </a:r>
          </a:p>
          <a:p>
            <a:endParaRPr lang="en-US" baseline="0" dirty="0" smtClean="0"/>
          </a:p>
          <a:p>
            <a:r>
              <a:rPr lang="en-US" baseline="0" dirty="0" smtClean="0"/>
              <a:t>Arrangement of the boxes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for</a:t>
            </a:r>
            <a:r>
              <a:rPr lang="en-US" baseline="0" dirty="0" smtClean="0"/>
              <a:t> each client there is an instance of Udom0</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reasons for such design</a:t>
            </a:r>
          </a:p>
          <a:p>
            <a:r>
              <a:rPr lang="en-US" dirty="0" smtClean="0"/>
              <a:t>1. Keep client VM small</a:t>
            </a:r>
            <a:r>
              <a:rPr lang="en-US" baseline="0" dirty="0" smtClean="0"/>
              <a:t> -&gt; less susceptible </a:t>
            </a:r>
            <a:endParaRPr lang="en-US" dirty="0" smtClean="0"/>
          </a:p>
          <a:p>
            <a:r>
              <a:rPr lang="en-US" dirty="0" smtClean="0"/>
              <a:t>2. Can use mini-OS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privileged</a:t>
            </a:r>
            <a:r>
              <a:rPr lang="en-US" baseline="0" dirty="0" smtClean="0"/>
              <a:t> operations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Exaplane</a:t>
            </a:r>
            <a:r>
              <a:rPr lang="en-US" dirty="0" smtClean="0"/>
              <a:t>/describe problem statement</a:t>
            </a:r>
          </a:p>
          <a:p>
            <a:endParaRPr lang="en-US" dirty="0" smtClean="0"/>
          </a:p>
          <a:p>
            <a:r>
              <a:rPr lang="en-US" dirty="0" smtClean="0"/>
              <a:t>Second contribution</a:t>
            </a:r>
          </a:p>
          <a:p>
            <a:r>
              <a:rPr lang="en-US" dirty="0" smtClean="0"/>
              <a:t>How can client’s trust be established on his</a:t>
            </a:r>
            <a:r>
              <a:rPr lang="en-US" baseline="0" dirty="0" smtClean="0"/>
              <a:t> management VM or Udom0. </a:t>
            </a:r>
            <a:endParaRPr lang="en-US" dirty="0" smtClean="0"/>
          </a:p>
          <a:p>
            <a:r>
              <a:rPr lang="en-US" dirty="0" smtClean="0"/>
              <a:t>To satisfy these requirements, SSC needs two components. First it need TPM in the</a:t>
            </a:r>
            <a:r>
              <a:rPr lang="en-US" baseline="0" dirty="0" smtClean="0"/>
              <a:t> hardware and second a domain builder which will be part of TCB of the system. Explain DB</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Cloud computing is the new buzz word and many organizations are joining the bandwagon of CC.</a:t>
            </a:r>
            <a:r>
              <a:rPr lang="en-US" baseline="0" dirty="0" smtClean="0"/>
              <a:t> There is a report that 90% of the government agencies and large companies will use the cloud by 2015 and there are new startup that rely exclusively on the cloud. The reason being the economic benefit of CC, that is no acquisition or maintenance cost, elasticity and are affordable.</a:t>
            </a:r>
            <a:endParaRPr lang="en-US" dirty="0" smtClean="0"/>
          </a:p>
          <a:p>
            <a:endParaRPr lang="en-US" dirty="0" smtClean="0"/>
          </a:p>
          <a:p>
            <a:r>
              <a:rPr lang="en-US" dirty="0" smtClean="0"/>
              <a:t>Economic</a:t>
            </a:r>
            <a:r>
              <a:rPr lang="en-US" baseline="0" dirty="0" smtClean="0"/>
              <a:t> benefit</a:t>
            </a:r>
          </a:p>
          <a:p>
            <a:pPr>
              <a:buFontTx/>
              <a:buChar char="-"/>
            </a:pPr>
            <a:r>
              <a:rPr lang="en-US" baseline="0" dirty="0" smtClean="0"/>
              <a:t>No acquisition or maintenance cost</a:t>
            </a:r>
          </a:p>
          <a:p>
            <a:pPr>
              <a:buFontTx/>
              <a:buChar char="-"/>
            </a:pPr>
            <a:r>
              <a:rPr lang="en-US" baseline="0" dirty="0" smtClean="0"/>
              <a:t>Elasticity</a:t>
            </a:r>
          </a:p>
          <a:p>
            <a:pPr>
              <a:buFontTx/>
              <a:buChar char="-"/>
            </a:pPr>
            <a:r>
              <a:rPr lang="en-US" baseline="0" dirty="0" smtClean="0"/>
              <a:t>Affordable</a:t>
            </a:r>
          </a:p>
          <a:p>
            <a:pPr>
              <a:buFontTx/>
              <a:buChar char="-"/>
            </a:pPr>
            <a:endParaRPr lang="en-US" baseline="0" dirty="0" smtClean="0"/>
          </a:p>
          <a:p>
            <a:pPr>
              <a:buFontTx/>
              <a:buChar char="-"/>
            </a:pPr>
            <a:r>
              <a:rPr lang="en-US" baseline="0" dirty="0" smtClean="0"/>
              <a:t>--- NVIDIA Try GRID story</a:t>
            </a:r>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t>
            </a:r>
            <a:r>
              <a:rPr lang="en-US" dirty="0" err="1" smtClean="0"/>
              <a:t>TPM_Extend</a:t>
            </a:r>
            <a:r>
              <a:rPr lang="en-US" dirty="0" smtClean="0"/>
              <a:t> operation</a:t>
            </a:r>
            <a:r>
              <a:rPr lang="en-US" baseline="0" dirty="0" smtClean="0"/>
              <a:t> as well</a:t>
            </a:r>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Domain builder has access to TPM</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this</a:t>
            </a:r>
            <a:r>
              <a:rPr lang="en-US" baseline="0" dirty="0" smtClean="0"/>
              <a:t> is simplified version</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Third contribution</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MTSD is</a:t>
            </a:r>
            <a:r>
              <a:rPr lang="en-US" baseline="0" dirty="0" smtClean="0"/>
              <a:t> a piece of code that is mutually agree upon and trusted by client and provider. MTSD runs in the client meta-domain and has enough privileges to inspect client </a:t>
            </a:r>
            <a:r>
              <a:rPr lang="en-US" baseline="0" dirty="0" err="1" smtClean="0"/>
              <a:t>VMs</a:t>
            </a:r>
            <a:r>
              <a:rPr lang="en-US" baseline="0" dirty="0" smtClean="0"/>
              <a:t>. Client can not effect the execution of MTSD other than that it is just like other service domains. So, </a:t>
            </a:r>
            <a:r>
              <a:rPr lang="en-US" baseline="0" dirty="0" err="1" smtClean="0"/>
              <a:t>MTSDs</a:t>
            </a:r>
            <a:r>
              <a:rPr lang="en-US" baseline="0" dirty="0" smtClean="0"/>
              <a:t> are used that client is not misbehaving…</a:t>
            </a:r>
          </a:p>
          <a:p>
            <a:endParaRPr lang="en-US" baseline="0" dirty="0" smtClean="0"/>
          </a:p>
          <a:p>
            <a:pPr>
              <a:buFontTx/>
              <a:buChar char="-"/>
            </a:pPr>
            <a:r>
              <a:rPr lang="en-US" baseline="0" dirty="0" smtClean="0"/>
              <a:t>Trustworthy metering</a:t>
            </a:r>
          </a:p>
          <a:p>
            <a:pPr>
              <a:buFontTx/>
              <a:buChar char="-"/>
            </a:pPr>
            <a:r>
              <a:rPr lang="en-US" baseline="0" dirty="0" smtClean="0"/>
              <a:t>Have extra slide for limitations, new apps, </a:t>
            </a:r>
            <a:r>
              <a:rPr lang="en-US" baseline="0" smtClean="0"/>
              <a:t>future work</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26</a:t>
            </a:fld>
            <a:endParaRPr lang="en-US"/>
          </a:p>
        </p:txBody>
      </p:sp>
    </p:spTree>
    <p:extLst>
      <p:ext uri="{BB962C8B-B14F-4D97-AF65-F5344CB8AC3E}">
        <p14:creationId xmlns:p14="http://schemas.microsoft.com/office/powerpoint/2010/main" val="1308818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Stop and list/speak about three contributions</a:t>
            </a:r>
          </a:p>
          <a:p>
            <a:r>
              <a:rPr lang="en-US" dirty="0" smtClean="0"/>
              <a:t>- CCS’12</a:t>
            </a:r>
          </a:p>
          <a:p>
            <a:r>
              <a:rPr lang="en-US" dirty="0" smtClean="0"/>
              <a:t>- Work in progress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controllers in SSC</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implemented SSC in</a:t>
            </a:r>
            <a:r>
              <a:rPr lang="en-US" baseline="0" dirty="0" smtClean="0"/>
              <a:t> XEN hypervisor</a:t>
            </a:r>
          </a:p>
          <a:p>
            <a:r>
              <a:rPr lang="en-US" baseline="0" dirty="0" smtClean="0"/>
              <a:t>- Overhead over vanilla XEN</a:t>
            </a:r>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today’s </a:t>
            </a:r>
            <a:r>
              <a:rPr lang="en-US" dirty="0" err="1" smtClean="0"/>
              <a:t>talk,I</a:t>
            </a:r>
            <a:r>
              <a:rPr lang="en-US" baseline="0" dirty="0" smtClean="0"/>
              <a:t> am </a:t>
            </a:r>
            <a:r>
              <a:rPr lang="en-US" baseline="0" dirty="0" err="1" smtClean="0"/>
              <a:t>gonna</a:t>
            </a:r>
            <a:r>
              <a:rPr lang="en-US" baseline="0" dirty="0" smtClean="0"/>
              <a:t> talk about the challenges faced by organizations in adopting CC, particularly security challenges and later I will present how we overcome these challenges with our proposed system. </a:t>
            </a:r>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In</a:t>
            </a:r>
            <a:r>
              <a:rPr lang="en-US" baseline="0" dirty="0" smtClean="0"/>
              <a:t> vanilla XEN, Dom0 provides disk accesses to the work </a:t>
            </a:r>
            <a:r>
              <a:rPr lang="en-US" baseline="0" dirty="0" err="1" smtClean="0"/>
              <a:t>VMs</a:t>
            </a:r>
            <a:r>
              <a:rPr lang="en-US" baseline="0" dirty="0" smtClean="0"/>
              <a:t>. If we want encrypted disk transparent to work </a:t>
            </a:r>
            <a:r>
              <a:rPr lang="en-US" baseline="0" dirty="0" err="1" smtClean="0"/>
              <a:t>VMs</a:t>
            </a:r>
            <a:r>
              <a:rPr lang="en-US" baseline="0" dirty="0" smtClean="0"/>
              <a:t>, </a:t>
            </a:r>
          </a:p>
          <a:p>
            <a:pPr>
              <a:buFontTx/>
              <a:buNone/>
            </a:pPr>
            <a:endParaRPr lang="en-US" baseline="0" dirty="0" smtClean="0"/>
          </a:p>
          <a:p>
            <a:pPr>
              <a:buFontTx/>
              <a:buNone/>
            </a:pPr>
            <a:r>
              <a:rPr lang="en-US" baseline="0" dirty="0" smtClean="0"/>
              <a:t>We measured the throughput of disk accesses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Whenever work</a:t>
            </a:r>
            <a:r>
              <a:rPr lang="en-US" baseline="0" dirty="0" smtClean="0"/>
              <a:t> VM tries to execute a page, page fault is raised and handled by this MI tool which check if the hash of the page is good known hash.</a:t>
            </a:r>
            <a:endParaRPr lang="en-US" dirty="0" smtClean="0"/>
          </a:p>
        </p:txBody>
      </p:sp>
      <p:sp>
        <p:nvSpPr>
          <p:cNvPr id="4" name="Slide Number Placeholder 3"/>
          <p:cNvSpPr>
            <a:spLocks noGrp="1"/>
          </p:cNvSpPr>
          <p:nvPr>
            <p:ph type="sldNum" sz="quarter" idx="10"/>
          </p:nvPr>
        </p:nvSpPr>
        <p:spPr/>
        <p:txBody>
          <a:bodyPr/>
          <a:lstStyle/>
          <a:p>
            <a:fld id="{858DB418-D962-459B-8859-7755D288FAF4}"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In</a:t>
            </a:r>
            <a:r>
              <a:rPr lang="en-US" baseline="0" dirty="0" smtClean="0"/>
              <a:t> vanilla XEN, Dom0 provides disk accesses to the work </a:t>
            </a:r>
            <a:r>
              <a:rPr lang="en-US" baseline="0" dirty="0" err="1" smtClean="0"/>
              <a:t>VMs</a:t>
            </a:r>
            <a:r>
              <a:rPr lang="en-US" baseline="0" dirty="0" smtClean="0"/>
              <a:t>. If we want encrypted disk transparent to work </a:t>
            </a:r>
            <a:r>
              <a:rPr lang="en-US" baseline="0" dirty="0" err="1" smtClean="0"/>
              <a:t>VMs</a:t>
            </a:r>
            <a:r>
              <a:rPr lang="en-US" baseline="0" dirty="0" smtClean="0"/>
              <a:t>, </a:t>
            </a:r>
          </a:p>
          <a:p>
            <a:pPr>
              <a:buFontTx/>
              <a:buNone/>
            </a:pPr>
            <a:endParaRPr lang="en-US" baseline="0" dirty="0" smtClean="0"/>
          </a:p>
          <a:p>
            <a:pPr>
              <a:buFontTx/>
              <a:buNone/>
            </a:pPr>
            <a:r>
              <a:rPr lang="en-US" baseline="0" dirty="0" smtClean="0"/>
              <a:t>We measured the throughput of disk accesses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Goals/non-goals – provide/no provide</a:t>
            </a:r>
          </a:p>
          <a:p>
            <a:r>
              <a:rPr lang="en-US" dirty="0" smtClean="0"/>
              <a:t>Protects from malicious/curious operators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talk about de-allocation</a:t>
            </a:r>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Concurrent VM migration</a:t>
            </a:r>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Concurrent VM migration</a:t>
            </a:r>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Clear</a:t>
            </a:r>
            <a:r>
              <a:rPr lang="en-US" sz="1600" baseline="0" dirty="0" smtClean="0"/>
              <a:t> reference</a:t>
            </a:r>
            <a:endParaRPr lang="en-US" sz="1600" dirty="0" smtClean="0"/>
          </a:p>
          <a:p>
            <a:endParaRPr lang="en-US" sz="1600" dirty="0" smtClean="0"/>
          </a:p>
          <a:p>
            <a:pPr marL="171450" indent="-171450">
              <a:buFontTx/>
              <a:buChar char="-"/>
            </a:pPr>
            <a:r>
              <a:rPr lang="en-US" sz="1600" dirty="0" smtClean="0"/>
              <a:t>Cloud security alliance</a:t>
            </a:r>
            <a:r>
              <a:rPr lang="en-US" sz="1600" baseline="0" dirty="0" smtClean="0"/>
              <a:t> has termed this kind of threat as ‘malicious insider working for cloud provider’ </a:t>
            </a:r>
          </a:p>
          <a:p>
            <a:pPr marL="171450" indent="-171450">
              <a:buFontTx/>
              <a:buChar char="-"/>
            </a:pPr>
            <a:r>
              <a:rPr lang="en-US" sz="1600" dirty="0" smtClean="0"/>
              <a:t>Biggest hurdle in adopting CC</a:t>
            </a:r>
          </a:p>
          <a:p>
            <a:pPr marL="171450" indent="-171450">
              <a:buFontTx/>
              <a:buChar char="-"/>
            </a:pPr>
            <a:endParaRPr lang="en-US" sz="1600" dirty="0" smtClean="0"/>
          </a:p>
          <a:p>
            <a:pPr marL="0" indent="0">
              <a:buFontTx/>
              <a:buNone/>
            </a:pPr>
            <a:r>
              <a:rPr lang="en-US" sz="1600" dirty="0" smtClean="0"/>
              <a:t>--- Add CMU SEI CERT internal</a:t>
            </a:r>
            <a:r>
              <a:rPr lang="en-US" sz="1600" baseline="0" dirty="0" smtClean="0"/>
              <a:t> attackers numbers</a:t>
            </a:r>
            <a:endParaRPr lang="en-US" sz="1600"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lets come to the second problem. In today’s cloud offerings, the provider provides some basic and primitive services to the customers. Now if the customer wants some customized services e.g. host based security tools or network based security tools. He has to rely on the provider to provide such services… </a:t>
            </a:r>
            <a:r>
              <a:rPr lang="en-US" baseline="0" dirty="0" smtClean="0">
                <a:solidFill>
                  <a:srgbClr val="FF0000"/>
                </a:solidFill>
              </a:rPr>
              <a:t>more concrete example</a:t>
            </a:r>
          </a:p>
          <a:p>
            <a:endParaRPr lang="en-US" baseline="0" dirty="0" smtClean="0"/>
          </a:p>
          <a:p>
            <a:r>
              <a:rPr lang="en-US" baseline="0" dirty="0" smtClean="0"/>
              <a:t>The reason of these two problems Is the way current cloud platform are designed.</a:t>
            </a:r>
          </a:p>
        </p:txBody>
      </p:sp>
      <p:sp>
        <p:nvSpPr>
          <p:cNvPr id="4" name="Slide Number Placeholder 3"/>
          <p:cNvSpPr>
            <a:spLocks noGrp="1"/>
          </p:cNvSpPr>
          <p:nvPr>
            <p:ph type="sldNum" sz="quarter" idx="10"/>
          </p:nvPr>
        </p:nvSpPr>
        <p:spPr/>
        <p:txBody>
          <a:bodyPr/>
          <a:lstStyle/>
          <a:p>
            <a:fld id="{858DB418-D962-459B-8859-7755D288FAF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hypervisor over hardware and then there is management</a:t>
            </a:r>
            <a:r>
              <a:rPr lang="en-US" baseline="0" dirty="0" smtClean="0"/>
              <a:t> VM and other worker VM. This MVM is privileged and has access to all the client’s work </a:t>
            </a:r>
            <a:r>
              <a:rPr lang="en-US" baseline="0" dirty="0" err="1" smtClean="0"/>
              <a:t>VMs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here is that the management VM is too powerful</a:t>
            </a:r>
            <a:r>
              <a:rPr lang="en-US" baseline="0" dirty="0" smtClean="0"/>
              <a:t> while the client VM is too weak. </a:t>
            </a:r>
          </a:p>
          <a:p>
            <a:r>
              <a:rPr lang="en-US" baseline="0" dirty="0" smtClean="0"/>
              <a:t>- Malicious admin can misuse the power of management VM</a:t>
            </a:r>
          </a:p>
          <a:p>
            <a:r>
              <a:rPr lang="en-US" baseline="0" dirty="0" smtClean="0"/>
              <a:t>- Weak client’s VM doesn’t have enough </a:t>
            </a:r>
            <a:r>
              <a:rPr lang="en-US" baseline="0" dirty="0" err="1" smtClean="0"/>
              <a:t>priv</a:t>
            </a:r>
            <a:r>
              <a:rPr lang="en-US" baseline="0" dirty="0" smtClean="0"/>
              <a:t> for new services</a:t>
            </a:r>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2C2A3-C354-4CAB-B74B-590DFE8CD7CB}" type="slidenum">
              <a:rPr lang="en-US" smtClean="0"/>
              <a:pPr/>
              <a:t>8</a:t>
            </a:fld>
            <a:endParaRPr lang="en-US"/>
          </a:p>
        </p:txBody>
      </p:sp>
    </p:spTree>
    <p:extLst>
      <p:ext uri="{BB962C8B-B14F-4D97-AF65-F5344CB8AC3E}">
        <p14:creationId xmlns:p14="http://schemas.microsoft.com/office/powerpoint/2010/main" val="96451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DB418-D962-459B-8859-7755D288FA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9860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A9FF8-1C4B-4C35-9904-3DACB005928C}" type="datetime1">
              <a:rPr lang="en-US" smtClean="0"/>
              <a:pPr/>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5479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B49B9-3F86-44E7-80AC-662E9C5A8285}" type="datetime1">
              <a:rPr lang="en-US" smtClean="0"/>
              <a:pPr/>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155578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A0456-7743-4787-A2EC-B571E18CA9D3}" type="datetime1">
              <a:rPr lang="en-US" smtClean="0"/>
              <a:pPr/>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94961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6DAAD-DA77-4D96-9058-8D9237600933}" type="datetime1">
              <a:rPr lang="en-US" smtClean="0"/>
              <a:pPr/>
              <a:t>10/22/14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380122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EDBEA-721B-4927-913E-4F18C54549BF}" type="datetime1">
              <a:rPr lang="en-US" smtClean="0"/>
              <a:pPr/>
              <a:t>10/22/14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126138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C31557-47E8-40EC-A2A7-3F69A97FBBA1}" type="datetime1">
              <a:rPr lang="en-US" smtClean="0"/>
              <a:pPr/>
              <a:t>10/22/14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7174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89E59E-3DB5-4E86-B11E-BBCF7EBA3401}" type="datetime1">
              <a:rPr lang="en-US" smtClean="0"/>
              <a:pPr/>
              <a:t>10/22/14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384297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E3230-322D-4CBF-B416-5EAA3CBAC5CA}" type="datetime1">
              <a:rPr lang="en-US" smtClean="0"/>
              <a:pPr/>
              <a:t>10/22/14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221834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25699-77F4-4CEE-AF37-51763DD8DA86}" type="datetime1">
              <a:rPr lang="en-US" smtClean="0"/>
              <a:pPr/>
              <a:t>10/22/14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169690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A2CA8-19C6-4F43-940B-0CD1DE267B38}" type="datetime1">
              <a:rPr lang="en-US" smtClean="0"/>
              <a:pPr/>
              <a:t>10/22/14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11D85-EC50-4AB4-BB03-2E66B74E2C25}" type="slidenum">
              <a:rPr lang="en-US" smtClean="0"/>
              <a:pPr/>
              <a:t>‹#›</a:t>
            </a:fld>
            <a:endParaRPr lang="en-US"/>
          </a:p>
        </p:txBody>
      </p:sp>
    </p:spTree>
    <p:extLst>
      <p:ext uri="{BB962C8B-B14F-4D97-AF65-F5344CB8AC3E}">
        <p14:creationId xmlns:p14="http://schemas.microsoft.com/office/powerpoint/2010/main" val="921518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A65F1-8A76-4F12-8A90-F286A1356112}" type="datetime1">
              <a:rPr lang="en-US" smtClean="0"/>
              <a:pPr/>
              <a:t>10/22/14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11D85-EC50-4AB4-BB03-2E66B74E2C25}" type="slidenum">
              <a:rPr lang="en-US" smtClean="0"/>
              <a:pPr/>
              <a:t>‹#›</a:t>
            </a:fld>
            <a:endParaRPr lang="en-US"/>
          </a:p>
        </p:txBody>
      </p:sp>
    </p:spTree>
    <p:extLst>
      <p:ext uri="{BB962C8B-B14F-4D97-AF65-F5344CB8AC3E}">
        <p14:creationId xmlns:p14="http://schemas.microsoft.com/office/powerpoint/2010/main" val="323438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baseline="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jpe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wmf"/><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1.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382000" cy="1905000"/>
          </a:xfrm>
        </p:spPr>
        <p:txBody>
          <a:bodyPr>
            <a:normAutofit/>
          </a:bodyPr>
          <a:lstStyle/>
          <a:p>
            <a:r>
              <a:rPr lang="en-US" b="1" dirty="0" smtClean="0">
                <a:solidFill>
                  <a:srgbClr val="C00000"/>
                </a:solidFill>
              </a:rPr>
              <a:t>Self-service Cloud Computing</a:t>
            </a:r>
            <a:endParaRPr lang="en-US" sz="2800" b="1" dirty="0">
              <a:solidFill>
                <a:srgbClr val="C00000"/>
              </a:solidFill>
            </a:endParaRPr>
          </a:p>
        </p:txBody>
      </p:sp>
      <p:sp>
        <p:nvSpPr>
          <p:cNvPr id="3" name="Subtitle 2"/>
          <p:cNvSpPr>
            <a:spLocks noGrp="1"/>
          </p:cNvSpPr>
          <p:nvPr>
            <p:ph type="subTitle" idx="1"/>
          </p:nvPr>
        </p:nvSpPr>
        <p:spPr>
          <a:xfrm>
            <a:off x="1371600" y="3200400"/>
            <a:ext cx="6400800" cy="2514600"/>
          </a:xfrm>
        </p:spPr>
        <p:txBody>
          <a:bodyPr>
            <a:normAutofit/>
          </a:bodyPr>
          <a:lstStyle/>
          <a:p>
            <a:r>
              <a:rPr lang="en-US" b="1" dirty="0" smtClean="0"/>
              <a:t>Shakeel Butt</a:t>
            </a:r>
          </a:p>
          <a:p>
            <a:r>
              <a:rPr lang="en-US" sz="2500" dirty="0" smtClean="0"/>
              <a:t>Department of Computer Science</a:t>
            </a:r>
          </a:p>
          <a:p>
            <a:r>
              <a:rPr lang="en-US" sz="2500" dirty="0" smtClean="0"/>
              <a:t>Rutgers University</a:t>
            </a:r>
            <a:endParaRPr lang="en-US" sz="2500" dirty="0"/>
          </a:p>
        </p:txBody>
      </p:sp>
    </p:spTree>
    <p:extLst>
      <p:ext uri="{BB962C8B-B14F-4D97-AF65-F5344CB8AC3E}">
        <p14:creationId xmlns:p14="http://schemas.microsoft.com/office/powerpoint/2010/main" val="14703261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weak.jpg"/>
          <p:cNvPicPr>
            <a:picLocks noChangeAspect="1"/>
          </p:cNvPicPr>
          <p:nvPr/>
        </p:nvPicPr>
        <p:blipFill>
          <a:blip r:embed="rId3"/>
          <a:stretch>
            <a:fillRect/>
          </a:stretch>
        </p:blipFill>
        <p:spPr>
          <a:xfrm>
            <a:off x="1600200" y="1143000"/>
            <a:ext cx="905396" cy="1553644"/>
          </a:xfrm>
          <a:prstGeom prst="rect">
            <a:avLst/>
          </a:prstGeom>
        </p:spPr>
      </p:pic>
      <p:sp>
        <p:nvSpPr>
          <p:cNvPr id="4" name="Rectangle 3"/>
          <p:cNvSpPr/>
          <p:nvPr/>
        </p:nvSpPr>
        <p:spPr>
          <a:xfrm>
            <a:off x="1066800" y="5620665"/>
            <a:ext cx="6938433" cy="6277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Hardware</a:t>
            </a:r>
            <a:endParaRPr lang="en-US" sz="3500" b="1" dirty="0">
              <a:solidFill>
                <a:schemeClr val="tx1"/>
              </a:solidFill>
              <a:latin typeface="Arial" pitchFamily="34" charset="0"/>
              <a:cs typeface="Arial" pitchFamily="34" charset="0"/>
            </a:endParaRPr>
          </a:p>
        </p:txBody>
      </p:sp>
      <p:sp>
        <p:nvSpPr>
          <p:cNvPr id="5" name="Rectangle 4"/>
          <p:cNvSpPr/>
          <p:nvPr/>
        </p:nvSpPr>
        <p:spPr>
          <a:xfrm>
            <a:off x="1066800" y="4858665"/>
            <a:ext cx="6938433" cy="6277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tx1"/>
                </a:solidFill>
                <a:latin typeface="Arial" pitchFamily="34" charset="0"/>
                <a:cs typeface="Arial" pitchFamily="34" charset="0"/>
              </a:rPr>
              <a:t>SSC Hypervisor</a:t>
            </a:r>
            <a:endParaRPr lang="en-US" sz="3500" b="1" dirty="0">
              <a:solidFill>
                <a:schemeClr val="tx1"/>
              </a:solidFill>
              <a:latin typeface="Arial" pitchFamily="34" charset="0"/>
              <a:cs typeface="Arial" pitchFamily="34" charset="0"/>
            </a:endParaRPr>
          </a:p>
        </p:txBody>
      </p:sp>
      <p:sp>
        <p:nvSpPr>
          <p:cNvPr id="6" name="Rectangle 5"/>
          <p:cNvSpPr/>
          <p:nvPr/>
        </p:nvSpPr>
        <p:spPr>
          <a:xfrm>
            <a:off x="1066800" y="2725065"/>
            <a:ext cx="2286000" cy="2034383"/>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900" b="1" dirty="0" smtClean="0">
                <a:solidFill>
                  <a:schemeClr val="tx1"/>
                </a:solidFill>
              </a:rPr>
              <a:t>Management VM</a:t>
            </a:r>
            <a:endParaRPr lang="en-US" sz="2900" b="1" dirty="0">
              <a:solidFill>
                <a:schemeClr val="tx1"/>
              </a:solidFill>
            </a:endParaRPr>
          </a:p>
        </p:txBody>
      </p:sp>
      <p:sp>
        <p:nvSpPr>
          <p:cNvPr id="7" name="Rectangle 6"/>
          <p:cNvSpPr/>
          <p:nvPr/>
        </p:nvSpPr>
        <p:spPr>
          <a:xfrm>
            <a:off x="5867400" y="2725065"/>
            <a:ext cx="2133600" cy="203438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000" b="1" dirty="0" smtClean="0">
                <a:solidFill>
                  <a:schemeClr val="tx1"/>
                </a:solidFill>
              </a:rPr>
              <a:t>Client’s VM</a:t>
            </a:r>
            <a:endParaRPr lang="en-US" sz="3000" b="1" dirty="0">
              <a:solidFill>
                <a:schemeClr val="tx1"/>
              </a:solidFill>
            </a:endParaRPr>
          </a:p>
        </p:txBody>
      </p:sp>
      <p:sp>
        <p:nvSpPr>
          <p:cNvPr id="3" name="Slide Number Placeholder 2"/>
          <p:cNvSpPr>
            <a:spLocks noGrp="1"/>
          </p:cNvSpPr>
          <p:nvPr>
            <p:ph type="sldNum" sz="quarter" idx="12"/>
          </p:nvPr>
        </p:nvSpPr>
        <p:spPr/>
        <p:txBody>
          <a:bodyPr/>
          <a:lstStyle/>
          <a:p>
            <a:fld id="{B2611D85-EC50-4AB4-BB03-2E66B74E2C25}" type="slidenum">
              <a:rPr lang="en-US" smtClean="0"/>
              <a:pPr/>
              <a:t>10</a:t>
            </a:fld>
            <a:endParaRPr lang="en-US"/>
          </a:p>
        </p:txBody>
      </p:sp>
      <p:pic>
        <p:nvPicPr>
          <p:cNvPr id="19" name="Content Placeholder 7" descr="strong.jpg"/>
          <p:cNvPicPr>
            <a:picLocks noGrp="1" noChangeAspect="1"/>
          </p:cNvPicPr>
          <p:nvPr>
            <p:ph idx="1"/>
          </p:nvPr>
        </p:nvPicPr>
        <p:blipFill>
          <a:blip r:embed="rId4"/>
          <a:srcRect l="-59435" r="-59435"/>
          <a:stretch>
            <a:fillRect/>
          </a:stretch>
        </p:blipFill>
        <p:spPr>
          <a:xfrm>
            <a:off x="5410200" y="914400"/>
            <a:ext cx="2971800" cy="1735947"/>
          </a:xfrm>
        </p:spPr>
      </p:pic>
      <p:sp>
        <p:nvSpPr>
          <p:cNvPr id="10" name="Title 1"/>
          <p:cNvSpPr>
            <a:spLocks noGrp="1"/>
          </p:cNvSpPr>
          <p:nvPr>
            <p:ph type="title"/>
          </p:nvPr>
        </p:nvSpPr>
        <p:spPr>
          <a:xfrm>
            <a:off x="457200" y="274638"/>
            <a:ext cx="8229600" cy="868362"/>
          </a:xfrm>
        </p:spPr>
        <p:txBody>
          <a:bodyPr/>
          <a:lstStyle/>
          <a:p>
            <a:r>
              <a:rPr lang="en-US" dirty="0" smtClean="0"/>
              <a:t>Mutual trust</a:t>
            </a:r>
            <a:endParaRPr lang="en-US" dirty="0"/>
          </a:p>
        </p:txBody>
      </p:sp>
      <p:grpSp>
        <p:nvGrpSpPr>
          <p:cNvPr id="8" name="Group 7"/>
          <p:cNvGrpSpPr/>
          <p:nvPr/>
        </p:nvGrpSpPr>
        <p:grpSpPr>
          <a:xfrm>
            <a:off x="3657600" y="1066800"/>
            <a:ext cx="1828800" cy="3657600"/>
            <a:chOff x="3657600" y="1066800"/>
            <a:chExt cx="1828800" cy="3657600"/>
          </a:xfrm>
        </p:grpSpPr>
        <p:pic>
          <p:nvPicPr>
            <p:cNvPr id="2" name="Picture 1" descr="gg6242859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066800"/>
              <a:ext cx="1282700" cy="1981200"/>
            </a:xfrm>
            <a:prstGeom prst="rect">
              <a:avLst/>
            </a:prstGeom>
          </p:spPr>
        </p:pic>
        <p:sp>
          <p:nvSpPr>
            <p:cNvPr id="11" name="Rectangle 10"/>
            <p:cNvSpPr/>
            <p:nvPr/>
          </p:nvSpPr>
          <p:spPr>
            <a:xfrm>
              <a:off x="3657600" y="3124200"/>
              <a:ext cx="1828800" cy="16002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Mutually</a:t>
              </a:r>
              <a:endParaRPr lang="en-US" sz="2400" b="1" dirty="0">
                <a:solidFill>
                  <a:schemeClr val="tx1"/>
                </a:solidFill>
              </a:endParaRPr>
            </a:p>
            <a:p>
              <a:pPr algn="ctr"/>
              <a:r>
                <a:rPr lang="en-US" sz="2400" b="1" dirty="0" smtClean="0">
                  <a:solidFill>
                    <a:schemeClr val="tx1"/>
                  </a:solidFill>
                </a:rPr>
                <a:t>Trusted </a:t>
              </a:r>
            </a:p>
            <a:p>
              <a:pPr algn="ctr"/>
              <a:r>
                <a:rPr lang="en-US" sz="2400" b="1" dirty="0" smtClean="0">
                  <a:solidFill>
                    <a:schemeClr val="tx1"/>
                  </a:solidFill>
                </a:rPr>
                <a:t>VM</a:t>
              </a:r>
              <a:endParaRPr lang="en-US" sz="2400" b="1" dirty="0">
                <a:solidFill>
                  <a:schemeClr val="tx1"/>
                </a:solidFill>
              </a:endParaRPr>
            </a:p>
          </p:txBody>
        </p:sp>
      </p:grpSp>
    </p:spTree>
    <p:extLst>
      <p:ext uri="{BB962C8B-B14F-4D97-AF65-F5344CB8AC3E}">
        <p14:creationId xmlns:p14="http://schemas.microsoft.com/office/powerpoint/2010/main" val="254369985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SSC Control Plane</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11</a:t>
            </a:fld>
            <a:endParaRPr lang="en-US"/>
          </a:p>
        </p:txBody>
      </p:sp>
      <p:sp>
        <p:nvSpPr>
          <p:cNvPr id="5" name="Cloud 4"/>
          <p:cNvSpPr/>
          <p:nvPr/>
        </p:nvSpPr>
        <p:spPr>
          <a:xfrm>
            <a:off x="3962400" y="1143000"/>
            <a:ext cx="4419600" cy="4343400"/>
          </a:xfrm>
          <a:prstGeom prst="clou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extBox 5"/>
          <p:cNvSpPr txBox="1"/>
          <p:nvPr/>
        </p:nvSpPr>
        <p:spPr>
          <a:xfrm>
            <a:off x="3962400" y="5334000"/>
            <a:ext cx="4482718" cy="707886"/>
          </a:xfrm>
          <a:prstGeom prst="rect">
            <a:avLst/>
          </a:prstGeom>
          <a:noFill/>
        </p:spPr>
        <p:txBody>
          <a:bodyPr wrap="none" rtlCol="0">
            <a:spAutoFit/>
          </a:bodyPr>
          <a:lstStyle/>
          <a:p>
            <a:r>
              <a:rPr lang="en-US" sz="4000" b="1" dirty="0" smtClean="0"/>
              <a:t>Cloud Infrastructure</a:t>
            </a:r>
            <a:endParaRPr lang="en-US" sz="4000" b="1" dirty="0"/>
          </a:p>
        </p:txBody>
      </p:sp>
      <p:sp>
        <p:nvSpPr>
          <p:cNvPr id="7" name="Oval 6"/>
          <p:cNvSpPr/>
          <p:nvPr/>
        </p:nvSpPr>
        <p:spPr>
          <a:xfrm>
            <a:off x="6116428" y="3482468"/>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Oval 7"/>
          <p:cNvSpPr/>
          <p:nvPr/>
        </p:nvSpPr>
        <p:spPr>
          <a:xfrm>
            <a:off x="6116428" y="3687711"/>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Oval 8"/>
          <p:cNvSpPr/>
          <p:nvPr/>
        </p:nvSpPr>
        <p:spPr>
          <a:xfrm>
            <a:off x="6116428" y="3892954"/>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cage-rack-mountable-server-clip-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346" y="1905000"/>
            <a:ext cx="2472054" cy="539543"/>
          </a:xfrm>
          <a:prstGeom prst="rect">
            <a:avLst/>
          </a:prstGeom>
        </p:spPr>
      </p:pic>
      <p:pic>
        <p:nvPicPr>
          <p:cNvPr id="11" name="Picture 10" descr="cage-rack-mountable-server-clip-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346" y="2777283"/>
            <a:ext cx="2472054" cy="539543"/>
          </a:xfrm>
          <a:prstGeom prst="rect">
            <a:avLst/>
          </a:prstGeom>
        </p:spPr>
      </p:pic>
      <p:pic>
        <p:nvPicPr>
          <p:cNvPr id="12" name="Picture 11" descr="cage-rack-mountable-server-clip-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346" y="4267200"/>
            <a:ext cx="2472054" cy="539543"/>
          </a:xfrm>
          <a:prstGeom prst="rect">
            <a:avLst/>
          </a:prstGeom>
        </p:spPr>
      </p:pic>
      <p:sp>
        <p:nvSpPr>
          <p:cNvPr id="13" name="Rectangle 12"/>
          <p:cNvSpPr/>
          <p:nvPr/>
        </p:nvSpPr>
        <p:spPr>
          <a:xfrm>
            <a:off x="381000" y="2743200"/>
            <a:ext cx="2819399" cy="105523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3500" b="1" dirty="0" smtClean="0">
                <a:solidFill>
                  <a:schemeClr val="tx1"/>
                </a:solidFill>
                <a:latin typeface="Arial" pitchFamily="34" charset="0"/>
                <a:cs typeface="Arial" pitchFamily="34" charset="0"/>
              </a:rPr>
              <a:t>SSC</a:t>
            </a:r>
          </a:p>
          <a:p>
            <a:pPr algn="ctr"/>
            <a:r>
              <a:rPr lang="en-US" sz="3500" b="1" dirty="0" smtClean="0">
                <a:solidFill>
                  <a:schemeClr val="tx1"/>
                </a:solidFill>
                <a:latin typeface="Arial" pitchFamily="34" charset="0"/>
                <a:cs typeface="Arial" pitchFamily="34" charset="0"/>
              </a:rPr>
              <a:t>Hypervisor</a:t>
            </a:r>
            <a:endParaRPr lang="en-US" sz="3500" b="1" dirty="0">
              <a:solidFill>
                <a:schemeClr val="tx1"/>
              </a:solidFill>
              <a:latin typeface="Arial" pitchFamily="34" charset="0"/>
              <a:cs typeface="Arial" pitchFamily="34" charset="0"/>
            </a:endParaRPr>
          </a:p>
        </p:txBody>
      </p:sp>
      <p:sp>
        <p:nvSpPr>
          <p:cNvPr id="18" name="Right Arrow 17"/>
          <p:cNvSpPr/>
          <p:nvPr/>
        </p:nvSpPr>
        <p:spPr>
          <a:xfrm>
            <a:off x="3276600" y="2895600"/>
            <a:ext cx="1295400" cy="6858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8423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r>
              <a:rPr lang="en-US" dirty="0" smtClean="0"/>
              <a:t>Self-service Cloud Computing [</a:t>
            </a:r>
            <a:r>
              <a:rPr lang="en-US" dirty="0" smtClean="0">
                <a:solidFill>
                  <a:srgbClr val="FF0000"/>
                </a:solidFill>
              </a:rPr>
              <a:t>CCS’12</a:t>
            </a:r>
            <a:r>
              <a:rPr lang="en-US" dirty="0" smtClean="0"/>
              <a:t>]</a:t>
            </a:r>
          </a:p>
          <a:p>
            <a:pPr lvl="1"/>
            <a:r>
              <a:rPr lang="en-US" dirty="0" smtClean="0"/>
              <a:t>SSC hypervisor</a:t>
            </a:r>
          </a:p>
          <a:p>
            <a:pPr lvl="1"/>
            <a:r>
              <a:rPr lang="en-US" dirty="0" smtClean="0"/>
              <a:t>Mutual trust</a:t>
            </a:r>
          </a:p>
          <a:p>
            <a:pPr lvl="1"/>
            <a:r>
              <a:rPr lang="en-US" dirty="0" smtClean="0"/>
              <a:t>Six services</a:t>
            </a:r>
          </a:p>
          <a:p>
            <a:r>
              <a:rPr lang="en-US" dirty="0" smtClean="0"/>
              <a:t>On the Control Plane of a Self-service Cloud Platform [</a:t>
            </a:r>
            <a:r>
              <a:rPr lang="en-US" dirty="0" smtClean="0">
                <a:solidFill>
                  <a:srgbClr val="FF0000"/>
                </a:solidFill>
              </a:rPr>
              <a:t>SoCC’14</a:t>
            </a:r>
            <a:r>
              <a:rPr lang="en-US" dirty="0" smtClean="0"/>
              <a:t>]</a:t>
            </a:r>
          </a:p>
          <a:p>
            <a:pPr lvl="1"/>
            <a:r>
              <a:rPr lang="en-US" dirty="0" smtClean="0"/>
              <a:t>SSC Control Plane</a:t>
            </a:r>
          </a:p>
          <a:p>
            <a:pPr lvl="1"/>
            <a:r>
              <a:rPr lang="en-US" dirty="0"/>
              <a:t>F</a:t>
            </a:r>
            <a:r>
              <a:rPr lang="en-US" dirty="0" smtClean="0"/>
              <a:t>ive Network-based services</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12</a:t>
            </a:fld>
            <a:endParaRPr lang="en-US"/>
          </a:p>
        </p:txBody>
      </p:sp>
    </p:spTree>
    <p:extLst>
      <p:ext uri="{BB962C8B-B14F-4D97-AF65-F5344CB8AC3E}">
        <p14:creationId xmlns:p14="http://schemas.microsoft.com/office/powerpoint/2010/main" val="16732391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Duties of the management VM</a:t>
            </a:r>
            <a:endParaRPr lang="en-US" dirty="0"/>
          </a:p>
        </p:txBody>
      </p:sp>
      <p:sp>
        <p:nvSpPr>
          <p:cNvPr id="4" name="Rectangle 3"/>
          <p:cNvSpPr/>
          <p:nvPr/>
        </p:nvSpPr>
        <p:spPr>
          <a:xfrm>
            <a:off x="685800" y="1676400"/>
            <a:ext cx="7696200" cy="4419600"/>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grpSp>
        <p:nvGrpSpPr>
          <p:cNvPr id="29" name="Group 28"/>
          <p:cNvGrpSpPr/>
          <p:nvPr/>
        </p:nvGrpSpPr>
        <p:grpSpPr>
          <a:xfrm>
            <a:off x="685800" y="1752600"/>
            <a:ext cx="7805141" cy="1828800"/>
            <a:chOff x="685800" y="1752600"/>
            <a:chExt cx="7805141" cy="1828800"/>
          </a:xfrm>
        </p:grpSpPr>
        <p:pic>
          <p:nvPicPr>
            <p:cNvPr id="19" name="Picture 18" descr="disk.jpg"/>
            <p:cNvPicPr>
              <a:picLocks noChangeAspect="1"/>
            </p:cNvPicPr>
            <p:nvPr/>
          </p:nvPicPr>
          <p:blipFill>
            <a:blip r:embed="rId3"/>
            <a:stretch>
              <a:fillRect/>
            </a:stretch>
          </p:blipFill>
          <p:spPr>
            <a:xfrm>
              <a:off x="6038850" y="1752600"/>
              <a:ext cx="1428750" cy="1428750"/>
            </a:xfrm>
            <a:prstGeom prst="rect">
              <a:avLst/>
            </a:prstGeom>
          </p:spPr>
        </p:pic>
        <p:pic>
          <p:nvPicPr>
            <p:cNvPr id="21" name="Picture 20" descr="processor.jpg"/>
            <p:cNvPicPr>
              <a:picLocks noChangeAspect="1"/>
            </p:cNvPicPr>
            <p:nvPr/>
          </p:nvPicPr>
          <p:blipFill>
            <a:blip r:embed="rId4"/>
            <a:stretch>
              <a:fillRect/>
            </a:stretch>
          </p:blipFill>
          <p:spPr>
            <a:xfrm>
              <a:off x="2905125" y="1905000"/>
              <a:ext cx="1285875" cy="1143000"/>
            </a:xfrm>
            <a:prstGeom prst="rect">
              <a:avLst/>
            </a:prstGeom>
          </p:spPr>
        </p:pic>
        <p:pic>
          <p:nvPicPr>
            <p:cNvPr id="22" name="Picture 21" descr="video-card.jpg"/>
            <p:cNvPicPr>
              <a:picLocks noChangeAspect="1"/>
            </p:cNvPicPr>
            <p:nvPr/>
          </p:nvPicPr>
          <p:blipFill>
            <a:blip r:embed="rId5"/>
            <a:stretch>
              <a:fillRect/>
            </a:stretch>
          </p:blipFill>
          <p:spPr>
            <a:xfrm>
              <a:off x="1447800" y="1981200"/>
              <a:ext cx="1257300" cy="1068705"/>
            </a:xfrm>
            <a:prstGeom prst="rect">
              <a:avLst/>
            </a:prstGeom>
          </p:spPr>
        </p:pic>
        <p:pic>
          <p:nvPicPr>
            <p:cNvPr id="25" name="Picture 24" descr="network-card.jpg"/>
            <p:cNvPicPr>
              <a:picLocks noChangeAspect="1"/>
            </p:cNvPicPr>
            <p:nvPr/>
          </p:nvPicPr>
          <p:blipFill>
            <a:blip r:embed="rId6"/>
            <a:stretch>
              <a:fillRect/>
            </a:stretch>
          </p:blipFill>
          <p:spPr>
            <a:xfrm>
              <a:off x="4404360" y="1981200"/>
              <a:ext cx="1463040" cy="889000"/>
            </a:xfrm>
            <a:prstGeom prst="rect">
              <a:avLst/>
            </a:prstGeom>
          </p:spPr>
        </p:pic>
        <p:sp>
          <p:nvSpPr>
            <p:cNvPr id="27" name="TextBox 26"/>
            <p:cNvSpPr txBox="1"/>
            <p:nvPr/>
          </p:nvSpPr>
          <p:spPr>
            <a:xfrm>
              <a:off x="685800" y="2996624"/>
              <a:ext cx="7805141" cy="584776"/>
            </a:xfrm>
            <a:prstGeom prst="rect">
              <a:avLst/>
            </a:prstGeom>
            <a:noFill/>
          </p:spPr>
          <p:txBody>
            <a:bodyPr wrap="none" rtlCol="0">
              <a:spAutoFit/>
            </a:bodyPr>
            <a:lstStyle/>
            <a:p>
              <a:r>
                <a:rPr lang="en-US" sz="3200" dirty="0" smtClean="0"/>
                <a:t>Manages and multiplexes hardware resources</a:t>
              </a:r>
            </a:p>
          </p:txBody>
        </p:sp>
      </p:grpSp>
      <p:grpSp>
        <p:nvGrpSpPr>
          <p:cNvPr id="30" name="Group 29"/>
          <p:cNvGrpSpPr/>
          <p:nvPr/>
        </p:nvGrpSpPr>
        <p:grpSpPr>
          <a:xfrm>
            <a:off x="1828488" y="3810001"/>
            <a:ext cx="5555560" cy="1828798"/>
            <a:chOff x="1752600" y="3810001"/>
            <a:chExt cx="5555560" cy="1828798"/>
          </a:xfrm>
        </p:grpSpPr>
        <p:pic>
          <p:nvPicPr>
            <p:cNvPr id="20" name="Picture 19" descr="tools.jpg"/>
            <p:cNvPicPr>
              <a:picLocks noChangeAspect="1"/>
            </p:cNvPicPr>
            <p:nvPr/>
          </p:nvPicPr>
          <p:blipFill>
            <a:blip r:embed="rId7"/>
            <a:stretch>
              <a:fillRect/>
            </a:stretch>
          </p:blipFill>
          <p:spPr>
            <a:xfrm>
              <a:off x="3657600" y="3810001"/>
              <a:ext cx="1314450" cy="1251585"/>
            </a:xfrm>
            <a:prstGeom prst="rect">
              <a:avLst/>
            </a:prstGeom>
          </p:spPr>
        </p:pic>
        <p:sp>
          <p:nvSpPr>
            <p:cNvPr id="28" name="TextBox 27"/>
            <p:cNvSpPr txBox="1"/>
            <p:nvPr/>
          </p:nvSpPr>
          <p:spPr>
            <a:xfrm>
              <a:off x="1752600" y="5054024"/>
              <a:ext cx="5555560" cy="584775"/>
            </a:xfrm>
            <a:prstGeom prst="rect">
              <a:avLst/>
            </a:prstGeom>
            <a:noFill/>
          </p:spPr>
          <p:txBody>
            <a:bodyPr wrap="none" rtlCol="0">
              <a:spAutoFit/>
            </a:bodyPr>
            <a:lstStyle/>
            <a:p>
              <a:r>
                <a:rPr lang="en-US" sz="3200" dirty="0" smtClean="0"/>
                <a:t>Manages client virtual machines</a:t>
              </a:r>
            </a:p>
          </p:txBody>
        </p:sp>
      </p:grpSp>
      <p:sp>
        <p:nvSpPr>
          <p:cNvPr id="3" name="Slide Number Placeholder 2"/>
          <p:cNvSpPr>
            <a:spLocks noGrp="1"/>
          </p:cNvSpPr>
          <p:nvPr>
            <p:ph type="sldNum" sz="quarter" idx="12"/>
          </p:nvPr>
        </p:nvSpPr>
        <p:spPr/>
        <p:txBody>
          <a:bodyPr/>
          <a:lstStyle/>
          <a:p>
            <a:fld id="{B2611D85-EC50-4AB4-BB03-2E66B74E2C25}" type="slidenum">
              <a:rPr lang="en-US" smtClean="0"/>
              <a:pPr/>
              <a:t>13</a:t>
            </a:fld>
            <a:endParaRPr lang="en-US"/>
          </a:p>
        </p:txBody>
      </p:sp>
      <p:sp>
        <p:nvSpPr>
          <p:cNvPr id="14" name="TextBox 13"/>
          <p:cNvSpPr txBox="1"/>
          <p:nvPr/>
        </p:nvSpPr>
        <p:spPr>
          <a:xfrm>
            <a:off x="685800" y="5638800"/>
            <a:ext cx="7696200" cy="1015663"/>
          </a:xfrm>
          <a:prstGeom prst="rect">
            <a:avLst/>
          </a:prstGeom>
          <a:noFill/>
        </p:spPr>
        <p:txBody>
          <a:bodyPr wrap="square" rtlCol="0">
            <a:spAutoFit/>
          </a:bodyPr>
          <a:lstStyle/>
          <a:p>
            <a:pPr algn="ctr"/>
            <a:r>
              <a:rPr lang="en-US" sz="3000" b="1" dirty="0" smtClean="0">
                <a:solidFill>
                  <a:schemeClr val="tx1"/>
                </a:solidFill>
              </a:rPr>
              <a:t> </a:t>
            </a:r>
          </a:p>
          <a:p>
            <a:pPr algn="ctr"/>
            <a:r>
              <a:rPr lang="en-US" sz="3000" b="1" dirty="0" smtClean="0">
                <a:solidFill>
                  <a:schemeClr val="tx1"/>
                </a:solidFill>
              </a:rPr>
              <a:t>Management VM (</a:t>
            </a:r>
            <a:r>
              <a:rPr lang="en-US" sz="3000" b="1" dirty="0" smtClean="0">
                <a:solidFill>
                  <a:srgbClr val="FF0000"/>
                </a:solidFill>
              </a:rPr>
              <a:t>Dom0</a:t>
            </a:r>
            <a:r>
              <a:rPr lang="en-US" sz="3000" b="1" dirty="0" smtClean="0">
                <a:solidFill>
                  <a:schemeClr val="tx1"/>
                </a:solidFill>
              </a:rPr>
              <a:t>)</a:t>
            </a:r>
          </a:p>
        </p:txBody>
      </p:sp>
    </p:spTree>
    <p:extLst>
      <p:ext uri="{BB962C8B-B14F-4D97-AF65-F5344CB8AC3E}">
        <p14:creationId xmlns:p14="http://schemas.microsoft.com/office/powerpoint/2010/main" val="579605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disk.jpg"/>
          <p:cNvPicPr>
            <a:picLocks noChangeAspect="1"/>
          </p:cNvPicPr>
          <p:nvPr/>
        </p:nvPicPr>
        <p:blipFill>
          <a:blip r:embed="rId3"/>
          <a:stretch>
            <a:fillRect/>
          </a:stretch>
        </p:blipFill>
        <p:spPr>
          <a:xfrm>
            <a:off x="2305050" y="4438650"/>
            <a:ext cx="1428750" cy="1428750"/>
          </a:xfrm>
          <a:prstGeom prst="rect">
            <a:avLst/>
          </a:prstGeom>
        </p:spPr>
      </p:pic>
      <p:sp>
        <p:nvSpPr>
          <p:cNvPr id="34" name="Rectangle 33"/>
          <p:cNvSpPr/>
          <p:nvPr/>
        </p:nvSpPr>
        <p:spPr>
          <a:xfrm>
            <a:off x="685800" y="1752600"/>
            <a:ext cx="3124200" cy="4038600"/>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pic>
        <p:nvPicPr>
          <p:cNvPr id="37" name="Picture 36" descr="processor.jpg"/>
          <p:cNvPicPr>
            <a:picLocks noChangeAspect="1"/>
          </p:cNvPicPr>
          <p:nvPr/>
        </p:nvPicPr>
        <p:blipFill>
          <a:blip r:embed="rId4"/>
          <a:stretch>
            <a:fillRect/>
          </a:stretch>
        </p:blipFill>
        <p:spPr>
          <a:xfrm>
            <a:off x="2219325" y="3429000"/>
            <a:ext cx="1285875" cy="1143000"/>
          </a:xfrm>
          <a:prstGeom prst="rect">
            <a:avLst/>
          </a:prstGeom>
        </p:spPr>
      </p:pic>
      <p:pic>
        <p:nvPicPr>
          <p:cNvPr id="38" name="Picture 37" descr="video-card.jpg"/>
          <p:cNvPicPr>
            <a:picLocks noChangeAspect="1"/>
          </p:cNvPicPr>
          <p:nvPr/>
        </p:nvPicPr>
        <p:blipFill>
          <a:blip r:embed="rId5"/>
          <a:stretch>
            <a:fillRect/>
          </a:stretch>
        </p:blipFill>
        <p:spPr>
          <a:xfrm>
            <a:off x="762000" y="3505200"/>
            <a:ext cx="1257300" cy="1068705"/>
          </a:xfrm>
          <a:prstGeom prst="rect">
            <a:avLst/>
          </a:prstGeom>
        </p:spPr>
      </p:pic>
      <p:pic>
        <p:nvPicPr>
          <p:cNvPr id="39" name="Picture 38" descr="network-card.jpg"/>
          <p:cNvPicPr>
            <a:picLocks noChangeAspect="1"/>
          </p:cNvPicPr>
          <p:nvPr/>
        </p:nvPicPr>
        <p:blipFill>
          <a:blip r:embed="rId6"/>
          <a:stretch>
            <a:fillRect/>
          </a:stretch>
        </p:blipFill>
        <p:spPr>
          <a:xfrm>
            <a:off x="822960" y="4667250"/>
            <a:ext cx="1463040" cy="889000"/>
          </a:xfrm>
          <a:prstGeom prst="rect">
            <a:avLst/>
          </a:prstGeom>
        </p:spPr>
      </p:pic>
      <p:pic>
        <p:nvPicPr>
          <p:cNvPr id="42" name="Picture 41" descr="tools.jpg"/>
          <p:cNvPicPr>
            <a:picLocks noChangeAspect="1"/>
          </p:cNvPicPr>
          <p:nvPr/>
        </p:nvPicPr>
        <p:blipFill>
          <a:blip r:embed="rId7"/>
          <a:stretch>
            <a:fillRect/>
          </a:stretch>
        </p:blipFill>
        <p:spPr>
          <a:xfrm>
            <a:off x="1524000" y="1905000"/>
            <a:ext cx="1314450" cy="1251585"/>
          </a:xfrm>
          <a:prstGeom prst="rect">
            <a:avLst/>
          </a:prstGeom>
        </p:spPr>
      </p:pic>
      <p:sp>
        <p:nvSpPr>
          <p:cNvPr id="44" name="TextBox 43"/>
          <p:cNvSpPr txBox="1"/>
          <p:nvPr/>
        </p:nvSpPr>
        <p:spPr>
          <a:xfrm>
            <a:off x="76200" y="5791200"/>
            <a:ext cx="4495800" cy="1015663"/>
          </a:xfrm>
          <a:prstGeom prst="rect">
            <a:avLst/>
          </a:prstGeom>
          <a:noFill/>
        </p:spPr>
        <p:txBody>
          <a:bodyPr wrap="square" rtlCol="0">
            <a:spAutoFit/>
          </a:bodyPr>
          <a:lstStyle/>
          <a:p>
            <a:pPr algn="ctr"/>
            <a:r>
              <a:rPr lang="en-US" sz="3000" b="1" dirty="0" smtClean="0">
                <a:solidFill>
                  <a:schemeClr val="tx1"/>
                </a:solidFill>
              </a:rPr>
              <a:t>System-wide Mgmt. </a:t>
            </a:r>
          </a:p>
          <a:p>
            <a:pPr algn="ctr"/>
            <a:r>
              <a:rPr lang="en-US" sz="3000" b="1" dirty="0" smtClean="0">
                <a:solidFill>
                  <a:schemeClr val="tx1"/>
                </a:solidFill>
              </a:rPr>
              <a:t>VM (</a:t>
            </a:r>
            <a:r>
              <a:rPr lang="en-US" sz="3000" b="1" dirty="0" smtClean="0">
                <a:solidFill>
                  <a:srgbClr val="FF0000"/>
                </a:solidFill>
              </a:rPr>
              <a:t>Sdom0</a:t>
            </a:r>
            <a:r>
              <a:rPr lang="en-US" sz="3000" b="1" dirty="0" smtClean="0">
                <a:solidFill>
                  <a:schemeClr val="tx1"/>
                </a:solidFill>
              </a:rPr>
              <a:t>)</a:t>
            </a:r>
          </a:p>
        </p:txBody>
      </p:sp>
      <p:sp>
        <p:nvSpPr>
          <p:cNvPr id="54" name="TextBox 53"/>
          <p:cNvSpPr txBox="1"/>
          <p:nvPr/>
        </p:nvSpPr>
        <p:spPr>
          <a:xfrm>
            <a:off x="6477000" y="1752600"/>
            <a:ext cx="2590800" cy="1477328"/>
          </a:xfrm>
          <a:prstGeom prst="rect">
            <a:avLst/>
          </a:prstGeom>
          <a:noFill/>
        </p:spPr>
        <p:txBody>
          <a:bodyPr wrap="square" rtlCol="0">
            <a:spAutoFit/>
          </a:bodyPr>
          <a:lstStyle/>
          <a:p>
            <a:pPr algn="ctr"/>
            <a:r>
              <a:rPr lang="en-US" sz="3000" b="1" dirty="0" smtClean="0"/>
              <a:t>Per-Client</a:t>
            </a:r>
            <a:r>
              <a:rPr lang="en-US" sz="3000" b="1" dirty="0" smtClean="0">
                <a:solidFill>
                  <a:schemeClr val="tx1"/>
                </a:solidFill>
              </a:rPr>
              <a:t> </a:t>
            </a:r>
          </a:p>
          <a:p>
            <a:pPr algn="ctr"/>
            <a:r>
              <a:rPr lang="en-US" sz="3000" b="1" dirty="0" smtClean="0"/>
              <a:t>Mgmt.</a:t>
            </a:r>
            <a:r>
              <a:rPr lang="en-US" sz="3000" b="1" dirty="0" smtClean="0">
                <a:solidFill>
                  <a:schemeClr val="tx1"/>
                </a:solidFill>
              </a:rPr>
              <a:t> VM </a:t>
            </a:r>
          </a:p>
          <a:p>
            <a:pPr algn="ctr"/>
            <a:r>
              <a:rPr lang="en-US" sz="3000" b="1" dirty="0" smtClean="0">
                <a:solidFill>
                  <a:schemeClr val="tx1"/>
                </a:solidFill>
              </a:rPr>
              <a:t>(</a:t>
            </a:r>
            <a:r>
              <a:rPr lang="en-US" sz="3000" b="1" dirty="0" smtClean="0">
                <a:solidFill>
                  <a:srgbClr val="FF0000"/>
                </a:solidFill>
              </a:rPr>
              <a:t>Udom0</a:t>
            </a:r>
            <a:r>
              <a:rPr lang="en-US" sz="3000" b="1" dirty="0" smtClean="0">
                <a:solidFill>
                  <a:schemeClr val="tx1"/>
                </a:solidFill>
              </a:rPr>
              <a:t>)</a:t>
            </a:r>
          </a:p>
        </p:txBody>
      </p:sp>
      <p:sp>
        <p:nvSpPr>
          <p:cNvPr id="1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tx2"/>
                </a:solidFill>
                <a:latin typeface="Arial" pitchFamily="34" charset="0"/>
                <a:ea typeface="+mj-ea"/>
                <a:cs typeface="Arial" pitchFamily="34" charset="0"/>
              </a:defRPr>
            </a:lvl1pPr>
          </a:lstStyle>
          <a:p>
            <a:r>
              <a:rPr lang="en-US" dirty="0" smtClean="0"/>
              <a:t>Main technique used by SSC</a:t>
            </a:r>
            <a:endParaRPr lang="en-US" dirty="0"/>
          </a:p>
        </p:txBody>
      </p:sp>
      <p:sp>
        <p:nvSpPr>
          <p:cNvPr id="16" name="Title 1"/>
          <p:cNvSpPr txBox="1">
            <a:spLocks/>
          </p:cNvSpPr>
          <p:nvPr/>
        </p:nvSpPr>
        <p:spPr>
          <a:xfrm>
            <a:off x="381000" y="990600"/>
            <a:ext cx="8229600" cy="571500"/>
          </a:xfrm>
          <a:prstGeom prst="rect">
            <a:avLst/>
          </a:prstGeom>
          <a:solidFill>
            <a:srgbClr val="FFFF00"/>
          </a:solidFill>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baseline="0">
                <a:solidFill>
                  <a:schemeClr val="tx2"/>
                </a:solidFill>
                <a:latin typeface="Arial" pitchFamily="34" charset="0"/>
                <a:ea typeface="+mj-ea"/>
                <a:cs typeface="Arial" pitchFamily="34" charset="0"/>
              </a:defRPr>
            </a:lvl1pPr>
          </a:lstStyle>
          <a:p>
            <a:r>
              <a:rPr lang="en-US" b="1" dirty="0" smtClean="0">
                <a:solidFill>
                  <a:schemeClr val="tx1"/>
                </a:solidFill>
              </a:rPr>
              <a:t>Disaggregate the management VM</a:t>
            </a:r>
            <a:endParaRPr lang="en-US" b="1" dirty="0">
              <a:solidFill>
                <a:schemeClr val="tx1"/>
              </a:solidFill>
            </a:endParaRPr>
          </a:p>
        </p:txBody>
      </p:sp>
      <p:sp>
        <p:nvSpPr>
          <p:cNvPr id="17" name="TextBox 16"/>
          <p:cNvSpPr txBox="1"/>
          <p:nvPr/>
        </p:nvSpPr>
        <p:spPr>
          <a:xfrm>
            <a:off x="3962400" y="5334000"/>
            <a:ext cx="3711272" cy="769441"/>
          </a:xfrm>
          <a:prstGeom prst="rect">
            <a:avLst/>
          </a:prstGeom>
          <a:noFill/>
          <a:ln>
            <a:solidFill>
              <a:schemeClr val="tx1"/>
            </a:solidFill>
            <a:prstDash val="sysDash"/>
          </a:ln>
        </p:spPr>
        <p:txBody>
          <a:bodyPr wrap="none" rtlCol="0">
            <a:spAutoFit/>
          </a:bodyPr>
          <a:lstStyle/>
          <a:p>
            <a:pPr>
              <a:buFont typeface="Arial"/>
              <a:buChar char="•"/>
            </a:pPr>
            <a:r>
              <a:rPr lang="en-US" sz="2200" b="1" dirty="0" smtClean="0">
                <a:latin typeface="Arial"/>
                <a:cs typeface="Arial"/>
              </a:rPr>
              <a:t> Manages hardware</a:t>
            </a:r>
          </a:p>
          <a:p>
            <a:pPr>
              <a:buFont typeface="Arial"/>
              <a:buChar char="•"/>
            </a:pPr>
            <a:r>
              <a:rPr lang="en-US" sz="2200" b="1" dirty="0" smtClean="0">
                <a:latin typeface="Arial"/>
                <a:cs typeface="Arial"/>
              </a:rPr>
              <a:t> No access to clients </a:t>
            </a:r>
            <a:r>
              <a:rPr lang="en-US" sz="2200" b="1" dirty="0" err="1" smtClean="0">
                <a:latin typeface="Arial"/>
                <a:cs typeface="Arial"/>
              </a:rPr>
              <a:t>VMs</a:t>
            </a:r>
            <a:endParaRPr lang="en-US" sz="2200" b="1" dirty="0">
              <a:latin typeface="Arial"/>
              <a:cs typeface="Arial"/>
            </a:endParaRPr>
          </a:p>
        </p:txBody>
      </p:sp>
      <p:sp>
        <p:nvSpPr>
          <p:cNvPr id="18" name="Rectangle 17"/>
          <p:cNvSpPr/>
          <p:nvPr/>
        </p:nvSpPr>
        <p:spPr>
          <a:xfrm>
            <a:off x="4267200" y="6182380"/>
            <a:ext cx="3048000" cy="52322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800" b="1" dirty="0" smtClean="0">
                <a:solidFill>
                  <a:srgbClr val="FF0000"/>
                </a:solidFill>
              </a:rPr>
              <a:t>Solves problem #1</a:t>
            </a:r>
            <a:endParaRPr lang="en-US" sz="2800" b="1" dirty="0">
              <a:solidFill>
                <a:srgbClr val="FF0000"/>
              </a:solidFill>
            </a:endParaRPr>
          </a:p>
        </p:txBody>
      </p:sp>
      <p:sp>
        <p:nvSpPr>
          <p:cNvPr id="19" name="TextBox 18"/>
          <p:cNvSpPr txBox="1"/>
          <p:nvPr/>
        </p:nvSpPr>
        <p:spPr>
          <a:xfrm>
            <a:off x="4404000" y="3352800"/>
            <a:ext cx="3886199" cy="1107996"/>
          </a:xfrm>
          <a:prstGeom prst="rect">
            <a:avLst/>
          </a:prstGeom>
          <a:noFill/>
          <a:ln>
            <a:solidFill>
              <a:schemeClr val="tx1"/>
            </a:solidFill>
            <a:prstDash val="sysDash"/>
          </a:ln>
        </p:spPr>
        <p:txBody>
          <a:bodyPr wrap="square" rtlCol="0">
            <a:spAutoFit/>
          </a:bodyPr>
          <a:lstStyle/>
          <a:p>
            <a:pPr>
              <a:buFont typeface="Arial"/>
              <a:buChar char="•"/>
            </a:pPr>
            <a:r>
              <a:rPr lang="en-US" sz="2200" b="1" dirty="0" smtClean="0">
                <a:latin typeface="Arial"/>
                <a:cs typeface="Arial"/>
              </a:rPr>
              <a:t> Manages client’s VMs</a:t>
            </a:r>
          </a:p>
          <a:p>
            <a:pPr>
              <a:buFont typeface="Arial"/>
              <a:buChar char="•"/>
            </a:pPr>
            <a:r>
              <a:rPr lang="en-US" sz="2200" b="1" dirty="0" smtClean="0">
                <a:latin typeface="Arial"/>
                <a:cs typeface="Arial"/>
              </a:rPr>
              <a:t> Allows clients to deploy new services</a:t>
            </a:r>
          </a:p>
        </p:txBody>
      </p:sp>
      <p:sp>
        <p:nvSpPr>
          <p:cNvPr id="20" name="Rectangle 19"/>
          <p:cNvSpPr/>
          <p:nvPr/>
        </p:nvSpPr>
        <p:spPr>
          <a:xfrm>
            <a:off x="4800600" y="4505980"/>
            <a:ext cx="3048000" cy="52322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800" b="1" dirty="0" smtClean="0">
                <a:solidFill>
                  <a:srgbClr val="FF0000"/>
                </a:solidFill>
              </a:rPr>
              <a:t>Solves problem #2</a:t>
            </a:r>
            <a:endParaRPr lang="en-US" sz="2800" b="1" dirty="0">
              <a:solidFill>
                <a:srgbClr val="FF0000"/>
              </a:solidFill>
            </a:endParaRPr>
          </a:p>
        </p:txBody>
      </p:sp>
      <p:grpSp>
        <p:nvGrpSpPr>
          <p:cNvPr id="4" name="Group 3"/>
          <p:cNvGrpSpPr/>
          <p:nvPr/>
        </p:nvGrpSpPr>
        <p:grpSpPr>
          <a:xfrm>
            <a:off x="4724400" y="1752600"/>
            <a:ext cx="1936187" cy="1524000"/>
            <a:chOff x="4769413" y="1752600"/>
            <a:chExt cx="1936187" cy="1524000"/>
          </a:xfrm>
        </p:grpSpPr>
        <p:sp>
          <p:nvSpPr>
            <p:cNvPr id="22" name="Rectangle 21"/>
            <p:cNvSpPr/>
            <p:nvPr/>
          </p:nvSpPr>
          <p:spPr>
            <a:xfrm>
              <a:off x="4769413" y="1752600"/>
              <a:ext cx="1936187" cy="1524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pic>
          <p:nvPicPr>
            <p:cNvPr id="21" name="Picture 20" descr="tools.jpg"/>
            <p:cNvPicPr>
              <a:picLocks noChangeAspect="1"/>
            </p:cNvPicPr>
            <p:nvPr/>
          </p:nvPicPr>
          <p:blipFill>
            <a:blip r:embed="rId7"/>
            <a:stretch>
              <a:fillRect/>
            </a:stretch>
          </p:blipFill>
          <p:spPr>
            <a:xfrm>
              <a:off x="5095473" y="1865471"/>
              <a:ext cx="1314450" cy="1251585"/>
            </a:xfrm>
            <a:prstGeom prst="rect">
              <a:avLst/>
            </a:prstGeom>
          </p:spPr>
        </p:pic>
      </p:grpSp>
      <p:sp>
        <p:nvSpPr>
          <p:cNvPr id="5" name="Slide Number Placeholder 4"/>
          <p:cNvSpPr>
            <a:spLocks noGrp="1"/>
          </p:cNvSpPr>
          <p:nvPr>
            <p:ph type="sldNum" sz="quarter" idx="12"/>
          </p:nvPr>
        </p:nvSpPr>
        <p:spPr/>
        <p:txBody>
          <a:bodyPr/>
          <a:lstStyle/>
          <a:p>
            <a:fld id="{B2611D85-EC50-4AB4-BB03-2E66B74E2C25}" type="slidenum">
              <a:rPr lang="en-US" smtClean="0"/>
              <a:pPr/>
              <a:t>14</a:t>
            </a:fld>
            <a:endParaRPr lang="en-US"/>
          </a:p>
        </p:txBody>
      </p:sp>
    </p:spTree>
    <p:extLst>
      <p:ext uri="{BB962C8B-B14F-4D97-AF65-F5344CB8AC3E}">
        <p14:creationId xmlns:p14="http://schemas.microsoft.com/office/powerpoint/2010/main" val="3655634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1.48148E-6 L 0.37813 -0.00231 " pathEditMode="relative" rAng="0" ptsTypes="AA">
                                      <p:cBhvr>
                                        <p:cTn id="6" dur="2000" fill="hold"/>
                                        <p:tgtEl>
                                          <p:spTgt spid="42"/>
                                        </p:tgtEl>
                                        <p:attrNameLst>
                                          <p:attrName>ppt_x</p:attrName>
                                          <p:attrName>ppt_y</p:attrName>
                                        </p:attrNameLst>
                                      </p:cBhvr>
                                      <p:rCtr x="18906" y="-11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SSC platform</a:t>
            </a:r>
            <a:endParaRPr lang="en-US" dirty="0"/>
          </a:p>
        </p:txBody>
      </p:sp>
      <p:sp>
        <p:nvSpPr>
          <p:cNvPr id="4" name="Rectangle 3"/>
          <p:cNvSpPr/>
          <p:nvPr/>
        </p:nvSpPr>
        <p:spPr>
          <a:xfrm>
            <a:off x="1066800" y="5315865"/>
            <a:ext cx="6938433" cy="6277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Hardware</a:t>
            </a:r>
            <a:endParaRPr lang="en-US" sz="3500" b="1" dirty="0">
              <a:solidFill>
                <a:schemeClr val="tx1"/>
              </a:solidFill>
              <a:latin typeface="Arial" pitchFamily="34" charset="0"/>
              <a:cs typeface="Arial" pitchFamily="34" charset="0"/>
            </a:endParaRPr>
          </a:p>
        </p:txBody>
      </p:sp>
      <p:sp>
        <p:nvSpPr>
          <p:cNvPr id="5" name="Rectangle 4"/>
          <p:cNvSpPr/>
          <p:nvPr/>
        </p:nvSpPr>
        <p:spPr>
          <a:xfrm>
            <a:off x="1066800" y="4553865"/>
            <a:ext cx="6938433" cy="6277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SSC Hypervisor</a:t>
            </a:r>
            <a:endParaRPr lang="en-US" sz="3500" b="1" dirty="0">
              <a:solidFill>
                <a:schemeClr val="tx1"/>
              </a:solidFill>
              <a:latin typeface="Arial" pitchFamily="34" charset="0"/>
              <a:cs typeface="Arial" pitchFamily="34" charset="0"/>
            </a:endParaRPr>
          </a:p>
        </p:txBody>
      </p:sp>
      <p:sp>
        <p:nvSpPr>
          <p:cNvPr id="7" name="Rectangle 6"/>
          <p:cNvSpPr/>
          <p:nvPr/>
        </p:nvSpPr>
        <p:spPr>
          <a:xfrm>
            <a:off x="3428999" y="1886865"/>
            <a:ext cx="4038601" cy="256778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000" dirty="0">
              <a:solidFill>
                <a:schemeClr val="tx1"/>
              </a:solidFill>
            </a:endParaRPr>
          </a:p>
        </p:txBody>
      </p:sp>
      <p:sp>
        <p:nvSpPr>
          <p:cNvPr id="8" name="Slide Number Placeholder 7"/>
          <p:cNvSpPr>
            <a:spLocks noGrp="1"/>
          </p:cNvSpPr>
          <p:nvPr>
            <p:ph type="sldNum" sz="quarter" idx="12"/>
          </p:nvPr>
        </p:nvSpPr>
        <p:spPr/>
        <p:txBody>
          <a:bodyPr/>
          <a:lstStyle/>
          <a:p>
            <a:fld id="{B2611D85-EC50-4AB4-BB03-2E66B74E2C25}" type="slidenum">
              <a:rPr lang="en-US" smtClean="0"/>
              <a:pPr/>
              <a:t>15</a:t>
            </a:fld>
            <a:endParaRPr lang="en-US" dirty="0"/>
          </a:p>
        </p:txBody>
      </p:sp>
      <p:grpSp>
        <p:nvGrpSpPr>
          <p:cNvPr id="31" name="Group 30"/>
          <p:cNvGrpSpPr/>
          <p:nvPr/>
        </p:nvGrpSpPr>
        <p:grpSpPr>
          <a:xfrm>
            <a:off x="1066801" y="1371600"/>
            <a:ext cx="1600199" cy="3083049"/>
            <a:chOff x="1066801" y="1371600"/>
            <a:chExt cx="1600199" cy="3083049"/>
          </a:xfrm>
        </p:grpSpPr>
        <p:grpSp>
          <p:nvGrpSpPr>
            <p:cNvPr id="12" name="Group 11"/>
            <p:cNvGrpSpPr/>
            <p:nvPr/>
          </p:nvGrpSpPr>
          <p:grpSpPr>
            <a:xfrm>
              <a:off x="1066801" y="1371600"/>
              <a:ext cx="1600199" cy="3083049"/>
              <a:chOff x="1066801" y="1371600"/>
              <a:chExt cx="1600199" cy="3083049"/>
            </a:xfrm>
          </p:grpSpPr>
          <p:sp>
            <p:nvSpPr>
              <p:cNvPr id="6" name="Rectangle 5"/>
              <p:cNvSpPr/>
              <p:nvPr/>
            </p:nvSpPr>
            <p:spPr>
              <a:xfrm>
                <a:off x="1066801" y="1371600"/>
                <a:ext cx="1600199" cy="3083049"/>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sp>
            <p:nvSpPr>
              <p:cNvPr id="3" name="TextBox 2"/>
              <p:cNvSpPr txBox="1"/>
              <p:nvPr/>
            </p:nvSpPr>
            <p:spPr>
              <a:xfrm>
                <a:off x="1226953" y="1486011"/>
                <a:ext cx="1135247" cy="477054"/>
              </a:xfrm>
              <a:prstGeom prst="rect">
                <a:avLst/>
              </a:prstGeom>
              <a:solidFill>
                <a:srgbClr val="FFFF00"/>
              </a:solidFill>
            </p:spPr>
            <p:txBody>
              <a:bodyPr wrap="none" rtlCol="0">
                <a:spAutoFit/>
              </a:bodyPr>
              <a:lstStyle/>
              <a:p>
                <a:r>
                  <a:rPr lang="en-US" sz="2500" b="1" dirty="0" smtClean="0"/>
                  <a:t>SDom0</a:t>
                </a:r>
                <a:endParaRPr lang="en-US" sz="2500" b="1" dirty="0"/>
              </a:p>
            </p:txBody>
          </p:sp>
        </p:grpSp>
        <p:pic>
          <p:nvPicPr>
            <p:cNvPr id="21" name="Picture 20" descr="processor.jpg"/>
            <p:cNvPicPr>
              <a:picLocks noChangeAspect="1"/>
            </p:cNvPicPr>
            <p:nvPr/>
          </p:nvPicPr>
          <p:blipFill>
            <a:blip r:embed="rId3"/>
            <a:stretch>
              <a:fillRect/>
            </a:stretch>
          </p:blipFill>
          <p:spPr>
            <a:xfrm>
              <a:off x="1449395" y="2953665"/>
              <a:ext cx="857250" cy="762000"/>
            </a:xfrm>
            <a:prstGeom prst="rect">
              <a:avLst/>
            </a:prstGeom>
          </p:spPr>
        </p:pic>
        <p:pic>
          <p:nvPicPr>
            <p:cNvPr id="22" name="Picture 21" descr="video-card.jpg"/>
            <p:cNvPicPr>
              <a:picLocks noChangeAspect="1"/>
            </p:cNvPicPr>
            <p:nvPr/>
          </p:nvPicPr>
          <p:blipFill>
            <a:blip r:embed="rId4"/>
            <a:stretch>
              <a:fillRect/>
            </a:stretch>
          </p:blipFill>
          <p:spPr>
            <a:xfrm>
              <a:off x="1449395" y="2115465"/>
              <a:ext cx="846131" cy="719211"/>
            </a:xfrm>
            <a:prstGeom prst="rect">
              <a:avLst/>
            </a:prstGeom>
          </p:spPr>
        </p:pic>
        <p:pic>
          <p:nvPicPr>
            <p:cNvPr id="23" name="Picture 22" descr="network-card.jpg"/>
            <p:cNvPicPr>
              <a:picLocks noChangeAspect="1"/>
            </p:cNvPicPr>
            <p:nvPr/>
          </p:nvPicPr>
          <p:blipFill>
            <a:blip r:embed="rId5"/>
            <a:stretch>
              <a:fillRect/>
            </a:stretch>
          </p:blipFill>
          <p:spPr>
            <a:xfrm>
              <a:off x="1369423" y="3798215"/>
              <a:ext cx="992777" cy="603250"/>
            </a:xfrm>
            <a:prstGeom prst="rect">
              <a:avLst/>
            </a:prstGeom>
          </p:spPr>
        </p:pic>
      </p:grpSp>
      <p:sp>
        <p:nvSpPr>
          <p:cNvPr id="26" name="Rectangle 25"/>
          <p:cNvSpPr/>
          <p:nvPr/>
        </p:nvSpPr>
        <p:spPr>
          <a:xfrm>
            <a:off x="5791200" y="3246958"/>
            <a:ext cx="1371600" cy="99059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3000" b="1" dirty="0" smtClean="0">
                <a:solidFill>
                  <a:schemeClr val="tx1"/>
                </a:solidFill>
              </a:rPr>
              <a:t>Work VM</a:t>
            </a:r>
            <a:endParaRPr lang="en-US" sz="3000" b="1" dirty="0">
              <a:solidFill>
                <a:schemeClr val="tx1"/>
              </a:solidFill>
            </a:endParaRPr>
          </a:p>
        </p:txBody>
      </p:sp>
      <p:sp>
        <p:nvSpPr>
          <p:cNvPr id="27" name="Rectangle 26"/>
          <p:cNvSpPr/>
          <p:nvPr/>
        </p:nvSpPr>
        <p:spPr>
          <a:xfrm>
            <a:off x="5791200" y="1979771"/>
            <a:ext cx="1371600" cy="99059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3000" b="1" dirty="0" smtClean="0">
                <a:solidFill>
                  <a:schemeClr val="tx1"/>
                </a:solidFill>
              </a:rPr>
              <a:t>Work VM</a:t>
            </a:r>
            <a:endParaRPr lang="en-US" sz="3000" b="1" dirty="0">
              <a:solidFill>
                <a:schemeClr val="tx1"/>
              </a:solidFill>
            </a:endParaRPr>
          </a:p>
        </p:txBody>
      </p:sp>
      <p:grpSp>
        <p:nvGrpSpPr>
          <p:cNvPr id="15" name="Group 14"/>
          <p:cNvGrpSpPr/>
          <p:nvPr/>
        </p:nvGrpSpPr>
        <p:grpSpPr>
          <a:xfrm>
            <a:off x="3657601" y="1963065"/>
            <a:ext cx="1600199" cy="2362198"/>
            <a:chOff x="2971801" y="1963065"/>
            <a:chExt cx="1600199" cy="2362198"/>
          </a:xfrm>
        </p:grpSpPr>
        <p:sp>
          <p:nvSpPr>
            <p:cNvPr id="24" name="Rectangle 23"/>
            <p:cNvSpPr/>
            <p:nvPr/>
          </p:nvSpPr>
          <p:spPr>
            <a:xfrm>
              <a:off x="2971801" y="1963065"/>
              <a:ext cx="1600199" cy="236219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pic>
          <p:nvPicPr>
            <p:cNvPr id="25" name="Picture 24" descr="tools.jpg"/>
            <p:cNvPicPr>
              <a:picLocks noChangeAspect="1"/>
            </p:cNvPicPr>
            <p:nvPr/>
          </p:nvPicPr>
          <p:blipFill>
            <a:blip r:embed="rId6"/>
            <a:stretch>
              <a:fillRect/>
            </a:stretch>
          </p:blipFill>
          <p:spPr>
            <a:xfrm>
              <a:off x="3114675" y="2953665"/>
              <a:ext cx="1314450" cy="1251585"/>
            </a:xfrm>
            <a:prstGeom prst="rect">
              <a:avLst/>
            </a:prstGeom>
          </p:spPr>
        </p:pic>
        <p:sp>
          <p:nvSpPr>
            <p:cNvPr id="28" name="TextBox 27"/>
            <p:cNvSpPr txBox="1"/>
            <p:nvPr/>
          </p:nvSpPr>
          <p:spPr>
            <a:xfrm>
              <a:off x="3204276" y="2236543"/>
              <a:ext cx="1192955" cy="477054"/>
            </a:xfrm>
            <a:prstGeom prst="rect">
              <a:avLst/>
            </a:prstGeom>
            <a:noFill/>
          </p:spPr>
          <p:txBody>
            <a:bodyPr wrap="none" rtlCol="0">
              <a:spAutoFit/>
            </a:bodyPr>
            <a:lstStyle/>
            <a:p>
              <a:r>
                <a:rPr lang="en-US" sz="2500" b="1" dirty="0"/>
                <a:t>U</a:t>
              </a:r>
              <a:r>
                <a:rPr lang="en-US" sz="2500" b="1" dirty="0" smtClean="0"/>
                <a:t>Dom0</a:t>
              </a:r>
              <a:endParaRPr lang="en-US" sz="2500" b="1" dirty="0"/>
            </a:p>
          </p:txBody>
        </p:sp>
      </p:grpSp>
      <p:sp>
        <p:nvSpPr>
          <p:cNvPr id="29" name="TextBox 28"/>
          <p:cNvSpPr txBox="1"/>
          <p:nvPr/>
        </p:nvSpPr>
        <p:spPr>
          <a:xfrm>
            <a:off x="4953000" y="1247484"/>
            <a:ext cx="3026726" cy="477054"/>
          </a:xfrm>
          <a:prstGeom prst="rect">
            <a:avLst/>
          </a:prstGeom>
          <a:solidFill>
            <a:srgbClr val="FFFF00"/>
          </a:solidFill>
        </p:spPr>
        <p:txBody>
          <a:bodyPr wrap="none" rtlCol="0">
            <a:spAutoFit/>
          </a:bodyPr>
          <a:lstStyle/>
          <a:p>
            <a:r>
              <a:rPr lang="en-US" sz="2500" b="1" dirty="0" smtClean="0"/>
              <a:t>Client’s meta-domain</a:t>
            </a:r>
            <a:endParaRPr lang="en-US" sz="2500" b="1" dirty="0"/>
          </a:p>
        </p:txBody>
      </p:sp>
      <p:sp>
        <p:nvSpPr>
          <p:cNvPr id="39" name="Rounded Rectangle 38"/>
          <p:cNvSpPr/>
          <p:nvPr/>
        </p:nvSpPr>
        <p:spPr>
          <a:xfrm>
            <a:off x="685800" y="4419600"/>
            <a:ext cx="7543800" cy="1600200"/>
          </a:xfrm>
          <a:prstGeom prst="roundRect">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p:cNvSpPr txBox="1">
            <a:spLocks/>
          </p:cNvSpPr>
          <p:nvPr/>
        </p:nvSpPr>
        <p:spPr>
          <a:xfrm>
            <a:off x="1259416" y="6109855"/>
            <a:ext cx="6553200" cy="595745"/>
          </a:xfrm>
          <a:prstGeom prst="rect">
            <a:avLst/>
          </a:prstGeom>
          <a:solidFill>
            <a:srgbClr val="FF7979"/>
          </a:solidFill>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2"/>
                </a:solidFill>
                <a:latin typeface="Arial" pitchFamily="34" charset="0"/>
                <a:ea typeface="+mj-ea"/>
                <a:cs typeface="Arial" pitchFamily="34" charset="0"/>
              </a:defRPr>
            </a:lvl1pPr>
          </a:lstStyle>
          <a:p>
            <a:r>
              <a:rPr lang="en-US" sz="3700" b="1" dirty="0" smtClean="0">
                <a:solidFill>
                  <a:schemeClr val="tx1"/>
                </a:solidFill>
              </a:rPr>
              <a:t>Trusted Computing Base</a:t>
            </a:r>
            <a:endParaRPr lang="en-US" sz="3700" b="1" dirty="0">
              <a:solidFill>
                <a:schemeClr val="tx1"/>
              </a:solidFill>
            </a:endParaRPr>
          </a:p>
        </p:txBody>
      </p:sp>
    </p:spTree>
    <p:extLst>
      <p:ext uri="{BB962C8B-B14F-4D97-AF65-F5344CB8AC3E}">
        <p14:creationId xmlns:p14="http://schemas.microsoft.com/office/powerpoint/2010/main" val="2262236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27" grpId="0" animBg="1"/>
      <p:bldP spid="29"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143000" y="3200400"/>
            <a:ext cx="2286000" cy="16764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800" b="1" dirty="0" smtClean="0">
                <a:solidFill>
                  <a:schemeClr val="tx1"/>
                </a:solidFill>
              </a:rPr>
              <a:t>UDom0</a:t>
            </a:r>
            <a:endParaRPr lang="en-US" sz="2800" b="1" dirty="0">
              <a:solidFill>
                <a:schemeClr val="tx1"/>
              </a:solidFill>
            </a:endParaRPr>
          </a:p>
        </p:txBody>
      </p:sp>
      <p:grpSp>
        <p:nvGrpSpPr>
          <p:cNvPr id="9" name="Group 42"/>
          <p:cNvGrpSpPr/>
          <p:nvPr/>
        </p:nvGrpSpPr>
        <p:grpSpPr>
          <a:xfrm>
            <a:off x="1143000" y="1524000"/>
            <a:ext cx="2895600" cy="3352800"/>
            <a:chOff x="838200" y="1524000"/>
            <a:chExt cx="2895600" cy="3352800"/>
          </a:xfrm>
        </p:grpSpPr>
        <p:sp>
          <p:nvSpPr>
            <p:cNvPr id="22" name="Rectangle 21"/>
            <p:cNvSpPr/>
            <p:nvPr/>
          </p:nvSpPr>
          <p:spPr>
            <a:xfrm>
              <a:off x="838200" y="1524000"/>
              <a:ext cx="2895600" cy="33528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algn="ctr"/>
              <a:endParaRPr lang="en-US" sz="3200" b="1" dirty="0" smtClean="0">
                <a:solidFill>
                  <a:schemeClr val="tx1"/>
                </a:solidFill>
              </a:endParaRPr>
            </a:p>
          </p:txBody>
        </p:sp>
        <p:grpSp>
          <p:nvGrpSpPr>
            <p:cNvPr id="10" name="Group 22"/>
            <p:cNvGrpSpPr/>
            <p:nvPr/>
          </p:nvGrpSpPr>
          <p:grpSpPr>
            <a:xfrm>
              <a:off x="1143000" y="2133600"/>
              <a:ext cx="2209800" cy="2438400"/>
              <a:chOff x="914400" y="1981200"/>
              <a:chExt cx="2209800" cy="2438400"/>
            </a:xfrm>
          </p:grpSpPr>
          <p:sp>
            <p:nvSpPr>
              <p:cNvPr id="7" name="Rectangle 6"/>
              <p:cNvSpPr/>
              <p:nvPr/>
            </p:nvSpPr>
            <p:spPr>
              <a:xfrm>
                <a:off x="914400" y="1981200"/>
                <a:ext cx="2209800" cy="762000"/>
              </a:xfrm>
              <a:prstGeom prst="rect">
                <a:avLst/>
              </a:prstGeom>
              <a:solidFill>
                <a:srgbClr val="92D050"/>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Checkpoint</a:t>
                </a:r>
                <a:endParaRPr lang="en-US" sz="2400" b="1" dirty="0">
                  <a:solidFill>
                    <a:schemeClr val="tx1"/>
                  </a:solidFill>
                </a:endParaRPr>
              </a:p>
            </p:txBody>
          </p:sp>
          <p:sp>
            <p:nvSpPr>
              <p:cNvPr id="8" name="Rectangle 7"/>
              <p:cNvSpPr/>
              <p:nvPr/>
            </p:nvSpPr>
            <p:spPr>
              <a:xfrm>
                <a:off x="914400" y="2819400"/>
                <a:ext cx="2209800" cy="762000"/>
              </a:xfrm>
              <a:prstGeom prst="rect">
                <a:avLst/>
              </a:prstGeom>
              <a:solidFill>
                <a:srgbClr val="92D050"/>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Storage</a:t>
                </a:r>
                <a:endParaRPr lang="en-US" sz="2400" b="1" dirty="0">
                  <a:solidFill>
                    <a:schemeClr val="tx1"/>
                  </a:solidFill>
                </a:endParaRPr>
              </a:p>
            </p:txBody>
          </p:sp>
          <p:sp>
            <p:nvSpPr>
              <p:cNvPr id="11" name="Rectangle 10"/>
              <p:cNvSpPr/>
              <p:nvPr/>
            </p:nvSpPr>
            <p:spPr>
              <a:xfrm>
                <a:off x="914400" y="3657600"/>
                <a:ext cx="2209800" cy="762000"/>
              </a:xfrm>
              <a:prstGeom prst="rect">
                <a:avLst/>
              </a:prstGeom>
              <a:solidFill>
                <a:srgbClr val="92D050"/>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Rootkit</a:t>
                </a:r>
                <a:r>
                  <a:rPr lang="en-US" sz="2400" b="1" dirty="0" smtClean="0">
                    <a:solidFill>
                      <a:schemeClr val="tx1"/>
                    </a:solidFill>
                  </a:rPr>
                  <a:t> detection</a:t>
                </a:r>
                <a:endParaRPr lang="en-US" sz="2400" b="1" dirty="0">
                  <a:solidFill>
                    <a:schemeClr val="tx1"/>
                  </a:solidFill>
                </a:endParaRPr>
              </a:p>
            </p:txBody>
          </p:sp>
        </p:grpSp>
        <p:sp>
          <p:nvSpPr>
            <p:cNvPr id="40" name="TextBox 39"/>
            <p:cNvSpPr txBox="1"/>
            <p:nvPr/>
          </p:nvSpPr>
          <p:spPr>
            <a:xfrm>
              <a:off x="1718851" y="1595735"/>
              <a:ext cx="1151427" cy="461665"/>
            </a:xfrm>
            <a:prstGeom prst="rect">
              <a:avLst/>
            </a:prstGeom>
            <a:noFill/>
          </p:spPr>
          <p:txBody>
            <a:bodyPr wrap="none" rtlCol="0">
              <a:spAutoFit/>
            </a:bodyPr>
            <a:lstStyle/>
            <a:p>
              <a:r>
                <a:rPr lang="en-US" sz="2400" b="1" dirty="0" smtClean="0"/>
                <a:t>UDom0</a:t>
              </a:r>
              <a:endParaRPr lang="en-US" sz="2400" b="1" dirty="0"/>
            </a:p>
          </p:txBody>
        </p:sp>
      </p:grpSp>
      <p:sp>
        <p:nvSpPr>
          <p:cNvPr id="2" name="Title 1"/>
          <p:cNvSpPr>
            <a:spLocks noGrp="1"/>
          </p:cNvSpPr>
          <p:nvPr>
            <p:ph type="title"/>
          </p:nvPr>
        </p:nvSpPr>
        <p:spPr>
          <a:xfrm>
            <a:off x="457200" y="228600"/>
            <a:ext cx="8229600" cy="1143000"/>
          </a:xfrm>
        </p:spPr>
        <p:txBody>
          <a:bodyPr>
            <a:noAutofit/>
          </a:bodyPr>
          <a:lstStyle/>
          <a:p>
            <a:r>
              <a:rPr lang="en-US" sz="4000" dirty="0" smtClean="0"/>
              <a:t>Client’s Meta-Domain</a:t>
            </a:r>
            <a:endParaRPr lang="en-US" sz="4000" dirty="0"/>
          </a:p>
        </p:txBody>
      </p:sp>
      <p:grpSp>
        <p:nvGrpSpPr>
          <p:cNvPr id="3" name="Group 32"/>
          <p:cNvGrpSpPr/>
          <p:nvPr/>
        </p:nvGrpSpPr>
        <p:grpSpPr>
          <a:xfrm>
            <a:off x="4267200" y="1524000"/>
            <a:ext cx="2057400" cy="3352800"/>
            <a:chOff x="4267200" y="1524000"/>
            <a:chExt cx="1905000" cy="3352800"/>
          </a:xfrm>
        </p:grpSpPr>
        <p:grpSp>
          <p:nvGrpSpPr>
            <p:cNvPr id="4" name="Group 19"/>
            <p:cNvGrpSpPr/>
            <p:nvPr/>
          </p:nvGrpSpPr>
          <p:grpSpPr>
            <a:xfrm>
              <a:off x="5029200" y="2667000"/>
              <a:ext cx="381000" cy="76200"/>
              <a:chOff x="7543800" y="3124200"/>
              <a:chExt cx="381000" cy="76200"/>
            </a:xfrm>
            <a:scene3d>
              <a:camera prst="orthographicFront">
                <a:rot lat="0" lon="0" rev="5400000"/>
              </a:camera>
              <a:lightRig rig="threePt" dir="t"/>
            </a:scene3d>
          </p:grpSpPr>
          <p:sp>
            <p:nvSpPr>
              <p:cNvPr id="25" name="Flowchart: Connector 20"/>
              <p:cNvSpPr/>
              <p:nvPr/>
            </p:nvSpPr>
            <p:spPr>
              <a:xfrm>
                <a:off x="75438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1"/>
              <p:cNvSpPr/>
              <p:nvPr/>
            </p:nvSpPr>
            <p:spPr>
              <a:xfrm>
                <a:off x="76962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2"/>
              <p:cNvSpPr/>
              <p:nvPr/>
            </p:nvSpPr>
            <p:spPr>
              <a:xfrm>
                <a:off x="78486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4267200" y="3962400"/>
              <a:ext cx="1905000" cy="914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Rootkit</a:t>
              </a:r>
              <a:r>
                <a:rPr lang="en-US" sz="2000" b="1" dirty="0" smtClean="0">
                  <a:solidFill>
                    <a:schemeClr val="tx1"/>
                  </a:solidFill>
                </a:rPr>
                <a:t> detection</a:t>
              </a:r>
            </a:p>
            <a:p>
              <a:pPr algn="ctr"/>
              <a:r>
                <a:rPr lang="en-US" sz="2400" b="1" dirty="0" smtClean="0">
                  <a:solidFill>
                    <a:schemeClr val="tx1"/>
                  </a:solidFill>
                </a:rPr>
                <a:t>service VM</a:t>
              </a:r>
              <a:endParaRPr lang="en-US" sz="2400" b="1" dirty="0">
                <a:solidFill>
                  <a:schemeClr val="tx1"/>
                </a:solidFill>
              </a:endParaRPr>
            </a:p>
          </p:txBody>
        </p:sp>
        <p:sp>
          <p:nvSpPr>
            <p:cNvPr id="29" name="Rectangle 28"/>
            <p:cNvSpPr/>
            <p:nvPr/>
          </p:nvSpPr>
          <p:spPr>
            <a:xfrm>
              <a:off x="4267200" y="2895600"/>
              <a:ext cx="1905000" cy="914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Storage</a:t>
              </a:r>
            </a:p>
            <a:p>
              <a:pPr algn="ctr"/>
              <a:r>
                <a:rPr lang="en-US" sz="2400" b="1" dirty="0" smtClean="0">
                  <a:solidFill>
                    <a:schemeClr val="tx1"/>
                  </a:solidFill>
                </a:rPr>
                <a:t>service VM</a:t>
              </a:r>
              <a:endParaRPr lang="en-US" sz="2400" b="1" dirty="0">
                <a:solidFill>
                  <a:schemeClr val="tx1"/>
                </a:solidFill>
              </a:endParaRPr>
            </a:p>
          </p:txBody>
        </p:sp>
        <p:sp>
          <p:nvSpPr>
            <p:cNvPr id="30" name="Rectangle 29"/>
            <p:cNvSpPr/>
            <p:nvPr/>
          </p:nvSpPr>
          <p:spPr>
            <a:xfrm>
              <a:off x="4267200" y="1524000"/>
              <a:ext cx="1905000" cy="914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Checkpoint</a:t>
              </a:r>
            </a:p>
            <a:p>
              <a:pPr algn="ctr"/>
              <a:r>
                <a:rPr lang="en-US" sz="2400" b="1" dirty="0" smtClean="0">
                  <a:solidFill>
                    <a:schemeClr val="tx1"/>
                  </a:solidFill>
                </a:rPr>
                <a:t>service VM</a:t>
              </a:r>
              <a:endParaRPr lang="en-US" sz="2400" b="1" dirty="0">
                <a:solidFill>
                  <a:schemeClr val="tx1"/>
                </a:solidFill>
              </a:endParaRPr>
            </a:p>
          </p:txBody>
        </p:sp>
      </p:grpSp>
      <p:grpSp>
        <p:nvGrpSpPr>
          <p:cNvPr id="5" name="Group 40"/>
          <p:cNvGrpSpPr/>
          <p:nvPr/>
        </p:nvGrpSpPr>
        <p:grpSpPr>
          <a:xfrm>
            <a:off x="6559765" y="1524000"/>
            <a:ext cx="1447800" cy="3352800"/>
            <a:chOff x="6781800" y="1524000"/>
            <a:chExt cx="1447800" cy="3352800"/>
          </a:xfrm>
        </p:grpSpPr>
        <p:grpSp>
          <p:nvGrpSpPr>
            <p:cNvPr id="6" name="Group 19"/>
            <p:cNvGrpSpPr/>
            <p:nvPr/>
          </p:nvGrpSpPr>
          <p:grpSpPr>
            <a:xfrm>
              <a:off x="7315200" y="2667000"/>
              <a:ext cx="381000" cy="76200"/>
              <a:chOff x="7543800" y="3124200"/>
              <a:chExt cx="381000" cy="76200"/>
            </a:xfrm>
            <a:scene3d>
              <a:camera prst="orthographicFront">
                <a:rot lat="0" lon="0" rev="5400000"/>
              </a:camera>
              <a:lightRig rig="threePt" dir="t"/>
            </a:scene3d>
          </p:grpSpPr>
          <p:sp>
            <p:nvSpPr>
              <p:cNvPr id="17" name="Flowchart: Connector 20"/>
              <p:cNvSpPr/>
              <p:nvPr/>
            </p:nvSpPr>
            <p:spPr>
              <a:xfrm>
                <a:off x="75438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21"/>
              <p:cNvSpPr/>
              <p:nvPr/>
            </p:nvSpPr>
            <p:spPr>
              <a:xfrm>
                <a:off x="76962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22"/>
              <p:cNvSpPr/>
              <p:nvPr/>
            </p:nvSpPr>
            <p:spPr>
              <a:xfrm>
                <a:off x="78486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6781800" y="1524000"/>
              <a:ext cx="1447800" cy="914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3000" b="1" dirty="0" smtClean="0">
                  <a:solidFill>
                    <a:schemeClr val="tx1"/>
                  </a:solidFill>
                </a:rPr>
                <a:t>Work</a:t>
              </a:r>
              <a:r>
                <a:rPr lang="en-US" sz="3000" dirty="0" smtClean="0">
                  <a:solidFill>
                    <a:schemeClr val="tx1"/>
                  </a:solidFill>
                </a:rPr>
                <a:t> </a:t>
              </a:r>
              <a:r>
                <a:rPr lang="en-US" sz="3000" b="1" dirty="0" smtClean="0">
                  <a:solidFill>
                    <a:schemeClr val="tx1"/>
                  </a:solidFill>
                </a:rPr>
                <a:t>VM</a:t>
              </a:r>
            </a:p>
          </p:txBody>
        </p:sp>
        <p:sp>
          <p:nvSpPr>
            <p:cNvPr id="38" name="Rectangle 37"/>
            <p:cNvSpPr/>
            <p:nvPr/>
          </p:nvSpPr>
          <p:spPr>
            <a:xfrm>
              <a:off x="6781800" y="2895600"/>
              <a:ext cx="1447800" cy="914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3000" b="1" dirty="0" smtClean="0">
                  <a:solidFill>
                    <a:schemeClr val="tx1"/>
                  </a:solidFill>
                </a:rPr>
                <a:t>Work</a:t>
              </a:r>
              <a:r>
                <a:rPr lang="en-US" sz="3000" dirty="0" smtClean="0">
                  <a:solidFill>
                    <a:schemeClr val="tx1"/>
                  </a:solidFill>
                </a:rPr>
                <a:t> </a:t>
              </a:r>
              <a:r>
                <a:rPr lang="en-US" sz="3000" b="1" dirty="0" smtClean="0">
                  <a:solidFill>
                    <a:schemeClr val="tx1"/>
                  </a:solidFill>
                </a:rPr>
                <a:t>VM</a:t>
              </a:r>
            </a:p>
          </p:txBody>
        </p:sp>
        <p:sp>
          <p:nvSpPr>
            <p:cNvPr id="39" name="Rectangle 38"/>
            <p:cNvSpPr/>
            <p:nvPr/>
          </p:nvSpPr>
          <p:spPr>
            <a:xfrm>
              <a:off x="6781800" y="3962400"/>
              <a:ext cx="1447800" cy="914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3000" b="1" dirty="0" smtClean="0">
                  <a:solidFill>
                    <a:schemeClr val="tx1"/>
                  </a:solidFill>
                </a:rPr>
                <a:t>Work VM</a:t>
              </a:r>
            </a:p>
          </p:txBody>
        </p:sp>
      </p:grpSp>
      <p:sp>
        <p:nvSpPr>
          <p:cNvPr id="44" name="Slide Number Placeholder 43"/>
          <p:cNvSpPr>
            <a:spLocks noGrp="1"/>
          </p:cNvSpPr>
          <p:nvPr>
            <p:ph type="sldNum" sz="quarter" idx="12"/>
          </p:nvPr>
        </p:nvSpPr>
        <p:spPr/>
        <p:txBody>
          <a:bodyPr/>
          <a:lstStyle/>
          <a:p>
            <a:r>
              <a:rPr lang="en-US" dirty="0" smtClean="0"/>
              <a:t>16</a:t>
            </a:r>
            <a:endParaRPr lang="en-US" dirty="0"/>
          </a:p>
        </p:txBody>
      </p:sp>
      <p:sp>
        <p:nvSpPr>
          <p:cNvPr id="32" name="Rectangle 31"/>
          <p:cNvSpPr/>
          <p:nvPr/>
        </p:nvSpPr>
        <p:spPr>
          <a:xfrm>
            <a:off x="1066800" y="5696865"/>
            <a:ext cx="6938433" cy="6277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Hardware</a:t>
            </a:r>
            <a:endParaRPr lang="en-US" sz="3500" b="1" dirty="0">
              <a:solidFill>
                <a:schemeClr val="tx1"/>
              </a:solidFill>
              <a:latin typeface="Arial" pitchFamily="34" charset="0"/>
              <a:cs typeface="Arial" pitchFamily="34" charset="0"/>
            </a:endParaRPr>
          </a:p>
        </p:txBody>
      </p:sp>
      <p:sp>
        <p:nvSpPr>
          <p:cNvPr id="33" name="Rectangle 32"/>
          <p:cNvSpPr/>
          <p:nvPr/>
        </p:nvSpPr>
        <p:spPr>
          <a:xfrm>
            <a:off x="1066800" y="4934865"/>
            <a:ext cx="6938433" cy="6277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SSC Hypervisor</a:t>
            </a:r>
            <a:endParaRPr lang="en-US" sz="3500" b="1" dirty="0">
              <a:solidFill>
                <a:schemeClr val="tx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SSC hypervisor</a:t>
            </a:r>
            <a:endParaRPr lang="en-US" dirty="0"/>
          </a:p>
        </p:txBody>
      </p:sp>
      <p:sp>
        <p:nvSpPr>
          <p:cNvPr id="4" name="Rectangle 3"/>
          <p:cNvSpPr/>
          <p:nvPr/>
        </p:nvSpPr>
        <p:spPr>
          <a:xfrm>
            <a:off x="1066800" y="5315865"/>
            <a:ext cx="6938433" cy="6277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Hardware</a:t>
            </a:r>
            <a:endParaRPr lang="en-US" sz="3500" b="1" dirty="0">
              <a:solidFill>
                <a:schemeClr val="tx1"/>
              </a:solidFill>
              <a:latin typeface="Arial" pitchFamily="34" charset="0"/>
              <a:cs typeface="Arial" pitchFamily="34" charset="0"/>
            </a:endParaRPr>
          </a:p>
        </p:txBody>
      </p:sp>
      <p:sp>
        <p:nvSpPr>
          <p:cNvPr id="5" name="Rectangle 4"/>
          <p:cNvSpPr/>
          <p:nvPr/>
        </p:nvSpPr>
        <p:spPr>
          <a:xfrm>
            <a:off x="1066800" y="4553865"/>
            <a:ext cx="6938433" cy="6277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SSC Hypervisor</a:t>
            </a:r>
            <a:endParaRPr lang="en-US" sz="3500" b="1" dirty="0">
              <a:solidFill>
                <a:schemeClr val="tx1"/>
              </a:solidFill>
              <a:latin typeface="Arial" pitchFamily="34" charset="0"/>
              <a:cs typeface="Arial" pitchFamily="34" charset="0"/>
            </a:endParaRPr>
          </a:p>
        </p:txBody>
      </p:sp>
      <p:sp>
        <p:nvSpPr>
          <p:cNvPr id="7" name="Rectangle 6"/>
          <p:cNvSpPr/>
          <p:nvPr/>
        </p:nvSpPr>
        <p:spPr>
          <a:xfrm>
            <a:off x="2895600" y="1886865"/>
            <a:ext cx="5105401" cy="256778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000" dirty="0">
              <a:solidFill>
                <a:schemeClr val="tx1"/>
              </a:solidFill>
            </a:endParaRPr>
          </a:p>
        </p:txBody>
      </p:sp>
      <p:sp>
        <p:nvSpPr>
          <p:cNvPr id="8" name="Slide Number Placeholder 7"/>
          <p:cNvSpPr>
            <a:spLocks noGrp="1"/>
          </p:cNvSpPr>
          <p:nvPr>
            <p:ph type="sldNum" sz="quarter" idx="12"/>
          </p:nvPr>
        </p:nvSpPr>
        <p:spPr/>
        <p:txBody>
          <a:bodyPr/>
          <a:lstStyle/>
          <a:p>
            <a:fld id="{B2611D85-EC50-4AB4-BB03-2E66B74E2C25}" type="slidenum">
              <a:rPr lang="en-US" smtClean="0"/>
              <a:pPr/>
              <a:t>17</a:t>
            </a:fld>
            <a:endParaRPr lang="en-US" dirty="0"/>
          </a:p>
        </p:txBody>
      </p:sp>
      <p:grpSp>
        <p:nvGrpSpPr>
          <p:cNvPr id="9" name="Group 30"/>
          <p:cNvGrpSpPr/>
          <p:nvPr/>
        </p:nvGrpSpPr>
        <p:grpSpPr>
          <a:xfrm>
            <a:off x="1066801" y="1371600"/>
            <a:ext cx="1600199" cy="3083049"/>
            <a:chOff x="1066801" y="1371600"/>
            <a:chExt cx="1600199" cy="3083049"/>
          </a:xfrm>
        </p:grpSpPr>
        <p:grpSp>
          <p:nvGrpSpPr>
            <p:cNvPr id="10" name="Group 11"/>
            <p:cNvGrpSpPr/>
            <p:nvPr/>
          </p:nvGrpSpPr>
          <p:grpSpPr>
            <a:xfrm>
              <a:off x="1066801" y="1371600"/>
              <a:ext cx="1600199" cy="3083049"/>
              <a:chOff x="1066801" y="1371600"/>
              <a:chExt cx="1600199" cy="3083049"/>
            </a:xfrm>
          </p:grpSpPr>
          <p:sp>
            <p:nvSpPr>
              <p:cNvPr id="6" name="Rectangle 5"/>
              <p:cNvSpPr/>
              <p:nvPr/>
            </p:nvSpPr>
            <p:spPr>
              <a:xfrm>
                <a:off x="1066801" y="1371600"/>
                <a:ext cx="1600199" cy="3083049"/>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sp>
            <p:nvSpPr>
              <p:cNvPr id="3" name="TextBox 2"/>
              <p:cNvSpPr txBox="1"/>
              <p:nvPr/>
            </p:nvSpPr>
            <p:spPr>
              <a:xfrm>
                <a:off x="1226953" y="1486011"/>
                <a:ext cx="1135247" cy="477054"/>
              </a:xfrm>
              <a:prstGeom prst="rect">
                <a:avLst/>
              </a:prstGeom>
              <a:solidFill>
                <a:srgbClr val="FFFF00"/>
              </a:solidFill>
            </p:spPr>
            <p:txBody>
              <a:bodyPr wrap="none" rtlCol="0">
                <a:spAutoFit/>
              </a:bodyPr>
              <a:lstStyle/>
              <a:p>
                <a:r>
                  <a:rPr lang="en-US" sz="2500" b="1" dirty="0" smtClean="0"/>
                  <a:t>SDom0</a:t>
                </a:r>
                <a:endParaRPr lang="en-US" sz="2500" b="1" dirty="0"/>
              </a:p>
            </p:txBody>
          </p:sp>
        </p:grpSp>
        <p:pic>
          <p:nvPicPr>
            <p:cNvPr id="21" name="Picture 20" descr="processor.jpg"/>
            <p:cNvPicPr>
              <a:picLocks noChangeAspect="1"/>
            </p:cNvPicPr>
            <p:nvPr/>
          </p:nvPicPr>
          <p:blipFill>
            <a:blip r:embed="rId3"/>
            <a:stretch>
              <a:fillRect/>
            </a:stretch>
          </p:blipFill>
          <p:spPr>
            <a:xfrm>
              <a:off x="1449395" y="2953665"/>
              <a:ext cx="857250" cy="762000"/>
            </a:xfrm>
            <a:prstGeom prst="rect">
              <a:avLst/>
            </a:prstGeom>
          </p:spPr>
        </p:pic>
        <p:pic>
          <p:nvPicPr>
            <p:cNvPr id="22" name="Picture 21" descr="video-card.jpg"/>
            <p:cNvPicPr>
              <a:picLocks noChangeAspect="1"/>
            </p:cNvPicPr>
            <p:nvPr/>
          </p:nvPicPr>
          <p:blipFill>
            <a:blip r:embed="rId4"/>
            <a:stretch>
              <a:fillRect/>
            </a:stretch>
          </p:blipFill>
          <p:spPr>
            <a:xfrm>
              <a:off x="1449395" y="2115465"/>
              <a:ext cx="846131" cy="719211"/>
            </a:xfrm>
            <a:prstGeom prst="rect">
              <a:avLst/>
            </a:prstGeom>
          </p:spPr>
        </p:pic>
        <p:pic>
          <p:nvPicPr>
            <p:cNvPr id="23" name="Picture 22" descr="network-card.jpg"/>
            <p:cNvPicPr>
              <a:picLocks noChangeAspect="1"/>
            </p:cNvPicPr>
            <p:nvPr/>
          </p:nvPicPr>
          <p:blipFill>
            <a:blip r:embed="rId5"/>
            <a:stretch>
              <a:fillRect/>
            </a:stretch>
          </p:blipFill>
          <p:spPr>
            <a:xfrm>
              <a:off x="1369423" y="3798215"/>
              <a:ext cx="992777" cy="603250"/>
            </a:xfrm>
            <a:prstGeom prst="rect">
              <a:avLst/>
            </a:prstGeom>
          </p:spPr>
        </p:pic>
      </p:grpSp>
      <p:sp>
        <p:nvSpPr>
          <p:cNvPr id="26" name="Rectangle 25"/>
          <p:cNvSpPr/>
          <p:nvPr/>
        </p:nvSpPr>
        <p:spPr>
          <a:xfrm>
            <a:off x="4953000" y="3200400"/>
            <a:ext cx="1371600" cy="99059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3000" b="1" dirty="0" smtClean="0">
                <a:solidFill>
                  <a:schemeClr val="tx1"/>
                </a:solidFill>
              </a:rPr>
              <a:t>Service VM</a:t>
            </a:r>
            <a:endParaRPr lang="en-US" sz="3000" b="1" dirty="0">
              <a:solidFill>
                <a:schemeClr val="tx1"/>
              </a:solidFill>
            </a:endParaRPr>
          </a:p>
        </p:txBody>
      </p:sp>
      <p:grpSp>
        <p:nvGrpSpPr>
          <p:cNvPr id="11" name="Group 14"/>
          <p:cNvGrpSpPr/>
          <p:nvPr/>
        </p:nvGrpSpPr>
        <p:grpSpPr>
          <a:xfrm>
            <a:off x="3048000" y="1963065"/>
            <a:ext cx="1600199" cy="2362198"/>
            <a:chOff x="2971801" y="1963065"/>
            <a:chExt cx="1600199" cy="2362198"/>
          </a:xfrm>
          <a:solidFill>
            <a:schemeClr val="accent3">
              <a:lumMod val="20000"/>
              <a:lumOff val="80000"/>
            </a:schemeClr>
          </a:solidFill>
        </p:grpSpPr>
        <p:sp>
          <p:nvSpPr>
            <p:cNvPr id="24" name="Rectangle 23"/>
            <p:cNvSpPr/>
            <p:nvPr/>
          </p:nvSpPr>
          <p:spPr>
            <a:xfrm>
              <a:off x="2971801" y="1963065"/>
              <a:ext cx="1600199" cy="236219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pic>
          <p:nvPicPr>
            <p:cNvPr id="25" name="Picture 24" descr="tools.jpg"/>
            <p:cNvPicPr>
              <a:picLocks noChangeAspect="1"/>
            </p:cNvPicPr>
            <p:nvPr/>
          </p:nvPicPr>
          <p:blipFill>
            <a:blip r:embed="rId6"/>
            <a:stretch>
              <a:fillRect/>
            </a:stretch>
          </p:blipFill>
          <p:spPr>
            <a:xfrm>
              <a:off x="3114675" y="2953665"/>
              <a:ext cx="1314450" cy="1251585"/>
            </a:xfrm>
            <a:prstGeom prst="rect">
              <a:avLst/>
            </a:prstGeom>
            <a:grpFill/>
          </p:spPr>
        </p:pic>
        <p:sp>
          <p:nvSpPr>
            <p:cNvPr id="28" name="TextBox 27"/>
            <p:cNvSpPr txBox="1"/>
            <p:nvPr/>
          </p:nvSpPr>
          <p:spPr>
            <a:xfrm>
              <a:off x="3204276" y="2236543"/>
              <a:ext cx="1192955" cy="477054"/>
            </a:xfrm>
            <a:prstGeom prst="rect">
              <a:avLst/>
            </a:prstGeom>
            <a:grpFill/>
          </p:spPr>
          <p:txBody>
            <a:bodyPr wrap="none" rtlCol="0">
              <a:spAutoFit/>
            </a:bodyPr>
            <a:lstStyle/>
            <a:p>
              <a:r>
                <a:rPr lang="en-US" sz="2500" b="1" dirty="0"/>
                <a:t>U</a:t>
              </a:r>
              <a:r>
                <a:rPr lang="en-US" sz="2500" b="1" dirty="0" smtClean="0"/>
                <a:t>Dom0</a:t>
              </a:r>
              <a:endParaRPr lang="en-US" sz="2500" b="1" dirty="0"/>
            </a:p>
          </p:txBody>
        </p:sp>
      </p:grpSp>
      <p:sp>
        <p:nvSpPr>
          <p:cNvPr id="29" name="TextBox 28"/>
          <p:cNvSpPr txBox="1"/>
          <p:nvPr/>
        </p:nvSpPr>
        <p:spPr>
          <a:xfrm>
            <a:off x="4953000" y="1247484"/>
            <a:ext cx="3026726" cy="477054"/>
          </a:xfrm>
          <a:prstGeom prst="rect">
            <a:avLst/>
          </a:prstGeom>
          <a:solidFill>
            <a:srgbClr val="FFFF00"/>
          </a:solidFill>
        </p:spPr>
        <p:txBody>
          <a:bodyPr wrap="none" rtlCol="0">
            <a:spAutoFit/>
          </a:bodyPr>
          <a:lstStyle/>
          <a:p>
            <a:r>
              <a:rPr lang="en-US" sz="2500" b="1" dirty="0" smtClean="0"/>
              <a:t>Client’s meta-domain</a:t>
            </a:r>
            <a:endParaRPr lang="en-US" sz="2500" b="1" dirty="0"/>
          </a:p>
        </p:txBody>
      </p:sp>
      <p:sp>
        <p:nvSpPr>
          <p:cNvPr id="31" name="Rectangle 30"/>
          <p:cNvSpPr/>
          <p:nvPr/>
        </p:nvSpPr>
        <p:spPr>
          <a:xfrm>
            <a:off x="6477000" y="3200400"/>
            <a:ext cx="1371600" cy="99059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3000" b="1" dirty="0" smtClean="0">
                <a:solidFill>
                  <a:schemeClr val="tx1"/>
                </a:solidFill>
              </a:rPr>
              <a:t>Work VM</a:t>
            </a:r>
            <a:endParaRPr lang="en-US" sz="3000" b="1" dirty="0">
              <a:solidFill>
                <a:schemeClr val="tx1"/>
              </a:solidFill>
            </a:endParaRPr>
          </a:p>
        </p:txBody>
      </p:sp>
    </p:spTree>
    <p:extLst>
      <p:ext uri="{BB962C8B-B14F-4D97-AF65-F5344CB8AC3E}">
        <p14:creationId xmlns:p14="http://schemas.microsoft.com/office/powerpoint/2010/main" val="22622367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a:t>
            </a:r>
            <a:r>
              <a:rPr lang="en-US" dirty="0"/>
              <a:t>p</a:t>
            </a:r>
            <a:r>
              <a:rPr lang="en-US" dirty="0" smtClean="0"/>
              <a:t>rivilege model</a:t>
            </a:r>
            <a:endParaRPr lang="en-US" dirty="0"/>
          </a:p>
        </p:txBody>
      </p:sp>
      <p:sp>
        <p:nvSpPr>
          <p:cNvPr id="8" name="TextBox 7"/>
          <p:cNvSpPr txBox="1"/>
          <p:nvPr/>
        </p:nvSpPr>
        <p:spPr>
          <a:xfrm>
            <a:off x="2630044" y="1447800"/>
            <a:ext cx="3542156" cy="584776"/>
          </a:xfrm>
          <a:prstGeom prst="rect">
            <a:avLst/>
          </a:prstGeom>
          <a:noFill/>
        </p:spPr>
        <p:txBody>
          <a:bodyPr wrap="none" rtlCol="0">
            <a:spAutoFit/>
          </a:bodyPr>
          <a:lstStyle/>
          <a:p>
            <a:r>
              <a:rPr lang="en-US" sz="3200" dirty="0" smtClean="0"/>
              <a:t>Privileged operation</a:t>
            </a:r>
          </a:p>
        </p:txBody>
      </p:sp>
      <p:grpSp>
        <p:nvGrpSpPr>
          <p:cNvPr id="18" name="Group 17"/>
          <p:cNvGrpSpPr/>
          <p:nvPr/>
        </p:nvGrpSpPr>
        <p:grpSpPr>
          <a:xfrm>
            <a:off x="2743200" y="2057400"/>
            <a:ext cx="3276600" cy="1066800"/>
            <a:chOff x="2743200" y="2133600"/>
            <a:chExt cx="3276600" cy="1066800"/>
          </a:xfrm>
        </p:grpSpPr>
        <p:sp>
          <p:nvSpPr>
            <p:cNvPr id="9" name="Down Arrow 8"/>
            <p:cNvSpPr/>
            <p:nvPr/>
          </p:nvSpPr>
          <p:spPr>
            <a:xfrm>
              <a:off x="4114800" y="2133600"/>
              <a:ext cx="457200" cy="4572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43200" y="2590800"/>
              <a:ext cx="3276600" cy="609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rial" pitchFamily="34" charset="0"/>
                  <a:cs typeface="Arial" pitchFamily="34" charset="0"/>
                </a:rPr>
                <a:t>Hypervisor</a:t>
              </a:r>
              <a:endParaRPr lang="en-US" sz="4000" b="1" dirty="0">
                <a:solidFill>
                  <a:schemeClr val="tx1"/>
                </a:solidFill>
                <a:latin typeface="Arial" pitchFamily="34" charset="0"/>
                <a:cs typeface="Arial" pitchFamily="34" charset="0"/>
              </a:endParaRPr>
            </a:p>
          </p:txBody>
        </p:sp>
      </p:grpSp>
      <p:sp>
        <p:nvSpPr>
          <p:cNvPr id="11" name="TextBox 10"/>
          <p:cNvSpPr txBox="1"/>
          <p:nvPr/>
        </p:nvSpPr>
        <p:spPr>
          <a:xfrm>
            <a:off x="1524000" y="3124200"/>
            <a:ext cx="5895564" cy="584776"/>
          </a:xfrm>
          <a:prstGeom prst="rect">
            <a:avLst/>
          </a:prstGeom>
          <a:noFill/>
        </p:spPr>
        <p:txBody>
          <a:bodyPr wrap="none" rtlCol="0">
            <a:spAutoFit/>
          </a:bodyPr>
          <a:lstStyle/>
          <a:p>
            <a:r>
              <a:rPr lang="en-US" sz="3200" dirty="0"/>
              <a:t>I</a:t>
            </a:r>
            <a:r>
              <a:rPr lang="en-US" sz="3200" dirty="0" smtClean="0"/>
              <a:t>s request from Management VM? </a:t>
            </a:r>
          </a:p>
        </p:txBody>
      </p:sp>
      <p:grpSp>
        <p:nvGrpSpPr>
          <p:cNvPr id="19" name="Group 18"/>
          <p:cNvGrpSpPr/>
          <p:nvPr/>
        </p:nvGrpSpPr>
        <p:grpSpPr>
          <a:xfrm>
            <a:off x="2362200" y="3657600"/>
            <a:ext cx="1870956" cy="1447800"/>
            <a:chOff x="2362200" y="3733800"/>
            <a:chExt cx="1870956" cy="1447800"/>
          </a:xfrm>
        </p:grpSpPr>
        <p:sp>
          <p:nvSpPr>
            <p:cNvPr id="12" name="Down Arrow 11"/>
            <p:cNvSpPr/>
            <p:nvPr/>
          </p:nvSpPr>
          <p:spPr>
            <a:xfrm rot="1949902">
              <a:off x="3775956" y="3791848"/>
              <a:ext cx="457200" cy="82729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192838" y="3733800"/>
              <a:ext cx="769562" cy="584776"/>
            </a:xfrm>
            <a:prstGeom prst="rect">
              <a:avLst/>
            </a:prstGeom>
            <a:noFill/>
          </p:spPr>
          <p:txBody>
            <a:bodyPr wrap="none" rtlCol="0">
              <a:spAutoFit/>
            </a:bodyPr>
            <a:lstStyle/>
            <a:p>
              <a:r>
                <a:rPr lang="en-US" sz="3200" dirty="0" smtClean="0"/>
                <a:t>YES</a:t>
              </a:r>
            </a:p>
          </p:txBody>
        </p:sp>
        <p:sp>
          <p:nvSpPr>
            <p:cNvPr id="16" name="Rectangle 15"/>
            <p:cNvSpPr/>
            <p:nvPr/>
          </p:nvSpPr>
          <p:spPr>
            <a:xfrm>
              <a:off x="2362200" y="4572000"/>
              <a:ext cx="1828800" cy="6096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ALLOW</a:t>
              </a:r>
              <a:endParaRPr lang="en-US" sz="3200" b="1" dirty="0">
                <a:solidFill>
                  <a:schemeClr val="tx1"/>
                </a:solidFill>
                <a:latin typeface="Arial" pitchFamily="34" charset="0"/>
                <a:cs typeface="Arial" pitchFamily="34" charset="0"/>
              </a:endParaRPr>
            </a:p>
          </p:txBody>
        </p:sp>
      </p:grpSp>
      <p:grpSp>
        <p:nvGrpSpPr>
          <p:cNvPr id="20" name="Group 19"/>
          <p:cNvGrpSpPr/>
          <p:nvPr/>
        </p:nvGrpSpPr>
        <p:grpSpPr>
          <a:xfrm>
            <a:off x="4572000" y="3657600"/>
            <a:ext cx="1828800" cy="1447800"/>
            <a:chOff x="4572000" y="3657600"/>
            <a:chExt cx="1828800" cy="1447800"/>
          </a:xfrm>
        </p:grpSpPr>
        <p:sp>
          <p:nvSpPr>
            <p:cNvPr id="13" name="Down Arrow 12"/>
            <p:cNvSpPr/>
            <p:nvPr/>
          </p:nvSpPr>
          <p:spPr>
            <a:xfrm rot="19409107">
              <a:off x="4599341" y="3689883"/>
              <a:ext cx="457200" cy="82729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17529" y="3657600"/>
              <a:ext cx="721271" cy="584776"/>
            </a:xfrm>
            <a:prstGeom prst="rect">
              <a:avLst/>
            </a:prstGeom>
            <a:noFill/>
          </p:spPr>
          <p:txBody>
            <a:bodyPr wrap="none" rtlCol="0">
              <a:spAutoFit/>
            </a:bodyPr>
            <a:lstStyle/>
            <a:p>
              <a:r>
                <a:rPr lang="en-US" sz="3200" dirty="0" smtClean="0"/>
                <a:t>NO</a:t>
              </a:r>
            </a:p>
          </p:txBody>
        </p:sp>
        <p:sp>
          <p:nvSpPr>
            <p:cNvPr id="17" name="Rectangle 16"/>
            <p:cNvSpPr/>
            <p:nvPr/>
          </p:nvSpPr>
          <p:spPr>
            <a:xfrm>
              <a:off x="4572000" y="4495800"/>
              <a:ext cx="1828800" cy="609600"/>
            </a:xfrm>
            <a:prstGeom prst="rect">
              <a:avLst/>
            </a:prstGeom>
            <a:solidFill>
              <a:srgbClr val="FF79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DENY</a:t>
              </a:r>
              <a:endParaRPr lang="en-US" sz="3200" b="1" dirty="0">
                <a:solidFill>
                  <a:schemeClr val="tx1"/>
                </a:solidFill>
                <a:latin typeface="Arial" pitchFamily="34" charset="0"/>
                <a:cs typeface="Arial" pitchFamily="34" charset="0"/>
              </a:endParaRPr>
            </a:p>
          </p:txBody>
        </p:sp>
      </p:grpSp>
      <p:sp>
        <p:nvSpPr>
          <p:cNvPr id="3" name="Slide Number Placeholder 2"/>
          <p:cNvSpPr>
            <a:spLocks noGrp="1"/>
          </p:cNvSpPr>
          <p:nvPr>
            <p:ph type="sldNum" sz="quarter" idx="12"/>
          </p:nvPr>
        </p:nvSpPr>
        <p:spPr/>
        <p:txBody>
          <a:bodyPr/>
          <a:lstStyle/>
          <a:p>
            <a:fld id="{B2611D85-EC50-4AB4-BB03-2E66B74E2C25}" type="slidenum">
              <a:rPr lang="en-US" smtClean="0"/>
              <a:pPr/>
              <a:t>18</a:t>
            </a:fld>
            <a:endParaRPr lang="en-US"/>
          </a:p>
        </p:txBody>
      </p:sp>
    </p:spTree>
    <p:extLst>
      <p:ext uri="{BB962C8B-B14F-4D97-AF65-F5344CB8AC3E}">
        <p14:creationId xmlns:p14="http://schemas.microsoft.com/office/powerpoint/2010/main" val="158796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SSC’s privilege model</a:t>
            </a:r>
            <a:endParaRPr lang="en-US" dirty="0"/>
          </a:p>
        </p:txBody>
      </p:sp>
      <p:sp>
        <p:nvSpPr>
          <p:cNvPr id="8" name="TextBox 7"/>
          <p:cNvSpPr txBox="1"/>
          <p:nvPr/>
        </p:nvSpPr>
        <p:spPr>
          <a:xfrm>
            <a:off x="2172844" y="1295400"/>
            <a:ext cx="3542156" cy="584776"/>
          </a:xfrm>
          <a:prstGeom prst="rect">
            <a:avLst/>
          </a:prstGeom>
          <a:noFill/>
        </p:spPr>
        <p:txBody>
          <a:bodyPr wrap="none" rtlCol="0">
            <a:spAutoFit/>
          </a:bodyPr>
          <a:lstStyle/>
          <a:p>
            <a:r>
              <a:rPr lang="en-US" sz="3200" dirty="0" smtClean="0"/>
              <a:t>Privileged operation</a:t>
            </a:r>
          </a:p>
        </p:txBody>
      </p:sp>
      <p:grpSp>
        <p:nvGrpSpPr>
          <p:cNvPr id="18" name="Group 17"/>
          <p:cNvGrpSpPr/>
          <p:nvPr/>
        </p:nvGrpSpPr>
        <p:grpSpPr>
          <a:xfrm>
            <a:off x="914400" y="1905000"/>
            <a:ext cx="6096000" cy="1066800"/>
            <a:chOff x="1371600" y="2057400"/>
            <a:chExt cx="6096000" cy="1066800"/>
          </a:xfrm>
        </p:grpSpPr>
        <p:sp>
          <p:nvSpPr>
            <p:cNvPr id="9" name="Down Arrow 8"/>
            <p:cNvSpPr/>
            <p:nvPr/>
          </p:nvSpPr>
          <p:spPr>
            <a:xfrm>
              <a:off x="4114800" y="2057400"/>
              <a:ext cx="457200" cy="4572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371600" y="2514600"/>
              <a:ext cx="6096000" cy="609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rial" pitchFamily="34" charset="0"/>
                  <a:cs typeface="Arial" pitchFamily="34" charset="0"/>
                </a:rPr>
                <a:t>Self-service hypervisor</a:t>
              </a:r>
              <a:endParaRPr lang="en-US" sz="4000" b="1" dirty="0">
                <a:solidFill>
                  <a:schemeClr val="tx1"/>
                </a:solidFill>
                <a:latin typeface="Arial" pitchFamily="34" charset="0"/>
                <a:cs typeface="Arial" pitchFamily="34" charset="0"/>
              </a:endParaRPr>
            </a:p>
          </p:txBody>
        </p:sp>
      </p:grpSp>
      <p:sp>
        <p:nvSpPr>
          <p:cNvPr id="11" name="TextBox 10"/>
          <p:cNvSpPr txBox="1"/>
          <p:nvPr/>
        </p:nvSpPr>
        <p:spPr>
          <a:xfrm>
            <a:off x="938788" y="2895600"/>
            <a:ext cx="6224012" cy="584775"/>
          </a:xfrm>
          <a:prstGeom prst="rect">
            <a:avLst/>
          </a:prstGeom>
          <a:noFill/>
        </p:spPr>
        <p:txBody>
          <a:bodyPr wrap="none" rtlCol="0">
            <a:spAutoFit/>
          </a:bodyPr>
          <a:lstStyle/>
          <a:p>
            <a:r>
              <a:rPr lang="en-US" sz="3200" dirty="0">
                <a:solidFill>
                  <a:srgbClr val="FF0000"/>
                </a:solidFill>
              </a:rPr>
              <a:t>I</a:t>
            </a:r>
            <a:r>
              <a:rPr lang="en-US" sz="3200" dirty="0" smtClean="0">
                <a:solidFill>
                  <a:srgbClr val="FF0000"/>
                </a:solidFill>
              </a:rPr>
              <a:t>s the request from client’s Udom0? </a:t>
            </a:r>
          </a:p>
        </p:txBody>
      </p:sp>
      <p:grpSp>
        <p:nvGrpSpPr>
          <p:cNvPr id="19" name="Group 18"/>
          <p:cNvGrpSpPr/>
          <p:nvPr/>
        </p:nvGrpSpPr>
        <p:grpSpPr>
          <a:xfrm>
            <a:off x="4142141" y="3352800"/>
            <a:ext cx="1039459" cy="859573"/>
            <a:chOff x="4599341" y="3657600"/>
            <a:chExt cx="1039459" cy="859573"/>
          </a:xfrm>
        </p:grpSpPr>
        <p:sp>
          <p:nvSpPr>
            <p:cNvPr id="13" name="Down Arrow 12"/>
            <p:cNvSpPr/>
            <p:nvPr/>
          </p:nvSpPr>
          <p:spPr>
            <a:xfrm rot="19409107">
              <a:off x="4599341" y="3689883"/>
              <a:ext cx="457200" cy="82729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17529" y="3657600"/>
              <a:ext cx="721271" cy="584776"/>
            </a:xfrm>
            <a:prstGeom prst="rect">
              <a:avLst/>
            </a:prstGeom>
            <a:noFill/>
          </p:spPr>
          <p:txBody>
            <a:bodyPr wrap="none" rtlCol="0">
              <a:spAutoFit/>
            </a:bodyPr>
            <a:lstStyle/>
            <a:p>
              <a:r>
                <a:rPr lang="en-US" sz="3200" dirty="0" smtClean="0"/>
                <a:t>NO</a:t>
              </a:r>
            </a:p>
          </p:txBody>
        </p:sp>
      </p:grpSp>
      <p:grpSp>
        <p:nvGrpSpPr>
          <p:cNvPr id="5" name="Group 18"/>
          <p:cNvGrpSpPr/>
          <p:nvPr/>
        </p:nvGrpSpPr>
        <p:grpSpPr>
          <a:xfrm>
            <a:off x="1905000" y="3352800"/>
            <a:ext cx="1870956" cy="1447800"/>
            <a:chOff x="2362200" y="3733800"/>
            <a:chExt cx="1870956" cy="1447800"/>
          </a:xfrm>
        </p:grpSpPr>
        <p:sp>
          <p:nvSpPr>
            <p:cNvPr id="12" name="Down Arrow 11"/>
            <p:cNvSpPr/>
            <p:nvPr/>
          </p:nvSpPr>
          <p:spPr>
            <a:xfrm rot="1949902">
              <a:off x="3775956" y="3791848"/>
              <a:ext cx="457200" cy="82729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192838" y="3733800"/>
              <a:ext cx="769562" cy="584776"/>
            </a:xfrm>
            <a:prstGeom prst="rect">
              <a:avLst/>
            </a:prstGeom>
            <a:noFill/>
          </p:spPr>
          <p:txBody>
            <a:bodyPr wrap="none" rtlCol="0">
              <a:spAutoFit/>
            </a:bodyPr>
            <a:lstStyle/>
            <a:p>
              <a:r>
                <a:rPr lang="en-US" sz="3200" dirty="0" smtClean="0"/>
                <a:t>YES</a:t>
              </a:r>
            </a:p>
          </p:txBody>
        </p:sp>
        <p:sp>
          <p:nvSpPr>
            <p:cNvPr id="16" name="Rectangle 15"/>
            <p:cNvSpPr/>
            <p:nvPr/>
          </p:nvSpPr>
          <p:spPr>
            <a:xfrm>
              <a:off x="2362200" y="4572000"/>
              <a:ext cx="1828800" cy="6096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ALLOW</a:t>
              </a:r>
              <a:endParaRPr lang="en-US" sz="3200" b="1" dirty="0">
                <a:solidFill>
                  <a:schemeClr val="tx1"/>
                </a:solidFill>
                <a:latin typeface="Arial" pitchFamily="34" charset="0"/>
                <a:cs typeface="Arial" pitchFamily="34" charset="0"/>
              </a:endParaRPr>
            </a:p>
          </p:txBody>
        </p:sp>
      </p:grpSp>
      <p:sp>
        <p:nvSpPr>
          <p:cNvPr id="20" name="TextBox 19"/>
          <p:cNvSpPr txBox="1"/>
          <p:nvPr/>
        </p:nvSpPr>
        <p:spPr>
          <a:xfrm>
            <a:off x="4114800" y="4075093"/>
            <a:ext cx="4648200" cy="954107"/>
          </a:xfrm>
          <a:prstGeom prst="rect">
            <a:avLst/>
          </a:prstGeom>
          <a:noFill/>
        </p:spPr>
        <p:txBody>
          <a:bodyPr wrap="square" rtlCol="0">
            <a:spAutoFit/>
          </a:bodyPr>
          <a:lstStyle/>
          <a:p>
            <a:pPr algn="ctr"/>
            <a:r>
              <a:rPr lang="en-US" sz="2800" dirty="0" smtClean="0">
                <a:solidFill>
                  <a:srgbClr val="FF0000"/>
                </a:solidFill>
              </a:rPr>
              <a:t>Does requestor have privilege (e.g., client’s service VM)</a:t>
            </a:r>
          </a:p>
        </p:txBody>
      </p:sp>
      <p:grpSp>
        <p:nvGrpSpPr>
          <p:cNvPr id="28" name="Group 27"/>
          <p:cNvGrpSpPr/>
          <p:nvPr/>
        </p:nvGrpSpPr>
        <p:grpSpPr>
          <a:xfrm>
            <a:off x="5638800" y="4876800"/>
            <a:ext cx="1828800" cy="1447800"/>
            <a:chOff x="5638800" y="4876800"/>
            <a:chExt cx="1828800" cy="1447800"/>
          </a:xfrm>
        </p:grpSpPr>
        <p:sp>
          <p:nvSpPr>
            <p:cNvPr id="17" name="Rectangle 16"/>
            <p:cNvSpPr/>
            <p:nvPr/>
          </p:nvSpPr>
          <p:spPr>
            <a:xfrm>
              <a:off x="5638800" y="5715000"/>
              <a:ext cx="1828800" cy="609600"/>
            </a:xfrm>
            <a:prstGeom prst="rect">
              <a:avLst/>
            </a:prstGeom>
            <a:solidFill>
              <a:srgbClr val="FF79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DENY</a:t>
              </a:r>
              <a:endParaRPr lang="en-US" sz="3200" b="1" dirty="0">
                <a:solidFill>
                  <a:schemeClr val="tx1"/>
                </a:solidFill>
                <a:latin typeface="Arial" pitchFamily="34" charset="0"/>
                <a:cs typeface="Arial" pitchFamily="34" charset="0"/>
              </a:endParaRPr>
            </a:p>
          </p:txBody>
        </p:sp>
        <p:grpSp>
          <p:nvGrpSpPr>
            <p:cNvPr id="21" name="Group 20"/>
            <p:cNvGrpSpPr/>
            <p:nvPr/>
          </p:nvGrpSpPr>
          <p:grpSpPr>
            <a:xfrm>
              <a:off x="5742341" y="4876800"/>
              <a:ext cx="1039459" cy="859573"/>
              <a:chOff x="4599341" y="3657600"/>
              <a:chExt cx="1039459" cy="859573"/>
            </a:xfrm>
          </p:grpSpPr>
          <p:sp>
            <p:nvSpPr>
              <p:cNvPr id="22" name="Down Arrow 21"/>
              <p:cNvSpPr/>
              <p:nvPr/>
            </p:nvSpPr>
            <p:spPr>
              <a:xfrm rot="19409107">
                <a:off x="4599341" y="3689883"/>
                <a:ext cx="457200" cy="82729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917529" y="3657600"/>
                <a:ext cx="721271" cy="584776"/>
              </a:xfrm>
              <a:prstGeom prst="rect">
                <a:avLst/>
              </a:prstGeom>
              <a:noFill/>
            </p:spPr>
            <p:txBody>
              <a:bodyPr wrap="none" rtlCol="0">
                <a:spAutoFit/>
              </a:bodyPr>
              <a:lstStyle/>
              <a:p>
                <a:r>
                  <a:rPr lang="en-US" sz="3200" dirty="0" smtClean="0"/>
                  <a:t>NO</a:t>
                </a:r>
              </a:p>
            </p:txBody>
          </p:sp>
        </p:grpSp>
      </p:grpSp>
      <p:grpSp>
        <p:nvGrpSpPr>
          <p:cNvPr id="24" name="Group 18"/>
          <p:cNvGrpSpPr/>
          <p:nvPr/>
        </p:nvGrpSpPr>
        <p:grpSpPr>
          <a:xfrm>
            <a:off x="3505200" y="4876800"/>
            <a:ext cx="1870956" cy="1447800"/>
            <a:chOff x="2362200" y="3733800"/>
            <a:chExt cx="1870956" cy="1447800"/>
          </a:xfrm>
        </p:grpSpPr>
        <p:sp>
          <p:nvSpPr>
            <p:cNvPr id="25" name="Down Arrow 24"/>
            <p:cNvSpPr/>
            <p:nvPr/>
          </p:nvSpPr>
          <p:spPr>
            <a:xfrm rot="1949902">
              <a:off x="3775956" y="3791848"/>
              <a:ext cx="457200" cy="82729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192838" y="3733800"/>
              <a:ext cx="769562" cy="584776"/>
            </a:xfrm>
            <a:prstGeom prst="rect">
              <a:avLst/>
            </a:prstGeom>
            <a:noFill/>
          </p:spPr>
          <p:txBody>
            <a:bodyPr wrap="none" rtlCol="0">
              <a:spAutoFit/>
            </a:bodyPr>
            <a:lstStyle/>
            <a:p>
              <a:r>
                <a:rPr lang="en-US" sz="3200" dirty="0" smtClean="0"/>
                <a:t>YES</a:t>
              </a:r>
            </a:p>
          </p:txBody>
        </p:sp>
        <p:sp>
          <p:nvSpPr>
            <p:cNvPr id="27" name="Rectangle 26"/>
            <p:cNvSpPr/>
            <p:nvPr/>
          </p:nvSpPr>
          <p:spPr>
            <a:xfrm>
              <a:off x="2362200" y="4572000"/>
              <a:ext cx="1828800" cy="6096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ALLOW</a:t>
              </a:r>
              <a:endParaRPr lang="en-US" sz="3200" b="1" dirty="0">
                <a:solidFill>
                  <a:schemeClr val="tx1"/>
                </a:solidFill>
                <a:latin typeface="Arial" pitchFamily="34" charset="0"/>
                <a:cs typeface="Arial" pitchFamily="34" charset="0"/>
              </a:endParaRPr>
            </a:p>
          </p:txBody>
        </p:sp>
      </p:grpSp>
      <p:sp>
        <p:nvSpPr>
          <p:cNvPr id="3" name="Slide Number Placeholder 2"/>
          <p:cNvSpPr>
            <a:spLocks noGrp="1"/>
          </p:cNvSpPr>
          <p:nvPr>
            <p:ph type="sldNum" sz="quarter" idx="12"/>
          </p:nvPr>
        </p:nvSpPr>
        <p:spPr/>
        <p:txBody>
          <a:bodyPr/>
          <a:lstStyle/>
          <a:p>
            <a:fld id="{B2611D85-EC50-4AB4-BB03-2E66B74E2C25}" type="slidenum">
              <a:rPr lang="en-US" smtClean="0"/>
              <a:pPr/>
              <a:t>19</a:t>
            </a:fld>
            <a:endParaRPr lang="en-US" dirty="0"/>
          </a:p>
        </p:txBody>
      </p:sp>
    </p:spTree>
    <p:extLst>
      <p:ext uri="{BB962C8B-B14F-4D97-AF65-F5344CB8AC3E}">
        <p14:creationId xmlns:p14="http://schemas.microsoft.com/office/powerpoint/2010/main" val="3833922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611D85-EC50-4AB4-BB03-2E66B74E2C25}" type="slidenum">
              <a:rPr lang="en-US" smtClean="0"/>
              <a:pPr/>
              <a:t>2</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5104"/>
            <a:ext cx="8763000" cy="271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52400" y="2971800"/>
            <a:ext cx="8763000" cy="3352800"/>
          </a:xfrm>
        </p:spPr>
        <p:txBody>
          <a:bodyPr>
            <a:normAutofit/>
          </a:bodyPr>
          <a:lstStyle/>
          <a:p>
            <a:endParaRPr lang="en-US" sz="3000" dirty="0" smtClean="0"/>
          </a:p>
          <a:p>
            <a:r>
              <a:rPr lang="en-US" sz="3000" dirty="0" smtClean="0"/>
              <a:t>By 2015, 90% </a:t>
            </a:r>
            <a:r>
              <a:rPr lang="en-US" sz="3000" dirty="0"/>
              <a:t>of </a:t>
            </a:r>
            <a:r>
              <a:rPr lang="en-US" sz="3000" dirty="0" smtClean="0"/>
              <a:t>government agencies and large companies will </a:t>
            </a:r>
            <a:r>
              <a:rPr lang="en-US" sz="3000" dirty="0"/>
              <a:t>use </a:t>
            </a:r>
            <a:r>
              <a:rPr lang="en-US" sz="3000" dirty="0" smtClean="0"/>
              <a:t>the cloud </a:t>
            </a:r>
            <a:r>
              <a:rPr lang="en-US" sz="1800" b="1" dirty="0" smtClean="0">
                <a:solidFill>
                  <a:schemeClr val="accent3">
                    <a:lumMod val="75000"/>
                  </a:schemeClr>
                </a:solidFill>
              </a:rPr>
              <a:t>[Gartner, “</a:t>
            </a:r>
            <a:r>
              <a:rPr lang="en-US" sz="1800" b="1" dirty="0">
                <a:solidFill>
                  <a:schemeClr val="accent3">
                    <a:lumMod val="75000"/>
                  </a:schemeClr>
                </a:solidFill>
              </a:rPr>
              <a:t>Market Trends: Application Development Software, Worldwide, </a:t>
            </a:r>
            <a:r>
              <a:rPr lang="en-US" sz="1800" b="1" dirty="0" smtClean="0">
                <a:solidFill>
                  <a:schemeClr val="accent3">
                    <a:lumMod val="75000"/>
                  </a:schemeClr>
                </a:solidFill>
              </a:rPr>
              <a:t>2012-2016,” 2012]</a:t>
            </a:r>
          </a:p>
          <a:p>
            <a:r>
              <a:rPr lang="en-US" sz="3000" dirty="0" smtClean="0"/>
              <a:t>Many new companies &amp; services rely exclusively on the cloud, </a:t>
            </a:r>
            <a:r>
              <a:rPr lang="en-US" sz="3000" i="1" dirty="0" smtClean="0"/>
              <a:t>e.g., </a:t>
            </a:r>
            <a:r>
              <a:rPr lang="en-US" sz="3000" dirty="0" err="1" smtClean="0"/>
              <a:t>Instagram</a:t>
            </a:r>
            <a:r>
              <a:rPr lang="en-US" sz="3000" dirty="0" smtClean="0"/>
              <a:t>, MIT/Harvard </a:t>
            </a:r>
            <a:r>
              <a:rPr lang="en-US" sz="3000" dirty="0" err="1" smtClean="0"/>
              <a:t>EdX</a:t>
            </a:r>
            <a:r>
              <a:rPr lang="en-US" sz="3000" dirty="0" smtClean="0"/>
              <a:t> </a:t>
            </a:r>
            <a:r>
              <a:rPr lang="en-US" sz="1800" b="1" dirty="0" smtClean="0">
                <a:solidFill>
                  <a:schemeClr val="accent3">
                    <a:lumMod val="75000"/>
                  </a:schemeClr>
                </a:solidFill>
              </a:rPr>
              <a:t>[</a:t>
            </a:r>
            <a:r>
              <a:rPr lang="en-US" sz="1800" b="1" dirty="0" err="1" smtClean="0">
                <a:solidFill>
                  <a:schemeClr val="accent3">
                    <a:lumMod val="75000"/>
                  </a:schemeClr>
                </a:solidFill>
              </a:rPr>
              <a:t>NYTimes</a:t>
            </a:r>
            <a:r>
              <a:rPr lang="en-US" sz="1800" b="1" dirty="0" smtClean="0">
                <a:solidFill>
                  <a:schemeClr val="accent3">
                    <a:lumMod val="75000"/>
                  </a:schemeClr>
                </a:solidFill>
              </a:rPr>
              <a:t>, “</a:t>
            </a:r>
            <a:r>
              <a:rPr lang="en-US" sz="1800" b="1" dirty="0">
                <a:solidFill>
                  <a:schemeClr val="accent3">
                    <a:lumMod val="75000"/>
                  </a:schemeClr>
                </a:solidFill>
              </a:rPr>
              <a:t>Active in Cloud, Amazon Reshapes </a:t>
            </a:r>
            <a:r>
              <a:rPr lang="en-US" sz="1800" b="1" dirty="0" smtClean="0">
                <a:solidFill>
                  <a:schemeClr val="accent3">
                    <a:lumMod val="75000"/>
                  </a:schemeClr>
                </a:solidFill>
              </a:rPr>
              <a:t>Computing,” Aug 28, 2012]</a:t>
            </a:r>
          </a:p>
        </p:txBody>
      </p:sp>
    </p:spTree>
    <p:extLst>
      <p:ext uri="{BB962C8B-B14F-4D97-AF65-F5344CB8AC3E}">
        <p14:creationId xmlns:p14="http://schemas.microsoft.com/office/powerpoint/2010/main" val="9643195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 Client’s Trust</a:t>
            </a:r>
            <a:endParaRPr lang="en-US" dirty="0"/>
          </a:p>
        </p:txBody>
      </p:sp>
      <p:sp>
        <p:nvSpPr>
          <p:cNvPr id="34" name="Content Placeholder 33"/>
          <p:cNvSpPr>
            <a:spLocks noGrp="1"/>
          </p:cNvSpPr>
          <p:nvPr>
            <p:ph idx="1"/>
          </p:nvPr>
        </p:nvSpPr>
        <p:spPr>
          <a:xfrm>
            <a:off x="457200" y="1600200"/>
            <a:ext cx="8229600" cy="4267199"/>
          </a:xfrm>
        </p:spPr>
        <p:txBody>
          <a:bodyPr/>
          <a:lstStyle/>
          <a:p>
            <a:r>
              <a:rPr lang="en-US" dirty="0" smtClean="0"/>
              <a:t>Client requires</a:t>
            </a:r>
          </a:p>
          <a:p>
            <a:pPr marL="971550" lvl="1" indent="-514350">
              <a:buFont typeface="+mj-lt"/>
              <a:buAutoNum type="arabicPeriod"/>
            </a:pPr>
            <a:r>
              <a:rPr lang="en-US" dirty="0" smtClean="0"/>
              <a:t>Correct UDom0 image created</a:t>
            </a:r>
          </a:p>
          <a:p>
            <a:pPr marL="971550" lvl="1" indent="-514350">
              <a:buFont typeface="+mj-lt"/>
              <a:buAutoNum type="arabicPeriod"/>
            </a:pPr>
            <a:r>
              <a:rPr lang="en-US" dirty="0" smtClean="0"/>
              <a:t>Secure communication channel with UDom0</a:t>
            </a:r>
          </a:p>
          <a:p>
            <a:r>
              <a:rPr lang="en-US" dirty="0" smtClean="0"/>
              <a:t>SSC requires</a:t>
            </a:r>
          </a:p>
          <a:p>
            <a:pPr marL="971550" lvl="1" indent="-514350">
              <a:buFont typeface="+mj-lt"/>
              <a:buAutoNum type="arabicPeriod"/>
            </a:pPr>
            <a:r>
              <a:rPr lang="en-US" dirty="0" smtClean="0"/>
              <a:t>Trusted Platform Module (TPM) hardware</a:t>
            </a:r>
          </a:p>
          <a:p>
            <a:pPr marL="971550" lvl="1" indent="-514350">
              <a:buFont typeface="+mj-lt"/>
              <a:buAutoNum type="arabicPeriod"/>
            </a:pPr>
            <a:r>
              <a:rPr lang="en-US" dirty="0" smtClean="0"/>
              <a:t>Trusted Domain Builder</a:t>
            </a:r>
          </a:p>
          <a:p>
            <a:pPr marL="514350" indent="-514350"/>
            <a:endParaRPr lang="en-US" dirty="0" smtClean="0"/>
          </a:p>
          <a:p>
            <a:pPr marL="514350" indent="-514350"/>
            <a:endParaRPr lang="en-US" dirty="0" smtClean="0"/>
          </a:p>
          <a:p>
            <a:pPr marL="914400" lvl="1" indent="-514350">
              <a:buFont typeface="+mj-lt"/>
              <a:buAutoNum type="arabicPeriod"/>
            </a:pPr>
            <a:endParaRPr lang="en-US" dirty="0"/>
          </a:p>
        </p:txBody>
      </p:sp>
      <p:sp>
        <p:nvSpPr>
          <p:cNvPr id="8" name="Slide Number Placeholder 7"/>
          <p:cNvSpPr>
            <a:spLocks noGrp="1"/>
          </p:cNvSpPr>
          <p:nvPr>
            <p:ph type="sldNum" sz="quarter" idx="12"/>
          </p:nvPr>
        </p:nvSpPr>
        <p:spPr/>
        <p:txBody>
          <a:bodyPr/>
          <a:lstStyle/>
          <a:p>
            <a:fld id="{B2611D85-EC50-4AB4-BB03-2E66B74E2C25}" type="slidenum">
              <a:rPr lang="en-US" smtClean="0"/>
              <a:pPr/>
              <a:t>20</a:t>
            </a:fld>
            <a:endParaRPr lang="en-US"/>
          </a:p>
        </p:txBody>
      </p:sp>
    </p:spTree>
    <p:extLst>
      <p:ext uri="{BB962C8B-B14F-4D97-AF65-F5344CB8AC3E}">
        <p14:creationId xmlns:p14="http://schemas.microsoft.com/office/powerpoint/2010/main" val="3987273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Platform Module (TPM)</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21</a:t>
            </a:fld>
            <a:endParaRPr lang="en-US"/>
          </a:p>
        </p:txBody>
      </p:sp>
      <p:grpSp>
        <p:nvGrpSpPr>
          <p:cNvPr id="7" name="Group 6"/>
          <p:cNvGrpSpPr/>
          <p:nvPr/>
        </p:nvGrpSpPr>
        <p:grpSpPr>
          <a:xfrm>
            <a:off x="2286000" y="3124200"/>
            <a:ext cx="852196" cy="1071265"/>
            <a:chOff x="1295400" y="3124200"/>
            <a:chExt cx="852196" cy="1071265"/>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124200"/>
              <a:ext cx="852196" cy="72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95400" y="3733800"/>
              <a:ext cx="838200" cy="461665"/>
            </a:xfrm>
            <a:prstGeom prst="rect">
              <a:avLst/>
            </a:prstGeom>
            <a:noFill/>
          </p:spPr>
          <p:txBody>
            <a:bodyPr wrap="square" rtlCol="0">
              <a:spAutoFit/>
            </a:bodyPr>
            <a:lstStyle/>
            <a:p>
              <a:r>
                <a:rPr lang="en-US" sz="2400" b="1" dirty="0" smtClean="0"/>
                <a:t>TPM</a:t>
              </a:r>
              <a:endParaRPr lang="en-US" sz="2400" b="1" dirty="0"/>
            </a:p>
          </p:txBody>
        </p:sp>
      </p:grpSp>
      <p:sp>
        <p:nvSpPr>
          <p:cNvPr id="8" name="TextBox 7"/>
          <p:cNvSpPr txBox="1"/>
          <p:nvPr/>
        </p:nvSpPr>
        <p:spPr>
          <a:xfrm>
            <a:off x="1066800" y="2662535"/>
            <a:ext cx="3810000" cy="461665"/>
          </a:xfrm>
          <a:prstGeom prst="rect">
            <a:avLst/>
          </a:prstGeom>
          <a:noFill/>
        </p:spPr>
        <p:txBody>
          <a:bodyPr wrap="square" rtlCol="0">
            <a:spAutoFit/>
          </a:bodyPr>
          <a:lstStyle/>
          <a:p>
            <a:r>
              <a:rPr lang="en-US" sz="2400" b="1" dirty="0" smtClean="0"/>
              <a:t>[BIOS, </a:t>
            </a:r>
            <a:r>
              <a:rPr lang="en-US" sz="2400" b="1" dirty="0" err="1" smtClean="0"/>
              <a:t>BootLoader</a:t>
            </a:r>
            <a:r>
              <a:rPr lang="en-US" sz="2400" b="1" dirty="0" smtClean="0"/>
              <a:t>, OS, App]</a:t>
            </a:r>
            <a:endParaRPr lang="en-US" sz="2400" b="1" dirty="0"/>
          </a:p>
        </p:txBody>
      </p:sp>
      <p:sp>
        <p:nvSpPr>
          <p:cNvPr id="9" name="Rectangle 8"/>
          <p:cNvSpPr/>
          <p:nvPr/>
        </p:nvSpPr>
        <p:spPr>
          <a:xfrm>
            <a:off x="5486400" y="3733800"/>
            <a:ext cx="1905000" cy="56991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BIOS</a:t>
            </a:r>
            <a:endParaRPr lang="en-US" sz="2400" b="1" dirty="0">
              <a:solidFill>
                <a:schemeClr val="tx1"/>
              </a:solidFill>
            </a:endParaRPr>
          </a:p>
        </p:txBody>
      </p:sp>
      <p:sp>
        <p:nvSpPr>
          <p:cNvPr id="10" name="Rectangle 9"/>
          <p:cNvSpPr/>
          <p:nvPr/>
        </p:nvSpPr>
        <p:spPr>
          <a:xfrm>
            <a:off x="5486400" y="3163881"/>
            <a:ext cx="1905000" cy="56991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Boot Loader</a:t>
            </a:r>
            <a:endParaRPr lang="en-US" sz="2400" b="1" dirty="0">
              <a:solidFill>
                <a:schemeClr val="tx1"/>
              </a:solidFill>
            </a:endParaRPr>
          </a:p>
        </p:txBody>
      </p:sp>
      <p:sp>
        <p:nvSpPr>
          <p:cNvPr id="11" name="Rectangle 10"/>
          <p:cNvSpPr/>
          <p:nvPr/>
        </p:nvSpPr>
        <p:spPr>
          <a:xfrm>
            <a:off x="5486400" y="2630481"/>
            <a:ext cx="1905000" cy="56991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OS</a:t>
            </a:r>
            <a:endParaRPr lang="en-US" sz="2400" b="1" dirty="0">
              <a:solidFill>
                <a:schemeClr val="tx1"/>
              </a:solidFill>
            </a:endParaRPr>
          </a:p>
        </p:txBody>
      </p:sp>
      <p:sp>
        <p:nvSpPr>
          <p:cNvPr id="12" name="Rectangle 11"/>
          <p:cNvSpPr/>
          <p:nvPr/>
        </p:nvSpPr>
        <p:spPr>
          <a:xfrm>
            <a:off x="5486400" y="2097081"/>
            <a:ext cx="1905000" cy="56991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Application</a:t>
            </a:r>
            <a:endParaRPr lang="en-US" sz="2400" b="1" dirty="0">
              <a:solidFill>
                <a:schemeClr val="tx1"/>
              </a:solidFill>
            </a:endParaRPr>
          </a:p>
        </p:txBody>
      </p:sp>
      <p:sp>
        <p:nvSpPr>
          <p:cNvPr id="13" name="TextBox 12"/>
          <p:cNvSpPr txBox="1"/>
          <p:nvPr/>
        </p:nvSpPr>
        <p:spPr>
          <a:xfrm>
            <a:off x="1676400" y="5024735"/>
            <a:ext cx="5943600" cy="461665"/>
          </a:xfrm>
          <a:prstGeom prst="rect">
            <a:avLst/>
          </a:prstGeom>
          <a:noFill/>
        </p:spPr>
        <p:txBody>
          <a:bodyPr wrap="square" rtlCol="0">
            <a:spAutoFit/>
          </a:bodyPr>
          <a:lstStyle/>
          <a:p>
            <a:r>
              <a:rPr lang="en-US" sz="2400" b="1" dirty="0" err="1" smtClean="0"/>
              <a:t>TPM_Quote</a:t>
            </a:r>
            <a:r>
              <a:rPr lang="en-US" sz="2400" b="1" dirty="0" smtClean="0"/>
              <a:t>(BIOS, </a:t>
            </a:r>
            <a:r>
              <a:rPr lang="en-US" sz="2400" b="1" dirty="0" err="1" smtClean="0"/>
              <a:t>BootLoader</a:t>
            </a:r>
            <a:r>
              <a:rPr lang="en-US" sz="2400" b="1" dirty="0" smtClean="0"/>
              <a:t>, OS, App)</a:t>
            </a:r>
            <a:endParaRPr lang="en-US" sz="2400" b="1" dirty="0"/>
          </a:p>
        </p:txBody>
      </p:sp>
      <p:sp>
        <p:nvSpPr>
          <p:cNvPr id="14" name="TextBox 13"/>
          <p:cNvSpPr txBox="1"/>
          <p:nvPr/>
        </p:nvSpPr>
        <p:spPr>
          <a:xfrm>
            <a:off x="1676400" y="4572000"/>
            <a:ext cx="5943600" cy="461665"/>
          </a:xfrm>
          <a:prstGeom prst="rect">
            <a:avLst/>
          </a:prstGeom>
          <a:noFill/>
        </p:spPr>
        <p:txBody>
          <a:bodyPr wrap="square" rtlCol="0">
            <a:spAutoFit/>
          </a:bodyPr>
          <a:lstStyle/>
          <a:p>
            <a:r>
              <a:rPr lang="en-US" sz="2400" b="1" dirty="0" err="1" smtClean="0"/>
              <a:t>TPM_Extend</a:t>
            </a:r>
            <a:r>
              <a:rPr lang="en-US" sz="2400" b="1" dirty="0" smtClean="0"/>
              <a:t>(Code)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5315865"/>
            <a:ext cx="6938433" cy="6277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Hardware</a:t>
            </a:r>
            <a:endParaRPr lang="en-US" sz="3500" b="1" dirty="0">
              <a:solidFill>
                <a:schemeClr val="tx1"/>
              </a:solidFill>
              <a:latin typeface="Arial" pitchFamily="34" charset="0"/>
              <a:cs typeface="Arial" pitchFamily="34" charset="0"/>
            </a:endParaRPr>
          </a:p>
        </p:txBody>
      </p:sp>
      <p:sp>
        <p:nvSpPr>
          <p:cNvPr id="5" name="Rectangle 4"/>
          <p:cNvSpPr/>
          <p:nvPr/>
        </p:nvSpPr>
        <p:spPr>
          <a:xfrm>
            <a:off x="1066800" y="4553865"/>
            <a:ext cx="6938433" cy="6277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SSC Hypervisor</a:t>
            </a:r>
            <a:endParaRPr lang="en-US" sz="3500" b="1" dirty="0">
              <a:solidFill>
                <a:schemeClr val="tx1"/>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B2611D85-EC50-4AB4-BB03-2E66B74E2C25}" type="slidenum">
              <a:rPr lang="en-US" smtClean="0"/>
              <a:pPr/>
              <a:t>22</a:t>
            </a:fld>
            <a:endParaRPr lang="en-US"/>
          </a:p>
        </p:txBody>
      </p:sp>
      <p:grpSp>
        <p:nvGrpSpPr>
          <p:cNvPr id="7" name="Group 30"/>
          <p:cNvGrpSpPr/>
          <p:nvPr/>
        </p:nvGrpSpPr>
        <p:grpSpPr>
          <a:xfrm>
            <a:off x="1371600" y="1371600"/>
            <a:ext cx="1600199" cy="2968638"/>
            <a:chOff x="1066801" y="1486011"/>
            <a:chExt cx="1600199" cy="2968638"/>
          </a:xfrm>
        </p:grpSpPr>
        <p:grpSp>
          <p:nvGrpSpPr>
            <p:cNvPr id="9" name="Group 11"/>
            <p:cNvGrpSpPr/>
            <p:nvPr/>
          </p:nvGrpSpPr>
          <p:grpSpPr>
            <a:xfrm>
              <a:off x="1066801" y="1486011"/>
              <a:ext cx="1600199" cy="2968638"/>
              <a:chOff x="1066801" y="1486011"/>
              <a:chExt cx="1600199" cy="2968638"/>
            </a:xfrm>
          </p:grpSpPr>
          <p:sp>
            <p:nvSpPr>
              <p:cNvPr id="6" name="Rectangle 5"/>
              <p:cNvSpPr/>
              <p:nvPr/>
            </p:nvSpPr>
            <p:spPr>
              <a:xfrm>
                <a:off x="1066801" y="2039267"/>
                <a:ext cx="1600199" cy="2415382"/>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sp>
            <p:nvSpPr>
              <p:cNvPr id="3" name="TextBox 2"/>
              <p:cNvSpPr txBox="1"/>
              <p:nvPr/>
            </p:nvSpPr>
            <p:spPr>
              <a:xfrm>
                <a:off x="1226953" y="1486011"/>
                <a:ext cx="1135247" cy="477054"/>
              </a:xfrm>
              <a:prstGeom prst="rect">
                <a:avLst/>
              </a:prstGeom>
              <a:solidFill>
                <a:srgbClr val="FFFF00"/>
              </a:solidFill>
            </p:spPr>
            <p:txBody>
              <a:bodyPr wrap="none" rtlCol="0">
                <a:spAutoFit/>
              </a:bodyPr>
              <a:lstStyle/>
              <a:p>
                <a:r>
                  <a:rPr lang="en-US" sz="2500" b="1" dirty="0" smtClean="0"/>
                  <a:t>SDom0</a:t>
                </a:r>
                <a:endParaRPr lang="en-US" sz="2500" b="1" dirty="0"/>
              </a:p>
            </p:txBody>
          </p:sp>
        </p:grpSp>
        <p:pic>
          <p:nvPicPr>
            <p:cNvPr id="21" name="Picture 20" descr="processor.jpg"/>
            <p:cNvPicPr>
              <a:picLocks noChangeAspect="1"/>
            </p:cNvPicPr>
            <p:nvPr/>
          </p:nvPicPr>
          <p:blipFill>
            <a:blip r:embed="rId3"/>
            <a:stretch>
              <a:fillRect/>
            </a:stretch>
          </p:blipFill>
          <p:spPr>
            <a:xfrm>
              <a:off x="1449395" y="2953665"/>
              <a:ext cx="857250" cy="762000"/>
            </a:xfrm>
            <a:prstGeom prst="rect">
              <a:avLst/>
            </a:prstGeom>
          </p:spPr>
        </p:pic>
        <p:pic>
          <p:nvPicPr>
            <p:cNvPr id="22" name="Picture 21" descr="video-card.jpg"/>
            <p:cNvPicPr>
              <a:picLocks noChangeAspect="1"/>
            </p:cNvPicPr>
            <p:nvPr/>
          </p:nvPicPr>
          <p:blipFill>
            <a:blip r:embed="rId4"/>
            <a:stretch>
              <a:fillRect/>
            </a:stretch>
          </p:blipFill>
          <p:spPr>
            <a:xfrm>
              <a:off x="1449395" y="2115465"/>
              <a:ext cx="846131" cy="719211"/>
            </a:xfrm>
            <a:prstGeom prst="rect">
              <a:avLst/>
            </a:prstGeom>
          </p:spPr>
        </p:pic>
        <p:pic>
          <p:nvPicPr>
            <p:cNvPr id="23" name="Picture 22" descr="network-card.jpg"/>
            <p:cNvPicPr>
              <a:picLocks noChangeAspect="1"/>
            </p:cNvPicPr>
            <p:nvPr/>
          </p:nvPicPr>
          <p:blipFill>
            <a:blip r:embed="rId5"/>
            <a:stretch>
              <a:fillRect/>
            </a:stretch>
          </p:blipFill>
          <p:spPr>
            <a:xfrm>
              <a:off x="1369423" y="3798215"/>
              <a:ext cx="992777" cy="603250"/>
            </a:xfrm>
            <a:prstGeom prst="rect">
              <a:avLst/>
            </a:prstGeom>
          </p:spPr>
        </p:pic>
      </p:grpSp>
      <p:sp>
        <p:nvSpPr>
          <p:cNvPr id="2" name="Title 1"/>
          <p:cNvSpPr>
            <a:spLocks noGrp="1"/>
          </p:cNvSpPr>
          <p:nvPr>
            <p:ph type="title"/>
          </p:nvPr>
        </p:nvSpPr>
        <p:spPr/>
        <p:txBody>
          <a:bodyPr/>
          <a:lstStyle/>
          <a:p>
            <a:r>
              <a:rPr lang="en-US" dirty="0" smtClean="0"/>
              <a:t>SSC hypervisor</a:t>
            </a:r>
            <a:endParaRPr lang="en-US" b="1" dirty="0"/>
          </a:p>
        </p:txBody>
      </p:sp>
      <p:sp>
        <p:nvSpPr>
          <p:cNvPr id="36" name="Rectangle 35"/>
          <p:cNvSpPr/>
          <p:nvPr/>
        </p:nvSpPr>
        <p:spPr>
          <a:xfrm>
            <a:off x="3733800" y="3200400"/>
            <a:ext cx="1447800" cy="110331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500" b="1" dirty="0" smtClean="0">
                <a:solidFill>
                  <a:schemeClr val="tx1"/>
                </a:solidFill>
              </a:rPr>
              <a:t>Domain Builder</a:t>
            </a:r>
            <a:endParaRPr lang="en-US" sz="2500" b="1" dirty="0">
              <a:solidFill>
                <a:schemeClr val="tx1"/>
              </a:solidFill>
            </a:endParaRPr>
          </a:p>
        </p:txBody>
      </p:sp>
      <p:grpSp>
        <p:nvGrpSpPr>
          <p:cNvPr id="10" name="Group 17"/>
          <p:cNvGrpSpPr/>
          <p:nvPr/>
        </p:nvGrpSpPr>
        <p:grpSpPr>
          <a:xfrm>
            <a:off x="6086476" y="1940051"/>
            <a:ext cx="1457324" cy="2362198"/>
            <a:chOff x="2971801" y="1963065"/>
            <a:chExt cx="1600199" cy="2362198"/>
          </a:xfrm>
        </p:grpSpPr>
        <p:sp>
          <p:nvSpPr>
            <p:cNvPr id="19" name="Rectangle 18"/>
            <p:cNvSpPr/>
            <p:nvPr/>
          </p:nvSpPr>
          <p:spPr>
            <a:xfrm>
              <a:off x="2971801" y="1963065"/>
              <a:ext cx="1600199" cy="236219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pic>
          <p:nvPicPr>
            <p:cNvPr id="20" name="Picture 19" descr="tools.jpg"/>
            <p:cNvPicPr>
              <a:picLocks noChangeAspect="1"/>
            </p:cNvPicPr>
            <p:nvPr/>
          </p:nvPicPr>
          <p:blipFill>
            <a:blip r:embed="rId6"/>
            <a:stretch>
              <a:fillRect/>
            </a:stretch>
          </p:blipFill>
          <p:spPr>
            <a:xfrm>
              <a:off x="3114675" y="2953665"/>
              <a:ext cx="1314450" cy="1251585"/>
            </a:xfrm>
            <a:prstGeom prst="rect">
              <a:avLst/>
            </a:prstGeom>
          </p:spPr>
        </p:pic>
        <p:sp>
          <p:nvSpPr>
            <p:cNvPr id="24" name="TextBox 23"/>
            <p:cNvSpPr txBox="1"/>
            <p:nvPr/>
          </p:nvSpPr>
          <p:spPr>
            <a:xfrm>
              <a:off x="3091855" y="2243003"/>
              <a:ext cx="1291630" cy="461665"/>
            </a:xfrm>
            <a:prstGeom prst="rect">
              <a:avLst/>
            </a:prstGeom>
            <a:noFill/>
          </p:spPr>
          <p:txBody>
            <a:bodyPr wrap="square" rtlCol="0">
              <a:spAutoFit/>
            </a:bodyPr>
            <a:lstStyle/>
            <a:p>
              <a:r>
                <a:rPr lang="en-US" sz="2400" b="1" dirty="0"/>
                <a:t>U</a:t>
              </a:r>
              <a:r>
                <a:rPr lang="en-US" sz="2400" b="1" dirty="0" smtClean="0"/>
                <a:t>Dom0</a:t>
              </a:r>
              <a:endParaRPr lang="en-US" sz="2400" b="1" dirty="0"/>
            </a:p>
          </p:txBody>
        </p:sp>
      </p:grpSp>
      <p:grpSp>
        <p:nvGrpSpPr>
          <p:cNvPr id="31" name="Group 30"/>
          <p:cNvGrpSpPr/>
          <p:nvPr/>
        </p:nvGrpSpPr>
        <p:grpSpPr>
          <a:xfrm>
            <a:off x="1243718" y="5334000"/>
            <a:ext cx="5842882" cy="1085910"/>
            <a:chOff x="1243718" y="5334000"/>
            <a:chExt cx="5842882" cy="1085910"/>
          </a:xfrm>
        </p:grpSpPr>
        <p:pic>
          <p:nvPicPr>
            <p:cNvPr id="3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5334000"/>
              <a:ext cx="673520" cy="57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243718" y="6019800"/>
              <a:ext cx="5842882" cy="400110"/>
            </a:xfrm>
            <a:prstGeom prst="rect">
              <a:avLst/>
            </a:prstGeom>
            <a:noFill/>
          </p:spPr>
          <p:txBody>
            <a:bodyPr wrap="none" rtlCol="0">
              <a:spAutoFit/>
            </a:bodyPr>
            <a:lstStyle/>
            <a:p>
              <a:r>
                <a:rPr lang="en-US" sz="2000" b="1" dirty="0" smtClean="0">
                  <a:solidFill>
                    <a:srgbClr val="FF0000"/>
                  </a:solidFill>
                </a:rPr>
                <a:t>Equipped with a Trusted Platform Module (TPM) chip</a:t>
              </a:r>
              <a:endParaRPr lang="en-US" sz="2000" b="1" dirty="0">
                <a:solidFill>
                  <a:srgbClr val="FF0000"/>
                </a:solidFill>
              </a:endParaRPr>
            </a:p>
          </p:txBody>
        </p:sp>
      </p:grpSp>
      <p:grpSp>
        <p:nvGrpSpPr>
          <p:cNvPr id="59" name="Group 58"/>
          <p:cNvGrpSpPr/>
          <p:nvPr/>
        </p:nvGrpSpPr>
        <p:grpSpPr>
          <a:xfrm>
            <a:off x="914400" y="2895600"/>
            <a:ext cx="7392194" cy="3810000"/>
            <a:chOff x="914400" y="2895600"/>
            <a:chExt cx="7392194" cy="3810000"/>
          </a:xfrm>
        </p:grpSpPr>
        <p:sp>
          <p:nvSpPr>
            <p:cNvPr id="34" name="Title 1"/>
            <p:cNvSpPr txBox="1">
              <a:spLocks/>
            </p:cNvSpPr>
            <p:nvPr/>
          </p:nvSpPr>
          <p:spPr>
            <a:xfrm>
              <a:off x="1259416" y="6109855"/>
              <a:ext cx="6553200" cy="595745"/>
            </a:xfrm>
            <a:prstGeom prst="rect">
              <a:avLst/>
            </a:prstGeom>
            <a:solidFill>
              <a:srgbClr val="FF7979"/>
            </a:solidFill>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tx2"/>
                  </a:solidFill>
                  <a:latin typeface="Arial" pitchFamily="34" charset="0"/>
                  <a:ea typeface="+mj-ea"/>
                  <a:cs typeface="Arial" pitchFamily="34" charset="0"/>
                </a:defRPr>
              </a:lvl1pPr>
            </a:lstStyle>
            <a:p>
              <a:r>
                <a:rPr lang="en-US" sz="3700" b="1" dirty="0" smtClean="0">
                  <a:solidFill>
                    <a:schemeClr val="tx1"/>
                  </a:solidFill>
                </a:rPr>
                <a:t>Trusted Computing Base</a:t>
              </a:r>
              <a:endParaRPr lang="en-US" sz="3700" b="1" dirty="0">
                <a:solidFill>
                  <a:schemeClr val="tx1"/>
                </a:solidFill>
              </a:endParaRPr>
            </a:p>
          </p:txBody>
        </p:sp>
        <p:grpSp>
          <p:nvGrpSpPr>
            <p:cNvPr id="58" name="Group 57"/>
            <p:cNvGrpSpPr/>
            <p:nvPr/>
          </p:nvGrpSpPr>
          <p:grpSpPr>
            <a:xfrm>
              <a:off x="914400" y="2895600"/>
              <a:ext cx="7392194" cy="3124994"/>
              <a:chOff x="914400" y="2895600"/>
              <a:chExt cx="7392194" cy="3124994"/>
            </a:xfrm>
            <a:effectLst/>
          </p:grpSpPr>
          <p:cxnSp>
            <p:nvCxnSpPr>
              <p:cNvPr id="37" name="Elbow Connector 36"/>
              <p:cNvCxnSpPr/>
              <p:nvPr/>
            </p:nvCxnSpPr>
            <p:spPr>
              <a:xfrm>
                <a:off x="914400" y="4419600"/>
                <a:ext cx="7391400" cy="1600200"/>
              </a:xfrm>
              <a:prstGeom prst="bentConnector3">
                <a:avLst>
                  <a:gd name="adj1" fmla="val -119"/>
                </a:avLst>
              </a:prstGeom>
              <a:ln w="50800">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41" name="Elbow Connector 40"/>
              <p:cNvCxnSpPr/>
              <p:nvPr/>
            </p:nvCxnSpPr>
            <p:spPr>
              <a:xfrm flipV="1">
                <a:off x="914400" y="2895600"/>
                <a:ext cx="3886200" cy="1524000"/>
              </a:xfrm>
              <a:prstGeom prst="bentConnector3">
                <a:avLst>
                  <a:gd name="adj1" fmla="val 61507"/>
                </a:avLst>
              </a:prstGeom>
              <a:ln w="50800">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a:off x="4800600" y="2895600"/>
                <a:ext cx="3505200" cy="1524000"/>
              </a:xfrm>
              <a:prstGeom prst="bentConnector3">
                <a:avLst>
                  <a:gd name="adj1" fmla="val 22222"/>
                </a:avLst>
              </a:prstGeom>
              <a:ln w="50800">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7505700" y="5219700"/>
                <a:ext cx="1600200" cy="1588"/>
              </a:xfrm>
              <a:prstGeom prst="line">
                <a:avLst/>
              </a:prstGeom>
              <a:ln w="50800">
                <a:solidFill>
                  <a:srgbClr val="FF6600"/>
                </a:solidFill>
                <a:prstDash val="dash"/>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87273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2611D85-EC50-4AB4-BB03-2E66B74E2C25}" type="slidenum">
              <a:rPr lang="en-US" smtClean="0"/>
              <a:pPr/>
              <a:t>23</a:t>
            </a:fld>
            <a:endParaRPr lang="en-US"/>
          </a:p>
        </p:txBody>
      </p:sp>
      <p:sp>
        <p:nvSpPr>
          <p:cNvPr id="2" name="Title 1"/>
          <p:cNvSpPr>
            <a:spLocks noGrp="1"/>
          </p:cNvSpPr>
          <p:nvPr>
            <p:ph type="title"/>
          </p:nvPr>
        </p:nvSpPr>
        <p:spPr>
          <a:xfrm>
            <a:off x="457200" y="152400"/>
            <a:ext cx="8229600" cy="1143000"/>
          </a:xfrm>
        </p:spPr>
        <p:txBody>
          <a:bodyPr>
            <a:normAutofit/>
          </a:bodyPr>
          <a:lstStyle/>
          <a:p>
            <a:r>
              <a:rPr lang="en-US" dirty="0" smtClean="0"/>
              <a:t>UDom0 Creation Protocol </a:t>
            </a:r>
            <a:endParaRPr lang="en-US" b="1" dirty="0"/>
          </a:p>
        </p:txBody>
      </p:sp>
      <p:sp>
        <p:nvSpPr>
          <p:cNvPr id="36" name="Rectangle 35"/>
          <p:cNvSpPr/>
          <p:nvPr/>
        </p:nvSpPr>
        <p:spPr>
          <a:xfrm>
            <a:off x="3962400" y="1066800"/>
            <a:ext cx="1447800" cy="9906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500" b="1" dirty="0" smtClean="0">
                <a:solidFill>
                  <a:schemeClr val="tx1"/>
                </a:solidFill>
              </a:rPr>
              <a:t>Domain Builder</a:t>
            </a:r>
            <a:endParaRPr lang="en-US" sz="2500" b="1" dirty="0">
              <a:solidFill>
                <a:schemeClr val="tx1"/>
              </a:solidFill>
            </a:endParaRPr>
          </a:p>
        </p:txBody>
      </p:sp>
      <p:pic>
        <p:nvPicPr>
          <p:cNvPr id="15" name="Picture 16" descr="C:\Documents and Settings\Andres Lagar-Cavilla\Local Settings\Temporary Internet Files\Content.IE5\41M7ST6Z\MC900433932[2].png"/>
          <p:cNvPicPr>
            <a:picLocks noChangeAspect="1" noChangeArrowheads="1"/>
          </p:cNvPicPr>
          <p:nvPr/>
        </p:nvPicPr>
        <p:blipFill>
          <a:blip r:embed="rId3" cstate="print"/>
          <a:srcRect/>
          <a:stretch>
            <a:fillRect/>
          </a:stretch>
        </p:blipFill>
        <p:spPr bwMode="auto">
          <a:xfrm>
            <a:off x="304800" y="1143000"/>
            <a:ext cx="1060704" cy="1060704"/>
          </a:xfrm>
          <a:prstGeom prst="rect">
            <a:avLst/>
          </a:prstGeom>
          <a:noFill/>
        </p:spPr>
      </p:pic>
      <p:grpSp>
        <p:nvGrpSpPr>
          <p:cNvPr id="45" name="Group 44"/>
          <p:cNvGrpSpPr/>
          <p:nvPr/>
        </p:nvGrpSpPr>
        <p:grpSpPr>
          <a:xfrm>
            <a:off x="1143000" y="1219200"/>
            <a:ext cx="2890535" cy="609600"/>
            <a:chOff x="1143000" y="1219200"/>
            <a:chExt cx="2890535" cy="609600"/>
          </a:xfrm>
        </p:grpSpPr>
        <p:sp>
          <p:nvSpPr>
            <p:cNvPr id="9" name="Right Arrow 8"/>
            <p:cNvSpPr/>
            <p:nvPr/>
          </p:nvSpPr>
          <p:spPr>
            <a:xfrm>
              <a:off x="1295400" y="1600200"/>
              <a:ext cx="24384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extBox 36"/>
            <p:cNvSpPr txBox="1"/>
            <p:nvPr/>
          </p:nvSpPr>
          <p:spPr>
            <a:xfrm>
              <a:off x="1143000" y="1219200"/>
              <a:ext cx="2890535" cy="400110"/>
            </a:xfrm>
            <a:prstGeom prst="rect">
              <a:avLst/>
            </a:prstGeom>
            <a:noFill/>
          </p:spPr>
          <p:txBody>
            <a:bodyPr wrap="none" rtlCol="0">
              <a:spAutoFit/>
            </a:bodyPr>
            <a:lstStyle/>
            <a:p>
              <a:r>
                <a:rPr lang="en-US" sz="2000" b="1" dirty="0" smtClean="0"/>
                <a:t>UDom0.img , </a:t>
              </a:r>
              <a:r>
                <a:rPr lang="en-US" sz="2000" b="1" dirty="0" err="1" smtClean="0"/>
                <a:t>Enc</a:t>
              </a:r>
              <a:r>
                <a:rPr lang="en-US" sz="2000" b="1" baseline="-25000" dirty="0" err="1" smtClean="0"/>
                <a:t>TPM</a:t>
              </a:r>
              <a:r>
                <a:rPr lang="en-US" sz="2000" b="1" dirty="0" err="1" smtClean="0"/>
                <a:t>(</a:t>
              </a:r>
              <a:r>
                <a:rPr lang="en-US" sz="2000" b="1" dirty="0" err="1" smtClean="0">
                  <a:solidFill>
                    <a:srgbClr val="FF0000"/>
                  </a:solidFill>
                </a:rPr>
                <a:t>KEY</a:t>
              </a:r>
              <a:r>
                <a:rPr lang="en-US" sz="2000" b="1" dirty="0" smtClean="0"/>
                <a:t>)</a:t>
              </a:r>
              <a:endParaRPr lang="en-US" sz="2000" b="1" dirty="0"/>
            </a:p>
          </p:txBody>
        </p:sp>
      </p:grpSp>
      <p:sp>
        <p:nvSpPr>
          <p:cNvPr id="44" name="Rectangle 43"/>
          <p:cNvSpPr/>
          <p:nvPr/>
        </p:nvSpPr>
        <p:spPr>
          <a:xfrm>
            <a:off x="152400" y="990600"/>
            <a:ext cx="8841582" cy="1143000"/>
          </a:xfrm>
          <a:prstGeom prst="rect">
            <a:avLst/>
          </a:prstGeom>
          <a:solidFill>
            <a:schemeClr val="bg1">
              <a:lumMod val="9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304800" y="3810000"/>
            <a:ext cx="8458200" cy="1213104"/>
            <a:chOff x="304800" y="3810000"/>
            <a:chExt cx="8458200" cy="1213104"/>
          </a:xfrm>
        </p:grpSpPr>
        <p:grpSp>
          <p:nvGrpSpPr>
            <p:cNvPr id="60" name="Group 59"/>
            <p:cNvGrpSpPr/>
            <p:nvPr/>
          </p:nvGrpSpPr>
          <p:grpSpPr>
            <a:xfrm>
              <a:off x="304800" y="3810000"/>
              <a:ext cx="8458200" cy="1213104"/>
              <a:chOff x="304800" y="3810000"/>
              <a:chExt cx="8458200" cy="1213104"/>
            </a:xfrm>
          </p:grpSpPr>
          <p:cxnSp>
            <p:nvCxnSpPr>
              <p:cNvPr id="48" name="Straight Connector 47"/>
              <p:cNvCxnSpPr/>
              <p:nvPr/>
            </p:nvCxnSpPr>
            <p:spPr>
              <a:xfrm flipV="1">
                <a:off x="304800" y="3810000"/>
                <a:ext cx="8458200" cy="762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3962400" y="3962400"/>
                <a:ext cx="1447800" cy="9906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500" b="1" dirty="0" smtClean="0">
                    <a:solidFill>
                      <a:schemeClr val="tx1"/>
                    </a:solidFill>
                  </a:rPr>
                  <a:t>Domain Builder</a:t>
                </a:r>
                <a:endParaRPr lang="en-US" sz="2500" b="1" dirty="0">
                  <a:solidFill>
                    <a:schemeClr val="tx1"/>
                  </a:solidFill>
                </a:endParaRPr>
              </a:p>
            </p:txBody>
          </p:sp>
          <p:pic>
            <p:nvPicPr>
              <p:cNvPr id="55" name="Picture 16" descr="C:\Documents and Settings\Andres Lagar-Cavilla\Local Settings\Temporary Internet Files\Content.IE5\41M7ST6Z\MC900433932[2].png"/>
              <p:cNvPicPr>
                <a:picLocks noChangeAspect="1" noChangeArrowheads="1"/>
              </p:cNvPicPr>
              <p:nvPr/>
            </p:nvPicPr>
            <p:blipFill>
              <a:blip r:embed="rId3" cstate="print"/>
              <a:srcRect/>
              <a:stretch>
                <a:fillRect/>
              </a:stretch>
            </p:blipFill>
            <p:spPr bwMode="auto">
              <a:xfrm>
                <a:off x="304800" y="3962400"/>
                <a:ext cx="1060704" cy="1060704"/>
              </a:xfrm>
              <a:prstGeom prst="rect">
                <a:avLst/>
              </a:prstGeom>
              <a:noFill/>
            </p:spPr>
          </p:pic>
          <p:sp>
            <p:nvSpPr>
              <p:cNvPr id="57" name="Left Arrow 56"/>
              <p:cNvSpPr/>
              <p:nvPr/>
            </p:nvSpPr>
            <p:spPr>
              <a:xfrm>
                <a:off x="1295400" y="4343400"/>
                <a:ext cx="2438400" cy="304800"/>
              </a:xfrm>
              <a:prstGeom prst="lef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TextBox 57"/>
            <p:cNvSpPr txBox="1"/>
            <p:nvPr/>
          </p:nvSpPr>
          <p:spPr>
            <a:xfrm>
              <a:off x="1905000" y="4050268"/>
              <a:ext cx="1338828" cy="369332"/>
            </a:xfrm>
            <a:prstGeom prst="rect">
              <a:avLst/>
            </a:prstGeom>
            <a:noFill/>
          </p:spPr>
          <p:txBody>
            <a:bodyPr wrap="none" rtlCol="0">
              <a:spAutoFit/>
            </a:bodyPr>
            <a:lstStyle/>
            <a:p>
              <a:r>
                <a:rPr lang="en-US" b="1" dirty="0" err="1" smtClean="0"/>
                <a:t>TPM_Quote</a:t>
              </a:r>
              <a:endParaRPr lang="en-US" b="1" dirty="0"/>
            </a:p>
          </p:txBody>
        </p:sp>
      </p:grpSp>
      <p:grpSp>
        <p:nvGrpSpPr>
          <p:cNvPr id="59" name="Group 58"/>
          <p:cNvGrpSpPr/>
          <p:nvPr/>
        </p:nvGrpSpPr>
        <p:grpSpPr>
          <a:xfrm>
            <a:off x="304800" y="2092527"/>
            <a:ext cx="8458200" cy="1717473"/>
            <a:chOff x="304800" y="2133600"/>
            <a:chExt cx="8458200" cy="1717473"/>
          </a:xfrm>
        </p:grpSpPr>
        <p:grpSp>
          <p:nvGrpSpPr>
            <p:cNvPr id="56" name="Group 55"/>
            <p:cNvGrpSpPr/>
            <p:nvPr/>
          </p:nvGrpSpPr>
          <p:grpSpPr>
            <a:xfrm>
              <a:off x="304800" y="2133600"/>
              <a:ext cx="8458200" cy="1717473"/>
              <a:chOff x="304800" y="2133600"/>
              <a:chExt cx="8458200" cy="1717473"/>
            </a:xfrm>
          </p:grpSpPr>
          <p:grpSp>
            <p:nvGrpSpPr>
              <p:cNvPr id="18" name="Group 17"/>
              <p:cNvGrpSpPr/>
              <p:nvPr/>
            </p:nvGrpSpPr>
            <p:grpSpPr>
              <a:xfrm>
                <a:off x="7162800" y="2286000"/>
                <a:ext cx="1457324" cy="990600"/>
                <a:chOff x="2971800" y="1963065"/>
                <a:chExt cx="1600199" cy="2362198"/>
              </a:xfrm>
            </p:grpSpPr>
            <p:sp>
              <p:nvSpPr>
                <p:cNvPr id="19" name="Rectangle 18"/>
                <p:cNvSpPr/>
                <p:nvPr/>
              </p:nvSpPr>
              <p:spPr>
                <a:xfrm>
                  <a:off x="2971800" y="1963065"/>
                  <a:ext cx="1600199" cy="236219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b="1" dirty="0">
                    <a:solidFill>
                      <a:schemeClr val="tx1"/>
                    </a:solidFill>
                  </a:endParaRPr>
                </a:p>
              </p:txBody>
            </p:sp>
            <p:sp>
              <p:nvSpPr>
                <p:cNvPr id="24" name="TextBox 23"/>
                <p:cNvSpPr txBox="1"/>
                <p:nvPr/>
              </p:nvSpPr>
              <p:spPr>
                <a:xfrm>
                  <a:off x="3139141" y="2144773"/>
                  <a:ext cx="1291630" cy="1100893"/>
                </a:xfrm>
                <a:prstGeom prst="rect">
                  <a:avLst/>
                </a:prstGeom>
                <a:noFill/>
              </p:spPr>
              <p:txBody>
                <a:bodyPr wrap="square" rtlCol="0">
                  <a:spAutoFit/>
                </a:bodyPr>
                <a:lstStyle/>
                <a:p>
                  <a:r>
                    <a:rPr lang="en-US" sz="2400" b="1" dirty="0"/>
                    <a:t>U</a:t>
                  </a:r>
                  <a:r>
                    <a:rPr lang="en-US" sz="2400" b="1" dirty="0" smtClean="0"/>
                    <a:t>Dom0</a:t>
                  </a:r>
                  <a:endParaRPr lang="en-US" sz="2400" b="1" dirty="0"/>
                </a:p>
              </p:txBody>
            </p:sp>
          </p:grpSp>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276600"/>
                <a:ext cx="673520" cy="57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3962400" y="2286000"/>
                <a:ext cx="1447800" cy="9906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500" b="1" dirty="0" smtClean="0">
                    <a:solidFill>
                      <a:schemeClr val="tx1"/>
                    </a:solidFill>
                  </a:rPr>
                  <a:t>Domain Builder</a:t>
                </a:r>
                <a:endParaRPr lang="en-US" sz="2500" b="1" dirty="0">
                  <a:solidFill>
                    <a:schemeClr val="tx1"/>
                  </a:solidFill>
                </a:endParaRPr>
              </a:p>
            </p:txBody>
          </p:sp>
          <p:cxnSp>
            <p:nvCxnSpPr>
              <p:cNvPr id="41" name="Straight Connector 40"/>
              <p:cNvCxnSpPr/>
              <p:nvPr/>
            </p:nvCxnSpPr>
            <p:spPr>
              <a:xfrm flipV="1">
                <a:off x="304800" y="2133600"/>
                <a:ext cx="8458200" cy="762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ight Arrow 41"/>
              <p:cNvSpPr/>
              <p:nvPr/>
            </p:nvSpPr>
            <p:spPr>
              <a:xfrm>
                <a:off x="5486400" y="2667000"/>
                <a:ext cx="1600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TextBox 45"/>
              <p:cNvSpPr txBox="1"/>
              <p:nvPr/>
            </p:nvSpPr>
            <p:spPr>
              <a:xfrm>
                <a:off x="5715000" y="2362200"/>
                <a:ext cx="877163" cy="400110"/>
              </a:xfrm>
              <a:prstGeom prst="rect">
                <a:avLst/>
              </a:prstGeom>
              <a:noFill/>
            </p:spPr>
            <p:txBody>
              <a:bodyPr wrap="none" rtlCol="0">
                <a:spAutoFit/>
              </a:bodyPr>
              <a:lstStyle/>
              <a:p>
                <a:r>
                  <a:rPr lang="en-US" sz="2000" b="1" dirty="0" smtClean="0"/>
                  <a:t>Create</a:t>
                </a:r>
                <a:endParaRPr lang="en-US" sz="2000" b="1" dirty="0"/>
              </a:p>
            </p:txBody>
          </p:sp>
          <p:sp>
            <p:nvSpPr>
              <p:cNvPr id="47" name="TextBox 46"/>
              <p:cNvSpPr txBox="1"/>
              <p:nvPr/>
            </p:nvSpPr>
            <p:spPr>
              <a:xfrm>
                <a:off x="5562600" y="2800290"/>
                <a:ext cx="1445528" cy="400110"/>
              </a:xfrm>
              <a:prstGeom prst="rect">
                <a:avLst/>
              </a:prstGeom>
              <a:noFill/>
            </p:spPr>
            <p:txBody>
              <a:bodyPr wrap="none" rtlCol="0">
                <a:spAutoFit/>
              </a:bodyPr>
              <a:lstStyle/>
              <a:p>
                <a:r>
                  <a:rPr lang="en-US" sz="2000" b="1" dirty="0" smtClean="0"/>
                  <a:t>Install </a:t>
                </a:r>
                <a:r>
                  <a:rPr lang="en-US" sz="2000" b="1" dirty="0" smtClean="0">
                    <a:solidFill>
                      <a:srgbClr val="FF0000"/>
                    </a:solidFill>
                  </a:rPr>
                  <a:t>(KEY)</a:t>
                </a:r>
                <a:endParaRPr lang="en-US" sz="2000" b="1" dirty="0">
                  <a:solidFill>
                    <a:srgbClr val="FF0000"/>
                  </a:solidFill>
                </a:endParaRPr>
              </a:p>
            </p:txBody>
          </p:sp>
        </p:grpSp>
        <p:sp>
          <p:nvSpPr>
            <p:cNvPr id="43" name="TextBox 42"/>
            <p:cNvSpPr txBox="1"/>
            <p:nvPr/>
          </p:nvSpPr>
          <p:spPr>
            <a:xfrm>
              <a:off x="7543800" y="2819400"/>
              <a:ext cx="595035" cy="400110"/>
            </a:xfrm>
            <a:prstGeom prst="rect">
              <a:avLst/>
            </a:prstGeom>
            <a:noFill/>
          </p:spPr>
          <p:txBody>
            <a:bodyPr wrap="none" rtlCol="0">
              <a:spAutoFit/>
            </a:bodyPr>
            <a:lstStyle/>
            <a:p>
              <a:r>
                <a:rPr lang="en-US" sz="2000" b="1" dirty="0" smtClean="0">
                  <a:solidFill>
                    <a:srgbClr val="FF0000"/>
                  </a:solidFill>
                </a:rPr>
                <a:t>KEY</a:t>
              </a:r>
              <a:endParaRPr lang="en-US" sz="2000" b="1" dirty="0">
                <a:solidFill>
                  <a:srgbClr val="FF0000"/>
                </a:solidFill>
              </a:endParaRPr>
            </a:p>
          </p:txBody>
        </p:sp>
      </p:grpSp>
      <p:grpSp>
        <p:nvGrpSpPr>
          <p:cNvPr id="67" name="Group 66"/>
          <p:cNvGrpSpPr/>
          <p:nvPr/>
        </p:nvGrpSpPr>
        <p:grpSpPr>
          <a:xfrm>
            <a:off x="304800" y="5111496"/>
            <a:ext cx="8458200" cy="1213104"/>
            <a:chOff x="304800" y="5029200"/>
            <a:chExt cx="8458200" cy="1213104"/>
          </a:xfrm>
        </p:grpSpPr>
        <p:cxnSp>
          <p:nvCxnSpPr>
            <p:cNvPr id="50" name="Straight Connector 49"/>
            <p:cNvCxnSpPr/>
            <p:nvPr/>
          </p:nvCxnSpPr>
          <p:spPr>
            <a:xfrm flipV="1">
              <a:off x="304800" y="5029200"/>
              <a:ext cx="8458200" cy="762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304800" y="5181600"/>
              <a:ext cx="8315324" cy="1060704"/>
              <a:chOff x="304800" y="5257800"/>
              <a:chExt cx="8315324" cy="1060704"/>
            </a:xfrm>
          </p:grpSpPr>
          <p:grpSp>
            <p:nvGrpSpPr>
              <p:cNvPr id="51" name="Group 50"/>
              <p:cNvGrpSpPr/>
              <p:nvPr/>
            </p:nvGrpSpPr>
            <p:grpSpPr>
              <a:xfrm>
                <a:off x="7162800" y="5257800"/>
                <a:ext cx="1457324" cy="990600"/>
                <a:chOff x="2971801" y="1963065"/>
                <a:chExt cx="1600199" cy="2362198"/>
              </a:xfrm>
            </p:grpSpPr>
            <p:sp>
              <p:nvSpPr>
                <p:cNvPr id="52" name="Rectangle 51"/>
                <p:cNvSpPr/>
                <p:nvPr/>
              </p:nvSpPr>
              <p:spPr>
                <a:xfrm>
                  <a:off x="2971801" y="1963065"/>
                  <a:ext cx="1600199" cy="236219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b="1" dirty="0">
                    <a:solidFill>
                      <a:schemeClr val="tx1"/>
                    </a:solidFill>
                  </a:endParaRPr>
                </a:p>
              </p:txBody>
            </p:sp>
            <p:sp>
              <p:nvSpPr>
                <p:cNvPr id="53" name="TextBox 52"/>
                <p:cNvSpPr txBox="1"/>
                <p:nvPr/>
              </p:nvSpPr>
              <p:spPr>
                <a:xfrm>
                  <a:off x="3139141" y="2144773"/>
                  <a:ext cx="1291630" cy="1100893"/>
                </a:xfrm>
                <a:prstGeom prst="rect">
                  <a:avLst/>
                </a:prstGeom>
                <a:noFill/>
              </p:spPr>
              <p:txBody>
                <a:bodyPr wrap="square" rtlCol="0">
                  <a:spAutoFit/>
                </a:bodyPr>
                <a:lstStyle/>
                <a:p>
                  <a:r>
                    <a:rPr lang="en-US" sz="2400" b="1" dirty="0"/>
                    <a:t>U</a:t>
                  </a:r>
                  <a:r>
                    <a:rPr lang="en-US" sz="2400" b="1" dirty="0" smtClean="0"/>
                    <a:t>Dom0</a:t>
                  </a:r>
                  <a:endParaRPr lang="en-US" sz="2400" b="1" dirty="0"/>
                </a:p>
              </p:txBody>
            </p:sp>
          </p:grpSp>
          <p:pic>
            <p:nvPicPr>
              <p:cNvPr id="54" name="Picture 16" descr="C:\Documents and Settings\Andres Lagar-Cavilla\Local Settings\Temporary Internet Files\Content.IE5\41M7ST6Z\MC900433932[2].png"/>
              <p:cNvPicPr>
                <a:picLocks noChangeAspect="1" noChangeArrowheads="1"/>
              </p:cNvPicPr>
              <p:nvPr/>
            </p:nvPicPr>
            <p:blipFill>
              <a:blip r:embed="rId3" cstate="print"/>
              <a:srcRect/>
              <a:stretch>
                <a:fillRect/>
              </a:stretch>
            </p:blipFill>
            <p:spPr bwMode="auto">
              <a:xfrm>
                <a:off x="304800" y="5257800"/>
                <a:ext cx="1060704" cy="1060704"/>
              </a:xfrm>
              <a:prstGeom prst="rect">
                <a:avLst/>
              </a:prstGeom>
              <a:noFill/>
            </p:spPr>
          </p:pic>
          <p:sp>
            <p:nvSpPr>
              <p:cNvPr id="61" name="Left-Right Arrow 60"/>
              <p:cNvSpPr/>
              <p:nvPr/>
            </p:nvSpPr>
            <p:spPr>
              <a:xfrm>
                <a:off x="1295400" y="5638800"/>
                <a:ext cx="5715000" cy="304800"/>
              </a:xfrm>
              <a:prstGeom prst="lef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931422" y="5314890"/>
                <a:ext cx="4776142" cy="400110"/>
              </a:xfrm>
              <a:prstGeom prst="rect">
                <a:avLst/>
              </a:prstGeom>
              <a:noFill/>
            </p:spPr>
            <p:txBody>
              <a:bodyPr wrap="none" rtlCol="0">
                <a:spAutoFit/>
              </a:bodyPr>
              <a:lstStyle/>
              <a:p>
                <a:r>
                  <a:rPr lang="en-US" sz="2000" b="1" dirty="0" smtClean="0"/>
                  <a:t>Secure Communication channel using </a:t>
                </a:r>
                <a:r>
                  <a:rPr lang="en-US" sz="2000" b="1" dirty="0" smtClean="0">
                    <a:solidFill>
                      <a:srgbClr val="FF0000"/>
                    </a:solidFill>
                  </a:rPr>
                  <a:t>(KEY)</a:t>
                </a:r>
                <a:endParaRPr lang="en-US" sz="2000" b="1" dirty="0">
                  <a:solidFill>
                    <a:srgbClr val="FF0000"/>
                  </a:solidFill>
                </a:endParaRPr>
              </a:p>
            </p:txBody>
          </p:sp>
        </p:grpSp>
      </p:grpSp>
      <p:sp>
        <p:nvSpPr>
          <p:cNvPr id="66" name="Rectangle 65"/>
          <p:cNvSpPr/>
          <p:nvPr/>
        </p:nvSpPr>
        <p:spPr>
          <a:xfrm>
            <a:off x="152400" y="3886200"/>
            <a:ext cx="8841582" cy="1143000"/>
          </a:xfrm>
          <a:prstGeom prst="rect">
            <a:avLst/>
          </a:prstGeom>
          <a:solidFill>
            <a:schemeClr val="bg1">
              <a:lumMod val="9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362200" y="6096000"/>
            <a:ext cx="4267200" cy="553998"/>
          </a:xfrm>
          <a:prstGeom prst="rect">
            <a:avLst/>
          </a:prstGeom>
          <a:solidFill>
            <a:srgbClr val="FFFF00"/>
          </a:solidFill>
        </p:spPr>
        <p:txBody>
          <a:bodyPr wrap="square" rtlCol="0">
            <a:spAutoFit/>
          </a:bodyPr>
          <a:lstStyle/>
          <a:p>
            <a:pPr algn="ctr"/>
            <a:r>
              <a:rPr lang="en-US" sz="3000" b="1" dirty="0" smtClean="0">
                <a:solidFill>
                  <a:srgbClr val="FF0000"/>
                </a:solidFill>
              </a:rPr>
              <a:t>Client’s trust established</a:t>
            </a:r>
            <a:endParaRPr lang="en-US" sz="3000" b="1" dirty="0">
              <a:solidFill>
                <a:srgbClr val="FF0000"/>
              </a:solidFill>
            </a:endParaRPr>
          </a:p>
        </p:txBody>
      </p:sp>
      <p:sp>
        <p:nvSpPr>
          <p:cNvPr id="65" name="Rectangle 64"/>
          <p:cNvSpPr/>
          <p:nvPr/>
        </p:nvSpPr>
        <p:spPr>
          <a:xfrm>
            <a:off x="152400" y="2209800"/>
            <a:ext cx="8841582" cy="1524000"/>
          </a:xfrm>
          <a:prstGeom prst="rect">
            <a:avLst/>
          </a:prstGeom>
          <a:solidFill>
            <a:schemeClr val="bg1">
              <a:lumMod val="9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336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6" grpId="0" animBg="1"/>
      <p:bldP spid="40"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200401" y="1447800"/>
            <a:ext cx="2209799" cy="2152650"/>
            <a:chOff x="838201" y="2190750"/>
            <a:chExt cx="2209799" cy="2152650"/>
          </a:xfrm>
        </p:grpSpPr>
        <p:pic>
          <p:nvPicPr>
            <p:cNvPr id="6" name="Picture 5" descr="business-deal-1.jpg"/>
            <p:cNvPicPr>
              <a:picLocks noChangeAspect="1"/>
            </p:cNvPicPr>
            <p:nvPr/>
          </p:nvPicPr>
          <p:blipFill>
            <a:blip r:embed="rId3"/>
            <a:stretch>
              <a:fillRect/>
            </a:stretch>
          </p:blipFill>
          <p:spPr>
            <a:xfrm>
              <a:off x="895350" y="2190750"/>
              <a:ext cx="2152650" cy="2152650"/>
            </a:xfrm>
            <a:prstGeom prst="rect">
              <a:avLst/>
            </a:prstGeom>
          </p:spPr>
        </p:pic>
        <p:sp>
          <p:nvSpPr>
            <p:cNvPr id="8" name="TextBox 7"/>
            <p:cNvSpPr txBox="1"/>
            <p:nvPr/>
          </p:nvSpPr>
          <p:spPr>
            <a:xfrm>
              <a:off x="2007980" y="3843635"/>
              <a:ext cx="1025369" cy="215444"/>
            </a:xfrm>
            <a:prstGeom prst="rect">
              <a:avLst/>
            </a:prstGeom>
            <a:noFill/>
          </p:spPr>
          <p:txBody>
            <a:bodyPr wrap="none" rtlCol="0">
              <a:spAutoFit/>
            </a:bodyPr>
            <a:lstStyle/>
            <a:p>
              <a:r>
                <a:rPr lang="en-US" sz="2200" dirty="0" smtClean="0">
                  <a:latin typeface="Arial"/>
                  <a:cs typeface="Arial"/>
                </a:rPr>
                <a:t>Cloud Provider</a:t>
              </a:r>
              <a:endParaRPr lang="en-US" sz="2200" dirty="0">
                <a:latin typeface="Arial"/>
                <a:cs typeface="Arial"/>
              </a:endParaRPr>
            </a:p>
          </p:txBody>
        </p:sp>
        <p:sp>
          <p:nvSpPr>
            <p:cNvPr id="9" name="TextBox 8"/>
            <p:cNvSpPr txBox="1"/>
            <p:nvPr/>
          </p:nvSpPr>
          <p:spPr>
            <a:xfrm>
              <a:off x="838201" y="3843635"/>
              <a:ext cx="452984" cy="215444"/>
            </a:xfrm>
            <a:prstGeom prst="rect">
              <a:avLst/>
            </a:prstGeom>
            <a:noFill/>
          </p:spPr>
          <p:txBody>
            <a:bodyPr wrap="none" rtlCol="0">
              <a:spAutoFit/>
            </a:bodyPr>
            <a:lstStyle/>
            <a:p>
              <a:r>
                <a:rPr lang="en-US" sz="2200" dirty="0" smtClean="0">
                  <a:latin typeface="Arial"/>
                  <a:cs typeface="Arial"/>
                </a:rPr>
                <a:t>Client</a:t>
              </a:r>
              <a:endParaRPr lang="en-US" sz="2200" dirty="0">
                <a:latin typeface="Arial"/>
                <a:cs typeface="Arial"/>
              </a:endParaRPr>
            </a:p>
          </p:txBody>
        </p:sp>
      </p:grpSp>
      <p:sp>
        <p:nvSpPr>
          <p:cNvPr id="2" name="Title 1"/>
          <p:cNvSpPr>
            <a:spLocks noGrp="1"/>
          </p:cNvSpPr>
          <p:nvPr>
            <p:ph type="title"/>
          </p:nvPr>
        </p:nvSpPr>
        <p:spPr/>
        <p:txBody>
          <a:bodyPr>
            <a:normAutofit/>
          </a:bodyPr>
          <a:lstStyle/>
          <a:p>
            <a:r>
              <a:rPr lang="en-US" dirty="0" smtClean="0"/>
              <a:t>Conflicting interest</a:t>
            </a:r>
            <a:endParaRPr lang="en-US" dirty="0"/>
          </a:p>
        </p:txBody>
      </p:sp>
      <p:sp>
        <p:nvSpPr>
          <p:cNvPr id="3" name="Content Placeholder 2"/>
          <p:cNvSpPr>
            <a:spLocks noGrp="1"/>
          </p:cNvSpPr>
          <p:nvPr>
            <p:ph idx="1"/>
          </p:nvPr>
        </p:nvSpPr>
        <p:spPr>
          <a:xfrm>
            <a:off x="914400" y="3600450"/>
            <a:ext cx="7620000" cy="2876550"/>
          </a:xfrm>
        </p:spPr>
        <p:txBody>
          <a:bodyPr>
            <a:normAutofit/>
          </a:bodyPr>
          <a:lstStyle/>
          <a:p>
            <a:r>
              <a:rPr lang="en-US" dirty="0" smtClean="0"/>
              <a:t>SSC puts clients in control of their VMs</a:t>
            </a:r>
          </a:p>
          <a:p>
            <a:r>
              <a:rPr lang="en-US" dirty="0" smtClean="0"/>
              <a:t>Sdom0 cannot inspect these VMs</a:t>
            </a:r>
          </a:p>
          <a:p>
            <a:r>
              <a:rPr lang="en-US" dirty="0" smtClean="0"/>
              <a:t>Malicious clients can misuse privilege</a:t>
            </a:r>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7" name="Rectangular Callout 6"/>
          <p:cNvSpPr/>
          <p:nvPr/>
        </p:nvSpPr>
        <p:spPr bwMode="auto">
          <a:xfrm>
            <a:off x="914400" y="1466850"/>
            <a:ext cx="2133600" cy="1371600"/>
          </a:xfrm>
          <a:prstGeom prst="wedgeRectCallout">
            <a:avLst>
              <a:gd name="adj1" fmla="val 82125"/>
              <a:gd name="adj2" fmla="val -17182"/>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US" sz="2200" b="1" i="0" u="none" strike="noStrike" cap="none" normalizeH="0" baseline="0" dirty="0" smtClean="0">
                <a:ln>
                  <a:noFill/>
                </a:ln>
                <a:solidFill>
                  <a:srgbClr val="FF0000"/>
                </a:solidFill>
                <a:latin typeface="Arial"/>
                <a:cs typeface="Arial"/>
              </a:rPr>
              <a:t>NO</a:t>
            </a:r>
          </a:p>
          <a:p>
            <a:pPr algn="ctr" eaLnBrk="0" fontAlgn="base" hangingPunct="0">
              <a:spcBef>
                <a:spcPct val="0"/>
              </a:spcBef>
              <a:spcAft>
                <a:spcPct val="0"/>
              </a:spcAft>
            </a:pPr>
            <a:r>
              <a:rPr lang="en-US" sz="2200" b="1" dirty="0" smtClean="0">
                <a:latin typeface="Arial"/>
                <a:cs typeface="Arial"/>
              </a:rPr>
              <a:t>data leaks</a:t>
            </a:r>
            <a:r>
              <a:rPr lang="en-US" sz="2200" b="1" dirty="0">
                <a:latin typeface="Arial"/>
                <a:cs typeface="Arial"/>
              </a:rPr>
              <a:t> </a:t>
            </a:r>
            <a:r>
              <a:rPr kumimoji="0" lang="en-US" sz="2200" b="1" i="0" u="none" strike="noStrike" cap="none" normalizeH="0" baseline="0" dirty="0" smtClean="0">
                <a:ln>
                  <a:noFill/>
                </a:ln>
                <a:solidFill>
                  <a:schemeClr val="tx1"/>
                </a:solidFill>
                <a:latin typeface="Arial"/>
                <a:cs typeface="Arial"/>
              </a:rPr>
              <a:t>or corruption</a:t>
            </a:r>
          </a:p>
        </p:txBody>
      </p:sp>
      <p:sp>
        <p:nvSpPr>
          <p:cNvPr id="16" name="Rectangular Callout 15"/>
          <p:cNvSpPr/>
          <p:nvPr/>
        </p:nvSpPr>
        <p:spPr bwMode="auto">
          <a:xfrm>
            <a:off x="5638800" y="1543050"/>
            <a:ext cx="2667000" cy="1219200"/>
          </a:xfrm>
          <a:prstGeom prst="wedgeRectCallout">
            <a:avLst>
              <a:gd name="adj1" fmla="val -69766"/>
              <a:gd name="adj2" fmla="val -16314"/>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US" sz="2200" b="1" i="0" u="none" strike="noStrike" cap="none" normalizeH="0" baseline="0" dirty="0" smtClean="0">
                <a:ln>
                  <a:noFill/>
                </a:ln>
                <a:solidFill>
                  <a:srgbClr val="FF0000"/>
                </a:solidFill>
                <a:latin typeface="Arial"/>
                <a:cs typeface="Arial"/>
              </a:rPr>
              <a:t>NO</a:t>
            </a:r>
          </a:p>
          <a:p>
            <a:pPr algn="ctr" eaLnBrk="0" fontAlgn="base" hangingPunct="0">
              <a:spcBef>
                <a:spcPct val="0"/>
              </a:spcBef>
              <a:spcAft>
                <a:spcPct val="0"/>
              </a:spcAft>
            </a:pPr>
            <a:r>
              <a:rPr lang="en-US" sz="2200" b="1" dirty="0" smtClean="0">
                <a:latin typeface="Arial"/>
                <a:cs typeface="Arial"/>
              </a:rPr>
              <a:t>i</a:t>
            </a:r>
            <a:r>
              <a:rPr kumimoji="0" lang="en-US" sz="2200" b="1" i="0" u="none" strike="noStrike" cap="none" normalizeH="0" baseline="0" dirty="0" smtClean="0">
                <a:ln>
                  <a:noFill/>
                </a:ln>
                <a:solidFill>
                  <a:schemeClr val="tx1"/>
                </a:solidFill>
                <a:latin typeface="Arial"/>
                <a:cs typeface="Arial"/>
              </a:rPr>
              <a:t>llegal activities</a:t>
            </a:r>
            <a:r>
              <a:rPr lang="en-US" sz="2200" b="1" dirty="0">
                <a:latin typeface="Arial"/>
                <a:cs typeface="Arial"/>
              </a:rPr>
              <a:t> </a:t>
            </a:r>
            <a:r>
              <a:rPr lang="en-US" sz="2200" b="1" dirty="0" smtClean="0">
                <a:latin typeface="Arial"/>
                <a:cs typeface="Arial"/>
              </a:rPr>
              <a:t>or botnet hosting</a:t>
            </a:r>
            <a:endParaRPr kumimoji="0" lang="en-US" sz="2200" b="1" i="0" u="none" strike="noStrike" cap="none" normalizeH="0" baseline="0" dirty="0" smtClean="0">
              <a:ln>
                <a:noFill/>
              </a:ln>
              <a:solidFill>
                <a:schemeClr val="tx1"/>
              </a:solidFill>
              <a:latin typeface="Arial"/>
              <a:cs typeface="Arial"/>
            </a:endParaRPr>
          </a:p>
        </p:txBody>
      </p:sp>
    </p:spTree>
    <p:extLst>
      <p:ext uri="{BB962C8B-B14F-4D97-AF65-F5344CB8AC3E}">
        <p14:creationId xmlns:p14="http://schemas.microsoft.com/office/powerpoint/2010/main" val="2120493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28999" y="1886865"/>
            <a:ext cx="4191001" cy="256778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000"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838200"/>
            <a:ext cx="1017343" cy="101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1143000"/>
          </a:xfrm>
        </p:spPr>
        <p:txBody>
          <a:bodyPr>
            <a:normAutofit/>
          </a:bodyPr>
          <a:lstStyle/>
          <a:p>
            <a:r>
              <a:rPr lang="en-US" dirty="0"/>
              <a:t>Mutually trusted services (MTS)</a:t>
            </a:r>
          </a:p>
        </p:txBody>
      </p:sp>
      <p:sp>
        <p:nvSpPr>
          <p:cNvPr id="4" name="Rectangle 3"/>
          <p:cNvSpPr/>
          <p:nvPr/>
        </p:nvSpPr>
        <p:spPr>
          <a:xfrm>
            <a:off x="1066800" y="5315865"/>
            <a:ext cx="6938433" cy="6277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Hardware</a:t>
            </a:r>
            <a:endParaRPr lang="en-US" sz="3500" b="1" dirty="0">
              <a:solidFill>
                <a:schemeClr val="tx1"/>
              </a:solidFill>
              <a:latin typeface="Arial" pitchFamily="34" charset="0"/>
              <a:cs typeface="Arial" pitchFamily="34" charset="0"/>
            </a:endParaRPr>
          </a:p>
        </p:txBody>
      </p:sp>
      <p:sp>
        <p:nvSpPr>
          <p:cNvPr id="5" name="Rectangle 4"/>
          <p:cNvSpPr/>
          <p:nvPr/>
        </p:nvSpPr>
        <p:spPr>
          <a:xfrm>
            <a:off x="1066800" y="4553865"/>
            <a:ext cx="6938433" cy="6277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SSC Hypervisor</a:t>
            </a:r>
            <a:endParaRPr lang="en-US" sz="3500" b="1" dirty="0">
              <a:solidFill>
                <a:schemeClr val="tx1"/>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B2611D85-EC50-4AB4-BB03-2E66B74E2C25}" type="slidenum">
              <a:rPr lang="en-US" smtClean="0"/>
              <a:pPr/>
              <a:t>25</a:t>
            </a:fld>
            <a:endParaRPr lang="en-US"/>
          </a:p>
        </p:txBody>
      </p:sp>
      <p:grpSp>
        <p:nvGrpSpPr>
          <p:cNvPr id="31" name="Group 30"/>
          <p:cNvGrpSpPr/>
          <p:nvPr/>
        </p:nvGrpSpPr>
        <p:grpSpPr>
          <a:xfrm>
            <a:off x="1524001" y="1486011"/>
            <a:ext cx="1600199" cy="2968638"/>
            <a:chOff x="1066801" y="1486011"/>
            <a:chExt cx="1600199" cy="2968638"/>
          </a:xfrm>
        </p:grpSpPr>
        <p:grpSp>
          <p:nvGrpSpPr>
            <p:cNvPr id="12" name="Group 11"/>
            <p:cNvGrpSpPr/>
            <p:nvPr/>
          </p:nvGrpSpPr>
          <p:grpSpPr>
            <a:xfrm>
              <a:off x="1066801" y="1486011"/>
              <a:ext cx="1600199" cy="2968638"/>
              <a:chOff x="1066801" y="1486011"/>
              <a:chExt cx="1600199" cy="2968638"/>
            </a:xfrm>
          </p:grpSpPr>
          <p:sp>
            <p:nvSpPr>
              <p:cNvPr id="6" name="Rectangle 5"/>
              <p:cNvSpPr/>
              <p:nvPr/>
            </p:nvSpPr>
            <p:spPr>
              <a:xfrm>
                <a:off x="1066801" y="2039267"/>
                <a:ext cx="1600199" cy="2415382"/>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sp>
            <p:nvSpPr>
              <p:cNvPr id="3" name="TextBox 2"/>
              <p:cNvSpPr txBox="1"/>
              <p:nvPr/>
            </p:nvSpPr>
            <p:spPr>
              <a:xfrm>
                <a:off x="1226953" y="1486011"/>
                <a:ext cx="1135247" cy="477054"/>
              </a:xfrm>
              <a:prstGeom prst="rect">
                <a:avLst/>
              </a:prstGeom>
              <a:solidFill>
                <a:srgbClr val="FFFF00"/>
              </a:solidFill>
            </p:spPr>
            <p:txBody>
              <a:bodyPr wrap="none" rtlCol="0">
                <a:spAutoFit/>
              </a:bodyPr>
              <a:lstStyle/>
              <a:p>
                <a:r>
                  <a:rPr lang="en-US" sz="2500" b="1" dirty="0" smtClean="0"/>
                  <a:t>SDom0</a:t>
                </a:r>
                <a:endParaRPr lang="en-US" sz="2500" b="1" dirty="0"/>
              </a:p>
            </p:txBody>
          </p:sp>
        </p:grpSp>
        <p:pic>
          <p:nvPicPr>
            <p:cNvPr id="21" name="Picture 20" descr="processor.jpg"/>
            <p:cNvPicPr>
              <a:picLocks noChangeAspect="1"/>
            </p:cNvPicPr>
            <p:nvPr/>
          </p:nvPicPr>
          <p:blipFill>
            <a:blip r:embed="rId4"/>
            <a:stretch>
              <a:fillRect/>
            </a:stretch>
          </p:blipFill>
          <p:spPr>
            <a:xfrm>
              <a:off x="1449395" y="2953665"/>
              <a:ext cx="857250" cy="762000"/>
            </a:xfrm>
            <a:prstGeom prst="rect">
              <a:avLst/>
            </a:prstGeom>
          </p:spPr>
        </p:pic>
        <p:pic>
          <p:nvPicPr>
            <p:cNvPr id="22" name="Picture 21" descr="video-card.jpg"/>
            <p:cNvPicPr>
              <a:picLocks noChangeAspect="1"/>
            </p:cNvPicPr>
            <p:nvPr/>
          </p:nvPicPr>
          <p:blipFill>
            <a:blip r:embed="rId5"/>
            <a:stretch>
              <a:fillRect/>
            </a:stretch>
          </p:blipFill>
          <p:spPr>
            <a:xfrm>
              <a:off x="1449395" y="2115465"/>
              <a:ext cx="846131" cy="719211"/>
            </a:xfrm>
            <a:prstGeom prst="rect">
              <a:avLst/>
            </a:prstGeom>
          </p:spPr>
        </p:pic>
        <p:pic>
          <p:nvPicPr>
            <p:cNvPr id="23" name="Picture 22" descr="network-card.jpg"/>
            <p:cNvPicPr>
              <a:picLocks noChangeAspect="1"/>
            </p:cNvPicPr>
            <p:nvPr/>
          </p:nvPicPr>
          <p:blipFill>
            <a:blip r:embed="rId6"/>
            <a:stretch>
              <a:fillRect/>
            </a:stretch>
          </p:blipFill>
          <p:spPr>
            <a:xfrm>
              <a:off x="1369423" y="3798215"/>
              <a:ext cx="992777" cy="603250"/>
            </a:xfrm>
            <a:prstGeom prst="rect">
              <a:avLst/>
            </a:prstGeom>
          </p:spPr>
        </p:pic>
      </p:grpSp>
      <p:grpSp>
        <p:nvGrpSpPr>
          <p:cNvPr id="15" name="Group 14"/>
          <p:cNvGrpSpPr/>
          <p:nvPr/>
        </p:nvGrpSpPr>
        <p:grpSpPr>
          <a:xfrm>
            <a:off x="5638800" y="1981200"/>
            <a:ext cx="1600199" cy="2362198"/>
            <a:chOff x="2971801" y="1963065"/>
            <a:chExt cx="1600199" cy="2362198"/>
          </a:xfrm>
        </p:grpSpPr>
        <p:sp>
          <p:nvSpPr>
            <p:cNvPr id="24" name="Rectangle 23"/>
            <p:cNvSpPr/>
            <p:nvPr/>
          </p:nvSpPr>
          <p:spPr>
            <a:xfrm>
              <a:off x="2971801" y="1963065"/>
              <a:ext cx="1600199" cy="236219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900" b="1" dirty="0">
                <a:solidFill>
                  <a:schemeClr val="tx1"/>
                </a:solidFill>
              </a:endParaRPr>
            </a:p>
          </p:txBody>
        </p:sp>
        <p:pic>
          <p:nvPicPr>
            <p:cNvPr id="25" name="Picture 24" descr="tools.jpg"/>
            <p:cNvPicPr>
              <a:picLocks noChangeAspect="1"/>
            </p:cNvPicPr>
            <p:nvPr/>
          </p:nvPicPr>
          <p:blipFill>
            <a:blip r:embed="rId7"/>
            <a:stretch>
              <a:fillRect/>
            </a:stretch>
          </p:blipFill>
          <p:spPr>
            <a:xfrm>
              <a:off x="3114675" y="2953665"/>
              <a:ext cx="1314450" cy="1251585"/>
            </a:xfrm>
            <a:prstGeom prst="rect">
              <a:avLst/>
            </a:prstGeom>
          </p:spPr>
        </p:pic>
        <p:sp>
          <p:nvSpPr>
            <p:cNvPr id="28" name="TextBox 27"/>
            <p:cNvSpPr txBox="1"/>
            <p:nvPr/>
          </p:nvSpPr>
          <p:spPr>
            <a:xfrm>
              <a:off x="3204276" y="2236543"/>
              <a:ext cx="1192955" cy="477054"/>
            </a:xfrm>
            <a:prstGeom prst="rect">
              <a:avLst/>
            </a:prstGeom>
            <a:noFill/>
          </p:spPr>
          <p:txBody>
            <a:bodyPr wrap="none" rtlCol="0">
              <a:spAutoFit/>
            </a:bodyPr>
            <a:lstStyle/>
            <a:p>
              <a:r>
                <a:rPr lang="en-US" sz="2500" b="1" dirty="0"/>
                <a:t>U</a:t>
              </a:r>
              <a:r>
                <a:rPr lang="en-US" sz="2500" b="1" dirty="0" smtClean="0"/>
                <a:t>Dom0</a:t>
              </a:r>
              <a:endParaRPr lang="en-US" sz="2500" b="1" dirty="0"/>
            </a:p>
          </p:txBody>
        </p:sp>
      </p:grpSp>
      <p:sp>
        <p:nvSpPr>
          <p:cNvPr id="30" name="Rectangle 29"/>
          <p:cNvSpPr/>
          <p:nvPr/>
        </p:nvSpPr>
        <p:spPr>
          <a:xfrm>
            <a:off x="3810000" y="1981200"/>
            <a:ext cx="1371600" cy="2256356"/>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err="1" smtClean="0">
                <a:solidFill>
                  <a:schemeClr val="tx1"/>
                </a:solidFill>
              </a:rPr>
              <a:t>MutuallyTrusted</a:t>
            </a:r>
            <a:r>
              <a:rPr lang="en-US" sz="2400" b="1" dirty="0" smtClean="0">
                <a:solidFill>
                  <a:schemeClr val="tx1"/>
                </a:solidFill>
              </a:rPr>
              <a:t> Service VM</a:t>
            </a:r>
            <a:endParaRPr lang="en-US" sz="2400" b="1" dirty="0">
              <a:solidFill>
                <a:schemeClr val="tx1"/>
              </a:solidFill>
            </a:endParaRPr>
          </a:p>
        </p:txBody>
      </p:sp>
    </p:spTree>
    <p:extLst>
      <p:ext uri="{BB962C8B-B14F-4D97-AF65-F5344CB8AC3E}">
        <p14:creationId xmlns:p14="http://schemas.microsoft.com/office/powerpoint/2010/main" val="42285083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MTS</a:t>
            </a:r>
            <a:endParaRPr lang="en-US" dirty="0"/>
          </a:p>
        </p:txBody>
      </p:sp>
      <p:sp>
        <p:nvSpPr>
          <p:cNvPr id="3" name="Content Placeholder 2"/>
          <p:cNvSpPr>
            <a:spLocks noGrp="1"/>
          </p:cNvSpPr>
          <p:nvPr>
            <p:ph idx="1"/>
          </p:nvPr>
        </p:nvSpPr>
        <p:spPr/>
        <p:txBody>
          <a:bodyPr/>
          <a:lstStyle/>
          <a:p>
            <a:r>
              <a:rPr lang="en-US" dirty="0" smtClean="0"/>
              <a:t>Clients review MTSD code base</a:t>
            </a:r>
          </a:p>
          <a:p>
            <a:r>
              <a:rPr lang="en-US" dirty="0" smtClean="0"/>
              <a:t>Restrict I/O channels of MTSD</a:t>
            </a:r>
          </a:p>
          <a:p>
            <a:r>
              <a:rPr lang="en-US" dirty="0" smtClean="0"/>
              <a:t>Using third party attester (code verifiers)</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26</a:t>
            </a:fld>
            <a:endParaRPr lang="en-US"/>
          </a:p>
        </p:txBody>
      </p:sp>
    </p:spTree>
    <p:extLst>
      <p:ext uri="{BB962C8B-B14F-4D97-AF65-F5344CB8AC3E}">
        <p14:creationId xmlns:p14="http://schemas.microsoft.com/office/powerpoint/2010/main" val="35151988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SSC hypervisor</a:t>
            </a:r>
            <a:endParaRPr lang="en-US" dirty="0"/>
          </a:p>
        </p:txBody>
      </p:sp>
      <p:sp>
        <p:nvSpPr>
          <p:cNvPr id="35" name="Rectangle 34"/>
          <p:cNvSpPr/>
          <p:nvPr/>
        </p:nvSpPr>
        <p:spPr>
          <a:xfrm>
            <a:off x="381000" y="4175125"/>
            <a:ext cx="8534400" cy="6858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rial" pitchFamily="34" charset="0"/>
                <a:cs typeface="Arial" pitchFamily="34" charset="0"/>
              </a:rPr>
              <a:t>SSC hypervisor</a:t>
            </a:r>
            <a:endParaRPr lang="en-US" sz="4000" b="1" dirty="0">
              <a:solidFill>
                <a:schemeClr val="tx1"/>
              </a:solidFill>
              <a:latin typeface="Arial" pitchFamily="34" charset="0"/>
              <a:cs typeface="Arial" pitchFamily="34" charset="0"/>
            </a:endParaRPr>
          </a:p>
        </p:txBody>
      </p:sp>
      <p:sp>
        <p:nvSpPr>
          <p:cNvPr id="39" name="Rectangle 38"/>
          <p:cNvSpPr/>
          <p:nvPr/>
        </p:nvSpPr>
        <p:spPr>
          <a:xfrm>
            <a:off x="7840645" y="3164741"/>
            <a:ext cx="1000662" cy="857983"/>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2400" b="1" dirty="0" smtClean="0">
                <a:solidFill>
                  <a:schemeClr val="tx1"/>
                </a:solidFill>
              </a:rPr>
              <a:t>Work</a:t>
            </a:r>
            <a:r>
              <a:rPr lang="en-US" sz="3000" dirty="0" smtClean="0">
                <a:solidFill>
                  <a:schemeClr val="tx1"/>
                </a:solidFill>
              </a:rPr>
              <a:t> </a:t>
            </a:r>
          </a:p>
          <a:p>
            <a:pPr algn="ctr"/>
            <a:r>
              <a:rPr lang="en-US" sz="2400" b="1" dirty="0" smtClean="0">
                <a:solidFill>
                  <a:schemeClr val="tx1"/>
                </a:solidFill>
              </a:rPr>
              <a:t>VM</a:t>
            </a:r>
          </a:p>
        </p:txBody>
      </p:sp>
      <p:sp>
        <p:nvSpPr>
          <p:cNvPr id="28" name="Rectangle 27"/>
          <p:cNvSpPr/>
          <p:nvPr/>
        </p:nvSpPr>
        <p:spPr>
          <a:xfrm>
            <a:off x="6260652" y="3164742"/>
            <a:ext cx="1421994" cy="85798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Service</a:t>
            </a:r>
          </a:p>
          <a:p>
            <a:pPr algn="ctr"/>
            <a:r>
              <a:rPr lang="en-US" sz="2400" b="1" dirty="0" smtClean="0">
                <a:solidFill>
                  <a:schemeClr val="tx1"/>
                </a:solidFill>
              </a:rPr>
              <a:t>VM</a:t>
            </a:r>
          </a:p>
        </p:txBody>
      </p:sp>
      <p:grpSp>
        <p:nvGrpSpPr>
          <p:cNvPr id="3" name="Group 2"/>
          <p:cNvGrpSpPr/>
          <p:nvPr/>
        </p:nvGrpSpPr>
        <p:grpSpPr>
          <a:xfrm>
            <a:off x="4721074" y="2895600"/>
            <a:ext cx="1374926" cy="1143000"/>
            <a:chOff x="601499" y="3513141"/>
            <a:chExt cx="1989301" cy="1380580"/>
          </a:xfrm>
          <a:solidFill>
            <a:schemeClr val="accent3">
              <a:lumMod val="20000"/>
              <a:lumOff val="80000"/>
            </a:schemeClr>
          </a:solidFill>
        </p:grpSpPr>
        <p:sp>
          <p:nvSpPr>
            <p:cNvPr id="22" name="Rectangle 21"/>
            <p:cNvSpPr/>
            <p:nvPr/>
          </p:nvSpPr>
          <p:spPr>
            <a:xfrm>
              <a:off x="601499" y="3513141"/>
              <a:ext cx="1989301" cy="13805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algn="ctr"/>
              <a:endParaRPr lang="en-US" sz="3200" b="1" dirty="0" smtClean="0">
                <a:solidFill>
                  <a:schemeClr val="tx1"/>
                </a:solidFill>
              </a:endParaRPr>
            </a:p>
          </p:txBody>
        </p:sp>
        <p:sp>
          <p:nvSpPr>
            <p:cNvPr id="7" name="Rectangle 6"/>
            <p:cNvSpPr/>
            <p:nvPr/>
          </p:nvSpPr>
          <p:spPr>
            <a:xfrm>
              <a:off x="799339" y="3921177"/>
              <a:ext cx="1676400" cy="647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2800" b="1" dirty="0" smtClean="0">
                  <a:solidFill>
                    <a:schemeClr val="tx1"/>
                  </a:solidFill>
                </a:rPr>
                <a:t>UDom0</a:t>
              </a:r>
              <a:endParaRPr lang="en-US" sz="2800" b="1" dirty="0">
                <a:solidFill>
                  <a:schemeClr val="tx1"/>
                </a:solidFill>
              </a:endParaRPr>
            </a:p>
          </p:txBody>
        </p:sp>
      </p:grpSp>
      <p:sp>
        <p:nvSpPr>
          <p:cNvPr id="45" name="Rectangle 44"/>
          <p:cNvSpPr/>
          <p:nvPr/>
        </p:nvSpPr>
        <p:spPr>
          <a:xfrm>
            <a:off x="3200400" y="2895600"/>
            <a:ext cx="1421994" cy="1127124"/>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2108" b="1" dirty="0" smtClean="0">
                <a:solidFill>
                  <a:schemeClr val="tx1"/>
                </a:solidFill>
              </a:rPr>
              <a:t>Mutually</a:t>
            </a:r>
          </a:p>
          <a:p>
            <a:pPr algn="ctr"/>
            <a:r>
              <a:rPr lang="en-US" sz="2108" b="1" dirty="0" smtClean="0">
                <a:solidFill>
                  <a:schemeClr val="tx1"/>
                </a:solidFill>
              </a:rPr>
              <a:t>Trusted</a:t>
            </a:r>
          </a:p>
          <a:p>
            <a:pPr algn="ctr"/>
            <a:r>
              <a:rPr lang="en-US" sz="2400" b="1" dirty="0" smtClean="0">
                <a:solidFill>
                  <a:schemeClr val="tx1"/>
                </a:solidFill>
              </a:rPr>
              <a:t>Service VM</a:t>
            </a:r>
          </a:p>
        </p:txBody>
      </p:sp>
      <p:sp>
        <p:nvSpPr>
          <p:cNvPr id="5" name="Slide Number Placeholder 4"/>
          <p:cNvSpPr>
            <a:spLocks noGrp="1"/>
          </p:cNvSpPr>
          <p:nvPr>
            <p:ph type="sldNum" sz="quarter" idx="12"/>
          </p:nvPr>
        </p:nvSpPr>
        <p:spPr>
          <a:xfrm>
            <a:off x="6553200" y="6492875"/>
            <a:ext cx="2133600" cy="365125"/>
          </a:xfrm>
        </p:spPr>
        <p:txBody>
          <a:bodyPr/>
          <a:lstStyle/>
          <a:p>
            <a:fld id="{B2611D85-EC50-4AB4-BB03-2E66B74E2C25}" type="slidenum">
              <a:rPr lang="en-US" smtClean="0"/>
              <a:pPr/>
              <a:t>27</a:t>
            </a:fld>
            <a:endParaRPr lang="en-US"/>
          </a:p>
        </p:txBody>
      </p:sp>
      <p:sp>
        <p:nvSpPr>
          <p:cNvPr id="44" name="Rectangle 43"/>
          <p:cNvSpPr/>
          <p:nvPr/>
        </p:nvSpPr>
        <p:spPr>
          <a:xfrm>
            <a:off x="381000" y="2819400"/>
            <a:ext cx="1295400" cy="1219200"/>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algn="ctr"/>
            <a:endParaRPr lang="en-US" sz="3200" b="1" dirty="0" smtClean="0">
              <a:solidFill>
                <a:schemeClr val="tx1"/>
              </a:solidFill>
            </a:endParaRPr>
          </a:p>
        </p:txBody>
      </p:sp>
      <p:sp>
        <p:nvSpPr>
          <p:cNvPr id="46" name="Rectangle 45"/>
          <p:cNvSpPr/>
          <p:nvPr/>
        </p:nvSpPr>
        <p:spPr>
          <a:xfrm>
            <a:off x="457200" y="3126062"/>
            <a:ext cx="1158661" cy="607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2800" b="1" dirty="0" smtClean="0">
                <a:solidFill>
                  <a:schemeClr val="tx1"/>
                </a:solidFill>
              </a:rPr>
              <a:t>SDom0</a:t>
            </a:r>
            <a:endParaRPr lang="en-US" sz="2800" b="1" dirty="0">
              <a:solidFill>
                <a:schemeClr val="tx1"/>
              </a:solidFill>
            </a:endParaRPr>
          </a:p>
        </p:txBody>
      </p:sp>
      <p:sp>
        <p:nvSpPr>
          <p:cNvPr id="56" name="Rectangle 55"/>
          <p:cNvSpPr/>
          <p:nvPr/>
        </p:nvSpPr>
        <p:spPr>
          <a:xfrm>
            <a:off x="1752600" y="2971800"/>
            <a:ext cx="1295400" cy="110331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500" b="1" dirty="0" smtClean="0">
                <a:solidFill>
                  <a:schemeClr val="tx1"/>
                </a:solidFill>
              </a:rPr>
              <a:t>Domain Builder</a:t>
            </a:r>
            <a:endParaRPr lang="en-US" sz="2500" b="1" dirty="0">
              <a:solidFill>
                <a:schemeClr val="tx1"/>
              </a:solidFill>
            </a:endParaRPr>
          </a:p>
        </p:txBody>
      </p:sp>
      <p:sp>
        <p:nvSpPr>
          <p:cNvPr id="58" name="Rectangle 57"/>
          <p:cNvSpPr/>
          <p:nvPr/>
        </p:nvSpPr>
        <p:spPr>
          <a:xfrm>
            <a:off x="3124200" y="2438400"/>
            <a:ext cx="5791200" cy="1676400"/>
          </a:xfrm>
          <a:prstGeom prst="rect">
            <a:avLst/>
          </a:prstGeom>
          <a:noFill/>
          <a:ln w="3175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3124200" y="1905000"/>
            <a:ext cx="2743200" cy="428916"/>
          </a:xfrm>
          <a:prstGeom prst="rect">
            <a:avLst/>
          </a:prstGeom>
          <a:solidFill>
            <a:srgbClr val="FFFF00"/>
          </a:solidFill>
        </p:spPr>
        <p:txBody>
          <a:bodyPr wrap="none" rtlCol="0">
            <a:normAutofit fontScale="92500" lnSpcReduction="10000"/>
          </a:bodyPr>
          <a:lstStyle/>
          <a:p>
            <a:r>
              <a:rPr lang="en-US" sz="2500" b="1" dirty="0" smtClean="0"/>
              <a:t>Client’s meta-domain</a:t>
            </a:r>
            <a:endParaRPr lang="en-US" sz="2500" b="1" dirty="0"/>
          </a:p>
        </p:txBody>
      </p:sp>
    </p:spTree>
    <p:extLst>
      <p:ext uri="{BB962C8B-B14F-4D97-AF65-F5344CB8AC3E}">
        <p14:creationId xmlns:p14="http://schemas.microsoft.com/office/powerpoint/2010/main" val="679224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Cloud Control Plane</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28</a:t>
            </a:fld>
            <a:endParaRPr lang="en-US"/>
          </a:p>
        </p:txBody>
      </p:sp>
      <p:sp>
        <p:nvSpPr>
          <p:cNvPr id="24" name="Cloud 23"/>
          <p:cNvSpPr/>
          <p:nvPr/>
        </p:nvSpPr>
        <p:spPr>
          <a:xfrm>
            <a:off x="2548056" y="1143000"/>
            <a:ext cx="5529144" cy="5245100"/>
          </a:xfrm>
          <a:prstGeom prst="clou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p:cNvSpPr/>
          <p:nvPr/>
        </p:nvSpPr>
        <p:spPr>
          <a:xfrm rot="731315">
            <a:off x="6880051" y="2903158"/>
            <a:ext cx="849159" cy="1737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990909" y="3718178"/>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5990909" y="3923421"/>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990909" y="4128664"/>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Box 7"/>
          <p:cNvSpPr txBox="1"/>
          <p:nvPr/>
        </p:nvSpPr>
        <p:spPr>
          <a:xfrm>
            <a:off x="1041400" y="4175968"/>
            <a:ext cx="1506656" cy="346308"/>
          </a:xfrm>
          <a:prstGeom prst="rect">
            <a:avLst/>
          </a:prstGeom>
          <a:noFill/>
        </p:spPr>
        <p:txBody>
          <a:bodyPr wrap="square" rtlCol="0">
            <a:noAutofit/>
          </a:bodyPr>
          <a:lstStyle/>
          <a:p>
            <a:pPr algn="ctr"/>
            <a:r>
              <a:rPr lang="en-US" b="1" dirty="0" smtClean="0"/>
              <a:t>Customer</a:t>
            </a:r>
            <a:endParaRPr lang="en-US" b="1" dirty="0"/>
          </a:p>
        </p:txBody>
      </p:sp>
      <p:sp>
        <p:nvSpPr>
          <p:cNvPr id="9" name="Left-Right Arrow 8"/>
          <p:cNvSpPr/>
          <p:nvPr/>
        </p:nvSpPr>
        <p:spPr>
          <a:xfrm>
            <a:off x="2054687" y="3718180"/>
            <a:ext cx="856250" cy="307865"/>
          </a:xfrm>
          <a:prstGeom prst="leftRightArrow">
            <a:avLst>
              <a:gd name="adj1" fmla="val 37679"/>
              <a:gd name="adj2" fmla="val 39596"/>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descr="cage-rack-mountable-server-clip-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827" y="2140710"/>
            <a:ext cx="2472054" cy="539543"/>
          </a:xfrm>
          <a:prstGeom prst="rect">
            <a:avLst/>
          </a:prstGeom>
        </p:spPr>
      </p:pic>
      <p:pic>
        <p:nvPicPr>
          <p:cNvPr id="17" name="Picture 16" descr="cage-rack-mountable-server-clip-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827" y="3012993"/>
            <a:ext cx="2472054" cy="539543"/>
          </a:xfrm>
          <a:prstGeom prst="rect">
            <a:avLst/>
          </a:prstGeom>
        </p:spPr>
      </p:pic>
      <p:pic>
        <p:nvPicPr>
          <p:cNvPr id="15" name="Picture 14" descr="cage-rack-mountable-server-clip-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827" y="4603627"/>
            <a:ext cx="2472054" cy="539543"/>
          </a:xfrm>
          <a:prstGeom prst="rect">
            <a:avLst/>
          </a:prstGeom>
        </p:spPr>
      </p:pic>
      <p:grpSp>
        <p:nvGrpSpPr>
          <p:cNvPr id="27" name="Group 26"/>
          <p:cNvGrpSpPr/>
          <p:nvPr/>
        </p:nvGrpSpPr>
        <p:grpSpPr>
          <a:xfrm>
            <a:off x="5241202" y="1841396"/>
            <a:ext cx="1032865" cy="3023534"/>
            <a:chOff x="5241202" y="1841396"/>
            <a:chExt cx="1032865" cy="3023534"/>
          </a:xfrm>
        </p:grpSpPr>
        <p:sp>
          <p:nvSpPr>
            <p:cNvPr id="20" name="Rectangle 19"/>
            <p:cNvSpPr/>
            <p:nvPr/>
          </p:nvSpPr>
          <p:spPr>
            <a:xfrm>
              <a:off x="5241202" y="1841396"/>
              <a:ext cx="1032865" cy="560617"/>
            </a:xfrm>
            <a:prstGeom prst="rect">
              <a:avLst/>
            </a:prstGeom>
            <a:solidFill>
              <a:srgbClr val="FFE164"/>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b="1" dirty="0" smtClean="0">
                  <a:solidFill>
                    <a:srgbClr val="000000"/>
                  </a:solidFill>
                </a:rPr>
                <a:t>Node</a:t>
              </a:r>
            </a:p>
            <a:p>
              <a:pPr algn="ctr"/>
              <a:r>
                <a:rPr lang="en-US" b="1" dirty="0" smtClean="0">
                  <a:solidFill>
                    <a:srgbClr val="000000"/>
                  </a:solidFill>
                </a:rPr>
                <a:t>Controller</a:t>
              </a:r>
            </a:p>
          </p:txBody>
        </p:sp>
        <p:sp>
          <p:nvSpPr>
            <p:cNvPr id="18" name="Rectangle 17"/>
            <p:cNvSpPr/>
            <p:nvPr/>
          </p:nvSpPr>
          <p:spPr>
            <a:xfrm>
              <a:off x="5241202" y="2713679"/>
              <a:ext cx="1032865" cy="560617"/>
            </a:xfrm>
            <a:prstGeom prst="rect">
              <a:avLst/>
            </a:prstGeom>
            <a:solidFill>
              <a:srgbClr val="FFE164"/>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b="1" dirty="0" smtClean="0">
                  <a:solidFill>
                    <a:srgbClr val="000000"/>
                  </a:solidFill>
                </a:rPr>
                <a:t>Node</a:t>
              </a:r>
            </a:p>
            <a:p>
              <a:pPr algn="ctr"/>
              <a:r>
                <a:rPr lang="en-US" b="1" dirty="0" smtClean="0">
                  <a:solidFill>
                    <a:srgbClr val="000000"/>
                  </a:solidFill>
                </a:rPr>
                <a:t>Controller</a:t>
              </a:r>
            </a:p>
          </p:txBody>
        </p:sp>
        <p:sp>
          <p:nvSpPr>
            <p:cNvPr id="16" name="Rectangle 15"/>
            <p:cNvSpPr/>
            <p:nvPr/>
          </p:nvSpPr>
          <p:spPr>
            <a:xfrm>
              <a:off x="5241202" y="4304313"/>
              <a:ext cx="1032865" cy="560617"/>
            </a:xfrm>
            <a:prstGeom prst="rect">
              <a:avLst/>
            </a:prstGeom>
            <a:solidFill>
              <a:srgbClr val="FFE164"/>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b="1" dirty="0" smtClean="0">
                  <a:solidFill>
                    <a:srgbClr val="000000"/>
                  </a:solidFill>
                </a:rPr>
                <a:t>Node</a:t>
              </a:r>
            </a:p>
            <a:p>
              <a:pPr algn="ctr"/>
              <a:r>
                <a:rPr lang="en-US" b="1" dirty="0" smtClean="0">
                  <a:solidFill>
                    <a:srgbClr val="000000"/>
                  </a:solidFill>
                </a:rPr>
                <a:t>Controller</a:t>
              </a:r>
            </a:p>
          </p:txBody>
        </p:sp>
      </p:grpSp>
      <p:sp>
        <p:nvSpPr>
          <p:cNvPr id="13" name="Rectangle 12"/>
          <p:cNvSpPr/>
          <p:nvPr/>
        </p:nvSpPr>
        <p:spPr>
          <a:xfrm>
            <a:off x="2910937" y="3373790"/>
            <a:ext cx="1682616" cy="989418"/>
          </a:xfrm>
          <a:prstGeom prst="rect">
            <a:avLst/>
          </a:prstGeom>
          <a:solidFill>
            <a:schemeClr val="accent1">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Cloud</a:t>
            </a:r>
          </a:p>
          <a:p>
            <a:pPr algn="ctr"/>
            <a:r>
              <a:rPr lang="en-US" sz="2400" b="1" dirty="0" smtClean="0">
                <a:solidFill>
                  <a:srgbClr val="000000"/>
                </a:solidFill>
              </a:rPr>
              <a:t>Controller</a:t>
            </a:r>
          </a:p>
        </p:txBody>
      </p:sp>
      <p:pic>
        <p:nvPicPr>
          <p:cNvPr id="14" name="Picture 13" descr="man01.sv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925" y="3262084"/>
            <a:ext cx="481795" cy="1026215"/>
          </a:xfrm>
          <a:prstGeom prst="rect">
            <a:avLst/>
          </a:prstGeom>
        </p:spPr>
      </p:pic>
      <p:sp>
        <p:nvSpPr>
          <p:cNvPr id="26" name="TextBox 25"/>
          <p:cNvSpPr txBox="1"/>
          <p:nvPr/>
        </p:nvSpPr>
        <p:spPr>
          <a:xfrm>
            <a:off x="2984882" y="5334000"/>
            <a:ext cx="4482718" cy="707886"/>
          </a:xfrm>
          <a:prstGeom prst="rect">
            <a:avLst/>
          </a:prstGeom>
          <a:solidFill>
            <a:schemeClr val="bg1"/>
          </a:solidFill>
        </p:spPr>
        <p:txBody>
          <a:bodyPr wrap="none" rtlCol="0">
            <a:spAutoFit/>
          </a:bodyPr>
          <a:lstStyle/>
          <a:p>
            <a:r>
              <a:rPr lang="en-US" sz="4000" b="1" dirty="0" smtClean="0"/>
              <a:t>Cloud Infrastructure</a:t>
            </a:r>
            <a:endParaRPr lang="en-US" sz="4000" b="1" dirty="0"/>
          </a:p>
        </p:txBody>
      </p:sp>
    </p:spTree>
    <p:extLst>
      <p:ext uri="{BB962C8B-B14F-4D97-AF65-F5344CB8AC3E}">
        <p14:creationId xmlns:p14="http://schemas.microsoft.com/office/powerpoint/2010/main" val="20430428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new Control Plane for SSC</a:t>
            </a:r>
            <a:endParaRPr lang="en-US" dirty="0"/>
          </a:p>
        </p:txBody>
      </p:sp>
      <p:sp>
        <p:nvSpPr>
          <p:cNvPr id="3" name="Content Placeholder 2"/>
          <p:cNvSpPr>
            <a:spLocks noGrp="1"/>
          </p:cNvSpPr>
          <p:nvPr>
            <p:ph idx="1"/>
          </p:nvPr>
        </p:nvSpPr>
        <p:spPr/>
        <p:txBody>
          <a:bodyPr/>
          <a:lstStyle/>
          <a:p>
            <a:r>
              <a:rPr lang="en-US" dirty="0" smtClean="0"/>
              <a:t>New capabilities provided by SSC</a:t>
            </a:r>
          </a:p>
          <a:p>
            <a:pPr lvl="1"/>
            <a:r>
              <a:rPr lang="en-US" dirty="0" smtClean="0"/>
              <a:t>Privileged access</a:t>
            </a:r>
          </a:p>
          <a:p>
            <a:pPr lvl="1"/>
            <a:r>
              <a:rPr lang="en-US" dirty="0" smtClean="0"/>
              <a:t>I/O interception</a:t>
            </a:r>
          </a:p>
          <a:p>
            <a:r>
              <a:rPr lang="en-US" dirty="0" smtClean="0"/>
              <a:t>Low level management abstraction</a:t>
            </a:r>
          </a:p>
          <a:p>
            <a:pPr lvl="1"/>
            <a:r>
              <a:rPr lang="en-US" dirty="0" smtClean="0"/>
              <a:t>i.e. Udom0 </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29</a:t>
            </a:fld>
            <a:endParaRPr lang="en-US"/>
          </a:p>
        </p:txBody>
      </p:sp>
    </p:spTree>
    <p:extLst>
      <p:ext uri="{BB962C8B-B14F-4D97-AF65-F5344CB8AC3E}">
        <p14:creationId xmlns:p14="http://schemas.microsoft.com/office/powerpoint/2010/main" val="31874202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smtClean="0"/>
              <a:t>Embracing the cloud</a:t>
            </a:r>
            <a:endParaRPr lang="en-US" dirty="0"/>
          </a:p>
        </p:txBody>
      </p:sp>
      <p:grpSp>
        <p:nvGrpSpPr>
          <p:cNvPr id="9" name="Group 8"/>
          <p:cNvGrpSpPr/>
          <p:nvPr/>
        </p:nvGrpSpPr>
        <p:grpSpPr>
          <a:xfrm>
            <a:off x="2819400" y="1917625"/>
            <a:ext cx="3429000" cy="3644975"/>
            <a:chOff x="838200" y="2209801"/>
            <a:chExt cx="3429000" cy="3644975"/>
          </a:xfrm>
        </p:grpSpPr>
        <p:pic>
          <p:nvPicPr>
            <p:cNvPr id="7" name="Picture 6" descr="meeting"/>
            <p:cNvPicPr>
              <a:picLocks noChangeAspect="1"/>
            </p:cNvPicPr>
            <p:nvPr/>
          </p:nvPicPr>
          <p:blipFill>
            <a:blip r:embed="rId3"/>
            <a:stretch>
              <a:fillRect/>
            </a:stretch>
          </p:blipFill>
          <p:spPr>
            <a:xfrm>
              <a:off x="990600" y="3276600"/>
              <a:ext cx="3189767" cy="2578176"/>
            </a:xfrm>
            <a:prstGeom prst="rect">
              <a:avLst/>
            </a:prstGeom>
          </p:spPr>
        </p:pic>
        <p:sp>
          <p:nvSpPr>
            <p:cNvPr id="6" name="Oval Callout 5"/>
            <p:cNvSpPr/>
            <p:nvPr/>
          </p:nvSpPr>
          <p:spPr bwMode="auto">
            <a:xfrm>
              <a:off x="838200" y="2209801"/>
              <a:ext cx="3429000" cy="762000"/>
            </a:xfrm>
            <a:prstGeom prst="wedgeEllipseCallout">
              <a:avLst>
                <a:gd name="adj1" fmla="val -780"/>
                <a:gd name="adj2" fmla="val 105431"/>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latin typeface="Arial"/>
                  <a:cs typeface="Arial"/>
                </a:rPr>
                <a:t>Lets do Cloud</a:t>
              </a:r>
            </a:p>
          </p:txBody>
        </p:sp>
      </p:grpSp>
      <p:sp>
        <p:nvSpPr>
          <p:cNvPr id="3" name="Slide Number Placeholder 2"/>
          <p:cNvSpPr>
            <a:spLocks noGrp="1"/>
          </p:cNvSpPr>
          <p:nvPr>
            <p:ph type="sldNum" sz="quarter" idx="12"/>
          </p:nvPr>
        </p:nvSpPr>
        <p:spPr/>
        <p:txBody>
          <a:bodyPr/>
          <a:lstStyle/>
          <a:p>
            <a:fld id="{B2611D85-EC50-4AB4-BB03-2E66B74E2C25}" type="slidenum">
              <a:rPr lang="en-US" smtClean="0"/>
              <a:pPr/>
              <a:t>3</a:t>
            </a:fld>
            <a:endParaRPr lang="en-US"/>
          </a:p>
        </p:txBody>
      </p:sp>
    </p:spTree>
    <p:extLst>
      <p:ext uri="{BB962C8B-B14F-4D97-AF65-F5344CB8AC3E}">
        <p14:creationId xmlns:p14="http://schemas.microsoft.com/office/powerpoint/2010/main" val="13468530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Capabilities provided by SSC</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30</a:t>
            </a:fld>
            <a:endParaRPr lang="en-US"/>
          </a:p>
        </p:txBody>
      </p:sp>
      <p:grpSp>
        <p:nvGrpSpPr>
          <p:cNvPr id="7" name="Group 6"/>
          <p:cNvGrpSpPr/>
          <p:nvPr/>
        </p:nvGrpSpPr>
        <p:grpSpPr>
          <a:xfrm>
            <a:off x="1981200" y="1600200"/>
            <a:ext cx="4800600" cy="1752600"/>
            <a:chOff x="4191000" y="1566670"/>
            <a:chExt cx="4800600" cy="1752600"/>
          </a:xfrm>
        </p:grpSpPr>
        <p:sp>
          <p:nvSpPr>
            <p:cNvPr id="9" name="Rectangle 8"/>
            <p:cNvSpPr/>
            <p:nvPr/>
          </p:nvSpPr>
          <p:spPr>
            <a:xfrm>
              <a:off x="6019800" y="1566670"/>
              <a:ext cx="1295400" cy="110033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smtClean="0">
                  <a:solidFill>
                    <a:schemeClr val="tx1"/>
                  </a:solidFill>
                </a:rPr>
                <a:t>Storage VM</a:t>
              </a:r>
            </a:p>
          </p:txBody>
        </p:sp>
        <p:sp>
          <p:nvSpPr>
            <p:cNvPr id="10" name="Rectangle 9"/>
            <p:cNvSpPr/>
            <p:nvPr/>
          </p:nvSpPr>
          <p:spPr>
            <a:xfrm>
              <a:off x="7696200" y="1600200"/>
              <a:ext cx="1295400" cy="9906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b="1" dirty="0" smtClean="0">
                  <a:solidFill>
                    <a:schemeClr val="tx1"/>
                  </a:solidFill>
                </a:rPr>
                <a:t>Work VM</a:t>
              </a:r>
              <a:endParaRPr lang="en-US" sz="3000" b="1" baseline="-25000" dirty="0" smtClean="0">
                <a:solidFill>
                  <a:schemeClr val="tx1"/>
                </a:solidFill>
              </a:endParaRPr>
            </a:p>
          </p:txBody>
        </p:sp>
        <p:sp>
          <p:nvSpPr>
            <p:cNvPr id="11" name="Left-Right Arrow 10"/>
            <p:cNvSpPr/>
            <p:nvPr/>
          </p:nvSpPr>
          <p:spPr>
            <a:xfrm>
              <a:off x="7315200" y="2023870"/>
              <a:ext cx="381000" cy="3048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4191000" y="1600200"/>
              <a:ext cx="1447800" cy="990600"/>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000" b="1" dirty="0" smtClean="0">
                  <a:solidFill>
                    <a:schemeClr val="tx1"/>
                  </a:solidFill>
                </a:rPr>
                <a:t>SDom0</a:t>
              </a:r>
              <a:endParaRPr lang="en-US" sz="3000" b="1" baseline="-25000" dirty="0" smtClean="0">
                <a:solidFill>
                  <a:schemeClr val="tx1"/>
                </a:solidFill>
              </a:endParaRPr>
            </a:p>
          </p:txBody>
        </p:sp>
        <p:sp>
          <p:nvSpPr>
            <p:cNvPr id="14" name="Left-Right Arrow 13"/>
            <p:cNvSpPr/>
            <p:nvPr/>
          </p:nvSpPr>
          <p:spPr>
            <a:xfrm rot="16200000">
              <a:off x="4800601" y="2666999"/>
              <a:ext cx="304799" cy="15240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Magnetic Disk 14"/>
            <p:cNvSpPr/>
            <p:nvPr/>
          </p:nvSpPr>
          <p:spPr>
            <a:xfrm>
              <a:off x="4495800" y="2895600"/>
              <a:ext cx="914400" cy="423670"/>
            </a:xfrm>
            <a:prstGeom prst="flowChartMagneticDisk">
              <a:avLst/>
            </a:prstGeom>
            <a:solidFill>
              <a:schemeClr val="tx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2200" b="1" dirty="0" smtClean="0">
                  <a:solidFill>
                    <a:schemeClr val="tx1"/>
                  </a:solidFill>
                </a:rPr>
                <a:t>Disk</a:t>
              </a:r>
              <a:endParaRPr lang="en-US" sz="2200" b="1" dirty="0">
                <a:solidFill>
                  <a:schemeClr val="tx1"/>
                </a:solidFill>
              </a:endParaRPr>
            </a:p>
          </p:txBody>
        </p:sp>
        <p:sp>
          <p:nvSpPr>
            <p:cNvPr id="16" name="Left-Right Arrow 15"/>
            <p:cNvSpPr/>
            <p:nvPr/>
          </p:nvSpPr>
          <p:spPr>
            <a:xfrm>
              <a:off x="5638800" y="2023870"/>
              <a:ext cx="381000" cy="3048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p:cNvGrpSpPr/>
          <p:nvPr/>
        </p:nvGrpSpPr>
        <p:grpSpPr>
          <a:xfrm>
            <a:off x="1905000" y="4038600"/>
            <a:ext cx="4800600" cy="1295400"/>
            <a:chOff x="1905000" y="4038600"/>
            <a:chExt cx="4800600" cy="1295400"/>
          </a:xfrm>
        </p:grpSpPr>
        <p:grpSp>
          <p:nvGrpSpPr>
            <p:cNvPr id="17" name="Group 16"/>
            <p:cNvGrpSpPr/>
            <p:nvPr/>
          </p:nvGrpSpPr>
          <p:grpSpPr>
            <a:xfrm>
              <a:off x="1905000" y="4038600"/>
              <a:ext cx="4800600" cy="1295400"/>
              <a:chOff x="4114800" y="1447800"/>
              <a:chExt cx="4800600" cy="1295400"/>
            </a:xfrm>
          </p:grpSpPr>
          <p:sp>
            <p:nvSpPr>
              <p:cNvPr id="18" name="Rectangle 17"/>
              <p:cNvSpPr/>
              <p:nvPr/>
            </p:nvSpPr>
            <p:spPr>
              <a:xfrm>
                <a:off x="4114800" y="1447800"/>
                <a:ext cx="1752600" cy="1295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000" b="1" dirty="0" smtClean="0">
                    <a:solidFill>
                      <a:schemeClr val="tx1"/>
                    </a:solidFill>
                  </a:rPr>
                  <a:t>Security</a:t>
                </a:r>
              </a:p>
              <a:p>
                <a:pPr algn="ctr"/>
                <a:r>
                  <a:rPr lang="en-US" sz="3000" b="1" dirty="0" smtClean="0">
                    <a:solidFill>
                      <a:schemeClr val="tx1"/>
                    </a:solidFill>
                  </a:rPr>
                  <a:t>VM</a:t>
                </a:r>
              </a:p>
            </p:txBody>
          </p:sp>
          <p:sp>
            <p:nvSpPr>
              <p:cNvPr id="19" name="Rectangle 18"/>
              <p:cNvSpPr/>
              <p:nvPr/>
            </p:nvSpPr>
            <p:spPr>
              <a:xfrm>
                <a:off x="7467600" y="1447800"/>
                <a:ext cx="1447800" cy="12954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000" b="1" dirty="0" smtClean="0">
                    <a:solidFill>
                      <a:schemeClr val="tx1"/>
                    </a:solidFill>
                  </a:rPr>
                  <a:t>Work VM</a:t>
                </a:r>
                <a:endParaRPr lang="en-US" sz="3000" b="1" baseline="-25000" dirty="0" smtClean="0">
                  <a:solidFill>
                    <a:schemeClr val="tx1"/>
                  </a:solidFill>
                </a:endParaRPr>
              </a:p>
            </p:txBody>
          </p:sp>
          <p:sp>
            <p:nvSpPr>
              <p:cNvPr id="20" name="Right Arrow 19"/>
              <p:cNvSpPr/>
              <p:nvPr/>
            </p:nvSpPr>
            <p:spPr>
              <a:xfrm>
                <a:off x="5943600" y="1981200"/>
                <a:ext cx="1447800" cy="2286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p:nvSpPr>
          <p:spPr>
            <a:xfrm>
              <a:off x="3657600" y="4191000"/>
              <a:ext cx="1507832" cy="430887"/>
            </a:xfrm>
            <a:prstGeom prst="rect">
              <a:avLst/>
            </a:prstGeom>
            <a:noFill/>
          </p:spPr>
          <p:txBody>
            <a:bodyPr wrap="none" rtlCol="0">
              <a:spAutoFit/>
            </a:bodyPr>
            <a:lstStyle/>
            <a:p>
              <a:r>
                <a:rPr lang="en-US" sz="2200" b="1" dirty="0" smtClean="0"/>
                <a:t>Monitoring</a:t>
              </a:r>
              <a:endParaRPr lang="en-US" sz="2200" b="1" dirty="0"/>
            </a:p>
          </p:txBody>
        </p:sp>
      </p:grpSp>
    </p:spTree>
    <p:extLst>
      <p:ext uri="{BB962C8B-B14F-4D97-AF65-F5344CB8AC3E}">
        <p14:creationId xmlns:p14="http://schemas.microsoft.com/office/powerpoint/2010/main" val="2820187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abstraction</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31</a:t>
            </a:fld>
            <a:endParaRPr lang="en-US"/>
          </a:p>
        </p:txBody>
      </p:sp>
      <p:sp>
        <p:nvSpPr>
          <p:cNvPr id="24" name="Cloud 23"/>
          <p:cNvSpPr/>
          <p:nvPr/>
        </p:nvSpPr>
        <p:spPr>
          <a:xfrm>
            <a:off x="2548056" y="1143000"/>
            <a:ext cx="5757744" cy="5245100"/>
          </a:xfrm>
          <a:prstGeom prst="clou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p:cNvSpPr/>
          <p:nvPr/>
        </p:nvSpPr>
        <p:spPr>
          <a:xfrm rot="731315">
            <a:off x="6978011" y="2903158"/>
            <a:ext cx="849159" cy="1737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192628" y="3982692"/>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6192628" y="4187935"/>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6192628" y="4393178"/>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Left-Right Arrow 8"/>
          <p:cNvSpPr/>
          <p:nvPr/>
        </p:nvSpPr>
        <p:spPr>
          <a:xfrm>
            <a:off x="2362200" y="3200400"/>
            <a:ext cx="2590800" cy="304799"/>
          </a:xfrm>
          <a:prstGeom prst="leftRightArrow">
            <a:avLst>
              <a:gd name="adj1" fmla="val 37679"/>
              <a:gd name="adj2" fmla="val 39596"/>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descr="cage-rack-mountable-server-clip-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546" y="2474374"/>
            <a:ext cx="2472054" cy="539543"/>
          </a:xfrm>
          <a:prstGeom prst="rect">
            <a:avLst/>
          </a:prstGeom>
        </p:spPr>
      </p:pic>
      <p:pic>
        <p:nvPicPr>
          <p:cNvPr id="17" name="Picture 16" descr="cage-rack-mountable-server-clip-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546" y="3422857"/>
            <a:ext cx="2472054" cy="539543"/>
          </a:xfrm>
          <a:prstGeom prst="rect">
            <a:avLst/>
          </a:prstGeom>
        </p:spPr>
      </p:pic>
      <p:pic>
        <p:nvPicPr>
          <p:cNvPr id="15" name="Picture 14" descr="cage-rack-mountable-server-clip-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546" y="4603627"/>
            <a:ext cx="2472054" cy="539543"/>
          </a:xfrm>
          <a:prstGeom prst="rect">
            <a:avLst/>
          </a:prstGeom>
        </p:spPr>
      </p:pic>
      <p:sp>
        <p:nvSpPr>
          <p:cNvPr id="18" name="Rectangle 17"/>
          <p:cNvSpPr/>
          <p:nvPr/>
        </p:nvSpPr>
        <p:spPr>
          <a:xfrm>
            <a:off x="5442921" y="3123543"/>
            <a:ext cx="1032865" cy="560617"/>
          </a:xfrm>
          <a:prstGeom prst="rect">
            <a:avLst/>
          </a:prstGeom>
          <a:solidFill>
            <a:schemeClr val="accent3">
              <a:lumMod val="20000"/>
              <a:lumOff val="8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b="1" dirty="0" smtClean="0">
                <a:solidFill>
                  <a:srgbClr val="000000"/>
                </a:solidFill>
              </a:rPr>
              <a:t>Udom0</a:t>
            </a:r>
          </a:p>
        </p:txBody>
      </p:sp>
      <p:pic>
        <p:nvPicPr>
          <p:cNvPr id="14" name="Picture 13" descr="man01.sv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405" y="2667000"/>
            <a:ext cx="634195" cy="1350824"/>
          </a:xfrm>
          <a:prstGeom prst="rect">
            <a:avLst/>
          </a:prstGeom>
        </p:spPr>
      </p:pic>
      <p:grpSp>
        <p:nvGrpSpPr>
          <p:cNvPr id="3" name="Group 2"/>
          <p:cNvGrpSpPr/>
          <p:nvPr/>
        </p:nvGrpSpPr>
        <p:grpSpPr>
          <a:xfrm>
            <a:off x="2368342" y="2175060"/>
            <a:ext cx="4107444" cy="802031"/>
            <a:chOff x="2368342" y="2175060"/>
            <a:chExt cx="4107444" cy="802031"/>
          </a:xfrm>
        </p:grpSpPr>
        <p:sp>
          <p:nvSpPr>
            <p:cNvPr id="20" name="Rectangle 19"/>
            <p:cNvSpPr/>
            <p:nvPr/>
          </p:nvSpPr>
          <p:spPr>
            <a:xfrm>
              <a:off x="5442921" y="2175060"/>
              <a:ext cx="1032865" cy="560617"/>
            </a:xfrm>
            <a:prstGeom prst="rect">
              <a:avLst/>
            </a:prstGeom>
            <a:solidFill>
              <a:schemeClr val="accent3">
                <a:lumMod val="20000"/>
                <a:lumOff val="8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b="1" dirty="0" smtClean="0">
                  <a:solidFill>
                    <a:srgbClr val="000000"/>
                  </a:solidFill>
                </a:rPr>
                <a:t>Udom0</a:t>
              </a:r>
            </a:p>
          </p:txBody>
        </p:sp>
        <p:sp>
          <p:nvSpPr>
            <p:cNvPr id="28" name="Left-Right Arrow 27"/>
            <p:cNvSpPr/>
            <p:nvPr/>
          </p:nvSpPr>
          <p:spPr>
            <a:xfrm rot="20972420">
              <a:off x="2368342" y="2672292"/>
              <a:ext cx="2590800" cy="304799"/>
            </a:xfrm>
            <a:prstGeom prst="leftRightArrow">
              <a:avLst>
                <a:gd name="adj1" fmla="val 37679"/>
                <a:gd name="adj2" fmla="val 39596"/>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6" name="Content Placeholder 2"/>
          <p:cNvSpPr>
            <a:spLocks noGrp="1"/>
          </p:cNvSpPr>
          <p:nvPr>
            <p:ph idx="1"/>
          </p:nvPr>
        </p:nvSpPr>
        <p:spPr>
          <a:xfrm>
            <a:off x="152400" y="4694237"/>
            <a:ext cx="5257800" cy="1630363"/>
          </a:xfrm>
        </p:spPr>
        <p:txBody>
          <a:bodyPr>
            <a:normAutofit/>
          </a:bodyPr>
          <a:lstStyle/>
          <a:p>
            <a:pPr marL="514350" indent="-514350">
              <a:buFont typeface="+mj-lt"/>
              <a:buAutoNum type="arabicPeriod"/>
            </a:pPr>
            <a:r>
              <a:rPr lang="en-US" sz="2800" b="1" dirty="0" smtClean="0">
                <a:solidFill>
                  <a:srgbClr val="FF0000"/>
                </a:solidFill>
              </a:rPr>
              <a:t>Complicates management</a:t>
            </a:r>
          </a:p>
          <a:p>
            <a:pPr marL="514350" indent="-514350">
              <a:buFont typeface="+mj-lt"/>
              <a:buAutoNum type="arabicPeriod"/>
            </a:pPr>
            <a:r>
              <a:rPr lang="en-US" sz="2800" b="1" dirty="0" smtClean="0">
                <a:solidFill>
                  <a:srgbClr val="FF0000"/>
                </a:solidFill>
              </a:rPr>
              <a:t>Malicious user</a:t>
            </a:r>
            <a:endParaRPr lang="en-US" sz="2800" b="1" dirty="0">
              <a:solidFill>
                <a:srgbClr val="FF0000"/>
              </a:solidFill>
            </a:endParaRPr>
          </a:p>
        </p:txBody>
      </p:sp>
      <p:pic>
        <p:nvPicPr>
          <p:cNvPr id="29" name="Picture 11" descr="C:\Documents and Settings\Andres Lagar-Cavilla\Local Settings\Temporary Internet Files\Content.IE5\SPYJ01YN\dglxasset[3].aspx"/>
          <p:cNvPicPr>
            <a:picLocks noChangeAspect="1" noChangeArrowheads="1"/>
          </p:cNvPicPr>
          <p:nvPr/>
        </p:nvPicPr>
        <p:blipFill>
          <a:blip r:embed="rId4" cstate="print"/>
          <a:srcRect/>
          <a:stretch>
            <a:fillRect/>
          </a:stretch>
        </p:blipFill>
        <p:spPr bwMode="auto">
          <a:xfrm>
            <a:off x="914400" y="2286000"/>
            <a:ext cx="1978338" cy="2143820"/>
          </a:xfrm>
          <a:prstGeom prst="rect">
            <a:avLst/>
          </a:prstGeom>
          <a:noFill/>
        </p:spPr>
      </p:pic>
    </p:spTree>
    <p:extLst>
      <p:ext uri="{BB962C8B-B14F-4D97-AF65-F5344CB8AC3E}">
        <p14:creationId xmlns:p14="http://schemas.microsoft.com/office/powerpoint/2010/main" val="2701044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SSC Control Plane</a:t>
            </a:r>
            <a:endParaRPr lang="en-US" dirty="0"/>
          </a:p>
        </p:txBody>
      </p:sp>
      <p:sp>
        <p:nvSpPr>
          <p:cNvPr id="3" name="Content Placeholder 2"/>
          <p:cNvSpPr>
            <a:spLocks noGrp="1"/>
          </p:cNvSpPr>
          <p:nvPr>
            <p:ph idx="1"/>
          </p:nvPr>
        </p:nvSpPr>
        <p:spPr/>
        <p:txBody>
          <a:bodyPr/>
          <a:lstStyle/>
          <a:p>
            <a:r>
              <a:rPr lang="en-US" dirty="0" smtClean="0"/>
              <a:t>VM specifications</a:t>
            </a:r>
          </a:p>
          <a:p>
            <a:r>
              <a:rPr lang="en-US" dirty="0" smtClean="0"/>
              <a:t>Dashboard VM</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32</a:t>
            </a:fld>
            <a:endParaRPr lang="en-US"/>
          </a:p>
        </p:txBody>
      </p:sp>
    </p:spTree>
    <p:extLst>
      <p:ext uri="{BB962C8B-B14F-4D97-AF65-F5344CB8AC3E}">
        <p14:creationId xmlns:p14="http://schemas.microsoft.com/office/powerpoint/2010/main" val="317150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specifications</a:t>
            </a:r>
            <a:endParaRPr lang="en-US" dirty="0"/>
          </a:p>
        </p:txBody>
      </p:sp>
      <p:sp>
        <p:nvSpPr>
          <p:cNvPr id="3" name="Content Placeholder 2"/>
          <p:cNvSpPr>
            <a:spLocks noGrp="1"/>
          </p:cNvSpPr>
          <p:nvPr>
            <p:ph idx="1"/>
          </p:nvPr>
        </p:nvSpPr>
        <p:spPr/>
        <p:txBody>
          <a:bodyPr>
            <a:normAutofit/>
          </a:bodyPr>
          <a:lstStyle/>
          <a:p>
            <a:r>
              <a:rPr lang="en-US" dirty="0" smtClean="0"/>
              <a:t>Relationship among </a:t>
            </a:r>
            <a:r>
              <a:rPr lang="en-US" dirty="0" err="1" smtClean="0"/>
              <a:t>VMs</a:t>
            </a:r>
            <a:endParaRPr lang="en-US" dirty="0" smtClean="0"/>
          </a:p>
          <a:p>
            <a:pPr lvl="1"/>
            <a:r>
              <a:rPr lang="en-US" dirty="0" err="1" smtClean="0"/>
              <a:t>Grant_privilege</a:t>
            </a:r>
            <a:r>
              <a:rPr lang="en-US" dirty="0" smtClean="0"/>
              <a:t> (VM</a:t>
            </a:r>
            <a:r>
              <a:rPr lang="en-US" baseline="-25000" dirty="0" smtClean="0"/>
              <a:t>1</a:t>
            </a:r>
            <a:r>
              <a:rPr lang="en-US" dirty="0" smtClean="0"/>
              <a:t>, VM</a:t>
            </a:r>
            <a:r>
              <a:rPr lang="en-US" baseline="-25000" dirty="0" smtClean="0"/>
              <a:t>2</a:t>
            </a:r>
            <a:r>
              <a:rPr lang="en-US" dirty="0" smtClean="0"/>
              <a:t>)</a:t>
            </a:r>
          </a:p>
          <a:p>
            <a:pPr lvl="1"/>
            <a:r>
              <a:rPr lang="en-US" dirty="0" err="1" smtClean="0"/>
              <a:t>Set_backend</a:t>
            </a:r>
            <a:r>
              <a:rPr lang="en-US" dirty="0" smtClean="0"/>
              <a:t>(VM</a:t>
            </a:r>
            <a:r>
              <a:rPr lang="en-US" baseline="-25000" dirty="0" smtClean="0"/>
              <a:t>1</a:t>
            </a:r>
            <a:r>
              <a:rPr lang="en-US" dirty="0" smtClean="0"/>
              <a:t>, VM</a:t>
            </a:r>
            <a:r>
              <a:rPr lang="en-US" baseline="-25000" dirty="0" smtClean="0"/>
              <a:t>2</a:t>
            </a:r>
            <a:r>
              <a:rPr lang="en-US" dirty="0" smtClean="0"/>
              <a:t>, [</a:t>
            </a:r>
            <a:r>
              <a:rPr lang="en-US" dirty="0" err="1" smtClean="0"/>
              <a:t>storage|network</a:t>
            </a:r>
            <a:r>
              <a:rPr lang="en-US" dirty="0" smtClean="0"/>
              <a:t>])</a:t>
            </a:r>
          </a:p>
          <a:p>
            <a:pPr lvl="1"/>
            <a:r>
              <a:rPr lang="en-US" dirty="0" smtClean="0"/>
              <a:t>Combination of above</a:t>
            </a:r>
          </a:p>
          <a:p>
            <a:r>
              <a:rPr lang="en-US" dirty="0" smtClean="0"/>
              <a:t>Examples</a:t>
            </a:r>
          </a:p>
          <a:p>
            <a:pPr lvl="1"/>
            <a:r>
              <a:rPr lang="en-US" dirty="0" err="1"/>
              <a:t>Grant_privilege</a:t>
            </a:r>
            <a:r>
              <a:rPr lang="en-US" dirty="0"/>
              <a:t>(</a:t>
            </a:r>
            <a:r>
              <a:rPr lang="en-US" dirty="0" err="1">
                <a:solidFill>
                  <a:srgbClr val="FF0000"/>
                </a:solidFill>
              </a:rPr>
              <a:t>RootkitVM</a:t>
            </a:r>
            <a:r>
              <a:rPr lang="en-US" dirty="0"/>
              <a:t>, </a:t>
            </a:r>
            <a:r>
              <a:rPr lang="en-US" dirty="0" err="1">
                <a:solidFill>
                  <a:srgbClr val="FF0000"/>
                </a:solidFill>
              </a:rPr>
              <a:t>WorkVM</a:t>
            </a:r>
            <a:r>
              <a:rPr lang="en-US" dirty="0"/>
              <a:t>)</a:t>
            </a:r>
          </a:p>
          <a:p>
            <a:pPr lvl="1"/>
            <a:r>
              <a:rPr lang="en-US" dirty="0" err="1"/>
              <a:t>Set_backend</a:t>
            </a:r>
            <a:r>
              <a:rPr lang="en-US" dirty="0"/>
              <a:t>(</a:t>
            </a:r>
            <a:r>
              <a:rPr lang="en-US" dirty="0">
                <a:solidFill>
                  <a:srgbClr val="FF0000"/>
                </a:solidFill>
              </a:rPr>
              <a:t>Snort-VM</a:t>
            </a:r>
            <a:r>
              <a:rPr lang="en-US" dirty="0"/>
              <a:t>, </a:t>
            </a:r>
            <a:r>
              <a:rPr lang="en-US" dirty="0" err="1">
                <a:solidFill>
                  <a:srgbClr val="FF0000"/>
                </a:solidFill>
              </a:rPr>
              <a:t>WorkVM</a:t>
            </a:r>
            <a:r>
              <a:rPr lang="en-US" dirty="0"/>
              <a:t>, network)</a:t>
            </a:r>
          </a:p>
        </p:txBody>
      </p:sp>
    </p:spTree>
    <p:extLst>
      <p:ext uri="{BB962C8B-B14F-4D97-AF65-F5344CB8AC3E}">
        <p14:creationId xmlns:p14="http://schemas.microsoft.com/office/powerpoint/2010/main" val="1704366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Dashboard-VM</a:t>
            </a:r>
            <a:endParaRPr lang="en-US" dirty="0"/>
          </a:p>
        </p:txBody>
      </p:sp>
      <p:sp>
        <p:nvSpPr>
          <p:cNvPr id="27" name="Right Arrow 26"/>
          <p:cNvSpPr/>
          <p:nvPr/>
        </p:nvSpPr>
        <p:spPr>
          <a:xfrm>
            <a:off x="4724400" y="3810000"/>
            <a:ext cx="1295400" cy="1219200"/>
          </a:xfrm>
          <a:prstGeom prst="rightArrow">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acts as Client</a:t>
            </a:r>
            <a:endParaRPr lang="en-US" sz="2200" b="1" dirty="0">
              <a:solidFill>
                <a:schemeClr val="tx1"/>
              </a:solidFill>
            </a:endParaRPr>
          </a:p>
        </p:txBody>
      </p:sp>
      <p:grpSp>
        <p:nvGrpSpPr>
          <p:cNvPr id="4" name="Group 29"/>
          <p:cNvGrpSpPr/>
          <p:nvPr/>
        </p:nvGrpSpPr>
        <p:grpSpPr>
          <a:xfrm>
            <a:off x="304800" y="1600200"/>
            <a:ext cx="2895600" cy="3541931"/>
            <a:chOff x="304800" y="1600200"/>
            <a:chExt cx="2895600" cy="3541931"/>
          </a:xfrm>
        </p:grpSpPr>
        <p:grpSp>
          <p:nvGrpSpPr>
            <p:cNvPr id="8" name="Group 21"/>
            <p:cNvGrpSpPr/>
            <p:nvPr/>
          </p:nvGrpSpPr>
          <p:grpSpPr>
            <a:xfrm>
              <a:off x="304800" y="1600200"/>
              <a:ext cx="2438400" cy="1981200"/>
              <a:chOff x="304800" y="1524000"/>
              <a:chExt cx="2438400" cy="1981200"/>
            </a:xfrm>
          </p:grpSpPr>
          <p:sp>
            <p:nvSpPr>
              <p:cNvPr id="16" name="Rectangular Callout 15"/>
              <p:cNvSpPr/>
              <p:nvPr/>
            </p:nvSpPr>
            <p:spPr>
              <a:xfrm>
                <a:off x="304800" y="1524000"/>
                <a:ext cx="2438400" cy="1981200"/>
              </a:xfrm>
              <a:prstGeom prst="wedgeRectCallou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57200" y="1600200"/>
                <a:ext cx="1009367" cy="8382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Web</a:t>
                </a:r>
              </a:p>
              <a:p>
                <a:pPr algn="ctr"/>
                <a:r>
                  <a:rPr lang="en-US" sz="2400" b="1" dirty="0" smtClean="0">
                    <a:solidFill>
                      <a:schemeClr val="tx1"/>
                    </a:solidFill>
                  </a:rPr>
                  <a:t>Server</a:t>
                </a:r>
              </a:p>
            </p:txBody>
          </p:sp>
          <p:sp>
            <p:nvSpPr>
              <p:cNvPr id="19" name="Rectangle 18"/>
              <p:cNvSpPr/>
              <p:nvPr/>
            </p:nvSpPr>
            <p:spPr>
              <a:xfrm>
                <a:off x="1581433" y="1600200"/>
                <a:ext cx="1009367" cy="8382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App</a:t>
                </a:r>
              </a:p>
              <a:p>
                <a:pPr algn="ctr"/>
                <a:r>
                  <a:rPr lang="en-US" sz="2400" b="1" dirty="0" smtClean="0">
                    <a:solidFill>
                      <a:schemeClr val="tx1"/>
                    </a:solidFill>
                  </a:rPr>
                  <a:t>Server</a:t>
                </a:r>
              </a:p>
            </p:txBody>
          </p:sp>
          <p:sp>
            <p:nvSpPr>
              <p:cNvPr id="20" name="Rectangle 19"/>
              <p:cNvSpPr/>
              <p:nvPr/>
            </p:nvSpPr>
            <p:spPr>
              <a:xfrm>
                <a:off x="457200" y="2514600"/>
                <a:ext cx="1009367" cy="838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2400" b="1" dirty="0" smtClean="0">
                    <a:solidFill>
                      <a:schemeClr val="tx1"/>
                    </a:solidFill>
                  </a:rPr>
                  <a:t>App</a:t>
                </a:r>
              </a:p>
              <a:p>
                <a:pPr algn="ctr"/>
                <a:r>
                  <a:rPr lang="en-US" sz="2400" b="1" dirty="0" smtClean="0">
                    <a:solidFill>
                      <a:schemeClr val="tx1"/>
                    </a:solidFill>
                  </a:rPr>
                  <a:t>firewall</a:t>
                </a:r>
              </a:p>
            </p:txBody>
          </p:sp>
          <p:sp>
            <p:nvSpPr>
              <p:cNvPr id="21" name="Rectangle 20"/>
              <p:cNvSpPr/>
              <p:nvPr/>
            </p:nvSpPr>
            <p:spPr>
              <a:xfrm>
                <a:off x="1600200" y="2514600"/>
                <a:ext cx="1009367" cy="838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NACL</a:t>
                </a:r>
              </a:p>
            </p:txBody>
          </p:sp>
        </p:grpSp>
        <p:grpSp>
          <p:nvGrpSpPr>
            <p:cNvPr id="10" name="Group 28"/>
            <p:cNvGrpSpPr/>
            <p:nvPr/>
          </p:nvGrpSpPr>
          <p:grpSpPr>
            <a:xfrm>
              <a:off x="1219200" y="4036367"/>
              <a:ext cx="1981200" cy="1105764"/>
              <a:chOff x="1219200" y="4036367"/>
              <a:chExt cx="1981200" cy="1105764"/>
            </a:xfrm>
          </p:grpSpPr>
          <p:sp>
            <p:nvSpPr>
              <p:cNvPr id="17" name="Left Arrow 16"/>
              <p:cNvSpPr/>
              <p:nvPr/>
            </p:nvSpPr>
            <p:spPr>
              <a:xfrm>
                <a:off x="1219200" y="4036367"/>
                <a:ext cx="1524000" cy="733663"/>
              </a:xfrm>
              <a:prstGeom prst="leftArrow">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endParaRPr lang="en-US" b="1" dirty="0">
                  <a:solidFill>
                    <a:srgbClr val="000000"/>
                  </a:solidFill>
                </a:endParaRPr>
              </a:p>
            </p:txBody>
          </p:sp>
          <p:sp>
            <p:nvSpPr>
              <p:cNvPr id="23" name="TextBox 22"/>
              <p:cNvSpPr txBox="1"/>
              <p:nvPr/>
            </p:nvSpPr>
            <p:spPr>
              <a:xfrm>
                <a:off x="1371600" y="4191000"/>
                <a:ext cx="1437338" cy="646331"/>
              </a:xfrm>
              <a:prstGeom prst="rect">
                <a:avLst/>
              </a:prstGeom>
              <a:noFill/>
            </p:spPr>
            <p:txBody>
              <a:bodyPr wrap="square" rtlCol="0">
                <a:spAutoFit/>
              </a:bodyPr>
              <a:lstStyle/>
              <a:p>
                <a:pPr algn="ctr"/>
                <a:r>
                  <a:rPr lang="en-US" b="1" dirty="0" smtClean="0">
                    <a:solidFill>
                      <a:srgbClr val="000000"/>
                    </a:solidFill>
                  </a:rPr>
                  <a:t>Consolidated</a:t>
                </a:r>
              </a:p>
              <a:p>
                <a:endParaRPr lang="en-US" dirty="0"/>
              </a:p>
            </p:txBody>
          </p:sp>
          <p:sp>
            <p:nvSpPr>
              <p:cNvPr id="28" name="TextBox 27"/>
              <p:cNvSpPr txBox="1"/>
              <p:nvPr/>
            </p:nvSpPr>
            <p:spPr>
              <a:xfrm>
                <a:off x="1763062" y="4495800"/>
                <a:ext cx="1437338" cy="646331"/>
              </a:xfrm>
              <a:prstGeom prst="rect">
                <a:avLst/>
              </a:prstGeom>
              <a:noFill/>
            </p:spPr>
            <p:txBody>
              <a:bodyPr wrap="square" rtlCol="0">
                <a:spAutoFit/>
              </a:bodyPr>
              <a:lstStyle/>
              <a:p>
                <a:r>
                  <a:rPr lang="en-US" b="1" dirty="0" smtClean="0">
                    <a:solidFill>
                      <a:srgbClr val="000000"/>
                    </a:solidFill>
                  </a:rPr>
                  <a:t>View</a:t>
                </a:r>
              </a:p>
              <a:p>
                <a:endParaRPr lang="en-US" dirty="0"/>
              </a:p>
            </p:txBody>
          </p:sp>
        </p:grpSp>
      </p:grpSp>
      <p:pic>
        <p:nvPicPr>
          <p:cNvPr id="25" name="Picture 24" descr="man01.sv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05" y="3810000"/>
            <a:ext cx="634195" cy="1350824"/>
          </a:xfrm>
          <a:prstGeom prst="rect">
            <a:avLst/>
          </a:prstGeom>
        </p:spPr>
      </p:pic>
      <p:sp>
        <p:nvSpPr>
          <p:cNvPr id="26" name="Cloud 25"/>
          <p:cNvSpPr/>
          <p:nvPr/>
        </p:nvSpPr>
        <p:spPr>
          <a:xfrm>
            <a:off x="3505200" y="1143000"/>
            <a:ext cx="5605344" cy="5245100"/>
          </a:xfrm>
          <a:prstGeom prst="clou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p:cNvSpPr/>
          <p:nvPr/>
        </p:nvSpPr>
        <p:spPr>
          <a:xfrm>
            <a:off x="6997372" y="3982692"/>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p:cNvSpPr/>
          <p:nvPr/>
        </p:nvSpPr>
        <p:spPr>
          <a:xfrm>
            <a:off x="6997372" y="4187935"/>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p:cNvSpPr/>
          <p:nvPr/>
        </p:nvSpPr>
        <p:spPr>
          <a:xfrm>
            <a:off x="6997372" y="4393178"/>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2" name="Picture 31" descr="cage-rack-mountable-server-clip-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346" y="2474374"/>
            <a:ext cx="2472054" cy="539543"/>
          </a:xfrm>
          <a:prstGeom prst="rect">
            <a:avLst/>
          </a:prstGeom>
        </p:spPr>
      </p:pic>
      <p:pic>
        <p:nvPicPr>
          <p:cNvPr id="33" name="Picture 32" descr="cage-rack-mountable-server-clip-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346" y="3422857"/>
            <a:ext cx="2472054" cy="539543"/>
          </a:xfrm>
          <a:prstGeom prst="rect">
            <a:avLst/>
          </a:prstGeom>
        </p:spPr>
      </p:pic>
      <p:pic>
        <p:nvPicPr>
          <p:cNvPr id="34" name="Picture 33" descr="cage-rack-mountable-server-clip-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346" y="4603627"/>
            <a:ext cx="2472054" cy="539543"/>
          </a:xfrm>
          <a:prstGeom prst="rect">
            <a:avLst/>
          </a:prstGeom>
        </p:spPr>
      </p:pic>
      <p:sp>
        <p:nvSpPr>
          <p:cNvPr id="7" name="Rectangle 6"/>
          <p:cNvSpPr/>
          <p:nvPr/>
        </p:nvSpPr>
        <p:spPr>
          <a:xfrm>
            <a:off x="2743200" y="3810000"/>
            <a:ext cx="1981200" cy="12192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600" b="1" dirty="0" smtClean="0">
                <a:solidFill>
                  <a:schemeClr val="tx1"/>
                </a:solidFill>
              </a:rPr>
              <a:t>Dashboard</a:t>
            </a:r>
          </a:p>
          <a:p>
            <a:pPr algn="ctr"/>
            <a:r>
              <a:rPr lang="en-US" sz="2600" b="1" dirty="0" smtClean="0">
                <a:solidFill>
                  <a:schemeClr val="tx1"/>
                </a:solidFill>
              </a:rPr>
              <a:t>VM</a:t>
            </a:r>
            <a:endParaRPr lang="en-US" sz="2600" b="1" dirty="0">
              <a:solidFill>
                <a:schemeClr val="tx1"/>
              </a:solidFill>
            </a:endParaRPr>
          </a:p>
        </p:txBody>
      </p:sp>
      <p:sp>
        <p:nvSpPr>
          <p:cNvPr id="9" name="TextBox 8"/>
          <p:cNvSpPr txBox="1"/>
          <p:nvPr/>
        </p:nvSpPr>
        <p:spPr>
          <a:xfrm>
            <a:off x="4648200" y="5562600"/>
            <a:ext cx="3408205" cy="553998"/>
          </a:xfrm>
          <a:prstGeom prst="rect">
            <a:avLst/>
          </a:prstGeom>
          <a:solidFill>
            <a:schemeClr val="bg1"/>
          </a:solidFill>
        </p:spPr>
        <p:txBody>
          <a:bodyPr wrap="none" rtlCol="0">
            <a:spAutoFit/>
          </a:bodyPr>
          <a:lstStyle/>
          <a:p>
            <a:r>
              <a:rPr lang="en-US" sz="3000" b="1" dirty="0" smtClean="0"/>
              <a:t>Cloud Infrastructure</a:t>
            </a:r>
            <a:endParaRPr lang="en-US" sz="3000" b="1" dirty="0"/>
          </a:p>
        </p:txBody>
      </p:sp>
      <p:sp>
        <p:nvSpPr>
          <p:cNvPr id="35" name="Slide Number Placeholder 3"/>
          <p:cNvSpPr>
            <a:spLocks noGrp="1"/>
          </p:cNvSpPr>
          <p:nvPr>
            <p:ph type="sldNum" sz="quarter" idx="12"/>
          </p:nvPr>
        </p:nvSpPr>
        <p:spPr>
          <a:xfrm>
            <a:off x="6553200" y="6356350"/>
            <a:ext cx="2133600" cy="365125"/>
          </a:xfrm>
        </p:spPr>
        <p:txBody>
          <a:bodyPr/>
          <a:lstStyle/>
          <a:p>
            <a:r>
              <a:rPr lang="en-US" dirty="0" smtClean="0"/>
              <a:t>33</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SSC Control Plane</a:t>
            </a:r>
            <a:endParaRPr lang="en-US" dirty="0"/>
          </a:p>
        </p:txBody>
      </p:sp>
      <p:sp>
        <p:nvSpPr>
          <p:cNvPr id="7" name="Rectangle 6"/>
          <p:cNvSpPr/>
          <p:nvPr/>
        </p:nvSpPr>
        <p:spPr>
          <a:xfrm>
            <a:off x="3352800" y="3810000"/>
            <a:ext cx="1981200" cy="12192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Dashboard</a:t>
            </a:r>
          </a:p>
          <a:p>
            <a:pPr algn="ctr"/>
            <a:r>
              <a:rPr lang="en-US" sz="2400" b="1" dirty="0" smtClean="0">
                <a:solidFill>
                  <a:schemeClr val="tx1"/>
                </a:solidFill>
              </a:rPr>
              <a:t>VM</a:t>
            </a:r>
            <a:endParaRPr lang="en-US" sz="2400" b="1" dirty="0">
              <a:solidFill>
                <a:schemeClr val="tx1"/>
              </a:solidFill>
            </a:endParaRPr>
          </a:p>
        </p:txBody>
      </p:sp>
      <p:sp>
        <p:nvSpPr>
          <p:cNvPr id="8" name="Rectangle 7"/>
          <p:cNvSpPr/>
          <p:nvPr/>
        </p:nvSpPr>
        <p:spPr>
          <a:xfrm>
            <a:off x="3429000" y="1600200"/>
            <a:ext cx="1905000" cy="96758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lnSpcReduction="10000"/>
          </a:bodyPr>
          <a:lstStyle/>
          <a:p>
            <a:pPr algn="ctr"/>
            <a:r>
              <a:rPr lang="en-US" sz="2900" b="1" dirty="0" smtClean="0">
                <a:solidFill>
                  <a:schemeClr val="tx1"/>
                </a:solidFill>
              </a:rPr>
              <a:t>Cloud</a:t>
            </a:r>
          </a:p>
          <a:p>
            <a:pPr algn="ctr"/>
            <a:r>
              <a:rPr lang="en-US" sz="2900" b="1" dirty="0" smtClean="0">
                <a:solidFill>
                  <a:schemeClr val="tx1"/>
                </a:solidFill>
              </a:rPr>
              <a:t>Controller</a:t>
            </a:r>
            <a:endParaRPr lang="en-US" sz="2900" b="1" dirty="0">
              <a:solidFill>
                <a:schemeClr val="tx1"/>
              </a:solidFill>
            </a:endParaRPr>
          </a:p>
        </p:txBody>
      </p:sp>
      <p:sp>
        <p:nvSpPr>
          <p:cNvPr id="9" name="TextBox 8"/>
          <p:cNvSpPr txBox="1"/>
          <p:nvPr/>
        </p:nvSpPr>
        <p:spPr>
          <a:xfrm>
            <a:off x="4114800" y="5486400"/>
            <a:ext cx="3408205" cy="553998"/>
          </a:xfrm>
          <a:prstGeom prst="rect">
            <a:avLst/>
          </a:prstGeom>
          <a:noFill/>
        </p:spPr>
        <p:txBody>
          <a:bodyPr wrap="none" rtlCol="0">
            <a:spAutoFit/>
          </a:bodyPr>
          <a:lstStyle/>
          <a:p>
            <a:r>
              <a:rPr lang="en-US" sz="3000" b="1" dirty="0" smtClean="0"/>
              <a:t>Cloud Infrastructure</a:t>
            </a:r>
            <a:endParaRPr lang="en-US" sz="3000" b="1" dirty="0"/>
          </a:p>
        </p:txBody>
      </p:sp>
      <p:sp>
        <p:nvSpPr>
          <p:cNvPr id="24" name="Left-Right Arrow 23"/>
          <p:cNvSpPr/>
          <p:nvPr/>
        </p:nvSpPr>
        <p:spPr>
          <a:xfrm rot="5400000">
            <a:off x="3810000" y="2895600"/>
            <a:ext cx="1219200" cy="609600"/>
          </a:xfrm>
          <a:prstGeom prst="lef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b="1" dirty="0">
              <a:solidFill>
                <a:schemeClr val="tx1"/>
              </a:solidFill>
            </a:endParaRPr>
          </a:p>
        </p:txBody>
      </p:sp>
      <p:sp>
        <p:nvSpPr>
          <p:cNvPr id="23" name="TextBox 22"/>
          <p:cNvSpPr txBox="1"/>
          <p:nvPr/>
        </p:nvSpPr>
        <p:spPr>
          <a:xfrm>
            <a:off x="2352675" y="4349750"/>
            <a:ext cx="184666" cy="369332"/>
          </a:xfrm>
          <a:prstGeom prst="rect">
            <a:avLst/>
          </a:prstGeom>
          <a:noFill/>
        </p:spPr>
        <p:txBody>
          <a:bodyPr wrap="none" rtlCol="0">
            <a:spAutoFit/>
          </a:bodyPr>
          <a:lstStyle/>
          <a:p>
            <a:endParaRPr lang="en-US" dirty="0"/>
          </a:p>
        </p:txBody>
      </p:sp>
      <p:sp>
        <p:nvSpPr>
          <p:cNvPr id="25" name="Right Arrow 24"/>
          <p:cNvSpPr/>
          <p:nvPr/>
        </p:nvSpPr>
        <p:spPr>
          <a:xfrm>
            <a:off x="1371600" y="4114800"/>
            <a:ext cx="1905000" cy="685800"/>
          </a:xfrm>
          <a:prstGeom prst="rightArrow">
            <a:avLst>
              <a:gd name="adj1" fmla="val 50000"/>
              <a:gd name="adj2" fmla="val 66204"/>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2400" b="1" dirty="0" smtClean="0">
                <a:solidFill>
                  <a:srgbClr val="000000"/>
                </a:solidFill>
              </a:rPr>
              <a:t>VM specs.</a:t>
            </a:r>
            <a:endParaRPr lang="en-US" sz="2400" b="1" dirty="0">
              <a:solidFill>
                <a:srgbClr val="000000"/>
              </a:solidFill>
            </a:endParaRPr>
          </a:p>
        </p:txBody>
      </p:sp>
      <p:sp>
        <p:nvSpPr>
          <p:cNvPr id="29" name="TextBox 28"/>
          <p:cNvSpPr txBox="1"/>
          <p:nvPr/>
        </p:nvSpPr>
        <p:spPr>
          <a:xfrm>
            <a:off x="3505200" y="2971800"/>
            <a:ext cx="2056973" cy="461665"/>
          </a:xfrm>
          <a:prstGeom prst="rect">
            <a:avLst/>
          </a:prstGeom>
          <a:solidFill>
            <a:schemeClr val="bg1"/>
          </a:solidFill>
        </p:spPr>
        <p:txBody>
          <a:bodyPr wrap="none" rtlCol="0">
            <a:spAutoFit/>
          </a:bodyPr>
          <a:lstStyle/>
          <a:p>
            <a:r>
              <a:rPr lang="en-US" sz="2400" b="1" dirty="0" smtClean="0"/>
              <a:t>VM placement</a:t>
            </a:r>
            <a:endParaRPr lang="en-US" sz="2400" b="1" dirty="0"/>
          </a:p>
        </p:txBody>
      </p:sp>
      <p:sp>
        <p:nvSpPr>
          <p:cNvPr id="34" name="Right Arrow 33"/>
          <p:cNvSpPr/>
          <p:nvPr/>
        </p:nvSpPr>
        <p:spPr>
          <a:xfrm>
            <a:off x="5537749" y="4191000"/>
            <a:ext cx="914400" cy="457200"/>
          </a:xfrm>
          <a:prstGeom prst="rightArrow">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solidFill>
                <a:schemeClr val="tx1"/>
              </a:solidFill>
            </a:endParaRPr>
          </a:p>
        </p:txBody>
      </p:sp>
      <p:sp>
        <p:nvSpPr>
          <p:cNvPr id="35" name="Right Arrow 34"/>
          <p:cNvSpPr/>
          <p:nvPr/>
        </p:nvSpPr>
        <p:spPr>
          <a:xfrm rot="19658127">
            <a:off x="5537749" y="3372169"/>
            <a:ext cx="914400" cy="457200"/>
          </a:xfrm>
          <a:prstGeom prst="rightArrow">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solidFill>
                <a:schemeClr val="tx1"/>
              </a:solidFill>
            </a:endParaRPr>
          </a:p>
        </p:txBody>
      </p:sp>
      <p:pic>
        <p:nvPicPr>
          <p:cNvPr id="26" name="Picture 25" descr="man01.sv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05" y="3810000"/>
            <a:ext cx="634195" cy="1350824"/>
          </a:xfrm>
          <a:prstGeom prst="rect">
            <a:avLst/>
          </a:prstGeom>
        </p:spPr>
      </p:pic>
      <p:sp>
        <p:nvSpPr>
          <p:cNvPr id="28" name="Oval 27"/>
          <p:cNvSpPr/>
          <p:nvPr/>
        </p:nvSpPr>
        <p:spPr>
          <a:xfrm>
            <a:off x="7488226" y="3906492"/>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Oval 35"/>
          <p:cNvSpPr/>
          <p:nvPr/>
        </p:nvSpPr>
        <p:spPr>
          <a:xfrm>
            <a:off x="7488226" y="4111735"/>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Oval 36"/>
          <p:cNvSpPr/>
          <p:nvPr/>
        </p:nvSpPr>
        <p:spPr>
          <a:xfrm>
            <a:off x="7488226" y="4316978"/>
            <a:ext cx="102339" cy="1026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8" name="Picture 37" descr="cage-rack-mountable-server-clip-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290347"/>
            <a:ext cx="2472054" cy="539543"/>
          </a:xfrm>
          <a:prstGeom prst="rect">
            <a:avLst/>
          </a:prstGeom>
        </p:spPr>
      </p:pic>
      <p:pic>
        <p:nvPicPr>
          <p:cNvPr id="39" name="Picture 38" descr="cage-rack-mountable-server-clip-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3270457"/>
            <a:ext cx="2472054" cy="539543"/>
          </a:xfrm>
          <a:prstGeom prst="rect">
            <a:avLst/>
          </a:prstGeom>
        </p:spPr>
      </p:pic>
      <p:pic>
        <p:nvPicPr>
          <p:cNvPr id="40" name="Picture 39" descr="cage-rack-mountable-server-clip-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489657"/>
            <a:ext cx="2472054" cy="539543"/>
          </a:xfrm>
          <a:prstGeom prst="rect">
            <a:avLst/>
          </a:prstGeom>
        </p:spPr>
      </p:pic>
      <p:sp>
        <p:nvSpPr>
          <p:cNvPr id="41" name="Rectangle 40"/>
          <p:cNvSpPr/>
          <p:nvPr/>
        </p:nvSpPr>
        <p:spPr>
          <a:xfrm>
            <a:off x="6858000" y="4038600"/>
            <a:ext cx="1032865" cy="560617"/>
          </a:xfrm>
          <a:prstGeom prst="rect">
            <a:avLst/>
          </a:prstGeom>
          <a:solidFill>
            <a:schemeClr val="accent3">
              <a:lumMod val="20000"/>
              <a:lumOff val="8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b="1" dirty="0" smtClean="0">
                <a:solidFill>
                  <a:srgbClr val="000000"/>
                </a:solidFill>
              </a:rPr>
              <a:t>Udom0</a:t>
            </a:r>
          </a:p>
        </p:txBody>
      </p:sp>
      <p:sp>
        <p:nvSpPr>
          <p:cNvPr id="42" name="Rectangle 41"/>
          <p:cNvSpPr/>
          <p:nvPr/>
        </p:nvSpPr>
        <p:spPr>
          <a:xfrm>
            <a:off x="6858000" y="2971800"/>
            <a:ext cx="1032865" cy="560617"/>
          </a:xfrm>
          <a:prstGeom prst="rect">
            <a:avLst/>
          </a:prstGeom>
          <a:solidFill>
            <a:schemeClr val="accent3">
              <a:lumMod val="20000"/>
              <a:lumOff val="8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b="1" dirty="0" smtClean="0">
                <a:solidFill>
                  <a:srgbClr val="000000"/>
                </a:solidFill>
              </a:rPr>
              <a:t>Udom0</a:t>
            </a:r>
          </a:p>
        </p:txBody>
      </p:sp>
      <p:sp>
        <p:nvSpPr>
          <p:cNvPr id="43" name="Slide Number Placeholder 3"/>
          <p:cNvSpPr>
            <a:spLocks noGrp="1"/>
          </p:cNvSpPr>
          <p:nvPr>
            <p:ph type="sldNum" sz="quarter" idx="12"/>
          </p:nvPr>
        </p:nvSpPr>
        <p:spPr>
          <a:xfrm>
            <a:off x="6553200" y="6356350"/>
            <a:ext cx="2133600" cy="365125"/>
          </a:xfrm>
        </p:spPr>
        <p:txBody>
          <a:bodyPr/>
          <a:lstStyle/>
          <a:p>
            <a:r>
              <a:rPr lang="en-US" dirty="0" smtClean="0"/>
              <a:t>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9" grpId="0" animBg="1"/>
      <p:bldP spid="34" grpId="0" animBg="1"/>
      <p:bldP spid="35" grpId="0" animBg="1"/>
      <p:bldP spid="41"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Goals</a:t>
            </a:r>
          </a:p>
          <a:p>
            <a:pPr lvl="1"/>
            <a:r>
              <a:rPr lang="en-US" dirty="0" smtClean="0"/>
              <a:t>Services</a:t>
            </a:r>
          </a:p>
          <a:p>
            <a:pPr lvl="1"/>
            <a:r>
              <a:rPr lang="en-US" dirty="0"/>
              <a:t>O</a:t>
            </a:r>
            <a:r>
              <a:rPr lang="en-US" dirty="0" smtClean="0"/>
              <a:t>verhead of SSC</a:t>
            </a:r>
          </a:p>
          <a:p>
            <a:r>
              <a:rPr lang="en-US" dirty="0" smtClean="0"/>
              <a:t>Dell PowerEdge R610</a:t>
            </a:r>
          </a:p>
          <a:p>
            <a:pPr lvl="1"/>
            <a:r>
              <a:rPr lang="en-US" dirty="0" smtClean="0"/>
              <a:t>24 GB RAM, 8 cores</a:t>
            </a:r>
          </a:p>
          <a:p>
            <a:r>
              <a:rPr lang="en-US" dirty="0" smtClean="0"/>
              <a:t>All VMs (dom0, Sdom0, Udom0, SD)</a:t>
            </a:r>
          </a:p>
          <a:p>
            <a:pPr lvl="1"/>
            <a:r>
              <a:rPr lang="en-US" dirty="0" smtClean="0"/>
              <a:t>2 </a:t>
            </a:r>
            <a:r>
              <a:rPr lang="en-US" dirty="0" err="1" smtClean="0"/>
              <a:t>vcpus</a:t>
            </a:r>
            <a:r>
              <a:rPr lang="en-US" dirty="0" smtClean="0"/>
              <a:t>, 2 GB RAM</a:t>
            </a:r>
          </a:p>
        </p:txBody>
      </p:sp>
      <p:sp>
        <p:nvSpPr>
          <p:cNvPr id="4" name="Slide Number Placeholder 3"/>
          <p:cNvSpPr>
            <a:spLocks noGrp="1"/>
          </p:cNvSpPr>
          <p:nvPr>
            <p:ph type="sldNum" sz="quarter" idx="12"/>
          </p:nvPr>
        </p:nvSpPr>
        <p:spPr/>
        <p:txBody>
          <a:bodyPr/>
          <a:lstStyle/>
          <a:p>
            <a:fld id="{6A8F3F3F-29A0-4D8F-A269-EFC347BD3D0C}" type="slidenum">
              <a:rPr lang="en-US" smtClean="0"/>
              <a:pPr/>
              <a:t>36</a:t>
            </a:fld>
            <a:endParaRPr lang="en-US"/>
          </a:p>
        </p:txBody>
      </p:sp>
    </p:spTree>
    <p:extLst>
      <p:ext uri="{BB962C8B-B14F-4D97-AF65-F5344CB8AC3E}">
        <p14:creationId xmlns:p14="http://schemas.microsoft.com/office/powerpoint/2010/main" val="41843801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Case </a:t>
            </a:r>
            <a:r>
              <a:rPr lang="en-US" dirty="0"/>
              <a:t>s</a:t>
            </a:r>
            <a:r>
              <a:rPr lang="en-US" dirty="0" smtClean="0"/>
              <a:t>tudies: Service </a:t>
            </a:r>
            <a:r>
              <a:rPr lang="en-US" dirty="0" err="1" smtClean="0"/>
              <a:t>VMs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a:t>S</a:t>
            </a:r>
            <a:r>
              <a:rPr lang="en-US" dirty="0" smtClean="0"/>
              <a:t>torage services</a:t>
            </a:r>
          </a:p>
          <a:p>
            <a:pPr lvl="1"/>
            <a:r>
              <a:rPr lang="en-US" dirty="0" smtClean="0"/>
              <a:t>Encryption storage, Integrity checking</a:t>
            </a:r>
          </a:p>
          <a:p>
            <a:r>
              <a:rPr lang="en-US" dirty="0" smtClean="0"/>
              <a:t>Network services</a:t>
            </a:r>
          </a:p>
          <a:p>
            <a:pPr lvl="1"/>
            <a:r>
              <a:rPr lang="en-US" dirty="0" smtClean="0"/>
              <a:t>NACL, IDS/IPS, </a:t>
            </a:r>
            <a:r>
              <a:rPr lang="en-US" dirty="0" err="1" smtClean="0"/>
              <a:t>VMWall</a:t>
            </a:r>
            <a:r>
              <a:rPr lang="en-US" dirty="0" smtClean="0"/>
              <a:t>, Network Metering</a:t>
            </a:r>
          </a:p>
          <a:p>
            <a:r>
              <a:rPr lang="en-US" dirty="0" smtClean="0"/>
              <a:t>Security services</a:t>
            </a:r>
          </a:p>
          <a:p>
            <a:pPr lvl="1"/>
            <a:r>
              <a:rPr lang="en-US" dirty="0" smtClean="0"/>
              <a:t>Memory Introspection, </a:t>
            </a:r>
            <a:r>
              <a:rPr lang="en-US" dirty="0" err="1" smtClean="0"/>
              <a:t>Syscall</a:t>
            </a:r>
            <a:r>
              <a:rPr lang="en-US" dirty="0" smtClean="0"/>
              <a:t> monitor</a:t>
            </a:r>
          </a:p>
          <a:p>
            <a:r>
              <a:rPr lang="en-US" dirty="0" err="1" smtClean="0"/>
              <a:t>Checkpointing</a:t>
            </a:r>
            <a:r>
              <a:rPr lang="en-US" dirty="0" smtClean="0"/>
              <a:t> service</a:t>
            </a:r>
          </a:p>
          <a:p>
            <a:r>
              <a:rPr lang="en-US" dirty="0" smtClean="0"/>
              <a:t>Memory </a:t>
            </a:r>
            <a:r>
              <a:rPr lang="en-US" dirty="0" err="1" smtClean="0"/>
              <a:t>deduplication</a:t>
            </a:r>
            <a:endParaRPr lang="en-US" b="1" dirty="0" smtClean="0"/>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B2611D85-EC50-4AB4-BB03-2E66B74E2C25}" type="slidenum">
              <a:rPr lang="en-US" smtClean="0"/>
              <a:pPr/>
              <a:t>37</a:t>
            </a:fld>
            <a:endParaRPr lang="en-US"/>
          </a:p>
        </p:txBody>
      </p:sp>
    </p:spTree>
    <p:extLst>
      <p:ext uri="{BB962C8B-B14F-4D97-AF65-F5344CB8AC3E}">
        <p14:creationId xmlns:p14="http://schemas.microsoft.com/office/powerpoint/2010/main" val="27386465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Storage encryption service VM</a:t>
            </a:r>
            <a:endParaRPr lang="en-US" dirty="0"/>
          </a:p>
        </p:txBody>
      </p:sp>
      <p:sp>
        <p:nvSpPr>
          <p:cNvPr id="4" name="Rectangle 3"/>
          <p:cNvSpPr/>
          <p:nvPr/>
        </p:nvSpPr>
        <p:spPr>
          <a:xfrm>
            <a:off x="381000" y="1371600"/>
            <a:ext cx="1447800" cy="1219200"/>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b="1" dirty="0" smtClean="0">
                <a:solidFill>
                  <a:schemeClr val="tx1"/>
                </a:solidFill>
              </a:rPr>
              <a:t>Dom0</a:t>
            </a:r>
            <a:endParaRPr lang="en-US" sz="3000" b="1" baseline="-25000" dirty="0" smtClean="0">
              <a:solidFill>
                <a:schemeClr val="tx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2420324444"/>
              </p:ext>
            </p:extLst>
          </p:nvPr>
        </p:nvGraphicFramePr>
        <p:xfrm>
          <a:off x="533400" y="4419600"/>
          <a:ext cx="8153400" cy="1676400"/>
        </p:xfrm>
        <a:graphic>
          <a:graphicData uri="http://schemas.openxmlformats.org/drawingml/2006/table">
            <a:tbl>
              <a:tblPr firstRow="1" bandRow="1">
                <a:tableStyleId>{7E9639D4-E3E2-4D34-9284-5A2195B3D0D7}</a:tableStyleId>
              </a:tblPr>
              <a:tblGrid>
                <a:gridCol w="2057400"/>
                <a:gridCol w="3276600"/>
                <a:gridCol w="2819400"/>
              </a:tblGrid>
              <a:tr h="558800">
                <a:tc>
                  <a:txBody>
                    <a:bodyPr/>
                    <a:lstStyle/>
                    <a:p>
                      <a:pPr algn="ctr"/>
                      <a:r>
                        <a:rPr lang="en-US" sz="2800" dirty="0" smtClean="0"/>
                        <a:t>Platform</a:t>
                      </a:r>
                      <a:endParaRPr lang="en-US" sz="2800" dirty="0"/>
                    </a:p>
                  </a:txBody>
                  <a:tcPr/>
                </a:tc>
                <a:tc>
                  <a:txBody>
                    <a:bodyPr/>
                    <a:lstStyle/>
                    <a:p>
                      <a:pPr algn="ctr"/>
                      <a:r>
                        <a:rPr lang="en-US" sz="2800" dirty="0" smtClean="0"/>
                        <a:t>Unencrypted (MB/</a:t>
                      </a:r>
                      <a:r>
                        <a:rPr lang="en-US" sz="2800" dirty="0" err="1" smtClean="0"/>
                        <a:t>s</a:t>
                      </a:r>
                      <a:r>
                        <a:rPr lang="en-US" sz="2800" dirty="0" smtClean="0"/>
                        <a: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Encrypted (MB/</a:t>
                      </a:r>
                      <a:r>
                        <a:rPr lang="en-US" sz="2800" dirty="0" err="1" smtClean="0"/>
                        <a:t>s</a:t>
                      </a:r>
                      <a:r>
                        <a:rPr lang="en-US" sz="2800" dirty="0" smtClean="0"/>
                        <a:t>)</a:t>
                      </a:r>
                    </a:p>
                  </a:txBody>
                  <a:tcPr/>
                </a:tc>
              </a:tr>
              <a:tr h="558800">
                <a:tc>
                  <a:txBody>
                    <a:bodyPr/>
                    <a:lstStyle/>
                    <a:p>
                      <a:pPr algn="ctr"/>
                      <a:r>
                        <a:rPr lang="en-US" sz="2800" dirty="0" err="1" smtClean="0"/>
                        <a:t>Xen</a:t>
                      </a:r>
                      <a:r>
                        <a:rPr lang="en-US" sz="2800" dirty="0" smtClean="0"/>
                        <a:t>-legacy</a:t>
                      </a:r>
                      <a:endParaRPr lang="en-US" sz="2800" dirty="0"/>
                    </a:p>
                  </a:txBody>
                  <a:tcPr/>
                </a:tc>
                <a:tc>
                  <a:txBody>
                    <a:bodyPr/>
                    <a:lstStyle/>
                    <a:p>
                      <a:pPr algn="ctr"/>
                      <a:r>
                        <a:rPr lang="en-US" sz="2800" dirty="0" smtClean="0"/>
                        <a:t>81.72</a:t>
                      </a:r>
                      <a:endParaRPr lang="en-US" sz="2800" dirty="0"/>
                    </a:p>
                  </a:txBody>
                  <a:tcPr/>
                </a:tc>
                <a:tc>
                  <a:txBody>
                    <a:bodyPr/>
                    <a:lstStyle/>
                    <a:p>
                      <a:pPr algn="ctr"/>
                      <a:r>
                        <a:rPr lang="en-US" sz="2800" dirty="0" smtClean="0"/>
                        <a:t>71.90</a:t>
                      </a:r>
                      <a:endParaRPr lang="en-US" sz="2800" dirty="0"/>
                    </a:p>
                  </a:txBody>
                  <a:tcPr/>
                </a:tc>
              </a:tr>
              <a:tr h="558800">
                <a:tc>
                  <a:txBody>
                    <a:bodyPr/>
                    <a:lstStyle/>
                    <a:p>
                      <a:pPr algn="ctr"/>
                      <a:r>
                        <a:rPr lang="en-US" sz="2800" dirty="0" smtClean="0"/>
                        <a:t>Self-service</a:t>
                      </a:r>
                      <a:endParaRPr lang="en-US" sz="2800" dirty="0"/>
                    </a:p>
                  </a:txBody>
                  <a:tcPr/>
                </a:tc>
                <a:tc>
                  <a:txBody>
                    <a:bodyPr/>
                    <a:lstStyle/>
                    <a:p>
                      <a:pPr algn="ctr"/>
                      <a:r>
                        <a:rPr lang="en-US" sz="2800" dirty="0" smtClean="0"/>
                        <a:t>75.88 (7.1%)</a:t>
                      </a:r>
                      <a:endParaRPr lang="en-US" sz="2800" dirty="0"/>
                    </a:p>
                  </a:txBody>
                  <a:tcPr/>
                </a:tc>
                <a:tc>
                  <a:txBody>
                    <a:bodyPr/>
                    <a:lstStyle/>
                    <a:p>
                      <a:pPr algn="ctr"/>
                      <a:r>
                        <a:rPr lang="en-US" sz="2800" dirty="0" smtClean="0"/>
                        <a:t>70.64 (1.5%)</a:t>
                      </a:r>
                      <a:endParaRPr lang="en-US" sz="2800" dirty="0"/>
                    </a:p>
                  </a:txBody>
                  <a:tcPr/>
                </a:tc>
              </a:tr>
            </a:tbl>
          </a:graphicData>
        </a:graphic>
      </p:graphicFrame>
      <p:sp>
        <p:nvSpPr>
          <p:cNvPr id="3" name="Slide Number Placeholder 2"/>
          <p:cNvSpPr>
            <a:spLocks noGrp="1"/>
          </p:cNvSpPr>
          <p:nvPr>
            <p:ph type="sldNum" sz="quarter" idx="12"/>
          </p:nvPr>
        </p:nvSpPr>
        <p:spPr/>
        <p:txBody>
          <a:bodyPr/>
          <a:lstStyle/>
          <a:p>
            <a:fld id="{B2611D85-EC50-4AB4-BB03-2E66B74E2C25}" type="slidenum">
              <a:rPr lang="en-US" smtClean="0"/>
              <a:pPr/>
              <a:t>38</a:t>
            </a:fld>
            <a:endParaRPr lang="en-US"/>
          </a:p>
        </p:txBody>
      </p:sp>
      <p:sp>
        <p:nvSpPr>
          <p:cNvPr id="20" name="Left-Right Arrow 19"/>
          <p:cNvSpPr/>
          <p:nvPr/>
        </p:nvSpPr>
        <p:spPr>
          <a:xfrm rot="16200000">
            <a:off x="914402" y="2666999"/>
            <a:ext cx="457201" cy="30480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Magnetic Disk 20"/>
          <p:cNvSpPr/>
          <p:nvPr/>
        </p:nvSpPr>
        <p:spPr>
          <a:xfrm>
            <a:off x="685800" y="3081528"/>
            <a:ext cx="914400" cy="685800"/>
          </a:xfrm>
          <a:prstGeom prst="flowChartMagneticDisk">
            <a:avLst/>
          </a:prstGeom>
          <a:solidFill>
            <a:schemeClr val="tx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2200" b="1" dirty="0" smtClean="0">
                <a:solidFill>
                  <a:schemeClr val="tx1"/>
                </a:solidFill>
              </a:rPr>
              <a:t>Disk</a:t>
            </a:r>
            <a:endParaRPr lang="en-US" sz="2200" b="1" dirty="0">
              <a:solidFill>
                <a:schemeClr val="tx1"/>
              </a:solidFill>
            </a:endParaRPr>
          </a:p>
        </p:txBody>
      </p:sp>
      <p:sp>
        <p:nvSpPr>
          <p:cNvPr id="27" name="TextBox 26"/>
          <p:cNvSpPr txBox="1"/>
          <p:nvPr/>
        </p:nvSpPr>
        <p:spPr>
          <a:xfrm>
            <a:off x="536529" y="1944469"/>
            <a:ext cx="1368471" cy="646331"/>
          </a:xfrm>
          <a:prstGeom prst="rect">
            <a:avLst/>
          </a:prstGeom>
          <a:noFill/>
        </p:spPr>
        <p:txBody>
          <a:bodyPr wrap="none" rtlCol="0">
            <a:spAutoFit/>
          </a:bodyPr>
          <a:lstStyle/>
          <a:p>
            <a:r>
              <a:rPr lang="en-US" b="1" dirty="0" smtClean="0"/>
              <a:t>Encryption/ </a:t>
            </a:r>
          </a:p>
          <a:p>
            <a:r>
              <a:rPr lang="en-US" b="1" dirty="0" smtClean="0"/>
              <a:t>Decryption</a:t>
            </a:r>
            <a:endParaRPr lang="en-US" b="1" dirty="0"/>
          </a:p>
        </p:txBody>
      </p:sp>
      <p:sp>
        <p:nvSpPr>
          <p:cNvPr id="28" name="Rectangle 27"/>
          <p:cNvSpPr/>
          <p:nvPr/>
        </p:nvSpPr>
        <p:spPr>
          <a:xfrm>
            <a:off x="3657600" y="5029200"/>
            <a:ext cx="1143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705600" y="5029200"/>
            <a:ext cx="1143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352800" y="5562600"/>
            <a:ext cx="1828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324600" y="5562600"/>
            <a:ext cx="1905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209800" y="1600200"/>
            <a:ext cx="1295400" cy="9906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b="1" dirty="0" smtClean="0">
                <a:solidFill>
                  <a:schemeClr val="tx1"/>
                </a:solidFill>
              </a:rPr>
              <a:t>Work VM</a:t>
            </a:r>
            <a:endParaRPr lang="en-US" sz="3000" b="1" baseline="-25000" dirty="0" smtClean="0">
              <a:solidFill>
                <a:schemeClr val="tx1"/>
              </a:solidFill>
            </a:endParaRPr>
          </a:p>
        </p:txBody>
      </p:sp>
      <p:sp>
        <p:nvSpPr>
          <p:cNvPr id="35" name="Left-Right Arrow 34"/>
          <p:cNvSpPr/>
          <p:nvPr/>
        </p:nvSpPr>
        <p:spPr>
          <a:xfrm>
            <a:off x="1828800" y="2286000"/>
            <a:ext cx="381000" cy="3048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p:nvGrpSpPr>
        <p:grpSpPr>
          <a:xfrm>
            <a:off x="3505200" y="1447800"/>
            <a:ext cx="5867400" cy="2504420"/>
            <a:chOff x="3505200" y="1447800"/>
            <a:chExt cx="5867400" cy="2504420"/>
          </a:xfrm>
        </p:grpSpPr>
        <p:grpSp>
          <p:nvGrpSpPr>
            <p:cNvPr id="36" name="Group 35"/>
            <p:cNvGrpSpPr/>
            <p:nvPr/>
          </p:nvGrpSpPr>
          <p:grpSpPr>
            <a:xfrm>
              <a:off x="4191000" y="1447800"/>
              <a:ext cx="4800600" cy="1871470"/>
              <a:chOff x="4191000" y="1447800"/>
              <a:chExt cx="4800600" cy="1871470"/>
            </a:xfrm>
          </p:grpSpPr>
          <p:sp>
            <p:nvSpPr>
              <p:cNvPr id="5" name="Rectangle 4"/>
              <p:cNvSpPr/>
              <p:nvPr/>
            </p:nvSpPr>
            <p:spPr>
              <a:xfrm>
                <a:off x="6019800" y="1447800"/>
                <a:ext cx="1295400" cy="1219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200" b="1" dirty="0" smtClean="0">
                    <a:solidFill>
                      <a:schemeClr val="tx1"/>
                    </a:solidFill>
                  </a:rPr>
                  <a:t>Storage VM</a:t>
                </a:r>
              </a:p>
            </p:txBody>
          </p:sp>
          <p:sp>
            <p:nvSpPr>
              <p:cNvPr id="6" name="Rectangle 5"/>
              <p:cNvSpPr/>
              <p:nvPr/>
            </p:nvSpPr>
            <p:spPr>
              <a:xfrm>
                <a:off x="7696200" y="1600200"/>
                <a:ext cx="1295400" cy="9906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b="1" dirty="0" smtClean="0">
                    <a:solidFill>
                      <a:schemeClr val="tx1"/>
                    </a:solidFill>
                  </a:rPr>
                  <a:t>Work VM</a:t>
                </a:r>
                <a:endParaRPr lang="en-US" sz="3000" b="1" baseline="-25000" dirty="0" smtClean="0">
                  <a:solidFill>
                    <a:schemeClr val="tx1"/>
                  </a:solidFill>
                </a:endParaRPr>
              </a:p>
            </p:txBody>
          </p:sp>
          <p:sp>
            <p:nvSpPr>
              <p:cNvPr id="24" name="Left-Right Arrow 23"/>
              <p:cNvSpPr/>
              <p:nvPr/>
            </p:nvSpPr>
            <p:spPr>
              <a:xfrm>
                <a:off x="7315200" y="2286000"/>
                <a:ext cx="381000" cy="3048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p:cNvSpPr txBox="1"/>
              <p:nvPr/>
            </p:nvSpPr>
            <p:spPr>
              <a:xfrm>
                <a:off x="6022929" y="2020669"/>
                <a:ext cx="1368471" cy="646331"/>
              </a:xfrm>
              <a:prstGeom prst="rect">
                <a:avLst/>
              </a:prstGeom>
              <a:noFill/>
            </p:spPr>
            <p:txBody>
              <a:bodyPr wrap="none" rtlCol="0">
                <a:spAutoFit/>
              </a:bodyPr>
              <a:lstStyle/>
              <a:p>
                <a:r>
                  <a:rPr lang="en-US" b="1" dirty="0" smtClean="0"/>
                  <a:t>Encryption / </a:t>
                </a:r>
              </a:p>
              <a:p>
                <a:r>
                  <a:rPr lang="en-US" b="1" dirty="0" smtClean="0"/>
                  <a:t>Decryption</a:t>
                </a:r>
                <a:endParaRPr lang="en-US" b="1" dirty="0"/>
              </a:p>
            </p:txBody>
          </p:sp>
          <p:sp>
            <p:nvSpPr>
              <p:cNvPr id="23" name="Rectangle 22"/>
              <p:cNvSpPr/>
              <p:nvPr/>
            </p:nvSpPr>
            <p:spPr>
              <a:xfrm>
                <a:off x="4191000" y="1600200"/>
                <a:ext cx="1447800" cy="990600"/>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b="1" dirty="0" smtClean="0">
                    <a:solidFill>
                      <a:schemeClr val="tx1"/>
                    </a:solidFill>
                  </a:rPr>
                  <a:t>SDom0</a:t>
                </a:r>
                <a:endParaRPr lang="en-US" sz="3000" b="1" baseline="-25000" dirty="0" smtClean="0">
                  <a:solidFill>
                    <a:schemeClr val="tx1"/>
                  </a:solidFill>
                </a:endParaRPr>
              </a:p>
            </p:txBody>
          </p:sp>
          <p:sp>
            <p:nvSpPr>
              <p:cNvPr id="26" name="Left-Right Arrow 25"/>
              <p:cNvSpPr/>
              <p:nvPr/>
            </p:nvSpPr>
            <p:spPr>
              <a:xfrm rot="16200000">
                <a:off x="4800601" y="2666999"/>
                <a:ext cx="304799" cy="15240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Magnetic Disk 31"/>
              <p:cNvSpPr/>
              <p:nvPr/>
            </p:nvSpPr>
            <p:spPr>
              <a:xfrm>
                <a:off x="4495800" y="2895600"/>
                <a:ext cx="914400" cy="423670"/>
              </a:xfrm>
              <a:prstGeom prst="flowChartMagneticDisk">
                <a:avLst/>
              </a:prstGeom>
              <a:solidFill>
                <a:schemeClr val="tx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2200" b="1" dirty="0" smtClean="0">
                    <a:solidFill>
                      <a:schemeClr val="tx1"/>
                    </a:solidFill>
                  </a:rPr>
                  <a:t>Disk</a:t>
                </a:r>
                <a:endParaRPr lang="en-US" sz="2200" b="1" dirty="0">
                  <a:solidFill>
                    <a:schemeClr val="tx1"/>
                  </a:solidFill>
                </a:endParaRPr>
              </a:p>
            </p:txBody>
          </p:sp>
          <p:sp>
            <p:nvSpPr>
              <p:cNvPr id="33" name="Left-Right Arrow 32"/>
              <p:cNvSpPr/>
              <p:nvPr/>
            </p:nvSpPr>
            <p:spPr>
              <a:xfrm>
                <a:off x="5638800" y="2286000"/>
                <a:ext cx="381000" cy="3048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7" name="TextBox 6"/>
            <p:cNvSpPr txBox="1"/>
            <p:nvPr/>
          </p:nvSpPr>
          <p:spPr>
            <a:xfrm>
              <a:off x="3505200" y="3429000"/>
              <a:ext cx="5867400" cy="523220"/>
            </a:xfrm>
            <a:prstGeom prst="rect">
              <a:avLst/>
            </a:prstGeom>
            <a:noFill/>
          </p:spPr>
          <p:txBody>
            <a:bodyPr wrap="square" rtlCol="0">
              <a:spAutoFit/>
            </a:bodyPr>
            <a:lstStyle/>
            <a:p>
              <a:pPr marL="0" lvl="1"/>
              <a:r>
                <a:rPr lang="en-US" sz="2800" b="1" dirty="0" err="1"/>
                <a:t>Set_backend</a:t>
              </a:r>
              <a:r>
                <a:rPr lang="en-US" sz="2800" b="1" dirty="0" smtClean="0"/>
                <a:t>(</a:t>
              </a:r>
              <a:r>
                <a:rPr lang="en-US" sz="2800" b="1" dirty="0" err="1" smtClean="0">
                  <a:solidFill>
                    <a:srgbClr val="FF0000"/>
                  </a:solidFill>
                </a:rPr>
                <a:t>EncVM</a:t>
              </a:r>
              <a:r>
                <a:rPr lang="en-US" sz="2800" b="1" dirty="0"/>
                <a:t>, </a:t>
              </a:r>
              <a:r>
                <a:rPr lang="en-US" sz="2800" b="1" dirty="0" err="1">
                  <a:solidFill>
                    <a:srgbClr val="FF0000"/>
                  </a:solidFill>
                </a:rPr>
                <a:t>WorkVM</a:t>
              </a:r>
              <a:r>
                <a:rPr lang="en-US" sz="2800" b="1" dirty="0"/>
                <a:t>, </a:t>
              </a:r>
              <a:r>
                <a:rPr lang="en-US" sz="2800" b="1" dirty="0" smtClean="0"/>
                <a:t>disk)</a:t>
              </a:r>
              <a:endParaRPr lang="en-US" sz="2800" b="1" dirty="0"/>
            </a:p>
          </p:txBody>
        </p:sp>
      </p:grpSp>
    </p:spTree>
    <p:extLst>
      <p:ext uri="{BB962C8B-B14F-4D97-AF65-F5344CB8AC3E}">
        <p14:creationId xmlns:p14="http://schemas.microsoft.com/office/powerpoint/2010/main" val="17373194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Memory Introspection VM</a:t>
            </a:r>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746854077"/>
              </p:ext>
            </p:extLst>
          </p:nvPr>
        </p:nvGraphicFramePr>
        <p:xfrm>
          <a:off x="1905000" y="4114800"/>
          <a:ext cx="5334000" cy="1676400"/>
        </p:xfrm>
        <a:graphic>
          <a:graphicData uri="http://schemas.openxmlformats.org/drawingml/2006/table">
            <a:tbl>
              <a:tblPr firstRow="1" bandRow="1">
                <a:tableStyleId>{7E9639D4-E3E2-4D34-9284-5A2195B3D0D7}</a:tableStyleId>
              </a:tblPr>
              <a:tblGrid>
                <a:gridCol w="2057400"/>
                <a:gridCol w="3276600"/>
              </a:tblGrid>
              <a:tr h="558800">
                <a:tc>
                  <a:txBody>
                    <a:bodyPr/>
                    <a:lstStyle/>
                    <a:p>
                      <a:pPr algn="ctr"/>
                      <a:r>
                        <a:rPr lang="en-US" sz="2800" dirty="0" smtClean="0"/>
                        <a:t>Platform</a:t>
                      </a:r>
                      <a:endParaRPr lang="en-US" sz="2800" dirty="0"/>
                    </a:p>
                  </a:txBody>
                  <a:tcPr/>
                </a:tc>
                <a:tc>
                  <a:txBody>
                    <a:bodyPr/>
                    <a:lstStyle/>
                    <a:p>
                      <a:pPr algn="ctr"/>
                      <a:r>
                        <a:rPr lang="en-US" sz="2800" dirty="0" smtClean="0"/>
                        <a:t>VM boot time (sec)</a:t>
                      </a:r>
                      <a:endParaRPr lang="en-US" sz="2800" dirty="0"/>
                    </a:p>
                  </a:txBody>
                  <a:tcPr/>
                </a:tc>
              </a:tr>
              <a:tr h="558800">
                <a:tc>
                  <a:txBody>
                    <a:bodyPr/>
                    <a:lstStyle/>
                    <a:p>
                      <a:pPr algn="ctr"/>
                      <a:r>
                        <a:rPr lang="en-US" sz="2800" dirty="0" err="1" smtClean="0"/>
                        <a:t>Xen</a:t>
                      </a:r>
                      <a:r>
                        <a:rPr lang="en-US" sz="2800" dirty="0" smtClean="0"/>
                        <a:t>-legacy</a:t>
                      </a:r>
                      <a:endParaRPr lang="en-US" sz="2800" dirty="0"/>
                    </a:p>
                  </a:txBody>
                  <a:tcPr/>
                </a:tc>
                <a:tc>
                  <a:txBody>
                    <a:bodyPr/>
                    <a:lstStyle/>
                    <a:p>
                      <a:pPr algn="ctr"/>
                      <a:r>
                        <a:rPr lang="en-US" sz="2800" dirty="0" smtClean="0"/>
                        <a:t>6.471</a:t>
                      </a:r>
                      <a:endParaRPr lang="en-US" sz="2800" dirty="0"/>
                    </a:p>
                  </a:txBody>
                  <a:tcPr/>
                </a:tc>
              </a:tr>
              <a:tr h="558800">
                <a:tc>
                  <a:txBody>
                    <a:bodyPr/>
                    <a:lstStyle/>
                    <a:p>
                      <a:pPr algn="ctr"/>
                      <a:r>
                        <a:rPr lang="en-US" sz="2800" dirty="0" smtClean="0"/>
                        <a:t>Self-service</a:t>
                      </a:r>
                      <a:endParaRPr lang="en-US" sz="2800" dirty="0"/>
                    </a:p>
                  </a:txBody>
                  <a:tcPr/>
                </a:tc>
                <a:tc>
                  <a:txBody>
                    <a:bodyPr/>
                    <a:lstStyle/>
                    <a:p>
                      <a:pPr algn="ctr"/>
                      <a:r>
                        <a:rPr lang="en-US" sz="2800" dirty="0" smtClean="0"/>
                        <a:t>6.487 (0%)</a:t>
                      </a:r>
                      <a:endParaRPr lang="en-US" sz="2800" dirty="0"/>
                    </a:p>
                  </a:txBody>
                  <a:tcPr/>
                </a:tc>
              </a:tr>
            </a:tbl>
          </a:graphicData>
        </a:graphic>
      </p:graphicFrame>
      <p:sp>
        <p:nvSpPr>
          <p:cNvPr id="3" name="Slide Number Placeholder 2"/>
          <p:cNvSpPr>
            <a:spLocks noGrp="1"/>
          </p:cNvSpPr>
          <p:nvPr>
            <p:ph type="sldNum" sz="quarter" idx="12"/>
          </p:nvPr>
        </p:nvSpPr>
        <p:spPr/>
        <p:txBody>
          <a:bodyPr/>
          <a:lstStyle/>
          <a:p>
            <a:fld id="{B2611D85-EC50-4AB4-BB03-2E66B74E2C25}" type="slidenum">
              <a:rPr lang="en-US" smtClean="0"/>
              <a:pPr/>
              <a:t>39</a:t>
            </a:fld>
            <a:endParaRPr lang="en-US"/>
          </a:p>
        </p:txBody>
      </p:sp>
      <p:grpSp>
        <p:nvGrpSpPr>
          <p:cNvPr id="38" name="Group 37"/>
          <p:cNvGrpSpPr/>
          <p:nvPr/>
        </p:nvGrpSpPr>
        <p:grpSpPr>
          <a:xfrm>
            <a:off x="609600" y="1752600"/>
            <a:ext cx="3581400" cy="1295400"/>
            <a:chOff x="609600" y="1447800"/>
            <a:chExt cx="3581400" cy="1295400"/>
          </a:xfrm>
        </p:grpSpPr>
        <p:sp>
          <p:nvSpPr>
            <p:cNvPr id="4" name="Rectangle 3"/>
            <p:cNvSpPr/>
            <p:nvPr/>
          </p:nvSpPr>
          <p:spPr>
            <a:xfrm>
              <a:off x="609600" y="1447800"/>
              <a:ext cx="1447800" cy="1295400"/>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b="1" dirty="0" smtClean="0">
                  <a:solidFill>
                    <a:schemeClr val="tx1"/>
                  </a:solidFill>
                </a:rPr>
                <a:t>Dom0</a:t>
              </a:r>
              <a:endParaRPr lang="en-US" sz="3000" b="1" baseline="-25000" dirty="0" smtClean="0">
                <a:solidFill>
                  <a:schemeClr val="tx1"/>
                </a:solidFill>
              </a:endParaRPr>
            </a:p>
          </p:txBody>
        </p:sp>
        <p:sp>
          <p:nvSpPr>
            <p:cNvPr id="25" name="Rectangle 24"/>
            <p:cNvSpPr/>
            <p:nvPr/>
          </p:nvSpPr>
          <p:spPr>
            <a:xfrm>
              <a:off x="2743200" y="1447800"/>
              <a:ext cx="1447800" cy="12954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b="1" dirty="0" smtClean="0">
                  <a:solidFill>
                    <a:schemeClr val="tx1"/>
                  </a:solidFill>
                </a:rPr>
                <a:t>Work VM</a:t>
              </a:r>
              <a:endParaRPr lang="en-US" sz="3000" b="1" baseline="-25000" dirty="0" smtClean="0">
                <a:solidFill>
                  <a:schemeClr val="tx1"/>
                </a:solidFill>
              </a:endParaRPr>
            </a:p>
          </p:txBody>
        </p:sp>
        <p:sp>
          <p:nvSpPr>
            <p:cNvPr id="27" name="TextBox 26"/>
            <p:cNvSpPr txBox="1"/>
            <p:nvPr/>
          </p:nvSpPr>
          <p:spPr>
            <a:xfrm>
              <a:off x="841605" y="1981200"/>
              <a:ext cx="974433" cy="646331"/>
            </a:xfrm>
            <a:prstGeom prst="rect">
              <a:avLst/>
            </a:prstGeom>
            <a:noFill/>
            <a:ln>
              <a:solidFill>
                <a:schemeClr val="tx1"/>
              </a:solidFill>
              <a:prstDash val="sysDot"/>
            </a:ln>
          </p:spPr>
          <p:txBody>
            <a:bodyPr wrap="none" rtlCol="0">
              <a:spAutoFit/>
            </a:bodyPr>
            <a:lstStyle/>
            <a:p>
              <a:pPr algn="ctr"/>
              <a:r>
                <a:rPr lang="en-US" b="1" dirty="0" smtClean="0"/>
                <a:t>Security</a:t>
              </a:r>
            </a:p>
            <a:p>
              <a:pPr algn="ctr"/>
              <a:r>
                <a:rPr lang="en-US" b="1" dirty="0" smtClean="0"/>
                <a:t>daemon</a:t>
              </a:r>
              <a:endParaRPr lang="en-US" b="1" dirty="0"/>
            </a:p>
          </p:txBody>
        </p:sp>
        <p:sp>
          <p:nvSpPr>
            <p:cNvPr id="32" name="Right Arrow 31"/>
            <p:cNvSpPr/>
            <p:nvPr/>
          </p:nvSpPr>
          <p:spPr>
            <a:xfrm>
              <a:off x="1905000" y="2133600"/>
              <a:ext cx="838200" cy="3810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Rectangle 35"/>
          <p:cNvSpPr/>
          <p:nvPr/>
        </p:nvSpPr>
        <p:spPr>
          <a:xfrm>
            <a:off x="5029200" y="4724400"/>
            <a:ext cx="1143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724400" y="5334000"/>
            <a:ext cx="1676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3505200" y="1752600"/>
            <a:ext cx="6629400" cy="1894820"/>
            <a:chOff x="3505200" y="1752600"/>
            <a:chExt cx="6629400" cy="1894820"/>
          </a:xfrm>
        </p:grpSpPr>
        <p:grpSp>
          <p:nvGrpSpPr>
            <p:cNvPr id="35" name="Group 34"/>
            <p:cNvGrpSpPr/>
            <p:nvPr/>
          </p:nvGrpSpPr>
          <p:grpSpPr>
            <a:xfrm>
              <a:off x="4724400" y="1752600"/>
              <a:ext cx="3810000" cy="1295400"/>
              <a:chOff x="4724400" y="1447800"/>
              <a:chExt cx="3810000" cy="1295400"/>
            </a:xfrm>
          </p:grpSpPr>
          <p:sp>
            <p:nvSpPr>
              <p:cNvPr id="5" name="Rectangle 4"/>
              <p:cNvSpPr/>
              <p:nvPr/>
            </p:nvSpPr>
            <p:spPr>
              <a:xfrm>
                <a:off x="4724400" y="1447800"/>
                <a:ext cx="1752600" cy="1295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b="1" dirty="0" smtClean="0">
                    <a:solidFill>
                      <a:schemeClr val="tx1"/>
                    </a:solidFill>
                  </a:rPr>
                  <a:t>Security</a:t>
                </a:r>
              </a:p>
              <a:p>
                <a:pPr algn="ctr"/>
                <a:r>
                  <a:rPr lang="en-US" sz="3000" b="1" dirty="0" smtClean="0">
                    <a:solidFill>
                      <a:schemeClr val="tx1"/>
                    </a:solidFill>
                  </a:rPr>
                  <a:t>VM</a:t>
                </a:r>
              </a:p>
            </p:txBody>
          </p:sp>
          <p:sp>
            <p:nvSpPr>
              <p:cNvPr id="33" name="Rectangle 32"/>
              <p:cNvSpPr/>
              <p:nvPr/>
            </p:nvSpPr>
            <p:spPr>
              <a:xfrm>
                <a:off x="7086600" y="1447800"/>
                <a:ext cx="1447800" cy="12954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b="1" dirty="0" smtClean="0">
                    <a:solidFill>
                      <a:schemeClr val="tx1"/>
                    </a:solidFill>
                  </a:rPr>
                  <a:t>Work VM</a:t>
                </a:r>
                <a:endParaRPr lang="en-US" sz="3000" b="1" baseline="-25000" dirty="0" smtClean="0">
                  <a:solidFill>
                    <a:schemeClr val="tx1"/>
                  </a:solidFill>
                </a:endParaRPr>
              </a:p>
            </p:txBody>
          </p:sp>
          <p:sp>
            <p:nvSpPr>
              <p:cNvPr id="34" name="Right Arrow 33"/>
              <p:cNvSpPr/>
              <p:nvPr/>
            </p:nvSpPr>
            <p:spPr>
              <a:xfrm>
                <a:off x="6477000" y="2133600"/>
                <a:ext cx="609600" cy="3810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a:off x="3505200" y="3124200"/>
              <a:ext cx="6629400" cy="523220"/>
            </a:xfrm>
            <a:prstGeom prst="rect">
              <a:avLst/>
            </a:prstGeom>
            <a:noFill/>
          </p:spPr>
          <p:txBody>
            <a:bodyPr wrap="square" rtlCol="0">
              <a:spAutoFit/>
            </a:bodyPr>
            <a:lstStyle/>
            <a:p>
              <a:pPr lvl="1"/>
              <a:r>
                <a:rPr lang="en-US" sz="2800" b="1" dirty="0" err="1"/>
                <a:t>Grant_privilege</a:t>
              </a:r>
              <a:r>
                <a:rPr lang="en-US" sz="2800" b="1" dirty="0" smtClean="0"/>
                <a:t>(</a:t>
              </a:r>
              <a:r>
                <a:rPr lang="en-US" sz="2800" b="1" dirty="0" err="1" smtClean="0">
                  <a:solidFill>
                    <a:srgbClr val="FF0000"/>
                  </a:solidFill>
                </a:rPr>
                <a:t>SecVM</a:t>
              </a:r>
              <a:r>
                <a:rPr lang="en-US" sz="2800" b="1" dirty="0"/>
                <a:t>, </a:t>
              </a:r>
              <a:r>
                <a:rPr lang="en-US" sz="2800" b="1" dirty="0" err="1">
                  <a:solidFill>
                    <a:srgbClr val="FF0000"/>
                  </a:solidFill>
                </a:rPr>
                <a:t>WorkVM</a:t>
              </a:r>
              <a:r>
                <a:rPr lang="en-US" sz="2800" b="1" dirty="0"/>
                <a:t>)</a:t>
              </a:r>
            </a:p>
          </p:txBody>
        </p:sp>
      </p:grpSp>
    </p:spTree>
    <p:extLst>
      <p:ext uri="{BB962C8B-B14F-4D97-AF65-F5344CB8AC3E}">
        <p14:creationId xmlns:p14="http://schemas.microsoft.com/office/powerpoint/2010/main" val="18007525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smtClean="0"/>
              <a:t>Embracing the cloud</a:t>
            </a:r>
            <a:endParaRPr lang="en-US" dirty="0"/>
          </a:p>
        </p:txBody>
      </p:sp>
      <p:grpSp>
        <p:nvGrpSpPr>
          <p:cNvPr id="15" name="Group 14"/>
          <p:cNvGrpSpPr/>
          <p:nvPr/>
        </p:nvGrpSpPr>
        <p:grpSpPr>
          <a:xfrm>
            <a:off x="533400" y="1600200"/>
            <a:ext cx="3352800" cy="2895600"/>
            <a:chOff x="4495800" y="2152650"/>
            <a:chExt cx="3352800" cy="2895600"/>
          </a:xfrm>
        </p:grpSpPr>
        <p:pic>
          <p:nvPicPr>
            <p:cNvPr id="11" name="Picture 10" descr="business-deal-1.jpg"/>
            <p:cNvPicPr>
              <a:picLocks noChangeAspect="1"/>
            </p:cNvPicPr>
            <p:nvPr/>
          </p:nvPicPr>
          <p:blipFill>
            <a:blip r:embed="rId3"/>
            <a:stretch>
              <a:fillRect/>
            </a:stretch>
          </p:blipFill>
          <p:spPr>
            <a:xfrm>
              <a:off x="4762500" y="2895600"/>
              <a:ext cx="2152650" cy="2152650"/>
            </a:xfrm>
            <a:prstGeom prst="rect">
              <a:avLst/>
            </a:prstGeom>
          </p:spPr>
        </p:pic>
        <p:sp>
          <p:nvSpPr>
            <p:cNvPr id="12" name="Rectangular Callout 11"/>
            <p:cNvSpPr/>
            <p:nvPr/>
          </p:nvSpPr>
          <p:spPr bwMode="auto">
            <a:xfrm>
              <a:off x="4495800" y="2152650"/>
              <a:ext cx="3352800" cy="628650"/>
            </a:xfrm>
            <a:prstGeom prst="wedgeRectCallout">
              <a:avLst>
                <a:gd name="adj1" fmla="val -3838"/>
                <a:gd name="adj2" fmla="val 101122"/>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latin typeface="Arial"/>
                  <a:cs typeface="Arial"/>
                </a:rPr>
                <a:t>Trust me with your code &amp; data</a:t>
              </a:r>
            </a:p>
          </p:txBody>
        </p:sp>
        <p:sp>
          <p:nvSpPr>
            <p:cNvPr id="13" name="TextBox 12"/>
            <p:cNvSpPr txBox="1"/>
            <p:nvPr/>
          </p:nvSpPr>
          <p:spPr>
            <a:xfrm>
              <a:off x="5741780" y="4457700"/>
              <a:ext cx="2050737" cy="430887"/>
            </a:xfrm>
            <a:prstGeom prst="rect">
              <a:avLst/>
            </a:prstGeom>
            <a:noFill/>
          </p:spPr>
          <p:txBody>
            <a:bodyPr wrap="none" rtlCol="0">
              <a:spAutoFit/>
            </a:bodyPr>
            <a:lstStyle/>
            <a:p>
              <a:r>
                <a:rPr lang="en-US" sz="2200" dirty="0" smtClean="0">
                  <a:latin typeface="Arial"/>
                  <a:cs typeface="Arial"/>
                </a:rPr>
                <a:t>Cloud Provider</a:t>
              </a:r>
              <a:endParaRPr lang="en-US" sz="2200" dirty="0">
                <a:latin typeface="Arial"/>
                <a:cs typeface="Arial"/>
              </a:endParaRPr>
            </a:p>
          </p:txBody>
        </p:sp>
        <p:sp>
          <p:nvSpPr>
            <p:cNvPr id="14" name="TextBox 13"/>
            <p:cNvSpPr txBox="1"/>
            <p:nvPr/>
          </p:nvSpPr>
          <p:spPr>
            <a:xfrm>
              <a:off x="4803006" y="4457700"/>
              <a:ext cx="911994" cy="430887"/>
            </a:xfrm>
            <a:prstGeom prst="rect">
              <a:avLst/>
            </a:prstGeom>
            <a:noFill/>
          </p:spPr>
          <p:txBody>
            <a:bodyPr wrap="none" rtlCol="0">
              <a:spAutoFit/>
            </a:bodyPr>
            <a:lstStyle/>
            <a:p>
              <a:r>
                <a:rPr lang="en-US" sz="2200" dirty="0" smtClean="0">
                  <a:latin typeface="Arial"/>
                  <a:cs typeface="Arial"/>
                </a:rPr>
                <a:t>Client</a:t>
              </a:r>
              <a:endParaRPr lang="en-US" sz="2200" dirty="0">
                <a:latin typeface="Arial"/>
                <a:cs typeface="Arial"/>
              </a:endParaRPr>
            </a:p>
          </p:txBody>
        </p:sp>
      </p:grpSp>
      <p:grpSp>
        <p:nvGrpSpPr>
          <p:cNvPr id="16" name="Group 15"/>
          <p:cNvGrpSpPr>
            <a:grpSpLocks noChangeAspect="1"/>
          </p:cNvGrpSpPr>
          <p:nvPr/>
        </p:nvGrpSpPr>
        <p:grpSpPr>
          <a:xfrm>
            <a:off x="4343400" y="1600200"/>
            <a:ext cx="4381499" cy="2501444"/>
            <a:chOff x="16916403" y="5257800"/>
            <a:chExt cx="8762997" cy="5002887"/>
          </a:xfrm>
        </p:grpSpPr>
        <p:pic>
          <p:nvPicPr>
            <p:cNvPr id="17" name="Picture 16" descr="janitor-2.jpg"/>
            <p:cNvPicPr>
              <a:picLocks noChangeAspect="1"/>
            </p:cNvPicPr>
            <p:nvPr/>
          </p:nvPicPr>
          <p:blipFill>
            <a:blip r:embed="rId4"/>
            <a:stretch>
              <a:fillRect/>
            </a:stretch>
          </p:blipFill>
          <p:spPr>
            <a:xfrm>
              <a:off x="19837400" y="6219878"/>
              <a:ext cx="3175000" cy="3990922"/>
            </a:xfrm>
            <a:prstGeom prst="rect">
              <a:avLst/>
            </a:prstGeom>
          </p:spPr>
        </p:pic>
        <p:pic>
          <p:nvPicPr>
            <p:cNvPr id="18" name="Picture 17" descr="janitor-1.jpg"/>
            <p:cNvPicPr>
              <a:picLocks noChangeAspect="1"/>
            </p:cNvPicPr>
            <p:nvPr/>
          </p:nvPicPr>
          <p:blipFill>
            <a:blip r:embed="rId5"/>
            <a:stretch>
              <a:fillRect/>
            </a:stretch>
          </p:blipFill>
          <p:spPr>
            <a:xfrm>
              <a:off x="22098000" y="6248400"/>
              <a:ext cx="2895600" cy="3648456"/>
            </a:xfrm>
            <a:prstGeom prst="rect">
              <a:avLst/>
            </a:prstGeom>
          </p:spPr>
        </p:pic>
        <p:pic>
          <p:nvPicPr>
            <p:cNvPr id="19" name="Picture 18" descr="janitor-3.jpg"/>
            <p:cNvPicPr>
              <a:picLocks noChangeAspect="1"/>
            </p:cNvPicPr>
            <p:nvPr/>
          </p:nvPicPr>
          <p:blipFill>
            <a:blip r:embed="rId6"/>
            <a:stretch>
              <a:fillRect/>
            </a:stretch>
          </p:blipFill>
          <p:spPr>
            <a:xfrm>
              <a:off x="16916403" y="6172201"/>
              <a:ext cx="3202819" cy="4035552"/>
            </a:xfrm>
            <a:prstGeom prst="rect">
              <a:avLst/>
            </a:prstGeom>
          </p:spPr>
        </p:pic>
        <p:sp>
          <p:nvSpPr>
            <p:cNvPr id="20" name="Rectangular Callout 19"/>
            <p:cNvSpPr/>
            <p:nvPr/>
          </p:nvSpPr>
          <p:spPr bwMode="auto">
            <a:xfrm>
              <a:off x="16992600" y="5257800"/>
              <a:ext cx="8686800" cy="990600"/>
            </a:xfrm>
            <a:prstGeom prst="wedgeRectCallout">
              <a:avLst>
                <a:gd name="adj1" fmla="val -7883"/>
                <a:gd name="adj2" fmla="val 86267"/>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latin typeface="Arial"/>
                  <a:cs typeface="Arial"/>
                </a:rPr>
                <a:t>You have to trust </a:t>
              </a:r>
              <a:r>
                <a:rPr lang="en-US" sz="2200" b="1" dirty="0" smtClean="0">
                  <a:latin typeface="Arial"/>
                  <a:cs typeface="Arial"/>
                </a:rPr>
                <a:t>us as well</a:t>
              </a:r>
              <a:endParaRPr kumimoji="0" lang="en-US" sz="2200" b="1" i="0" u="none" strike="noStrike" cap="none" normalizeH="0" baseline="0" dirty="0" smtClean="0">
                <a:ln>
                  <a:noFill/>
                </a:ln>
                <a:solidFill>
                  <a:schemeClr val="tx1"/>
                </a:solidFill>
                <a:latin typeface="Arial"/>
                <a:cs typeface="Arial"/>
              </a:endParaRPr>
            </a:p>
          </p:txBody>
        </p:sp>
        <p:sp>
          <p:nvSpPr>
            <p:cNvPr id="21" name="TextBox 20"/>
            <p:cNvSpPr txBox="1"/>
            <p:nvPr/>
          </p:nvSpPr>
          <p:spPr>
            <a:xfrm>
              <a:off x="18918401" y="9829800"/>
              <a:ext cx="2192076" cy="430887"/>
            </a:xfrm>
            <a:prstGeom prst="rect">
              <a:avLst/>
            </a:prstGeom>
            <a:noFill/>
          </p:spPr>
          <p:txBody>
            <a:bodyPr wrap="none" rtlCol="0">
              <a:spAutoFit/>
            </a:bodyPr>
            <a:lstStyle/>
            <a:p>
              <a:r>
                <a:rPr lang="en-US" sz="2200" dirty="0" smtClean="0">
                  <a:latin typeface="Arial"/>
                  <a:cs typeface="Arial"/>
                </a:rPr>
                <a:t>Cloud operators</a:t>
              </a:r>
              <a:endParaRPr lang="en-US" sz="2200" dirty="0">
                <a:latin typeface="Arial"/>
                <a:cs typeface="Arial"/>
              </a:endParaRPr>
            </a:p>
          </p:txBody>
        </p:sp>
      </p:grpSp>
      <p:grpSp>
        <p:nvGrpSpPr>
          <p:cNvPr id="27" name="Group 26"/>
          <p:cNvGrpSpPr/>
          <p:nvPr/>
        </p:nvGrpSpPr>
        <p:grpSpPr>
          <a:xfrm>
            <a:off x="457200" y="4572000"/>
            <a:ext cx="8229600" cy="990600"/>
            <a:chOff x="914400" y="4572000"/>
            <a:chExt cx="7924800" cy="990600"/>
          </a:xfrm>
        </p:grpSpPr>
        <p:sp>
          <p:nvSpPr>
            <p:cNvPr id="24" name="Rounded Rectangle 23"/>
            <p:cNvSpPr/>
            <p:nvPr/>
          </p:nvSpPr>
          <p:spPr bwMode="auto">
            <a:xfrm>
              <a:off x="914400" y="4572000"/>
              <a:ext cx="2743200" cy="990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latin typeface="Arial"/>
                  <a:cs typeface="Arial"/>
                </a:rPr>
                <a:t>Problem #1</a:t>
              </a:r>
            </a:p>
          </p:txBody>
        </p:sp>
        <p:sp>
          <p:nvSpPr>
            <p:cNvPr id="26" name="Rounded Rectangle 25"/>
            <p:cNvSpPr/>
            <p:nvPr/>
          </p:nvSpPr>
          <p:spPr bwMode="auto">
            <a:xfrm>
              <a:off x="3657600" y="4572000"/>
              <a:ext cx="5181600" cy="990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eaLnBrk="0" fontAlgn="base" hangingPunct="0">
                <a:spcBef>
                  <a:spcPct val="0"/>
                </a:spcBef>
                <a:spcAft>
                  <a:spcPct val="0"/>
                </a:spcAft>
              </a:pPr>
              <a:r>
                <a:rPr lang="en-US" sz="2200" b="1" dirty="0" smtClean="0">
                  <a:solidFill>
                    <a:srgbClr val="000000"/>
                  </a:solidFill>
                  <a:latin typeface="Arial"/>
                  <a:cs typeface="Arial"/>
                </a:rPr>
                <a:t>Client’s data and computation is vulnerable to attacks by malicious cloud operators</a:t>
              </a:r>
              <a:endParaRPr kumimoji="0" lang="en-US" sz="2200" b="1" i="0" u="none" strike="noStrike" cap="none" normalizeH="0" baseline="0" dirty="0" smtClean="0">
                <a:ln>
                  <a:noFill/>
                </a:ln>
                <a:solidFill>
                  <a:srgbClr val="000000"/>
                </a:solidFill>
                <a:latin typeface="Arial"/>
                <a:cs typeface="Arial"/>
              </a:endParaRPr>
            </a:p>
          </p:txBody>
        </p:sp>
      </p:grpSp>
      <p:sp>
        <p:nvSpPr>
          <p:cNvPr id="3" name="Slide Number Placeholder 2"/>
          <p:cNvSpPr>
            <a:spLocks noGrp="1"/>
          </p:cNvSpPr>
          <p:nvPr>
            <p:ph type="sldNum" sz="quarter" idx="12"/>
          </p:nvPr>
        </p:nvSpPr>
        <p:spPr/>
        <p:txBody>
          <a:bodyPr/>
          <a:lstStyle/>
          <a:p>
            <a:fld id="{B2611D85-EC50-4AB4-BB03-2E66B74E2C25}" type="slidenum">
              <a:rPr lang="en-US" smtClean="0"/>
              <a:pPr/>
              <a:t>4</a:t>
            </a:fld>
            <a:endParaRPr lang="en-US"/>
          </a:p>
        </p:txBody>
      </p:sp>
      <p:sp>
        <p:nvSpPr>
          <p:cNvPr id="4" name="TextBox 3"/>
          <p:cNvSpPr txBox="1"/>
          <p:nvPr/>
        </p:nvSpPr>
        <p:spPr>
          <a:xfrm>
            <a:off x="1535894" y="5638800"/>
            <a:ext cx="6083604" cy="769441"/>
          </a:xfrm>
          <a:prstGeom prst="rect">
            <a:avLst/>
          </a:prstGeom>
          <a:noFill/>
        </p:spPr>
        <p:txBody>
          <a:bodyPr wrap="none" rtlCol="0">
            <a:spAutoFit/>
          </a:bodyPr>
          <a:lstStyle/>
          <a:p>
            <a:pPr algn="ctr"/>
            <a:r>
              <a:rPr lang="en-US" sz="2200" b="1" dirty="0" smtClean="0"/>
              <a:t>Cloud Security Alliance (CSA) termed this threat as </a:t>
            </a:r>
          </a:p>
          <a:p>
            <a:pPr algn="ctr"/>
            <a:r>
              <a:rPr lang="en-US" sz="2200" b="1" dirty="0" smtClean="0"/>
              <a:t>‘</a:t>
            </a:r>
            <a:r>
              <a:rPr lang="en-US" sz="2200" b="1" dirty="0" smtClean="0">
                <a:solidFill>
                  <a:srgbClr val="FF0000"/>
                </a:solidFill>
              </a:rPr>
              <a:t>malicious insider working for Cloud Provider</a:t>
            </a:r>
            <a:r>
              <a:rPr lang="en-US" sz="2200" b="1" dirty="0" smtClean="0"/>
              <a:t>’</a:t>
            </a:r>
            <a:endParaRPr lang="en-US" sz="2200" b="1" dirty="0"/>
          </a:p>
        </p:txBody>
      </p:sp>
    </p:spTree>
    <p:extLst>
      <p:ext uri="{BB962C8B-B14F-4D97-AF65-F5344CB8AC3E}">
        <p14:creationId xmlns:p14="http://schemas.microsoft.com/office/powerpoint/2010/main" val="2192648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network-card.jpg"/>
          <p:cNvPicPr>
            <a:picLocks noChangeAspect="1"/>
          </p:cNvPicPr>
          <p:nvPr/>
        </p:nvPicPr>
        <p:blipFill>
          <a:blip r:embed="rId3"/>
          <a:stretch>
            <a:fillRect/>
          </a:stretch>
        </p:blipFill>
        <p:spPr>
          <a:xfrm>
            <a:off x="304800" y="3149600"/>
            <a:ext cx="1337637" cy="812800"/>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dirty="0" err="1" smtClean="0"/>
              <a:t>VMWall</a:t>
            </a:r>
            <a:r>
              <a:rPr lang="en-US" dirty="0" smtClean="0"/>
              <a:t> – application firewall</a:t>
            </a:r>
            <a:endParaRPr lang="en-US" dirty="0"/>
          </a:p>
        </p:txBody>
      </p:sp>
      <p:sp>
        <p:nvSpPr>
          <p:cNvPr id="3" name="Slide Number Placeholder 2"/>
          <p:cNvSpPr>
            <a:spLocks noGrp="1"/>
          </p:cNvSpPr>
          <p:nvPr>
            <p:ph type="sldNum" sz="quarter" idx="12"/>
          </p:nvPr>
        </p:nvSpPr>
        <p:spPr/>
        <p:txBody>
          <a:bodyPr/>
          <a:lstStyle/>
          <a:p>
            <a:fld id="{B2611D85-EC50-4AB4-BB03-2E66B74E2C25}" type="slidenum">
              <a:rPr lang="en-US" smtClean="0"/>
              <a:pPr/>
              <a:t>40</a:t>
            </a:fld>
            <a:endParaRPr lang="en-US"/>
          </a:p>
        </p:txBody>
      </p:sp>
      <p:sp>
        <p:nvSpPr>
          <p:cNvPr id="28" name="Rectangle 27"/>
          <p:cNvSpPr/>
          <p:nvPr/>
        </p:nvSpPr>
        <p:spPr>
          <a:xfrm>
            <a:off x="3657600" y="5029200"/>
            <a:ext cx="1143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705600" y="5029200"/>
            <a:ext cx="1143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352800" y="5562600"/>
            <a:ext cx="1828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324600" y="5562600"/>
            <a:ext cx="1905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666036" y="1752600"/>
            <a:ext cx="1237474" cy="1143000"/>
          </a:xfrm>
          <a:prstGeom prst="rect">
            <a:avLst/>
          </a:prstGeom>
          <a:solidFill>
            <a:schemeClr val="accent3">
              <a:lumMod val="20000"/>
              <a:lumOff val="80000"/>
            </a:schemeClr>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nchorCtr="1">
            <a:normAutofit/>
          </a:bodyPr>
          <a:lstStyle/>
          <a:p>
            <a:pPr algn="ctr"/>
            <a:r>
              <a:rPr lang="en-US" sz="2800" b="1" dirty="0" smtClean="0">
                <a:solidFill>
                  <a:srgbClr val="000000"/>
                </a:solidFill>
              </a:rPr>
              <a:t>Work</a:t>
            </a:r>
          </a:p>
          <a:p>
            <a:pPr algn="ctr"/>
            <a:r>
              <a:rPr lang="en-US" sz="2800" b="1" dirty="0" smtClean="0">
                <a:solidFill>
                  <a:srgbClr val="000000"/>
                </a:solidFill>
              </a:rPr>
              <a:t>VM</a:t>
            </a:r>
          </a:p>
        </p:txBody>
      </p:sp>
      <p:sp>
        <p:nvSpPr>
          <p:cNvPr id="39" name="Rectangle 38"/>
          <p:cNvSpPr/>
          <p:nvPr/>
        </p:nvSpPr>
        <p:spPr>
          <a:xfrm>
            <a:off x="304800" y="1752600"/>
            <a:ext cx="1440849" cy="1143000"/>
          </a:xfrm>
          <a:prstGeom prst="rect">
            <a:avLst/>
          </a:prstGeom>
          <a:solidFill>
            <a:srgbClr val="FFE164"/>
          </a:solidFill>
          <a:ln w="6350"/>
        </p:spPr>
        <p:style>
          <a:lnRef idx="2">
            <a:schemeClr val="dk1"/>
          </a:lnRef>
          <a:fillRef idx="1">
            <a:schemeClr val="lt1"/>
          </a:fillRef>
          <a:effectRef idx="0">
            <a:schemeClr val="dk1"/>
          </a:effectRef>
          <a:fontRef idx="minor">
            <a:schemeClr val="dk1"/>
          </a:fontRef>
        </p:style>
        <p:txBody>
          <a:bodyPr anchor="ctr" anchorCtr="0">
            <a:noAutofit/>
          </a:bodyPr>
          <a:lstStyle/>
          <a:p>
            <a:pPr algn="ctr"/>
            <a:endParaRPr lang="en-US" sz="2800" b="1" dirty="0"/>
          </a:p>
        </p:txBody>
      </p:sp>
      <p:sp>
        <p:nvSpPr>
          <p:cNvPr id="40" name="Left-Right Arrow 39"/>
          <p:cNvSpPr/>
          <p:nvPr/>
        </p:nvSpPr>
        <p:spPr>
          <a:xfrm>
            <a:off x="1752600" y="2514600"/>
            <a:ext cx="906299" cy="417010"/>
          </a:xfrm>
          <a:prstGeom prst="leftRightArrow">
            <a:avLst>
              <a:gd name="adj1" fmla="val 37679"/>
              <a:gd name="adj2" fmla="val 39596"/>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Rectangle 41"/>
          <p:cNvSpPr/>
          <p:nvPr/>
        </p:nvSpPr>
        <p:spPr>
          <a:xfrm>
            <a:off x="508367" y="1918378"/>
            <a:ext cx="1015999" cy="499536"/>
          </a:xfrm>
          <a:prstGeom prst="rect">
            <a:avLst/>
          </a:prstGeom>
          <a:no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000000"/>
                </a:solidFill>
              </a:rPr>
              <a:t>VMWall</a:t>
            </a:r>
            <a:endParaRPr lang="en-US" b="1" dirty="0" smtClean="0">
              <a:solidFill>
                <a:srgbClr val="000000"/>
              </a:solidFill>
            </a:endParaRPr>
          </a:p>
          <a:p>
            <a:pPr algn="ctr"/>
            <a:r>
              <a:rPr lang="en-US" b="1" dirty="0">
                <a:solidFill>
                  <a:srgbClr val="000000"/>
                </a:solidFill>
              </a:rPr>
              <a:t>D</a:t>
            </a:r>
            <a:r>
              <a:rPr lang="en-US" b="1" dirty="0" smtClean="0">
                <a:solidFill>
                  <a:srgbClr val="000000"/>
                </a:solidFill>
              </a:rPr>
              <a:t>aemon</a:t>
            </a:r>
          </a:p>
        </p:txBody>
      </p:sp>
      <p:cxnSp>
        <p:nvCxnSpPr>
          <p:cNvPr id="43" name="Straight Connector 42"/>
          <p:cNvCxnSpPr/>
          <p:nvPr/>
        </p:nvCxnSpPr>
        <p:spPr>
          <a:xfrm>
            <a:off x="1524366" y="2155445"/>
            <a:ext cx="1270001" cy="0"/>
          </a:xfrm>
          <a:prstGeom prst="line">
            <a:avLst/>
          </a:prstGeom>
          <a:ln>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621061" y="1918379"/>
            <a:ext cx="1003825" cy="499530"/>
          </a:xfrm>
          <a:prstGeom prst="rect">
            <a:avLst/>
          </a:prstGeom>
          <a:noFill/>
        </p:spPr>
        <p:txBody>
          <a:bodyPr wrap="none" rtlCol="0">
            <a:normAutofit fontScale="55000" lnSpcReduction="20000"/>
          </a:bodyPr>
          <a:lstStyle/>
          <a:p>
            <a:pPr algn="ctr"/>
            <a:r>
              <a:rPr lang="en-US" sz="2800" b="1" dirty="0" smtClean="0"/>
              <a:t>Memory</a:t>
            </a:r>
          </a:p>
          <a:p>
            <a:pPr algn="ctr"/>
            <a:r>
              <a:rPr lang="en-US" sz="2800" b="1" dirty="0" smtClean="0"/>
              <a:t>Introspection</a:t>
            </a:r>
            <a:endParaRPr lang="en-US" sz="2800" b="1" dirty="0"/>
          </a:p>
        </p:txBody>
      </p:sp>
      <p:graphicFrame>
        <p:nvGraphicFramePr>
          <p:cNvPr id="46" name="Table 45"/>
          <p:cNvGraphicFramePr>
            <a:graphicFrameLocks noGrp="1"/>
          </p:cNvGraphicFramePr>
          <p:nvPr>
            <p:extLst>
              <p:ext uri="{D42A27DB-BD31-4B8C-83A1-F6EECF244321}">
                <p14:modId xmlns:p14="http://schemas.microsoft.com/office/powerpoint/2010/main" val="3652904906"/>
              </p:ext>
            </p:extLst>
          </p:nvPr>
        </p:nvGraphicFramePr>
        <p:xfrm>
          <a:off x="914400" y="4724400"/>
          <a:ext cx="6629400" cy="1676400"/>
        </p:xfrm>
        <a:graphic>
          <a:graphicData uri="http://schemas.openxmlformats.org/drawingml/2006/table">
            <a:tbl>
              <a:tblPr firstRow="1" bandRow="1">
                <a:tableStyleId>{7E9639D4-E3E2-4D34-9284-5A2195B3D0D7}</a:tableStyleId>
              </a:tblPr>
              <a:tblGrid>
                <a:gridCol w="2133600"/>
                <a:gridCol w="4495800"/>
              </a:tblGrid>
              <a:tr h="558800">
                <a:tc>
                  <a:txBody>
                    <a:bodyPr/>
                    <a:lstStyle/>
                    <a:p>
                      <a:pPr algn="ctr"/>
                      <a:r>
                        <a:rPr lang="en-US" sz="2800" dirty="0" smtClean="0"/>
                        <a:t>Platform</a:t>
                      </a:r>
                      <a:endParaRPr lang="en-US" sz="2800" dirty="0"/>
                    </a:p>
                  </a:txBody>
                  <a:tcPr/>
                </a:tc>
                <a:tc>
                  <a:txBody>
                    <a:bodyPr/>
                    <a:lstStyle/>
                    <a:p>
                      <a:pPr algn="ctr"/>
                      <a:r>
                        <a:rPr lang="en-US" sz="2800" dirty="0" smtClean="0"/>
                        <a:t>TCP connection setup (</a:t>
                      </a:r>
                      <a:r>
                        <a:rPr lang="en-US" sz="2800" dirty="0" err="1" smtClean="0"/>
                        <a:t>μsec</a:t>
                      </a:r>
                      <a:r>
                        <a:rPr lang="en-US" sz="2800" dirty="0" smtClean="0"/>
                        <a:t>)</a:t>
                      </a:r>
                      <a:endParaRPr lang="en-US" sz="2800" dirty="0"/>
                    </a:p>
                  </a:txBody>
                  <a:tcPr/>
                </a:tc>
              </a:tr>
              <a:tr h="558800">
                <a:tc>
                  <a:txBody>
                    <a:bodyPr/>
                    <a:lstStyle/>
                    <a:p>
                      <a:pPr algn="ctr"/>
                      <a:r>
                        <a:rPr lang="en-US" sz="2800" dirty="0" err="1" smtClean="0"/>
                        <a:t>Xen</a:t>
                      </a:r>
                      <a:r>
                        <a:rPr lang="en-US" sz="2800" dirty="0" smtClean="0"/>
                        <a:t>-legacy</a:t>
                      </a:r>
                      <a:endParaRPr lang="en-US" sz="2800" dirty="0"/>
                    </a:p>
                  </a:txBody>
                  <a:tcPr/>
                </a:tc>
                <a:tc>
                  <a:txBody>
                    <a:bodyPr/>
                    <a:lstStyle/>
                    <a:p>
                      <a:pPr algn="ctr"/>
                      <a:r>
                        <a:rPr lang="en-US" sz="2800" dirty="0" smtClean="0"/>
                        <a:t>1014±6</a:t>
                      </a:r>
                      <a:endParaRPr lang="en-US" sz="2800" dirty="0"/>
                    </a:p>
                  </a:txBody>
                  <a:tcPr/>
                </a:tc>
              </a:tr>
              <a:tr h="558800">
                <a:tc>
                  <a:txBody>
                    <a:bodyPr/>
                    <a:lstStyle/>
                    <a:p>
                      <a:pPr algn="ctr"/>
                      <a:r>
                        <a:rPr lang="en-US" sz="2800" dirty="0" smtClean="0"/>
                        <a:t>Self-service</a:t>
                      </a:r>
                      <a:endParaRPr lang="en-US" sz="2800" dirty="0"/>
                    </a:p>
                  </a:txBody>
                  <a:tcPr/>
                </a:tc>
                <a:tc>
                  <a:txBody>
                    <a:bodyPr/>
                    <a:lstStyle/>
                    <a:p>
                      <a:pPr algn="ctr"/>
                      <a:r>
                        <a:rPr lang="en-US" sz="2800" dirty="0" smtClean="0"/>
                        <a:t>1688±31 (66%)</a:t>
                      </a:r>
                      <a:endParaRPr lang="en-US" sz="2800" dirty="0"/>
                    </a:p>
                  </a:txBody>
                  <a:tcPr/>
                </a:tc>
              </a:tr>
            </a:tbl>
          </a:graphicData>
        </a:graphic>
      </p:graphicFrame>
      <p:grpSp>
        <p:nvGrpSpPr>
          <p:cNvPr id="11" name="Group 10"/>
          <p:cNvGrpSpPr/>
          <p:nvPr/>
        </p:nvGrpSpPr>
        <p:grpSpPr>
          <a:xfrm>
            <a:off x="4191000" y="5334000"/>
            <a:ext cx="2286000" cy="990600"/>
            <a:chOff x="4191000" y="5334000"/>
            <a:chExt cx="2286000" cy="990600"/>
          </a:xfrm>
        </p:grpSpPr>
        <p:sp>
          <p:nvSpPr>
            <p:cNvPr id="47" name="Rectangle 46"/>
            <p:cNvSpPr/>
            <p:nvPr/>
          </p:nvSpPr>
          <p:spPr>
            <a:xfrm>
              <a:off x="4724400" y="5334000"/>
              <a:ext cx="1143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191000" y="5943600"/>
              <a:ext cx="2286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Left-Right Arrow 48"/>
          <p:cNvSpPr/>
          <p:nvPr/>
        </p:nvSpPr>
        <p:spPr>
          <a:xfrm rot="16200000">
            <a:off x="838202" y="2971799"/>
            <a:ext cx="304799" cy="15240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0" name="Group 9"/>
          <p:cNvGrpSpPr/>
          <p:nvPr/>
        </p:nvGrpSpPr>
        <p:grpSpPr>
          <a:xfrm>
            <a:off x="2667000" y="1600200"/>
            <a:ext cx="6705600" cy="2895600"/>
            <a:chOff x="2667000" y="1600200"/>
            <a:chExt cx="6705600" cy="2895600"/>
          </a:xfrm>
        </p:grpSpPr>
        <p:pic>
          <p:nvPicPr>
            <p:cNvPr id="60" name="Picture 59" descr="network-card.jpg"/>
            <p:cNvPicPr>
              <a:picLocks noChangeAspect="1"/>
            </p:cNvPicPr>
            <p:nvPr/>
          </p:nvPicPr>
          <p:blipFill>
            <a:blip r:embed="rId3"/>
            <a:stretch>
              <a:fillRect/>
            </a:stretch>
          </p:blipFill>
          <p:spPr>
            <a:xfrm>
              <a:off x="4205369" y="2819400"/>
              <a:ext cx="1128631" cy="685800"/>
            </a:xfrm>
            <a:prstGeom prst="rect">
              <a:avLst/>
            </a:prstGeom>
          </p:spPr>
        </p:pic>
        <p:sp>
          <p:nvSpPr>
            <p:cNvPr id="23" name="Rectangle 22"/>
            <p:cNvSpPr/>
            <p:nvPr/>
          </p:nvSpPr>
          <p:spPr>
            <a:xfrm>
              <a:off x="4114800" y="1600200"/>
              <a:ext cx="1295400" cy="990600"/>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b="1" dirty="0" smtClean="0">
                  <a:solidFill>
                    <a:schemeClr val="tx1"/>
                  </a:solidFill>
                </a:rPr>
                <a:t>SDom0</a:t>
              </a:r>
              <a:endParaRPr lang="en-US" sz="2800" b="1" baseline="-25000" dirty="0" smtClean="0">
                <a:solidFill>
                  <a:schemeClr val="tx1"/>
                </a:solidFill>
              </a:endParaRPr>
            </a:p>
          </p:txBody>
        </p:sp>
        <p:sp>
          <p:nvSpPr>
            <p:cNvPr id="26" name="Left-Right Arrow 25"/>
            <p:cNvSpPr/>
            <p:nvPr/>
          </p:nvSpPr>
          <p:spPr>
            <a:xfrm rot="16200000">
              <a:off x="4648201" y="2666999"/>
              <a:ext cx="304799" cy="15240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Left-Right Arrow 32"/>
            <p:cNvSpPr/>
            <p:nvPr/>
          </p:nvSpPr>
          <p:spPr>
            <a:xfrm>
              <a:off x="5410200" y="2286000"/>
              <a:ext cx="381000" cy="3048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3505200" y="3972580"/>
              <a:ext cx="5867400" cy="523220"/>
            </a:xfrm>
            <a:prstGeom prst="rect">
              <a:avLst/>
            </a:prstGeom>
            <a:noFill/>
          </p:spPr>
          <p:txBody>
            <a:bodyPr wrap="square" rtlCol="0">
              <a:spAutoFit/>
            </a:bodyPr>
            <a:lstStyle/>
            <a:p>
              <a:pPr marL="0" lvl="1"/>
              <a:r>
                <a:rPr lang="en-US" sz="2800" b="1" dirty="0" err="1"/>
                <a:t>Set_backend</a:t>
              </a:r>
              <a:r>
                <a:rPr lang="en-US" sz="2800" b="1" dirty="0" smtClean="0"/>
                <a:t>(</a:t>
              </a:r>
              <a:r>
                <a:rPr lang="en-US" sz="2800" b="1" dirty="0" err="1" smtClean="0">
                  <a:solidFill>
                    <a:srgbClr val="FF0000"/>
                  </a:solidFill>
                </a:rPr>
                <a:t>VMWall</a:t>
              </a:r>
              <a:r>
                <a:rPr lang="en-US" sz="2800" b="1" dirty="0" smtClean="0"/>
                <a:t>, </a:t>
              </a:r>
              <a:r>
                <a:rPr lang="en-US" sz="2800" b="1" dirty="0" err="1">
                  <a:solidFill>
                    <a:srgbClr val="FF0000"/>
                  </a:solidFill>
                </a:rPr>
                <a:t>WorkVM</a:t>
              </a:r>
              <a:r>
                <a:rPr lang="en-US" sz="2800" b="1" dirty="0"/>
                <a:t>, </a:t>
              </a:r>
              <a:r>
                <a:rPr lang="en-US" sz="2800" b="1" dirty="0" smtClean="0"/>
                <a:t>net)</a:t>
              </a:r>
              <a:endParaRPr lang="en-US" sz="2800" b="1" dirty="0"/>
            </a:p>
          </p:txBody>
        </p:sp>
        <p:sp>
          <p:nvSpPr>
            <p:cNvPr id="51" name="TextBox 50"/>
            <p:cNvSpPr txBox="1"/>
            <p:nvPr/>
          </p:nvSpPr>
          <p:spPr>
            <a:xfrm>
              <a:off x="2667000" y="3581400"/>
              <a:ext cx="6629400" cy="523220"/>
            </a:xfrm>
            <a:prstGeom prst="rect">
              <a:avLst/>
            </a:prstGeom>
            <a:noFill/>
          </p:spPr>
          <p:txBody>
            <a:bodyPr wrap="square" rtlCol="0">
              <a:spAutoFit/>
            </a:bodyPr>
            <a:lstStyle/>
            <a:p>
              <a:pPr lvl="1"/>
              <a:r>
                <a:rPr lang="en-US" sz="2800" b="1" dirty="0" err="1"/>
                <a:t>Grant_privilege</a:t>
              </a:r>
              <a:r>
                <a:rPr lang="en-US" sz="2800" b="1" dirty="0" smtClean="0"/>
                <a:t>(</a:t>
              </a:r>
              <a:r>
                <a:rPr lang="en-US" sz="2800" b="1" dirty="0" err="1" smtClean="0">
                  <a:solidFill>
                    <a:srgbClr val="FF0000"/>
                  </a:solidFill>
                </a:rPr>
                <a:t>VMWall</a:t>
              </a:r>
              <a:r>
                <a:rPr lang="en-US" sz="2800" b="1" dirty="0" smtClean="0"/>
                <a:t>, </a:t>
              </a:r>
              <a:r>
                <a:rPr lang="en-US" sz="2800" b="1" dirty="0" err="1">
                  <a:solidFill>
                    <a:srgbClr val="FF0000"/>
                  </a:solidFill>
                </a:rPr>
                <a:t>WorkVM</a:t>
              </a:r>
              <a:r>
                <a:rPr lang="en-US" sz="2800" b="1" dirty="0"/>
                <a:t>)</a:t>
              </a:r>
            </a:p>
          </p:txBody>
        </p:sp>
        <p:sp>
          <p:nvSpPr>
            <p:cNvPr id="53" name="Rectangle 52"/>
            <p:cNvSpPr/>
            <p:nvPr/>
          </p:nvSpPr>
          <p:spPr>
            <a:xfrm>
              <a:off x="7847636" y="1600200"/>
              <a:ext cx="1237474" cy="990600"/>
            </a:xfrm>
            <a:prstGeom prst="rect">
              <a:avLst/>
            </a:prstGeom>
            <a:solidFill>
              <a:schemeClr val="accent3">
                <a:lumMod val="60000"/>
                <a:lumOff val="40000"/>
              </a:schemeClr>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nchorCtr="1">
              <a:normAutofit/>
            </a:bodyPr>
            <a:lstStyle/>
            <a:p>
              <a:pPr algn="ctr"/>
              <a:r>
                <a:rPr lang="en-US" sz="2800" b="1" dirty="0" smtClean="0">
                  <a:solidFill>
                    <a:srgbClr val="000000"/>
                  </a:solidFill>
                </a:rPr>
                <a:t>Work</a:t>
              </a:r>
            </a:p>
            <a:p>
              <a:pPr algn="ctr"/>
              <a:r>
                <a:rPr lang="en-US" sz="2800" b="1" dirty="0" smtClean="0">
                  <a:solidFill>
                    <a:srgbClr val="000000"/>
                  </a:solidFill>
                </a:rPr>
                <a:t>VM</a:t>
              </a:r>
            </a:p>
          </p:txBody>
        </p:sp>
        <p:sp>
          <p:nvSpPr>
            <p:cNvPr id="54" name="Rectangle 53"/>
            <p:cNvSpPr/>
            <p:nvPr/>
          </p:nvSpPr>
          <p:spPr>
            <a:xfrm>
              <a:off x="5791200" y="1600200"/>
              <a:ext cx="1136049" cy="990600"/>
            </a:xfrm>
            <a:prstGeom prst="rect">
              <a:avLst/>
            </a:prstGeom>
            <a:solidFill>
              <a:srgbClr val="92D050"/>
            </a:solidFill>
            <a:ln w="6350"/>
          </p:spPr>
          <p:style>
            <a:lnRef idx="2">
              <a:schemeClr val="dk1"/>
            </a:lnRef>
            <a:fillRef idx="1">
              <a:schemeClr val="lt1"/>
            </a:fillRef>
            <a:effectRef idx="0">
              <a:schemeClr val="dk1"/>
            </a:effectRef>
            <a:fontRef idx="minor">
              <a:schemeClr val="dk1"/>
            </a:fontRef>
          </p:style>
          <p:txBody>
            <a:bodyPr anchor="ctr" anchorCtr="0">
              <a:noAutofit/>
            </a:bodyPr>
            <a:lstStyle/>
            <a:p>
              <a:pPr algn="ctr"/>
              <a:r>
                <a:rPr lang="en-US" sz="2200" b="1" dirty="0" err="1" smtClean="0"/>
                <a:t>VMWall</a:t>
              </a:r>
              <a:endParaRPr lang="en-US" sz="2200" b="1" dirty="0"/>
            </a:p>
          </p:txBody>
        </p:sp>
        <p:sp>
          <p:nvSpPr>
            <p:cNvPr id="55" name="Left-Right Arrow 54"/>
            <p:cNvSpPr/>
            <p:nvPr/>
          </p:nvSpPr>
          <p:spPr>
            <a:xfrm>
              <a:off x="6934200" y="2173790"/>
              <a:ext cx="906299" cy="417010"/>
            </a:xfrm>
            <a:prstGeom prst="leftRightArrow">
              <a:avLst>
                <a:gd name="adj1" fmla="val 37679"/>
                <a:gd name="adj2" fmla="val 39596"/>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57" name="Straight Connector 56"/>
            <p:cNvCxnSpPr>
              <a:stCxn id="58" idx="1"/>
            </p:cNvCxnSpPr>
            <p:nvPr/>
          </p:nvCxnSpPr>
          <p:spPr>
            <a:xfrm flipV="1">
              <a:off x="6920975" y="2003045"/>
              <a:ext cx="1080025" cy="12699"/>
            </a:xfrm>
            <a:prstGeom prst="line">
              <a:avLst/>
            </a:prstGeom>
            <a:ln>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920975" y="1765979"/>
              <a:ext cx="1003825" cy="499530"/>
            </a:xfrm>
            <a:prstGeom prst="rect">
              <a:avLst/>
            </a:prstGeom>
            <a:noFill/>
          </p:spPr>
          <p:txBody>
            <a:bodyPr wrap="none" rtlCol="0">
              <a:normAutofit fontScale="55000" lnSpcReduction="20000"/>
            </a:bodyPr>
            <a:lstStyle/>
            <a:p>
              <a:pPr algn="ctr"/>
              <a:r>
                <a:rPr lang="en-US" sz="2800" b="1" dirty="0" smtClean="0"/>
                <a:t>Memory</a:t>
              </a:r>
            </a:p>
            <a:p>
              <a:pPr algn="ctr"/>
              <a:r>
                <a:rPr lang="en-US" sz="2800" b="1" dirty="0" smtClean="0"/>
                <a:t>Introspection</a:t>
              </a:r>
              <a:endParaRPr lang="en-US" sz="2800" b="1" dirty="0"/>
            </a:p>
          </p:txBody>
        </p:sp>
      </p:grpSp>
      <p:sp>
        <p:nvSpPr>
          <p:cNvPr id="59" name="Rectangle 58"/>
          <p:cNvSpPr/>
          <p:nvPr/>
        </p:nvSpPr>
        <p:spPr>
          <a:xfrm>
            <a:off x="457200" y="1221062"/>
            <a:ext cx="1158661" cy="5315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800" b="1" dirty="0" smtClean="0">
                <a:solidFill>
                  <a:schemeClr val="tx1"/>
                </a:solidFill>
              </a:rPr>
              <a:t>Dom0</a:t>
            </a:r>
            <a:endParaRPr lang="en-US" sz="2800" b="1" dirty="0">
              <a:solidFill>
                <a:schemeClr val="tx1"/>
              </a:solidFill>
            </a:endParaRPr>
          </a:p>
        </p:txBody>
      </p:sp>
    </p:spTree>
    <p:extLst>
      <p:ext uri="{BB962C8B-B14F-4D97-AF65-F5344CB8AC3E}">
        <p14:creationId xmlns:p14="http://schemas.microsoft.com/office/powerpoint/2010/main" val="3447191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VM placement</a:t>
            </a:r>
          </a:p>
          <a:p>
            <a:r>
              <a:rPr lang="en-US" dirty="0" smtClean="0"/>
              <a:t>MTS verification</a:t>
            </a:r>
          </a:p>
          <a:p>
            <a:r>
              <a:rPr lang="en-US" dirty="0" smtClean="0"/>
              <a:t>Real world deployment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3276600"/>
          </a:xfrm>
        </p:spPr>
        <p:txBody>
          <a:bodyPr>
            <a:normAutofit lnSpcReduction="10000"/>
          </a:bodyPr>
          <a:lstStyle/>
          <a:p>
            <a:r>
              <a:rPr lang="en-US" dirty="0" smtClean="0"/>
              <a:t>Self-Service Cloud (SSC) computing </a:t>
            </a:r>
          </a:p>
          <a:p>
            <a:pPr lvl="1"/>
            <a:r>
              <a:rPr lang="en-US" dirty="0" smtClean="0"/>
              <a:t>protects client’s integrity and confidentiality</a:t>
            </a:r>
          </a:p>
          <a:p>
            <a:pPr lvl="1"/>
            <a:r>
              <a:rPr lang="en-US" dirty="0" smtClean="0"/>
              <a:t>provides flexible control to clients</a:t>
            </a:r>
          </a:p>
          <a:p>
            <a:r>
              <a:rPr lang="en-US" dirty="0" smtClean="0"/>
              <a:t>Mutual trust</a:t>
            </a:r>
          </a:p>
          <a:p>
            <a:r>
              <a:rPr lang="en-US" sz="3000" dirty="0" smtClean="0"/>
              <a:t>SSC Control Plane</a:t>
            </a:r>
          </a:p>
          <a:p>
            <a:r>
              <a:rPr lang="en-US" sz="3000" dirty="0" smtClean="0"/>
              <a:t>Service VMs</a:t>
            </a:r>
          </a:p>
          <a:p>
            <a:pPr lvl="1">
              <a:buNone/>
            </a:pPr>
            <a:endParaRPr lang="en-US" sz="2600" dirty="0" smtClean="0"/>
          </a:p>
          <a:p>
            <a:pPr lvl="1">
              <a:buNone/>
            </a:pPr>
            <a:endParaRPr lang="en-US" sz="2600" dirty="0" smtClean="0"/>
          </a:p>
          <a:p>
            <a:pPr lvl="1"/>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6A8F3F3F-29A0-4D8F-A269-EFC347BD3D0C}" type="slidenum">
              <a:rPr lang="en-US" smtClean="0"/>
              <a:pPr/>
              <a:t>42</a:t>
            </a:fld>
            <a:endParaRPr lang="en-US"/>
          </a:p>
        </p:txBody>
      </p:sp>
      <p:sp>
        <p:nvSpPr>
          <p:cNvPr id="5" name="Content Placeholder 2"/>
          <p:cNvSpPr txBox="1">
            <a:spLocks/>
          </p:cNvSpPr>
          <p:nvPr/>
        </p:nvSpPr>
        <p:spPr>
          <a:xfrm>
            <a:off x="457200" y="4800600"/>
            <a:ext cx="8229600" cy="1524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smtClean="0">
                <a:latin typeface="Arial" pitchFamily="34" charset="0"/>
                <a:cs typeface="Arial" pitchFamily="34" charset="0"/>
              </a:rPr>
              <a:t>Questions?</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shakeelb@cs.rutgers.edu</a:t>
            </a: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17966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2611D85-EC50-4AB4-BB03-2E66B74E2C25}" type="slidenum">
              <a:rPr lang="en-US" smtClean="0"/>
              <a:pPr/>
              <a:t>43</a:t>
            </a:fld>
            <a:endParaRPr lang="en-US"/>
          </a:p>
        </p:txBody>
      </p:sp>
    </p:spTree>
    <p:extLst>
      <p:ext uri="{BB962C8B-B14F-4D97-AF65-F5344CB8AC3E}">
        <p14:creationId xmlns:p14="http://schemas.microsoft.com/office/powerpoint/2010/main" val="3089271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Self-service model assurances</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Protects client’s integrity and confidentiality</a:t>
            </a:r>
          </a:p>
          <a:p>
            <a:r>
              <a:rPr lang="en-US" dirty="0" smtClean="0"/>
              <a:t>Flexibility to implement new services</a:t>
            </a:r>
          </a:p>
          <a:p>
            <a:r>
              <a:rPr lang="en-US" b="1" dirty="0" smtClean="0">
                <a:solidFill>
                  <a:srgbClr val="FF0000"/>
                </a:solidFill>
              </a:rPr>
              <a:t>BUT NO</a:t>
            </a:r>
          </a:p>
          <a:p>
            <a:pPr lvl="1"/>
            <a:r>
              <a:rPr lang="en-US" dirty="0" smtClean="0"/>
              <a:t>Vulnerabilities in client’s VM </a:t>
            </a:r>
          </a:p>
          <a:p>
            <a:pPr lvl="1"/>
            <a:r>
              <a:rPr lang="en-US" dirty="0" smtClean="0"/>
              <a:t>Availability or Denial of Service</a:t>
            </a:r>
          </a:p>
          <a:p>
            <a:pPr lvl="1"/>
            <a:r>
              <a:rPr lang="en-US" dirty="0" smtClean="0"/>
              <a:t>Protection against hardware attacks</a:t>
            </a:r>
          </a:p>
          <a:p>
            <a:pPr lvl="1"/>
            <a:r>
              <a:rPr lang="en-US" dirty="0" smtClean="0"/>
              <a:t>Protection against side channel attacks</a:t>
            </a:r>
            <a:endParaRPr lang="en-US" dirty="0"/>
          </a:p>
        </p:txBody>
      </p:sp>
      <p:sp>
        <p:nvSpPr>
          <p:cNvPr id="4" name="Slide Number Placeholder 3"/>
          <p:cNvSpPr>
            <a:spLocks noGrp="1"/>
          </p:cNvSpPr>
          <p:nvPr>
            <p:ph type="sldNum" sz="quarter" idx="12"/>
          </p:nvPr>
        </p:nvSpPr>
        <p:spPr/>
        <p:txBody>
          <a:bodyPr/>
          <a:lstStyle/>
          <a:p>
            <a:r>
              <a:rPr lang="en-US" dirty="0" smtClean="0"/>
              <a:t>35</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Allocation</a:t>
            </a:r>
            <a:endParaRPr lang="en-US" dirty="0"/>
          </a:p>
        </p:txBody>
      </p:sp>
      <p:pic>
        <p:nvPicPr>
          <p:cNvPr id="5" name="Picture 4" descr="user.png"/>
          <p:cNvPicPr>
            <a:picLocks noChangeAspect="1"/>
          </p:cNvPicPr>
          <p:nvPr/>
        </p:nvPicPr>
        <p:blipFill>
          <a:blip r:embed="rId3"/>
          <a:stretch>
            <a:fillRect/>
          </a:stretch>
        </p:blipFill>
        <p:spPr>
          <a:xfrm>
            <a:off x="152400" y="3810000"/>
            <a:ext cx="846487" cy="1302287"/>
          </a:xfrm>
          <a:prstGeom prst="rect">
            <a:avLst/>
          </a:prstGeom>
        </p:spPr>
      </p:pic>
      <p:sp>
        <p:nvSpPr>
          <p:cNvPr id="6" name="Rectangle 5"/>
          <p:cNvSpPr/>
          <p:nvPr/>
        </p:nvSpPr>
        <p:spPr>
          <a:xfrm>
            <a:off x="3048000" y="1524000"/>
            <a:ext cx="5181600" cy="40386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800" b="1" dirty="0">
              <a:solidFill>
                <a:schemeClr val="tx1"/>
              </a:solidFill>
            </a:endParaRPr>
          </a:p>
        </p:txBody>
      </p:sp>
      <p:sp>
        <p:nvSpPr>
          <p:cNvPr id="7" name="Rectangle 6"/>
          <p:cNvSpPr/>
          <p:nvPr/>
        </p:nvSpPr>
        <p:spPr>
          <a:xfrm>
            <a:off x="3124200" y="3810000"/>
            <a:ext cx="1981200" cy="12192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Dashboard</a:t>
            </a:r>
          </a:p>
          <a:p>
            <a:pPr algn="ctr"/>
            <a:r>
              <a:rPr lang="en-US" sz="2400" b="1" dirty="0" smtClean="0">
                <a:solidFill>
                  <a:schemeClr val="tx1"/>
                </a:solidFill>
              </a:rPr>
              <a:t>VM</a:t>
            </a:r>
            <a:endParaRPr lang="en-US" sz="2400" b="1" dirty="0">
              <a:solidFill>
                <a:schemeClr val="tx1"/>
              </a:solidFill>
            </a:endParaRPr>
          </a:p>
        </p:txBody>
      </p:sp>
      <p:sp>
        <p:nvSpPr>
          <p:cNvPr id="8" name="Rectangle 7"/>
          <p:cNvSpPr/>
          <p:nvPr/>
        </p:nvSpPr>
        <p:spPr>
          <a:xfrm>
            <a:off x="3200400" y="1600200"/>
            <a:ext cx="1905000" cy="96758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lnSpcReduction="10000"/>
          </a:bodyPr>
          <a:lstStyle/>
          <a:p>
            <a:pPr algn="ctr"/>
            <a:r>
              <a:rPr lang="en-US" sz="2900" b="1" dirty="0" smtClean="0">
                <a:solidFill>
                  <a:schemeClr val="tx1"/>
                </a:solidFill>
              </a:rPr>
              <a:t>Cloud</a:t>
            </a:r>
          </a:p>
          <a:p>
            <a:pPr algn="ctr"/>
            <a:r>
              <a:rPr lang="en-US" sz="2900" b="1" dirty="0" smtClean="0">
                <a:solidFill>
                  <a:schemeClr val="tx1"/>
                </a:solidFill>
              </a:rPr>
              <a:t>Controller</a:t>
            </a:r>
            <a:endParaRPr lang="en-US" sz="2900" b="1" dirty="0">
              <a:solidFill>
                <a:schemeClr val="tx1"/>
              </a:solidFill>
            </a:endParaRPr>
          </a:p>
        </p:txBody>
      </p:sp>
      <p:sp>
        <p:nvSpPr>
          <p:cNvPr id="9" name="TextBox 8"/>
          <p:cNvSpPr txBox="1"/>
          <p:nvPr/>
        </p:nvSpPr>
        <p:spPr>
          <a:xfrm>
            <a:off x="3152519" y="5486400"/>
            <a:ext cx="5077081" cy="553998"/>
          </a:xfrm>
          <a:prstGeom prst="rect">
            <a:avLst/>
          </a:prstGeom>
          <a:noFill/>
        </p:spPr>
        <p:txBody>
          <a:bodyPr wrap="none" rtlCol="0">
            <a:spAutoFit/>
          </a:bodyPr>
          <a:lstStyle/>
          <a:p>
            <a:r>
              <a:rPr lang="en-US" sz="3000" b="1" dirty="0" smtClean="0"/>
              <a:t>Cloud Provider’s Infrastructure</a:t>
            </a:r>
            <a:endParaRPr lang="en-US" sz="3000" b="1" dirty="0"/>
          </a:p>
        </p:txBody>
      </p:sp>
      <p:sp>
        <p:nvSpPr>
          <p:cNvPr id="24" name="Left-Right Arrow 23"/>
          <p:cNvSpPr/>
          <p:nvPr/>
        </p:nvSpPr>
        <p:spPr>
          <a:xfrm rot="5400000">
            <a:off x="3505200" y="2895600"/>
            <a:ext cx="1219200" cy="609600"/>
          </a:xfrm>
          <a:prstGeom prst="lef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b="1" dirty="0">
              <a:solidFill>
                <a:schemeClr val="tx1"/>
              </a:solidFill>
            </a:endParaRPr>
          </a:p>
        </p:txBody>
      </p:sp>
      <p:sp>
        <p:nvSpPr>
          <p:cNvPr id="23" name="TextBox 22"/>
          <p:cNvSpPr txBox="1"/>
          <p:nvPr/>
        </p:nvSpPr>
        <p:spPr>
          <a:xfrm>
            <a:off x="2352675" y="4349750"/>
            <a:ext cx="184666" cy="369332"/>
          </a:xfrm>
          <a:prstGeom prst="rect">
            <a:avLst/>
          </a:prstGeom>
          <a:noFill/>
        </p:spPr>
        <p:txBody>
          <a:bodyPr wrap="none" rtlCol="0">
            <a:spAutoFit/>
          </a:bodyPr>
          <a:lstStyle/>
          <a:p>
            <a:endParaRPr lang="en-US" dirty="0"/>
          </a:p>
        </p:txBody>
      </p:sp>
      <p:sp>
        <p:nvSpPr>
          <p:cNvPr id="25" name="Right Arrow 24"/>
          <p:cNvSpPr/>
          <p:nvPr/>
        </p:nvSpPr>
        <p:spPr>
          <a:xfrm>
            <a:off x="1066800" y="4114800"/>
            <a:ext cx="1905000" cy="685800"/>
          </a:xfrm>
          <a:prstGeom prst="rightArrow">
            <a:avLst>
              <a:gd name="adj1" fmla="val 50000"/>
              <a:gd name="adj2" fmla="val 66204"/>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2400" b="1" dirty="0">
              <a:solidFill>
                <a:srgbClr val="000000"/>
              </a:solidFill>
            </a:endParaRPr>
          </a:p>
        </p:txBody>
      </p:sp>
      <p:sp>
        <p:nvSpPr>
          <p:cNvPr id="29" name="TextBox 28"/>
          <p:cNvSpPr txBox="1"/>
          <p:nvPr/>
        </p:nvSpPr>
        <p:spPr>
          <a:xfrm>
            <a:off x="3124200" y="2971800"/>
            <a:ext cx="2056973" cy="461665"/>
          </a:xfrm>
          <a:prstGeom prst="rect">
            <a:avLst/>
          </a:prstGeom>
          <a:solidFill>
            <a:schemeClr val="bg1"/>
          </a:solidFill>
        </p:spPr>
        <p:txBody>
          <a:bodyPr wrap="none" rtlCol="0">
            <a:spAutoFit/>
          </a:bodyPr>
          <a:lstStyle/>
          <a:p>
            <a:r>
              <a:rPr lang="en-US" sz="2400" b="1" dirty="0" smtClean="0"/>
              <a:t>VM placement</a:t>
            </a:r>
            <a:endParaRPr lang="en-US" sz="2400" b="1" dirty="0"/>
          </a:p>
        </p:txBody>
      </p:sp>
      <p:sp>
        <p:nvSpPr>
          <p:cNvPr id="32" name="Rectangle 31"/>
          <p:cNvSpPr/>
          <p:nvPr/>
        </p:nvSpPr>
        <p:spPr>
          <a:xfrm>
            <a:off x="6705600" y="3962400"/>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a:solidFill>
                  <a:schemeClr val="tx1"/>
                </a:solidFill>
              </a:rPr>
              <a:t>S</a:t>
            </a:r>
            <a:r>
              <a:rPr lang="en-US" sz="2400" b="1" dirty="0" smtClean="0">
                <a:solidFill>
                  <a:schemeClr val="tx1"/>
                </a:solidFill>
              </a:rPr>
              <a:t>dom0</a:t>
            </a:r>
          </a:p>
        </p:txBody>
      </p:sp>
      <p:sp>
        <p:nvSpPr>
          <p:cNvPr id="34" name="Right Arrow 33"/>
          <p:cNvSpPr/>
          <p:nvPr/>
        </p:nvSpPr>
        <p:spPr>
          <a:xfrm>
            <a:off x="5181600" y="4191000"/>
            <a:ext cx="914400" cy="457200"/>
          </a:xfrm>
          <a:prstGeom prst="rightArrow">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solidFill>
                <a:schemeClr val="tx1"/>
              </a:solidFill>
            </a:endParaRPr>
          </a:p>
        </p:txBody>
      </p:sp>
      <p:sp>
        <p:nvSpPr>
          <p:cNvPr id="26" name="TextBox 25"/>
          <p:cNvSpPr txBox="1"/>
          <p:nvPr/>
        </p:nvSpPr>
        <p:spPr>
          <a:xfrm>
            <a:off x="914400" y="3620869"/>
            <a:ext cx="1673693" cy="646331"/>
          </a:xfrm>
          <a:prstGeom prst="rect">
            <a:avLst/>
          </a:prstGeom>
          <a:noFill/>
        </p:spPr>
        <p:txBody>
          <a:bodyPr wrap="none" rtlCol="0">
            <a:spAutoFit/>
          </a:bodyPr>
          <a:lstStyle/>
          <a:p>
            <a:pPr marL="0" lvl="1" algn="ctr"/>
            <a:r>
              <a:rPr lang="en-US" b="1" dirty="0" err="1" smtClean="0"/>
              <a:t>Grant_privilege</a:t>
            </a:r>
            <a:endParaRPr lang="en-US" b="1" dirty="0" smtClean="0"/>
          </a:p>
          <a:p>
            <a:pPr marL="0" lvl="1" algn="ctr"/>
            <a:r>
              <a:rPr lang="en-US" b="1" dirty="0" smtClean="0"/>
              <a:t>(</a:t>
            </a:r>
            <a:r>
              <a:rPr lang="en-US" b="1" dirty="0" err="1" smtClean="0">
                <a:solidFill>
                  <a:srgbClr val="FF0000"/>
                </a:solidFill>
              </a:rPr>
              <a:t>SecVM</a:t>
            </a:r>
            <a:r>
              <a:rPr lang="en-US" b="1" dirty="0" err="1" smtClean="0"/>
              <a:t>,</a:t>
            </a:r>
            <a:r>
              <a:rPr lang="en-US" b="1" dirty="0" err="1" smtClean="0">
                <a:solidFill>
                  <a:srgbClr val="FF0000"/>
                </a:solidFill>
              </a:rPr>
              <a:t>VM</a:t>
            </a:r>
            <a:r>
              <a:rPr lang="en-US" b="1" dirty="0" smtClean="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Allocation</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46</a:t>
            </a:fld>
            <a:endParaRPr lang="en-US"/>
          </a:p>
        </p:txBody>
      </p:sp>
      <p:sp>
        <p:nvSpPr>
          <p:cNvPr id="5" name="Rectangular Callout 4"/>
          <p:cNvSpPr/>
          <p:nvPr/>
        </p:nvSpPr>
        <p:spPr>
          <a:xfrm>
            <a:off x="3733800" y="1524000"/>
            <a:ext cx="5181600" cy="2133600"/>
          </a:xfrm>
          <a:prstGeom prst="wedgeRectCallout">
            <a:avLst>
              <a:gd name="adj1" fmla="val -14021"/>
              <a:gd name="adj2" fmla="val 50069"/>
            </a:avLst>
          </a:prstGeom>
          <a:no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810000" y="3091543"/>
            <a:ext cx="4956048" cy="48985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3600" b="1" dirty="0" smtClean="0">
                <a:solidFill>
                  <a:schemeClr val="tx1"/>
                </a:solidFill>
                <a:latin typeface="Arial" pitchFamily="34" charset="0"/>
                <a:cs typeface="Arial" pitchFamily="34" charset="0"/>
              </a:rPr>
              <a:t>Hardware</a:t>
            </a:r>
            <a:endParaRPr lang="en-US" sz="3600" b="1" dirty="0">
              <a:solidFill>
                <a:schemeClr val="tx1"/>
              </a:solidFill>
              <a:latin typeface="Arial" pitchFamily="34" charset="0"/>
              <a:cs typeface="Arial" pitchFamily="34" charset="0"/>
            </a:endParaRPr>
          </a:p>
        </p:txBody>
      </p:sp>
      <p:sp>
        <p:nvSpPr>
          <p:cNvPr id="7" name="Rectangle 6"/>
          <p:cNvSpPr/>
          <p:nvPr/>
        </p:nvSpPr>
        <p:spPr>
          <a:xfrm>
            <a:off x="6489746" y="1785257"/>
            <a:ext cx="1209502" cy="6531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2400" b="1" dirty="0" smtClean="0">
                <a:solidFill>
                  <a:schemeClr val="tx1"/>
                </a:solidFill>
              </a:rPr>
              <a:t>Security VM</a:t>
            </a:r>
            <a:endParaRPr lang="en-US" sz="2400" b="1" dirty="0">
              <a:solidFill>
                <a:schemeClr val="tx1"/>
              </a:solidFill>
            </a:endParaRPr>
          </a:p>
        </p:txBody>
      </p:sp>
      <p:sp>
        <p:nvSpPr>
          <p:cNvPr id="8" name="Rectangle 7"/>
          <p:cNvSpPr/>
          <p:nvPr/>
        </p:nvSpPr>
        <p:spPr>
          <a:xfrm>
            <a:off x="3810000" y="2547257"/>
            <a:ext cx="4956048" cy="489857"/>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4000" b="1" dirty="0" smtClean="0">
                <a:solidFill>
                  <a:schemeClr val="tx1"/>
                </a:solidFill>
                <a:latin typeface="Arial" pitchFamily="34" charset="0"/>
                <a:cs typeface="Arial" pitchFamily="34" charset="0"/>
              </a:rPr>
              <a:t>Self-service hypervisor</a:t>
            </a:r>
            <a:endParaRPr lang="en-US" sz="4000" b="1" dirty="0">
              <a:solidFill>
                <a:schemeClr val="tx1"/>
              </a:solidFill>
              <a:latin typeface="Arial" pitchFamily="34" charset="0"/>
              <a:cs typeface="Arial" pitchFamily="34" charset="0"/>
            </a:endParaRPr>
          </a:p>
        </p:txBody>
      </p:sp>
      <p:sp>
        <p:nvSpPr>
          <p:cNvPr id="9" name="Rectangle 8"/>
          <p:cNvSpPr/>
          <p:nvPr/>
        </p:nvSpPr>
        <p:spPr>
          <a:xfrm>
            <a:off x="3810001" y="1752600"/>
            <a:ext cx="1295400" cy="74022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800" b="1" dirty="0" smtClean="0">
                <a:solidFill>
                  <a:schemeClr val="tx1"/>
                </a:solidFill>
              </a:rPr>
              <a:t>Sdom0</a:t>
            </a:r>
            <a:endParaRPr lang="en-US" sz="2800" b="1" dirty="0">
              <a:solidFill>
                <a:schemeClr val="tx1"/>
              </a:solidFill>
            </a:endParaRPr>
          </a:p>
        </p:txBody>
      </p:sp>
      <p:sp>
        <p:nvSpPr>
          <p:cNvPr id="10" name="Rectangle 9"/>
          <p:cNvSpPr/>
          <p:nvPr/>
        </p:nvSpPr>
        <p:spPr>
          <a:xfrm>
            <a:off x="7775448" y="1785257"/>
            <a:ext cx="990600" cy="65314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2400" b="1" dirty="0" smtClean="0">
                <a:solidFill>
                  <a:schemeClr val="tx1"/>
                </a:solidFill>
              </a:rPr>
              <a:t>Client’s</a:t>
            </a:r>
            <a:r>
              <a:rPr lang="en-US" sz="3000" dirty="0" smtClean="0">
                <a:solidFill>
                  <a:schemeClr val="tx1"/>
                </a:solidFill>
              </a:rPr>
              <a:t> </a:t>
            </a:r>
            <a:r>
              <a:rPr lang="en-US" sz="2400" b="1" dirty="0" smtClean="0">
                <a:solidFill>
                  <a:schemeClr val="tx1"/>
                </a:solidFill>
              </a:rPr>
              <a:t>VM</a:t>
            </a:r>
          </a:p>
        </p:txBody>
      </p:sp>
      <p:sp>
        <p:nvSpPr>
          <p:cNvPr id="11" name="Rectangle 10"/>
          <p:cNvSpPr/>
          <p:nvPr/>
        </p:nvSpPr>
        <p:spPr>
          <a:xfrm>
            <a:off x="304800" y="1981200"/>
            <a:ext cx="1600200" cy="12192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Dashboard</a:t>
            </a:r>
          </a:p>
          <a:p>
            <a:pPr algn="ctr"/>
            <a:r>
              <a:rPr lang="en-US" sz="2400" b="1" dirty="0" smtClean="0">
                <a:solidFill>
                  <a:schemeClr val="tx1"/>
                </a:solidFill>
              </a:rPr>
              <a:t>VM</a:t>
            </a:r>
            <a:endParaRPr lang="en-US" sz="2400" b="1" dirty="0">
              <a:solidFill>
                <a:schemeClr val="tx1"/>
              </a:solidFill>
            </a:endParaRPr>
          </a:p>
        </p:txBody>
      </p:sp>
      <p:sp>
        <p:nvSpPr>
          <p:cNvPr id="12" name="Right Arrow 11"/>
          <p:cNvSpPr/>
          <p:nvPr/>
        </p:nvSpPr>
        <p:spPr>
          <a:xfrm>
            <a:off x="1981200" y="2209800"/>
            <a:ext cx="1600200" cy="685800"/>
          </a:xfrm>
          <a:prstGeom prst="rightArrow">
            <a:avLst>
              <a:gd name="adj1" fmla="val 50000"/>
              <a:gd name="adj2" fmla="val 66204"/>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2400" b="1" dirty="0">
              <a:solidFill>
                <a:srgbClr val="000000"/>
              </a:solidFill>
            </a:endParaRPr>
          </a:p>
        </p:txBody>
      </p:sp>
      <p:sp>
        <p:nvSpPr>
          <p:cNvPr id="13" name="Rectangle 12"/>
          <p:cNvSpPr/>
          <p:nvPr/>
        </p:nvSpPr>
        <p:spPr>
          <a:xfrm>
            <a:off x="5181600" y="1752600"/>
            <a:ext cx="1219200" cy="74022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2800" b="1" dirty="0" smtClean="0">
                <a:solidFill>
                  <a:schemeClr val="tx1"/>
                </a:solidFill>
              </a:rPr>
              <a:t>Udom0</a:t>
            </a:r>
            <a:endParaRPr lang="en-US" sz="2800" b="1" dirty="0">
              <a:solidFill>
                <a:schemeClr val="tx1"/>
              </a:solidFill>
            </a:endParaRPr>
          </a:p>
        </p:txBody>
      </p:sp>
      <p:sp>
        <p:nvSpPr>
          <p:cNvPr id="14" name="Content Placeholder 2"/>
          <p:cNvSpPr>
            <a:spLocks noGrp="1"/>
          </p:cNvSpPr>
          <p:nvPr>
            <p:ph idx="1"/>
          </p:nvPr>
        </p:nvSpPr>
        <p:spPr>
          <a:xfrm>
            <a:off x="457200" y="3886200"/>
            <a:ext cx="8229600" cy="2239963"/>
          </a:xfrm>
        </p:spPr>
        <p:txBody>
          <a:bodyPr>
            <a:normAutofit/>
          </a:bodyPr>
          <a:lstStyle/>
          <a:p>
            <a:pPr marL="571500" indent="-514350">
              <a:buFont typeface="+mj-lt"/>
              <a:buAutoNum type="arabicPeriod"/>
            </a:pPr>
            <a:r>
              <a:rPr lang="en-US" dirty="0" smtClean="0"/>
              <a:t>Create Client controller (Udom0)</a:t>
            </a:r>
          </a:p>
          <a:p>
            <a:pPr marL="571500" indent="-514350">
              <a:buFont typeface="+mj-lt"/>
              <a:buAutoNum type="arabicPeriod"/>
            </a:pPr>
            <a:r>
              <a:rPr lang="en-US" dirty="0" smtClean="0"/>
              <a:t>Create Security-VM and Work-VM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specs</a:t>
            </a:r>
            <a:endParaRPr lang="en-US" dirty="0"/>
          </a:p>
        </p:txBody>
      </p:sp>
      <p:sp>
        <p:nvSpPr>
          <p:cNvPr id="3" name="Content Placeholder 2"/>
          <p:cNvSpPr>
            <a:spLocks noGrp="1"/>
          </p:cNvSpPr>
          <p:nvPr>
            <p:ph idx="1"/>
          </p:nvPr>
        </p:nvSpPr>
        <p:spPr/>
        <p:txBody>
          <a:bodyPr/>
          <a:lstStyle/>
          <a:p>
            <a:r>
              <a:rPr lang="en-US" dirty="0" err="1" smtClean="0"/>
              <a:t>Rootkit</a:t>
            </a:r>
            <a:r>
              <a:rPr lang="en-US" dirty="0" smtClean="0"/>
              <a:t> detector</a:t>
            </a:r>
          </a:p>
          <a:p>
            <a:pPr lvl="1"/>
            <a:r>
              <a:rPr lang="en-US" dirty="0" err="1" smtClean="0"/>
              <a:t>Grant_privilege</a:t>
            </a:r>
            <a:r>
              <a:rPr lang="en-US" dirty="0" smtClean="0"/>
              <a:t>(</a:t>
            </a:r>
            <a:r>
              <a:rPr lang="en-US" dirty="0" err="1" smtClean="0">
                <a:solidFill>
                  <a:srgbClr val="FF0000"/>
                </a:solidFill>
              </a:rPr>
              <a:t>RootkitVM</a:t>
            </a:r>
            <a:r>
              <a:rPr lang="en-US" dirty="0" smtClean="0"/>
              <a:t>, </a:t>
            </a:r>
            <a:r>
              <a:rPr lang="en-US" dirty="0" err="1" smtClean="0">
                <a:solidFill>
                  <a:srgbClr val="FF0000"/>
                </a:solidFill>
              </a:rPr>
              <a:t>WorkVM</a:t>
            </a:r>
            <a:r>
              <a:rPr lang="en-US" dirty="0" smtClean="0"/>
              <a:t>)</a:t>
            </a:r>
          </a:p>
          <a:p>
            <a:r>
              <a:rPr lang="en-US" dirty="0" smtClean="0"/>
              <a:t>NIDS</a:t>
            </a:r>
          </a:p>
          <a:p>
            <a:pPr lvl="1"/>
            <a:r>
              <a:rPr lang="en-US" dirty="0" err="1" smtClean="0"/>
              <a:t>Set_backend</a:t>
            </a:r>
            <a:r>
              <a:rPr lang="en-US" dirty="0" smtClean="0"/>
              <a:t>(</a:t>
            </a:r>
            <a:r>
              <a:rPr lang="en-US" dirty="0" smtClean="0">
                <a:solidFill>
                  <a:srgbClr val="FF0000"/>
                </a:solidFill>
              </a:rPr>
              <a:t>Snort-VM</a:t>
            </a:r>
            <a:r>
              <a:rPr lang="en-US" dirty="0" smtClean="0"/>
              <a:t>, </a:t>
            </a:r>
            <a:r>
              <a:rPr lang="en-US" dirty="0" err="1" smtClean="0">
                <a:solidFill>
                  <a:srgbClr val="FF0000"/>
                </a:solidFill>
              </a:rPr>
              <a:t>WorkVM</a:t>
            </a:r>
            <a:r>
              <a:rPr lang="en-US" dirty="0" smtClean="0"/>
              <a:t>, network)</a:t>
            </a:r>
          </a:p>
          <a:p>
            <a:r>
              <a:rPr lang="en-US" dirty="0" err="1" smtClean="0"/>
              <a:t>VMWall</a:t>
            </a:r>
            <a:endParaRPr lang="en-US" dirty="0" smtClean="0"/>
          </a:p>
          <a:p>
            <a:pPr lvl="1"/>
            <a:r>
              <a:rPr lang="en-US" dirty="0" err="1" smtClean="0"/>
              <a:t>Privilege_over</a:t>
            </a:r>
            <a:r>
              <a:rPr lang="en-US" dirty="0" smtClean="0"/>
              <a:t> (</a:t>
            </a:r>
            <a:r>
              <a:rPr lang="en-US" dirty="0" err="1" smtClean="0">
                <a:solidFill>
                  <a:srgbClr val="FF0000"/>
                </a:solidFill>
              </a:rPr>
              <a:t>VMWall</a:t>
            </a:r>
            <a:r>
              <a:rPr lang="en-US" dirty="0" smtClean="0">
                <a:solidFill>
                  <a:srgbClr val="FF0000"/>
                </a:solidFill>
              </a:rPr>
              <a:t>-VM</a:t>
            </a:r>
            <a:r>
              <a:rPr lang="en-US" dirty="0" smtClean="0"/>
              <a:t>, </a:t>
            </a:r>
            <a:r>
              <a:rPr lang="en-US" dirty="0" err="1" smtClean="0">
                <a:solidFill>
                  <a:srgbClr val="FF0000"/>
                </a:solidFill>
              </a:rPr>
              <a:t>WorkVM</a:t>
            </a:r>
            <a:r>
              <a:rPr lang="en-US" dirty="0" smtClean="0"/>
              <a:t>)</a:t>
            </a:r>
          </a:p>
          <a:p>
            <a:pPr lvl="1"/>
            <a:r>
              <a:rPr lang="en-US" dirty="0" err="1" smtClean="0"/>
              <a:t>Set_backend</a:t>
            </a:r>
            <a:r>
              <a:rPr lang="en-US" dirty="0" smtClean="0"/>
              <a:t>(</a:t>
            </a:r>
            <a:r>
              <a:rPr lang="en-US" dirty="0" err="1" smtClean="0">
                <a:solidFill>
                  <a:srgbClr val="FF0000"/>
                </a:solidFill>
              </a:rPr>
              <a:t>VMWall</a:t>
            </a:r>
            <a:r>
              <a:rPr lang="en-US" dirty="0" smtClean="0">
                <a:solidFill>
                  <a:srgbClr val="FF0000"/>
                </a:solidFill>
              </a:rPr>
              <a:t>-VM</a:t>
            </a:r>
            <a:r>
              <a:rPr lang="en-US" dirty="0" smtClean="0"/>
              <a:t>, </a:t>
            </a:r>
            <a:r>
              <a:rPr lang="en-US" dirty="0" err="1" smtClean="0">
                <a:solidFill>
                  <a:srgbClr val="FF0000"/>
                </a:solidFill>
              </a:rPr>
              <a:t>WorkVM</a:t>
            </a:r>
            <a:r>
              <a:rPr lang="en-US" dirty="0" smtClean="0"/>
              <a:t>, network)</a:t>
            </a:r>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47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VM migration in SSC</a:t>
            </a:r>
            <a:endParaRPr lang="en-US" b="1" dirty="0">
              <a:solidFill>
                <a:srgbClr val="FF0000"/>
              </a:solidFill>
            </a:endParaRPr>
          </a:p>
        </p:txBody>
      </p:sp>
      <p:sp>
        <p:nvSpPr>
          <p:cNvPr id="16" name="Rectangular Callout 15"/>
          <p:cNvSpPr/>
          <p:nvPr/>
        </p:nvSpPr>
        <p:spPr>
          <a:xfrm>
            <a:off x="76200" y="2507713"/>
            <a:ext cx="4325112" cy="2438400"/>
          </a:xfrm>
          <a:prstGeom prst="wedgeRectCallout">
            <a:avLst>
              <a:gd name="adj1" fmla="val -14021"/>
              <a:gd name="adj2" fmla="val 50069"/>
            </a:avLst>
          </a:prstGeom>
          <a:no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13360" y="4380056"/>
            <a:ext cx="4038600" cy="48985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3600" b="1" dirty="0" smtClean="0">
                <a:solidFill>
                  <a:schemeClr val="tx1"/>
                </a:solidFill>
                <a:latin typeface="Arial" pitchFamily="34" charset="0"/>
                <a:cs typeface="Arial" pitchFamily="34" charset="0"/>
              </a:rPr>
              <a:t>Hardware</a:t>
            </a:r>
            <a:endParaRPr lang="en-US" sz="3600" b="1" dirty="0">
              <a:solidFill>
                <a:schemeClr val="tx1"/>
              </a:solidFill>
              <a:latin typeface="Arial" pitchFamily="34" charset="0"/>
              <a:cs typeface="Arial" pitchFamily="34" charset="0"/>
            </a:endParaRPr>
          </a:p>
        </p:txBody>
      </p:sp>
      <p:sp>
        <p:nvSpPr>
          <p:cNvPr id="34" name="Rectangle 33"/>
          <p:cNvSpPr/>
          <p:nvPr/>
        </p:nvSpPr>
        <p:spPr>
          <a:xfrm>
            <a:off x="1975658" y="3073770"/>
            <a:ext cx="1209502" cy="6531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2400" b="1" dirty="0" smtClean="0">
                <a:solidFill>
                  <a:schemeClr val="tx1"/>
                </a:solidFill>
              </a:rPr>
              <a:t>Service VM</a:t>
            </a:r>
            <a:endParaRPr lang="en-US" sz="2400" b="1" dirty="0">
              <a:solidFill>
                <a:schemeClr val="tx1"/>
              </a:solidFill>
            </a:endParaRPr>
          </a:p>
        </p:txBody>
      </p:sp>
      <p:sp>
        <p:nvSpPr>
          <p:cNvPr id="35" name="Rectangle 34"/>
          <p:cNvSpPr/>
          <p:nvPr/>
        </p:nvSpPr>
        <p:spPr>
          <a:xfrm>
            <a:off x="213360" y="3835770"/>
            <a:ext cx="4038600" cy="489857"/>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sz="4000" b="1" dirty="0" smtClean="0">
                <a:solidFill>
                  <a:schemeClr val="tx1"/>
                </a:solidFill>
                <a:latin typeface="Arial" pitchFamily="34" charset="0"/>
                <a:cs typeface="Arial" pitchFamily="34" charset="0"/>
              </a:rPr>
              <a:t>Self-service hypervisor</a:t>
            </a:r>
            <a:endParaRPr lang="en-US" sz="4000" b="1" dirty="0">
              <a:solidFill>
                <a:schemeClr val="tx1"/>
              </a:solidFill>
              <a:latin typeface="Arial" pitchFamily="34" charset="0"/>
              <a:cs typeface="Arial" pitchFamily="34" charset="0"/>
            </a:endParaRPr>
          </a:p>
        </p:txBody>
      </p:sp>
      <p:sp>
        <p:nvSpPr>
          <p:cNvPr id="36" name="Rectangle 35"/>
          <p:cNvSpPr/>
          <p:nvPr/>
        </p:nvSpPr>
        <p:spPr>
          <a:xfrm>
            <a:off x="213360" y="2583913"/>
            <a:ext cx="1600199" cy="119742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2800" b="1" dirty="0" smtClean="0">
                <a:solidFill>
                  <a:schemeClr val="tx1"/>
                </a:solidFill>
              </a:rPr>
              <a:t>client</a:t>
            </a:r>
          </a:p>
          <a:p>
            <a:pPr algn="ctr"/>
            <a:r>
              <a:rPr lang="en-US" sz="2581" b="1" dirty="0" smtClean="0">
                <a:solidFill>
                  <a:schemeClr val="tx1"/>
                </a:solidFill>
              </a:rPr>
              <a:t>Management </a:t>
            </a:r>
          </a:p>
          <a:p>
            <a:pPr algn="ctr"/>
            <a:r>
              <a:rPr lang="en-US" sz="2800" b="1" dirty="0" smtClean="0">
                <a:solidFill>
                  <a:schemeClr val="tx1"/>
                </a:solidFill>
              </a:rPr>
              <a:t>VM</a:t>
            </a:r>
            <a:endParaRPr lang="en-US" sz="2800" b="1" dirty="0">
              <a:solidFill>
                <a:schemeClr val="tx1"/>
              </a:solidFill>
            </a:endParaRPr>
          </a:p>
        </p:txBody>
      </p:sp>
      <p:sp>
        <p:nvSpPr>
          <p:cNvPr id="37" name="Rectangle 36"/>
          <p:cNvSpPr/>
          <p:nvPr/>
        </p:nvSpPr>
        <p:spPr>
          <a:xfrm>
            <a:off x="3261360" y="3073770"/>
            <a:ext cx="990600" cy="65314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2400" b="1" dirty="0" smtClean="0">
                <a:solidFill>
                  <a:schemeClr val="tx1"/>
                </a:solidFill>
              </a:rPr>
              <a:t>Client’s</a:t>
            </a:r>
            <a:r>
              <a:rPr lang="en-US" sz="3000" dirty="0" smtClean="0">
                <a:solidFill>
                  <a:schemeClr val="tx1"/>
                </a:solidFill>
              </a:rPr>
              <a:t> </a:t>
            </a:r>
            <a:r>
              <a:rPr lang="en-US" sz="2400" b="1" dirty="0" smtClean="0">
                <a:solidFill>
                  <a:schemeClr val="tx1"/>
                </a:solidFill>
              </a:rPr>
              <a:t>VM</a:t>
            </a:r>
          </a:p>
        </p:txBody>
      </p:sp>
      <p:pic>
        <p:nvPicPr>
          <p:cNvPr id="5" name="Picture 4" descr="user.png"/>
          <p:cNvPicPr>
            <a:picLocks noChangeAspect="1"/>
          </p:cNvPicPr>
          <p:nvPr/>
        </p:nvPicPr>
        <p:blipFill>
          <a:blip r:embed="rId3"/>
          <a:stretch>
            <a:fillRect/>
          </a:stretch>
        </p:blipFill>
        <p:spPr>
          <a:xfrm>
            <a:off x="4106513" y="5174713"/>
            <a:ext cx="846487" cy="1302287"/>
          </a:xfrm>
          <a:prstGeom prst="rect">
            <a:avLst/>
          </a:prstGeom>
        </p:spPr>
      </p:pic>
      <p:sp>
        <p:nvSpPr>
          <p:cNvPr id="38" name="Rectangular Callout 37"/>
          <p:cNvSpPr/>
          <p:nvPr/>
        </p:nvSpPr>
        <p:spPr>
          <a:xfrm>
            <a:off x="4590288" y="2499056"/>
            <a:ext cx="4325112" cy="2438400"/>
          </a:xfrm>
          <a:prstGeom prst="wedgeRectCallout">
            <a:avLst>
              <a:gd name="adj1" fmla="val -14021"/>
              <a:gd name="adj2" fmla="val 50069"/>
            </a:avLst>
          </a:prstGeom>
          <a:no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727448" y="4371397"/>
            <a:ext cx="4038600" cy="48985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3600" b="1" dirty="0" smtClean="0">
                <a:solidFill>
                  <a:schemeClr val="tx1"/>
                </a:solidFill>
                <a:latin typeface="Arial" pitchFamily="34" charset="0"/>
                <a:cs typeface="Arial" pitchFamily="34" charset="0"/>
              </a:rPr>
              <a:t>Hardware</a:t>
            </a:r>
            <a:endParaRPr lang="en-US" sz="3600" b="1" dirty="0">
              <a:solidFill>
                <a:schemeClr val="tx1"/>
              </a:solidFill>
              <a:latin typeface="Arial" pitchFamily="34" charset="0"/>
              <a:cs typeface="Arial" pitchFamily="34" charset="0"/>
            </a:endParaRPr>
          </a:p>
        </p:txBody>
      </p:sp>
      <p:sp>
        <p:nvSpPr>
          <p:cNvPr id="41" name="Rectangle 40"/>
          <p:cNvSpPr/>
          <p:nvPr/>
        </p:nvSpPr>
        <p:spPr>
          <a:xfrm>
            <a:off x="6489746" y="3065112"/>
            <a:ext cx="1209502" cy="6531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2400" b="1" dirty="0" smtClean="0">
                <a:solidFill>
                  <a:schemeClr val="tx1"/>
                </a:solidFill>
              </a:rPr>
              <a:t>Service VM</a:t>
            </a:r>
            <a:endParaRPr lang="en-US" sz="2400" b="1" dirty="0">
              <a:solidFill>
                <a:schemeClr val="tx1"/>
              </a:solidFill>
            </a:endParaRPr>
          </a:p>
        </p:txBody>
      </p:sp>
      <p:sp>
        <p:nvSpPr>
          <p:cNvPr id="42" name="Rectangle 41"/>
          <p:cNvSpPr/>
          <p:nvPr/>
        </p:nvSpPr>
        <p:spPr>
          <a:xfrm>
            <a:off x="4727448" y="3827112"/>
            <a:ext cx="4038600" cy="489857"/>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sz="4000" b="1" dirty="0" smtClean="0">
                <a:solidFill>
                  <a:schemeClr val="tx1"/>
                </a:solidFill>
                <a:latin typeface="Arial" pitchFamily="34" charset="0"/>
                <a:cs typeface="Arial" pitchFamily="34" charset="0"/>
              </a:rPr>
              <a:t>Self-service hypervisor</a:t>
            </a:r>
            <a:endParaRPr lang="en-US" sz="4000" b="1" dirty="0">
              <a:solidFill>
                <a:schemeClr val="tx1"/>
              </a:solidFill>
              <a:latin typeface="Arial" pitchFamily="34" charset="0"/>
              <a:cs typeface="Arial" pitchFamily="34" charset="0"/>
            </a:endParaRPr>
          </a:p>
        </p:txBody>
      </p:sp>
      <p:sp>
        <p:nvSpPr>
          <p:cNvPr id="43" name="Rectangle 42"/>
          <p:cNvSpPr/>
          <p:nvPr/>
        </p:nvSpPr>
        <p:spPr>
          <a:xfrm>
            <a:off x="4727448" y="2575255"/>
            <a:ext cx="1600199" cy="119742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2800" b="1" dirty="0" smtClean="0">
                <a:solidFill>
                  <a:schemeClr val="tx1"/>
                </a:solidFill>
              </a:rPr>
              <a:t>client</a:t>
            </a:r>
          </a:p>
          <a:p>
            <a:pPr algn="ctr"/>
            <a:r>
              <a:rPr lang="en-US" sz="2581" b="1" dirty="0" smtClean="0">
                <a:solidFill>
                  <a:schemeClr val="tx1"/>
                </a:solidFill>
              </a:rPr>
              <a:t>Management </a:t>
            </a:r>
          </a:p>
          <a:p>
            <a:pPr algn="ctr"/>
            <a:r>
              <a:rPr lang="en-US" sz="2800" b="1" dirty="0" smtClean="0">
                <a:solidFill>
                  <a:schemeClr val="tx1"/>
                </a:solidFill>
              </a:rPr>
              <a:t>VM</a:t>
            </a:r>
            <a:endParaRPr lang="en-US" sz="2800" b="1" dirty="0">
              <a:solidFill>
                <a:schemeClr val="tx1"/>
              </a:solidFill>
            </a:endParaRPr>
          </a:p>
        </p:txBody>
      </p:sp>
      <p:sp>
        <p:nvSpPr>
          <p:cNvPr id="44" name="Rectangle 43"/>
          <p:cNvSpPr/>
          <p:nvPr/>
        </p:nvSpPr>
        <p:spPr>
          <a:xfrm>
            <a:off x="7775448" y="3065112"/>
            <a:ext cx="990600" cy="65314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2400" b="1" dirty="0" smtClean="0">
                <a:solidFill>
                  <a:schemeClr val="tx1"/>
                </a:solidFill>
              </a:rPr>
              <a:t>Client’s</a:t>
            </a:r>
            <a:r>
              <a:rPr lang="en-US" sz="3000" dirty="0" smtClean="0">
                <a:solidFill>
                  <a:schemeClr val="tx1"/>
                </a:solidFill>
              </a:rPr>
              <a:t> </a:t>
            </a:r>
            <a:r>
              <a:rPr lang="en-US" sz="2400" b="1" dirty="0" smtClean="0">
                <a:solidFill>
                  <a:schemeClr val="tx1"/>
                </a:solidFill>
              </a:rPr>
              <a:t>VM</a:t>
            </a:r>
          </a:p>
        </p:txBody>
      </p:sp>
      <p:sp>
        <p:nvSpPr>
          <p:cNvPr id="45" name="Curved Down Arrow 44"/>
          <p:cNvSpPr/>
          <p:nvPr/>
        </p:nvSpPr>
        <p:spPr>
          <a:xfrm>
            <a:off x="3505200" y="1752600"/>
            <a:ext cx="4114800" cy="914400"/>
          </a:xfrm>
          <a:prstGeom prst="curvedDownArrow">
            <a:avLst>
              <a:gd name="adj1" fmla="val 39065"/>
              <a:gd name="adj2" fmla="val 108338"/>
              <a:gd name="adj3" fmla="val 25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3" grpId="0" animBg="1"/>
      <p:bldP spid="44" grpId="0" animBg="1"/>
      <p:bldP spid="4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VM migration</a:t>
            </a:r>
            <a:endParaRPr lang="en-US" dirty="0"/>
          </a:p>
        </p:txBody>
      </p:sp>
      <p:sp>
        <p:nvSpPr>
          <p:cNvPr id="16" name="Rectangular Callout 15"/>
          <p:cNvSpPr/>
          <p:nvPr/>
        </p:nvSpPr>
        <p:spPr>
          <a:xfrm>
            <a:off x="4590288" y="1295400"/>
            <a:ext cx="4325112" cy="2209800"/>
          </a:xfrm>
          <a:prstGeom prst="wedgeRectCallout">
            <a:avLst>
              <a:gd name="adj1" fmla="val -14021"/>
              <a:gd name="adj2" fmla="val 50069"/>
            </a:avLst>
          </a:prstGeom>
          <a:no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727448" y="2939143"/>
            <a:ext cx="4038600" cy="48985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3600" b="1" dirty="0" smtClean="0">
                <a:solidFill>
                  <a:schemeClr val="tx1"/>
                </a:solidFill>
                <a:latin typeface="Arial" pitchFamily="34" charset="0"/>
                <a:cs typeface="Arial" pitchFamily="34" charset="0"/>
              </a:rPr>
              <a:t>Hardware</a:t>
            </a:r>
            <a:endParaRPr lang="en-US" sz="3600" b="1" dirty="0">
              <a:solidFill>
                <a:schemeClr val="tx1"/>
              </a:solidFill>
              <a:latin typeface="Arial" pitchFamily="34" charset="0"/>
              <a:cs typeface="Arial" pitchFamily="34" charset="0"/>
            </a:endParaRPr>
          </a:p>
        </p:txBody>
      </p:sp>
      <p:sp>
        <p:nvSpPr>
          <p:cNvPr id="34" name="Rectangle 33"/>
          <p:cNvSpPr/>
          <p:nvPr/>
        </p:nvSpPr>
        <p:spPr>
          <a:xfrm>
            <a:off x="6489746" y="1632857"/>
            <a:ext cx="1209502" cy="6531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2400" b="1" dirty="0" smtClean="0">
                <a:solidFill>
                  <a:schemeClr val="tx1"/>
                </a:solidFill>
              </a:rPr>
              <a:t>Service VM</a:t>
            </a:r>
            <a:endParaRPr lang="en-US" sz="2400" b="1" dirty="0">
              <a:solidFill>
                <a:schemeClr val="tx1"/>
              </a:solidFill>
            </a:endParaRPr>
          </a:p>
        </p:txBody>
      </p:sp>
      <p:sp>
        <p:nvSpPr>
          <p:cNvPr id="35" name="Rectangle 34"/>
          <p:cNvSpPr/>
          <p:nvPr/>
        </p:nvSpPr>
        <p:spPr>
          <a:xfrm>
            <a:off x="4727448" y="2394857"/>
            <a:ext cx="4038600" cy="489857"/>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sz="4000" b="1" dirty="0" smtClean="0">
                <a:solidFill>
                  <a:schemeClr val="tx1"/>
                </a:solidFill>
                <a:latin typeface="Arial" pitchFamily="34" charset="0"/>
                <a:cs typeface="Arial" pitchFamily="34" charset="0"/>
              </a:rPr>
              <a:t>Self-service hypervisor</a:t>
            </a:r>
            <a:endParaRPr lang="en-US" sz="4000" b="1" dirty="0">
              <a:solidFill>
                <a:schemeClr val="tx1"/>
              </a:solidFill>
              <a:latin typeface="Arial" pitchFamily="34" charset="0"/>
              <a:cs typeface="Arial" pitchFamily="34" charset="0"/>
            </a:endParaRPr>
          </a:p>
        </p:txBody>
      </p:sp>
      <p:sp>
        <p:nvSpPr>
          <p:cNvPr id="36" name="Rectangle 35"/>
          <p:cNvSpPr/>
          <p:nvPr/>
        </p:nvSpPr>
        <p:spPr>
          <a:xfrm>
            <a:off x="4727448" y="1447800"/>
            <a:ext cx="1600199" cy="89262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2800" b="1" dirty="0" smtClean="0">
                <a:solidFill>
                  <a:schemeClr val="tx1"/>
                </a:solidFill>
              </a:rPr>
              <a:t>client</a:t>
            </a:r>
          </a:p>
          <a:p>
            <a:pPr algn="ctr"/>
            <a:r>
              <a:rPr lang="en-US" sz="2581" b="1" dirty="0" smtClean="0">
                <a:solidFill>
                  <a:schemeClr val="tx1"/>
                </a:solidFill>
              </a:rPr>
              <a:t>Management </a:t>
            </a:r>
          </a:p>
          <a:p>
            <a:pPr algn="ctr"/>
            <a:r>
              <a:rPr lang="en-US" sz="2800" b="1" dirty="0" smtClean="0">
                <a:solidFill>
                  <a:schemeClr val="tx1"/>
                </a:solidFill>
              </a:rPr>
              <a:t>VM</a:t>
            </a:r>
            <a:endParaRPr lang="en-US" sz="2800" b="1" dirty="0">
              <a:solidFill>
                <a:schemeClr val="tx1"/>
              </a:solidFill>
            </a:endParaRPr>
          </a:p>
        </p:txBody>
      </p:sp>
      <p:sp>
        <p:nvSpPr>
          <p:cNvPr id="37" name="Rectangle 36"/>
          <p:cNvSpPr/>
          <p:nvPr/>
        </p:nvSpPr>
        <p:spPr>
          <a:xfrm>
            <a:off x="7775448" y="1632857"/>
            <a:ext cx="990600" cy="65314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2400" b="1" dirty="0" smtClean="0">
                <a:solidFill>
                  <a:schemeClr val="tx1"/>
                </a:solidFill>
              </a:rPr>
              <a:t>Client’s</a:t>
            </a:r>
            <a:r>
              <a:rPr lang="en-US" sz="3000" dirty="0" smtClean="0">
                <a:solidFill>
                  <a:schemeClr val="tx1"/>
                </a:solidFill>
              </a:rPr>
              <a:t> </a:t>
            </a:r>
            <a:r>
              <a:rPr lang="en-US" sz="2400" b="1" dirty="0" smtClean="0">
                <a:solidFill>
                  <a:schemeClr val="tx1"/>
                </a:solidFill>
              </a:rPr>
              <a:t>VM</a:t>
            </a:r>
          </a:p>
        </p:txBody>
      </p:sp>
      <p:sp>
        <p:nvSpPr>
          <p:cNvPr id="18" name="Rectangle 17"/>
          <p:cNvSpPr/>
          <p:nvPr/>
        </p:nvSpPr>
        <p:spPr>
          <a:xfrm>
            <a:off x="381000" y="4191000"/>
            <a:ext cx="1981200" cy="12192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Dashboard</a:t>
            </a:r>
          </a:p>
          <a:p>
            <a:pPr algn="ctr"/>
            <a:r>
              <a:rPr lang="en-US" sz="2400" b="1" dirty="0" smtClean="0">
                <a:solidFill>
                  <a:schemeClr val="tx1"/>
                </a:solidFill>
              </a:rPr>
              <a:t>VM</a:t>
            </a:r>
            <a:endParaRPr lang="en-US" sz="2400" b="1" dirty="0">
              <a:solidFill>
                <a:schemeClr val="tx1"/>
              </a:solidFill>
            </a:endParaRPr>
          </a:p>
        </p:txBody>
      </p:sp>
      <p:sp>
        <p:nvSpPr>
          <p:cNvPr id="19" name="Rectangle 18"/>
          <p:cNvSpPr/>
          <p:nvPr/>
        </p:nvSpPr>
        <p:spPr>
          <a:xfrm>
            <a:off x="457200" y="1981200"/>
            <a:ext cx="1905000" cy="96758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lnSpcReduction="10000"/>
          </a:bodyPr>
          <a:lstStyle/>
          <a:p>
            <a:pPr algn="ctr"/>
            <a:r>
              <a:rPr lang="en-US" sz="2900" b="1" dirty="0" smtClean="0">
                <a:solidFill>
                  <a:schemeClr val="tx1"/>
                </a:solidFill>
              </a:rPr>
              <a:t>Cloud</a:t>
            </a:r>
          </a:p>
          <a:p>
            <a:pPr algn="ctr"/>
            <a:r>
              <a:rPr lang="en-US" sz="2900" b="1" dirty="0" smtClean="0">
                <a:solidFill>
                  <a:schemeClr val="tx1"/>
                </a:solidFill>
              </a:rPr>
              <a:t>Controller</a:t>
            </a:r>
            <a:endParaRPr lang="en-US" sz="2900" b="1" dirty="0">
              <a:solidFill>
                <a:schemeClr val="tx1"/>
              </a:solidFill>
            </a:endParaRPr>
          </a:p>
        </p:txBody>
      </p:sp>
      <p:sp>
        <p:nvSpPr>
          <p:cNvPr id="28" name="Rectangular Callout 27"/>
          <p:cNvSpPr/>
          <p:nvPr/>
        </p:nvSpPr>
        <p:spPr>
          <a:xfrm>
            <a:off x="4590288" y="3886200"/>
            <a:ext cx="4325112" cy="2209800"/>
          </a:xfrm>
          <a:prstGeom prst="wedgeRectCallout">
            <a:avLst>
              <a:gd name="adj1" fmla="val -14021"/>
              <a:gd name="adj2" fmla="val 50069"/>
            </a:avLst>
          </a:prstGeom>
          <a:no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727448" y="5529943"/>
            <a:ext cx="4038600" cy="489857"/>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3600" b="1" dirty="0" smtClean="0">
                <a:solidFill>
                  <a:schemeClr val="tx1"/>
                </a:solidFill>
                <a:latin typeface="Arial" pitchFamily="34" charset="0"/>
                <a:cs typeface="Arial" pitchFamily="34" charset="0"/>
              </a:rPr>
              <a:t>Hardware</a:t>
            </a:r>
            <a:endParaRPr lang="en-US" sz="3600" b="1" dirty="0">
              <a:solidFill>
                <a:schemeClr val="tx1"/>
              </a:solidFill>
              <a:latin typeface="Arial" pitchFamily="34" charset="0"/>
              <a:cs typeface="Arial" pitchFamily="34" charset="0"/>
            </a:endParaRPr>
          </a:p>
        </p:txBody>
      </p:sp>
      <p:sp>
        <p:nvSpPr>
          <p:cNvPr id="30" name="Rectangle 29"/>
          <p:cNvSpPr/>
          <p:nvPr/>
        </p:nvSpPr>
        <p:spPr>
          <a:xfrm>
            <a:off x="6489746" y="4223657"/>
            <a:ext cx="1209502" cy="6531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2400" b="1" dirty="0" smtClean="0">
                <a:solidFill>
                  <a:schemeClr val="tx1"/>
                </a:solidFill>
              </a:rPr>
              <a:t>Service VM</a:t>
            </a:r>
            <a:endParaRPr lang="en-US" sz="2400" b="1" dirty="0">
              <a:solidFill>
                <a:schemeClr val="tx1"/>
              </a:solidFill>
            </a:endParaRPr>
          </a:p>
        </p:txBody>
      </p:sp>
      <p:sp>
        <p:nvSpPr>
          <p:cNvPr id="31" name="Rectangle 30"/>
          <p:cNvSpPr/>
          <p:nvPr/>
        </p:nvSpPr>
        <p:spPr>
          <a:xfrm>
            <a:off x="4727448" y="4985657"/>
            <a:ext cx="4038600" cy="489857"/>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sz="4000" b="1" dirty="0" smtClean="0">
                <a:solidFill>
                  <a:schemeClr val="tx1"/>
                </a:solidFill>
                <a:latin typeface="Arial" pitchFamily="34" charset="0"/>
                <a:cs typeface="Arial" pitchFamily="34" charset="0"/>
              </a:rPr>
              <a:t>Self-service hypervisor</a:t>
            </a:r>
            <a:endParaRPr lang="en-US" sz="4000" b="1" dirty="0">
              <a:solidFill>
                <a:schemeClr val="tx1"/>
              </a:solidFill>
              <a:latin typeface="Arial" pitchFamily="34" charset="0"/>
              <a:cs typeface="Arial" pitchFamily="34" charset="0"/>
            </a:endParaRPr>
          </a:p>
        </p:txBody>
      </p:sp>
      <p:sp>
        <p:nvSpPr>
          <p:cNvPr id="32" name="Rectangle 31"/>
          <p:cNvSpPr/>
          <p:nvPr/>
        </p:nvSpPr>
        <p:spPr>
          <a:xfrm>
            <a:off x="4727448" y="4038600"/>
            <a:ext cx="1600199" cy="89262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2800" b="1" dirty="0" smtClean="0">
                <a:solidFill>
                  <a:schemeClr val="tx1"/>
                </a:solidFill>
              </a:rPr>
              <a:t>client</a:t>
            </a:r>
          </a:p>
          <a:p>
            <a:pPr algn="ctr"/>
            <a:r>
              <a:rPr lang="en-US" sz="2581" b="1" dirty="0" smtClean="0">
                <a:solidFill>
                  <a:schemeClr val="tx1"/>
                </a:solidFill>
              </a:rPr>
              <a:t>Management </a:t>
            </a:r>
          </a:p>
          <a:p>
            <a:pPr algn="ctr"/>
            <a:r>
              <a:rPr lang="en-US" sz="2800" b="1" dirty="0" smtClean="0">
                <a:solidFill>
                  <a:schemeClr val="tx1"/>
                </a:solidFill>
              </a:rPr>
              <a:t>VM</a:t>
            </a:r>
            <a:endParaRPr lang="en-US" sz="2800" b="1" dirty="0">
              <a:solidFill>
                <a:schemeClr val="tx1"/>
              </a:solidFill>
            </a:endParaRPr>
          </a:p>
        </p:txBody>
      </p:sp>
      <p:sp>
        <p:nvSpPr>
          <p:cNvPr id="39" name="Rectangle 38"/>
          <p:cNvSpPr/>
          <p:nvPr/>
        </p:nvSpPr>
        <p:spPr>
          <a:xfrm>
            <a:off x="7775448" y="4223657"/>
            <a:ext cx="990600" cy="65314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2400" b="1" dirty="0" smtClean="0">
                <a:solidFill>
                  <a:schemeClr val="tx1"/>
                </a:solidFill>
              </a:rPr>
              <a:t>Client’s</a:t>
            </a:r>
            <a:r>
              <a:rPr lang="en-US" sz="3000" dirty="0" smtClean="0">
                <a:solidFill>
                  <a:schemeClr val="tx1"/>
                </a:solidFill>
              </a:rPr>
              <a:t> </a:t>
            </a:r>
            <a:r>
              <a:rPr lang="en-US" sz="2400" b="1" dirty="0" smtClean="0">
                <a:solidFill>
                  <a:schemeClr val="tx1"/>
                </a:solidFill>
              </a:rPr>
              <a:t>VM</a:t>
            </a:r>
          </a:p>
        </p:txBody>
      </p:sp>
      <p:grpSp>
        <p:nvGrpSpPr>
          <p:cNvPr id="48" name="Group 47"/>
          <p:cNvGrpSpPr/>
          <p:nvPr/>
        </p:nvGrpSpPr>
        <p:grpSpPr>
          <a:xfrm>
            <a:off x="609600" y="3124200"/>
            <a:ext cx="1686730" cy="914400"/>
            <a:chOff x="609600" y="3124200"/>
            <a:chExt cx="1686730" cy="914400"/>
          </a:xfrm>
        </p:grpSpPr>
        <p:sp>
          <p:nvSpPr>
            <p:cNvPr id="46" name="Right Arrow 45"/>
            <p:cNvSpPr/>
            <p:nvPr/>
          </p:nvSpPr>
          <p:spPr>
            <a:xfrm rot="5400000">
              <a:off x="914400" y="3352800"/>
              <a:ext cx="914400" cy="457200"/>
            </a:xfrm>
            <a:prstGeom prst="rightArrow">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solidFill>
                  <a:schemeClr val="tx1"/>
                </a:solidFill>
              </a:endParaRPr>
            </a:p>
          </p:txBody>
        </p:sp>
        <p:sp>
          <p:nvSpPr>
            <p:cNvPr id="47" name="TextBox 46"/>
            <p:cNvSpPr txBox="1"/>
            <p:nvPr/>
          </p:nvSpPr>
          <p:spPr>
            <a:xfrm>
              <a:off x="609600" y="3272135"/>
              <a:ext cx="1686730" cy="461665"/>
            </a:xfrm>
            <a:prstGeom prst="rect">
              <a:avLst/>
            </a:prstGeom>
            <a:solidFill>
              <a:schemeClr val="bg1"/>
            </a:solidFill>
          </p:spPr>
          <p:txBody>
            <a:bodyPr wrap="none" rtlCol="0">
              <a:spAutoFit/>
            </a:bodyPr>
            <a:lstStyle/>
            <a:p>
              <a:r>
                <a:rPr lang="en-US" sz="2400" b="1" dirty="0" smtClean="0"/>
                <a:t>VM migrate</a:t>
              </a:r>
              <a:endParaRPr lang="en-US" sz="2400" b="1" dirty="0"/>
            </a:p>
          </p:txBody>
        </p:sp>
      </p:grpSp>
      <p:sp>
        <p:nvSpPr>
          <p:cNvPr id="49" name="Right Arrow 48"/>
          <p:cNvSpPr/>
          <p:nvPr/>
        </p:nvSpPr>
        <p:spPr>
          <a:xfrm>
            <a:off x="2667000" y="4419600"/>
            <a:ext cx="1600200" cy="685800"/>
          </a:xfrm>
          <a:prstGeom prst="rightArrow">
            <a:avLst>
              <a:gd name="adj1" fmla="val 50000"/>
              <a:gd name="adj2" fmla="val 66204"/>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2400" b="1" dirty="0">
              <a:solidFill>
                <a:srgbClr val="000000"/>
              </a:solidFill>
            </a:endParaRPr>
          </a:p>
        </p:txBody>
      </p:sp>
      <p:sp>
        <p:nvSpPr>
          <p:cNvPr id="50" name="Curved Right Arrow 49"/>
          <p:cNvSpPr/>
          <p:nvPr/>
        </p:nvSpPr>
        <p:spPr>
          <a:xfrm>
            <a:off x="2895600" y="2667000"/>
            <a:ext cx="1371600" cy="2362200"/>
          </a:xfrm>
          <a:prstGeom prst="curved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0" grpId="0" animBg="1"/>
      <p:bldP spid="32" grpId="0" animBg="1"/>
      <p:bldP spid="39" grpId="0" animBg="1"/>
      <p:bldP spid="49" grpId="0" animBg="1"/>
      <p:bldP spid="49" grpId="1" animBg="1"/>
      <p:bldP spid="50" grpId="0" animBg="1"/>
      <p:bldP spid="5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Embracing the cloud</a:t>
            </a:r>
            <a:endParaRPr lang="en-US" dirty="0"/>
          </a:p>
        </p:txBody>
      </p:sp>
      <p:grpSp>
        <p:nvGrpSpPr>
          <p:cNvPr id="8" name="Group 26"/>
          <p:cNvGrpSpPr/>
          <p:nvPr/>
        </p:nvGrpSpPr>
        <p:grpSpPr>
          <a:xfrm>
            <a:off x="914400" y="4876800"/>
            <a:ext cx="7391400" cy="990600"/>
            <a:chOff x="914400" y="4572000"/>
            <a:chExt cx="7391400" cy="990600"/>
          </a:xfrm>
        </p:grpSpPr>
        <p:sp>
          <p:nvSpPr>
            <p:cNvPr id="24" name="Rounded Rectangle 23"/>
            <p:cNvSpPr/>
            <p:nvPr/>
          </p:nvSpPr>
          <p:spPr bwMode="auto">
            <a:xfrm>
              <a:off x="914400" y="4572000"/>
              <a:ext cx="2895600" cy="990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latin typeface="Arial"/>
                  <a:cs typeface="Arial"/>
                </a:rPr>
                <a:t>Problem #2</a:t>
              </a:r>
            </a:p>
          </p:txBody>
        </p:sp>
        <p:sp>
          <p:nvSpPr>
            <p:cNvPr id="26" name="Rounded Rectangle 25"/>
            <p:cNvSpPr/>
            <p:nvPr/>
          </p:nvSpPr>
          <p:spPr bwMode="auto">
            <a:xfrm>
              <a:off x="3810000" y="4572000"/>
              <a:ext cx="4495800" cy="990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200" b="1" dirty="0" smtClean="0">
                  <a:solidFill>
                    <a:srgbClr val="000000"/>
                  </a:solidFill>
                  <a:latin typeface="Arial"/>
                  <a:cs typeface="Arial"/>
                </a:rPr>
                <a:t>Clients must rely on provider to deploy customized services</a:t>
              </a:r>
              <a:endParaRPr kumimoji="0" lang="en-US" sz="2200" b="1" i="0" u="none" strike="noStrike" cap="none" normalizeH="0" baseline="0" dirty="0" smtClean="0">
                <a:ln>
                  <a:noFill/>
                </a:ln>
                <a:solidFill>
                  <a:srgbClr val="000000"/>
                </a:solidFill>
                <a:latin typeface="Arial"/>
                <a:cs typeface="Arial"/>
              </a:endParaRPr>
            </a:p>
          </p:txBody>
        </p:sp>
      </p:grpSp>
      <p:grpSp>
        <p:nvGrpSpPr>
          <p:cNvPr id="30" name="Group 29"/>
          <p:cNvGrpSpPr/>
          <p:nvPr/>
        </p:nvGrpSpPr>
        <p:grpSpPr>
          <a:xfrm>
            <a:off x="381000" y="1676400"/>
            <a:ext cx="3810000" cy="3124200"/>
            <a:chOff x="381000" y="1676400"/>
            <a:chExt cx="3810000" cy="3124200"/>
          </a:xfrm>
        </p:grpSpPr>
        <p:pic>
          <p:nvPicPr>
            <p:cNvPr id="25" name="Picture 24" descr="business-deal-1.jpg"/>
            <p:cNvPicPr>
              <a:picLocks noChangeAspect="1"/>
            </p:cNvPicPr>
            <p:nvPr/>
          </p:nvPicPr>
          <p:blipFill>
            <a:blip r:embed="rId3"/>
            <a:stretch>
              <a:fillRect/>
            </a:stretch>
          </p:blipFill>
          <p:spPr>
            <a:xfrm>
              <a:off x="819150" y="2647950"/>
              <a:ext cx="2152650" cy="2152650"/>
            </a:xfrm>
            <a:prstGeom prst="rect">
              <a:avLst/>
            </a:prstGeom>
          </p:spPr>
        </p:pic>
        <p:sp>
          <p:nvSpPr>
            <p:cNvPr id="27" name="Rectangular Callout 26"/>
            <p:cNvSpPr/>
            <p:nvPr/>
          </p:nvSpPr>
          <p:spPr bwMode="auto">
            <a:xfrm>
              <a:off x="381000" y="1676400"/>
              <a:ext cx="3810000" cy="685801"/>
            </a:xfrm>
            <a:prstGeom prst="wedgeRectCallout">
              <a:avLst>
                <a:gd name="adj1" fmla="val -19107"/>
                <a:gd name="adj2" fmla="val 95665"/>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200" b="1" dirty="0" smtClean="0">
                  <a:latin typeface="Arial"/>
                  <a:cs typeface="Arial"/>
                </a:rPr>
                <a:t>I need customized malware detection and VM rollback </a:t>
              </a:r>
              <a:endParaRPr kumimoji="0" lang="en-US" sz="2200" b="1" i="0" u="none" strike="noStrike" cap="none" normalizeH="0" baseline="0" dirty="0" smtClean="0">
                <a:ln>
                  <a:noFill/>
                </a:ln>
                <a:solidFill>
                  <a:schemeClr val="tx1"/>
                </a:solidFill>
                <a:latin typeface="Arial"/>
                <a:cs typeface="Arial"/>
              </a:endParaRPr>
            </a:p>
          </p:txBody>
        </p:sp>
        <p:sp>
          <p:nvSpPr>
            <p:cNvPr id="28" name="TextBox 27"/>
            <p:cNvSpPr txBox="1"/>
            <p:nvPr/>
          </p:nvSpPr>
          <p:spPr>
            <a:xfrm>
              <a:off x="2007980" y="4224635"/>
              <a:ext cx="1025369" cy="215444"/>
            </a:xfrm>
            <a:prstGeom prst="rect">
              <a:avLst/>
            </a:prstGeom>
            <a:noFill/>
          </p:spPr>
          <p:txBody>
            <a:bodyPr wrap="none" rtlCol="0">
              <a:spAutoFit/>
            </a:bodyPr>
            <a:lstStyle/>
            <a:p>
              <a:r>
                <a:rPr lang="en-US" sz="2200" dirty="0" smtClean="0">
                  <a:latin typeface="Arial"/>
                  <a:cs typeface="Arial"/>
                </a:rPr>
                <a:t>Cloud Provider</a:t>
              </a:r>
              <a:endParaRPr lang="en-US" sz="2200" dirty="0">
                <a:latin typeface="Arial"/>
                <a:cs typeface="Arial"/>
              </a:endParaRPr>
            </a:p>
          </p:txBody>
        </p:sp>
        <p:sp>
          <p:nvSpPr>
            <p:cNvPr id="29" name="TextBox 28"/>
            <p:cNvSpPr txBox="1"/>
            <p:nvPr/>
          </p:nvSpPr>
          <p:spPr>
            <a:xfrm>
              <a:off x="838201" y="4224635"/>
              <a:ext cx="452984" cy="215444"/>
            </a:xfrm>
            <a:prstGeom prst="rect">
              <a:avLst/>
            </a:prstGeom>
            <a:noFill/>
          </p:spPr>
          <p:txBody>
            <a:bodyPr wrap="none" rtlCol="0">
              <a:spAutoFit/>
            </a:bodyPr>
            <a:lstStyle/>
            <a:p>
              <a:r>
                <a:rPr lang="en-US" sz="2200" dirty="0" smtClean="0">
                  <a:latin typeface="Arial"/>
                  <a:cs typeface="Arial"/>
                </a:rPr>
                <a:t>Client</a:t>
              </a:r>
              <a:endParaRPr lang="en-US" sz="2200" dirty="0">
                <a:latin typeface="Arial"/>
                <a:cs typeface="Arial"/>
              </a:endParaRPr>
            </a:p>
          </p:txBody>
        </p:sp>
      </p:grpSp>
      <p:grpSp>
        <p:nvGrpSpPr>
          <p:cNvPr id="31" name="Group 30"/>
          <p:cNvGrpSpPr/>
          <p:nvPr/>
        </p:nvGrpSpPr>
        <p:grpSpPr>
          <a:xfrm>
            <a:off x="4648200" y="1676400"/>
            <a:ext cx="3810000" cy="3124200"/>
            <a:chOff x="381000" y="1676400"/>
            <a:chExt cx="3810000" cy="3124200"/>
          </a:xfrm>
        </p:grpSpPr>
        <p:pic>
          <p:nvPicPr>
            <p:cNvPr id="32" name="Picture 31" descr="business-deal-1.jpg"/>
            <p:cNvPicPr>
              <a:picLocks noChangeAspect="1"/>
            </p:cNvPicPr>
            <p:nvPr/>
          </p:nvPicPr>
          <p:blipFill>
            <a:blip r:embed="rId3"/>
            <a:stretch>
              <a:fillRect/>
            </a:stretch>
          </p:blipFill>
          <p:spPr>
            <a:xfrm>
              <a:off x="819150" y="2647950"/>
              <a:ext cx="2152650" cy="2152650"/>
            </a:xfrm>
            <a:prstGeom prst="rect">
              <a:avLst/>
            </a:prstGeom>
          </p:spPr>
        </p:pic>
        <p:sp>
          <p:nvSpPr>
            <p:cNvPr id="33" name="Rectangular Callout 32"/>
            <p:cNvSpPr/>
            <p:nvPr/>
          </p:nvSpPr>
          <p:spPr bwMode="auto">
            <a:xfrm>
              <a:off x="381000" y="1676400"/>
              <a:ext cx="3810000" cy="685801"/>
            </a:xfrm>
            <a:prstGeom prst="wedgeRectCallout">
              <a:avLst>
                <a:gd name="adj1" fmla="val -3758"/>
                <a:gd name="adj2" fmla="val 105412"/>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200" b="1" dirty="0" smtClean="0">
                  <a:latin typeface="Arial"/>
                  <a:cs typeface="Arial"/>
                </a:rPr>
                <a:t>For now just have </a:t>
              </a:r>
              <a:r>
                <a:rPr lang="en-US" sz="2200" b="1" dirty="0" err="1" smtClean="0">
                  <a:latin typeface="Arial"/>
                  <a:cs typeface="Arial"/>
                </a:rPr>
                <a:t>checkpointing</a:t>
              </a:r>
              <a:r>
                <a:rPr lang="en-US" sz="2200" b="1" dirty="0" smtClean="0">
                  <a:latin typeface="Arial"/>
                  <a:cs typeface="Arial"/>
                </a:rPr>
                <a:t> …</a:t>
              </a:r>
              <a:endParaRPr kumimoji="0" lang="en-US" sz="2200" b="1" i="0" u="none" strike="noStrike" cap="none" normalizeH="0" baseline="0" dirty="0" smtClean="0">
                <a:ln>
                  <a:noFill/>
                </a:ln>
                <a:solidFill>
                  <a:schemeClr val="tx1"/>
                </a:solidFill>
                <a:latin typeface="Arial"/>
                <a:cs typeface="Arial"/>
              </a:endParaRPr>
            </a:p>
          </p:txBody>
        </p:sp>
        <p:sp>
          <p:nvSpPr>
            <p:cNvPr id="34" name="TextBox 33"/>
            <p:cNvSpPr txBox="1"/>
            <p:nvPr/>
          </p:nvSpPr>
          <p:spPr>
            <a:xfrm>
              <a:off x="2007980" y="4224635"/>
              <a:ext cx="1025369" cy="215444"/>
            </a:xfrm>
            <a:prstGeom prst="rect">
              <a:avLst/>
            </a:prstGeom>
            <a:noFill/>
          </p:spPr>
          <p:txBody>
            <a:bodyPr wrap="none" rtlCol="0">
              <a:spAutoFit/>
            </a:bodyPr>
            <a:lstStyle/>
            <a:p>
              <a:r>
                <a:rPr lang="en-US" sz="2200" dirty="0" smtClean="0">
                  <a:latin typeface="Arial"/>
                  <a:cs typeface="Arial"/>
                </a:rPr>
                <a:t>Cloud Provider</a:t>
              </a:r>
              <a:endParaRPr lang="en-US" sz="2200" dirty="0">
                <a:latin typeface="Arial"/>
                <a:cs typeface="Arial"/>
              </a:endParaRPr>
            </a:p>
          </p:txBody>
        </p:sp>
        <p:sp>
          <p:nvSpPr>
            <p:cNvPr id="35" name="TextBox 34"/>
            <p:cNvSpPr txBox="1"/>
            <p:nvPr/>
          </p:nvSpPr>
          <p:spPr>
            <a:xfrm>
              <a:off x="838201" y="4224635"/>
              <a:ext cx="452984" cy="215444"/>
            </a:xfrm>
            <a:prstGeom prst="rect">
              <a:avLst/>
            </a:prstGeom>
            <a:noFill/>
          </p:spPr>
          <p:txBody>
            <a:bodyPr wrap="none" rtlCol="0">
              <a:spAutoFit/>
            </a:bodyPr>
            <a:lstStyle/>
            <a:p>
              <a:r>
                <a:rPr lang="en-US" sz="2200" dirty="0" smtClean="0">
                  <a:latin typeface="Arial"/>
                  <a:cs typeface="Arial"/>
                </a:rPr>
                <a:t>Client</a:t>
              </a:r>
              <a:endParaRPr lang="en-US" sz="2200" dirty="0">
                <a:latin typeface="Arial"/>
                <a:cs typeface="Arial"/>
              </a:endParaRPr>
            </a:p>
          </p:txBody>
        </p:sp>
      </p:grpSp>
      <p:sp>
        <p:nvSpPr>
          <p:cNvPr id="3" name="Slide Number Placeholder 2"/>
          <p:cNvSpPr>
            <a:spLocks noGrp="1"/>
          </p:cNvSpPr>
          <p:nvPr>
            <p:ph type="sldNum" sz="quarter" idx="12"/>
          </p:nvPr>
        </p:nvSpPr>
        <p:spPr/>
        <p:txBody>
          <a:bodyPr/>
          <a:lstStyle/>
          <a:p>
            <a:fld id="{B2611D85-EC50-4AB4-BB03-2E66B74E2C25}" type="slidenum">
              <a:rPr lang="en-US" smtClean="0"/>
              <a:pPr/>
              <a:t>5</a:t>
            </a:fld>
            <a:endParaRPr lang="en-US"/>
          </a:p>
        </p:txBody>
      </p:sp>
    </p:spTree>
    <p:extLst>
      <p:ext uri="{BB962C8B-B14F-4D97-AF65-F5344CB8AC3E}">
        <p14:creationId xmlns:p14="http://schemas.microsoft.com/office/powerpoint/2010/main" val="667196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Migration internals</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50</a:t>
            </a:fld>
            <a:endParaRPr lang="en-US"/>
          </a:p>
        </p:txBody>
      </p:sp>
      <p:sp>
        <p:nvSpPr>
          <p:cNvPr id="5" name="Alternate Process 4"/>
          <p:cNvSpPr/>
          <p:nvPr/>
        </p:nvSpPr>
        <p:spPr>
          <a:xfrm>
            <a:off x="3200400" y="1676400"/>
            <a:ext cx="2108200" cy="431800"/>
          </a:xfrm>
          <a:prstGeom prst="flowChartAlternate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ctr" anchorCtr="1"/>
          <a:lstStyle/>
          <a:p>
            <a:pPr algn="ctr"/>
            <a:r>
              <a:rPr lang="en-US" sz="2400" b="1" dirty="0" smtClean="0">
                <a:solidFill>
                  <a:schemeClr val="tx1"/>
                </a:solidFill>
              </a:rPr>
              <a:t>Migrate(VM) </a:t>
            </a:r>
            <a:endParaRPr lang="en-US" sz="2400" b="1" dirty="0">
              <a:solidFill>
                <a:schemeClr val="tx1"/>
              </a:solidFill>
            </a:endParaRPr>
          </a:p>
        </p:txBody>
      </p:sp>
      <p:sp>
        <p:nvSpPr>
          <p:cNvPr id="6" name="Process 5"/>
          <p:cNvSpPr/>
          <p:nvPr/>
        </p:nvSpPr>
        <p:spPr>
          <a:xfrm>
            <a:off x="2705100" y="2400300"/>
            <a:ext cx="3098800" cy="457200"/>
          </a:xfrm>
          <a:prstGeom prst="flowChart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Iterative Push (VM)</a:t>
            </a:r>
            <a:endParaRPr lang="en-US" sz="2400" b="1" dirty="0">
              <a:solidFill>
                <a:srgbClr val="000000"/>
              </a:solidFill>
            </a:endParaRPr>
          </a:p>
        </p:txBody>
      </p:sp>
      <p:cxnSp>
        <p:nvCxnSpPr>
          <p:cNvPr id="7" name="Straight Arrow Connector 6"/>
          <p:cNvCxnSpPr>
            <a:stCxn id="5" idx="2"/>
            <a:endCxn id="6" idx="0"/>
          </p:cNvCxnSpPr>
          <p:nvPr/>
        </p:nvCxnSpPr>
        <p:spPr>
          <a:xfrm>
            <a:off x="4254500" y="2108200"/>
            <a:ext cx="0" cy="2921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a:endCxn id="9" idx="0"/>
          </p:cNvCxnSpPr>
          <p:nvPr/>
        </p:nvCxnSpPr>
        <p:spPr>
          <a:xfrm>
            <a:off x="4254500" y="2857500"/>
            <a:ext cx="0" cy="3175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Process 8"/>
          <p:cNvSpPr/>
          <p:nvPr/>
        </p:nvSpPr>
        <p:spPr>
          <a:xfrm>
            <a:off x="2705100" y="3175000"/>
            <a:ext cx="3098800" cy="457200"/>
          </a:xfrm>
          <a:prstGeom prst="flowChart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Stop-and-copy(VM)</a:t>
            </a:r>
            <a:endParaRPr lang="en-US" sz="2400" b="1" dirty="0">
              <a:solidFill>
                <a:srgbClr val="000000"/>
              </a:solidFill>
            </a:endParaRPr>
          </a:p>
        </p:txBody>
      </p:sp>
      <p:sp>
        <p:nvSpPr>
          <p:cNvPr id="10" name="Alternate Process 9"/>
          <p:cNvSpPr/>
          <p:nvPr/>
        </p:nvSpPr>
        <p:spPr>
          <a:xfrm>
            <a:off x="3193135" y="4711700"/>
            <a:ext cx="2108200" cy="431800"/>
          </a:xfrm>
          <a:prstGeom prst="flowChartAlternate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ctr" anchorCtr="1"/>
          <a:lstStyle/>
          <a:p>
            <a:pPr algn="ctr"/>
            <a:r>
              <a:rPr lang="en-US" sz="2400" b="1" dirty="0" smtClean="0">
                <a:solidFill>
                  <a:schemeClr val="tx1"/>
                </a:solidFill>
              </a:rPr>
              <a:t>Done</a:t>
            </a:r>
            <a:endParaRPr lang="en-US" sz="2400" b="1" dirty="0">
              <a:solidFill>
                <a:schemeClr val="tx1"/>
              </a:solidFill>
            </a:endParaRPr>
          </a:p>
        </p:txBody>
      </p:sp>
      <p:cxnSp>
        <p:nvCxnSpPr>
          <p:cNvPr id="11" name="Straight Arrow Connector 10"/>
          <p:cNvCxnSpPr>
            <a:stCxn id="12" idx="2"/>
            <a:endCxn id="10" idx="0"/>
          </p:cNvCxnSpPr>
          <p:nvPr/>
        </p:nvCxnSpPr>
        <p:spPr>
          <a:xfrm flipH="1">
            <a:off x="4247235" y="4419600"/>
            <a:ext cx="7265" cy="2921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Process 11"/>
          <p:cNvSpPr/>
          <p:nvPr/>
        </p:nvSpPr>
        <p:spPr>
          <a:xfrm>
            <a:off x="2552700" y="3962400"/>
            <a:ext cx="3403600" cy="457200"/>
          </a:xfrm>
          <a:prstGeom prst="flowChart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Resume destination(VM)</a:t>
            </a:r>
            <a:endParaRPr lang="en-US" sz="2400" b="1" dirty="0">
              <a:solidFill>
                <a:srgbClr val="000000"/>
              </a:solidFill>
            </a:endParaRPr>
          </a:p>
        </p:txBody>
      </p:sp>
      <p:cxnSp>
        <p:nvCxnSpPr>
          <p:cNvPr id="13" name="Straight Arrow Connector 12"/>
          <p:cNvCxnSpPr>
            <a:stCxn id="9" idx="2"/>
            <a:endCxn id="12" idx="0"/>
          </p:cNvCxnSpPr>
          <p:nvPr/>
        </p:nvCxnSpPr>
        <p:spPr>
          <a:xfrm>
            <a:off x="4254500" y="3632200"/>
            <a:ext cx="0" cy="3302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65424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Concurrent VM Migration</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51</a:t>
            </a:fld>
            <a:endParaRPr lang="en-US"/>
          </a:p>
        </p:txBody>
      </p:sp>
      <p:sp>
        <p:nvSpPr>
          <p:cNvPr id="5" name="Alternate Process 4"/>
          <p:cNvSpPr/>
          <p:nvPr/>
        </p:nvSpPr>
        <p:spPr>
          <a:xfrm>
            <a:off x="1710537" y="1371600"/>
            <a:ext cx="2108200" cy="431800"/>
          </a:xfrm>
          <a:prstGeom prst="flowChartAlternate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ctr" anchorCtr="1"/>
          <a:lstStyle/>
          <a:p>
            <a:pPr algn="ctr"/>
            <a:r>
              <a:rPr lang="en-US" sz="2400" b="1" dirty="0" smtClean="0">
                <a:solidFill>
                  <a:schemeClr val="tx1"/>
                </a:solidFill>
              </a:rPr>
              <a:t>Migrate(VM</a:t>
            </a:r>
            <a:r>
              <a:rPr lang="en-US" sz="2400" b="1" baseline="-25000" dirty="0" smtClean="0">
                <a:solidFill>
                  <a:schemeClr val="tx1"/>
                </a:solidFill>
              </a:rPr>
              <a:t>1</a:t>
            </a:r>
            <a:r>
              <a:rPr lang="en-US" sz="2400" b="1" dirty="0" smtClean="0">
                <a:solidFill>
                  <a:schemeClr val="tx1"/>
                </a:solidFill>
              </a:rPr>
              <a:t>) </a:t>
            </a:r>
            <a:endParaRPr lang="en-US" sz="2400" b="1" dirty="0">
              <a:solidFill>
                <a:schemeClr val="tx1"/>
              </a:solidFill>
            </a:endParaRPr>
          </a:p>
        </p:txBody>
      </p:sp>
      <p:cxnSp>
        <p:nvCxnSpPr>
          <p:cNvPr id="6" name="Straight Arrow Connector 5"/>
          <p:cNvCxnSpPr>
            <a:stCxn id="5" idx="2"/>
            <a:endCxn id="22" idx="0"/>
          </p:cNvCxnSpPr>
          <p:nvPr/>
        </p:nvCxnSpPr>
        <p:spPr>
          <a:xfrm>
            <a:off x="2764637" y="1803400"/>
            <a:ext cx="0" cy="3556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Process 6"/>
          <p:cNvSpPr/>
          <p:nvPr/>
        </p:nvSpPr>
        <p:spPr>
          <a:xfrm>
            <a:off x="1215237" y="3822700"/>
            <a:ext cx="3098800" cy="457200"/>
          </a:xfrm>
          <a:prstGeom prst="flowChart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Stop-and-copy(VM</a:t>
            </a:r>
            <a:r>
              <a:rPr lang="en-US" sz="2400" b="1" baseline="-25000" dirty="0" smtClean="0">
                <a:solidFill>
                  <a:srgbClr val="000000"/>
                </a:solidFill>
              </a:rPr>
              <a:t>1</a:t>
            </a:r>
            <a:r>
              <a:rPr lang="en-US" sz="2400" b="1" dirty="0" smtClean="0">
                <a:solidFill>
                  <a:srgbClr val="000000"/>
                </a:solidFill>
              </a:rPr>
              <a:t>)</a:t>
            </a:r>
            <a:endParaRPr lang="en-US" sz="2400" b="1" dirty="0">
              <a:solidFill>
                <a:srgbClr val="000000"/>
              </a:solidFill>
            </a:endParaRPr>
          </a:p>
        </p:txBody>
      </p:sp>
      <p:sp>
        <p:nvSpPr>
          <p:cNvPr id="8" name="Alternate Process 7"/>
          <p:cNvSpPr/>
          <p:nvPr/>
        </p:nvSpPr>
        <p:spPr>
          <a:xfrm>
            <a:off x="1710537" y="6248400"/>
            <a:ext cx="2108200" cy="431800"/>
          </a:xfrm>
          <a:prstGeom prst="flowChartAlternate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ctr" anchorCtr="1"/>
          <a:lstStyle/>
          <a:p>
            <a:pPr algn="ctr"/>
            <a:r>
              <a:rPr lang="en-US" sz="2400" b="1" dirty="0" smtClean="0">
                <a:solidFill>
                  <a:schemeClr val="tx1"/>
                </a:solidFill>
              </a:rPr>
              <a:t>Done</a:t>
            </a:r>
            <a:endParaRPr lang="en-US" sz="2400" b="1" dirty="0">
              <a:solidFill>
                <a:schemeClr val="tx1"/>
              </a:solidFill>
            </a:endParaRPr>
          </a:p>
        </p:txBody>
      </p:sp>
      <p:cxnSp>
        <p:nvCxnSpPr>
          <p:cNvPr id="9" name="Straight Arrow Connector 8"/>
          <p:cNvCxnSpPr>
            <a:stCxn id="10" idx="2"/>
            <a:endCxn id="8" idx="0"/>
          </p:cNvCxnSpPr>
          <p:nvPr/>
        </p:nvCxnSpPr>
        <p:spPr>
          <a:xfrm>
            <a:off x="2764637" y="5067300"/>
            <a:ext cx="0" cy="11811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Process 9"/>
          <p:cNvSpPr/>
          <p:nvPr/>
        </p:nvSpPr>
        <p:spPr>
          <a:xfrm>
            <a:off x="1062837" y="4610100"/>
            <a:ext cx="3403600" cy="457200"/>
          </a:xfrm>
          <a:prstGeom prst="flowChart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Resume destination(</a:t>
            </a:r>
            <a:r>
              <a:rPr lang="en-US" sz="2200" b="1" dirty="0" smtClean="0">
                <a:solidFill>
                  <a:srgbClr val="000000"/>
                </a:solidFill>
              </a:rPr>
              <a:t>VM</a:t>
            </a:r>
            <a:r>
              <a:rPr lang="en-US" sz="2200" b="1" baseline="-25000" dirty="0" smtClean="0">
                <a:solidFill>
                  <a:srgbClr val="000000"/>
                </a:solidFill>
              </a:rPr>
              <a:t>1</a:t>
            </a:r>
            <a:r>
              <a:rPr lang="en-US" sz="2400" b="1" dirty="0" smtClean="0">
                <a:solidFill>
                  <a:srgbClr val="000000"/>
                </a:solidFill>
              </a:rPr>
              <a:t>)</a:t>
            </a:r>
            <a:endParaRPr lang="en-US" sz="2400" b="1" dirty="0">
              <a:solidFill>
                <a:srgbClr val="000000"/>
              </a:solidFill>
            </a:endParaRPr>
          </a:p>
        </p:txBody>
      </p:sp>
      <p:cxnSp>
        <p:nvCxnSpPr>
          <p:cNvPr id="11" name="Straight Arrow Connector 10"/>
          <p:cNvCxnSpPr>
            <a:stCxn id="7" idx="2"/>
            <a:endCxn id="10" idx="0"/>
          </p:cNvCxnSpPr>
          <p:nvPr/>
        </p:nvCxnSpPr>
        <p:spPr>
          <a:xfrm>
            <a:off x="2764637" y="4279900"/>
            <a:ext cx="0" cy="3302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Process 11"/>
          <p:cNvSpPr/>
          <p:nvPr/>
        </p:nvSpPr>
        <p:spPr>
          <a:xfrm>
            <a:off x="4936337" y="3022600"/>
            <a:ext cx="3098800" cy="457200"/>
          </a:xfrm>
          <a:prstGeom prst="flowChart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Stop-and-copy(VM</a:t>
            </a:r>
            <a:r>
              <a:rPr lang="en-US" sz="2400" b="1" baseline="-25000" dirty="0" smtClean="0">
                <a:solidFill>
                  <a:srgbClr val="000000"/>
                </a:solidFill>
              </a:rPr>
              <a:t>2</a:t>
            </a:r>
            <a:r>
              <a:rPr lang="en-US" sz="2400" b="1" dirty="0" smtClean="0">
                <a:solidFill>
                  <a:srgbClr val="000000"/>
                </a:solidFill>
              </a:rPr>
              <a:t>)</a:t>
            </a:r>
            <a:endParaRPr lang="en-US" sz="2400" b="1" dirty="0">
              <a:solidFill>
                <a:srgbClr val="000000"/>
              </a:solidFill>
            </a:endParaRPr>
          </a:p>
        </p:txBody>
      </p:sp>
      <p:sp>
        <p:nvSpPr>
          <p:cNvPr id="13" name="Alternate Process 12"/>
          <p:cNvSpPr/>
          <p:nvPr/>
        </p:nvSpPr>
        <p:spPr>
          <a:xfrm>
            <a:off x="5437072" y="6248400"/>
            <a:ext cx="2108200" cy="431800"/>
          </a:xfrm>
          <a:prstGeom prst="flowChartAlternate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ctr" anchorCtr="1"/>
          <a:lstStyle/>
          <a:p>
            <a:pPr algn="ctr"/>
            <a:r>
              <a:rPr lang="en-US" sz="2400" b="1" dirty="0" smtClean="0">
                <a:solidFill>
                  <a:schemeClr val="tx1"/>
                </a:solidFill>
              </a:rPr>
              <a:t>Done</a:t>
            </a:r>
            <a:endParaRPr lang="en-US" sz="2400" b="1" dirty="0">
              <a:solidFill>
                <a:schemeClr val="tx1"/>
              </a:solidFill>
            </a:endParaRPr>
          </a:p>
        </p:txBody>
      </p:sp>
      <p:cxnSp>
        <p:nvCxnSpPr>
          <p:cNvPr id="14" name="Straight Arrow Connector 13"/>
          <p:cNvCxnSpPr>
            <a:stCxn id="15" idx="2"/>
            <a:endCxn id="13" idx="0"/>
          </p:cNvCxnSpPr>
          <p:nvPr/>
        </p:nvCxnSpPr>
        <p:spPr>
          <a:xfrm flipH="1">
            <a:off x="6491172" y="5956300"/>
            <a:ext cx="7265" cy="2921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Process 14"/>
          <p:cNvSpPr/>
          <p:nvPr/>
        </p:nvSpPr>
        <p:spPr>
          <a:xfrm>
            <a:off x="4796637" y="5499100"/>
            <a:ext cx="3403600" cy="457200"/>
          </a:xfrm>
          <a:prstGeom prst="flowChart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Resume destination(</a:t>
            </a:r>
            <a:r>
              <a:rPr lang="en-US" sz="2200" b="1" dirty="0" smtClean="0">
                <a:solidFill>
                  <a:srgbClr val="000000"/>
                </a:solidFill>
              </a:rPr>
              <a:t>VM</a:t>
            </a:r>
            <a:r>
              <a:rPr lang="en-US" sz="2200" b="1" baseline="-25000" dirty="0" smtClean="0">
                <a:solidFill>
                  <a:srgbClr val="000000"/>
                </a:solidFill>
              </a:rPr>
              <a:t>2</a:t>
            </a:r>
            <a:r>
              <a:rPr lang="en-US" sz="2400" b="1" dirty="0" smtClean="0">
                <a:solidFill>
                  <a:srgbClr val="000000"/>
                </a:solidFill>
              </a:rPr>
              <a:t>)</a:t>
            </a:r>
            <a:endParaRPr lang="en-US" sz="2400" b="1" dirty="0">
              <a:solidFill>
                <a:srgbClr val="000000"/>
              </a:solidFill>
            </a:endParaRPr>
          </a:p>
        </p:txBody>
      </p:sp>
      <p:cxnSp>
        <p:nvCxnSpPr>
          <p:cNvPr id="16" name="Straight Arrow Connector 15"/>
          <p:cNvCxnSpPr>
            <a:stCxn id="12" idx="2"/>
            <a:endCxn id="15" idx="0"/>
          </p:cNvCxnSpPr>
          <p:nvPr/>
        </p:nvCxnSpPr>
        <p:spPr>
          <a:xfrm>
            <a:off x="6485737" y="3479800"/>
            <a:ext cx="12700" cy="20193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234035" y="3429000"/>
            <a:ext cx="8278267" cy="461665"/>
            <a:chOff x="141833" y="2819400"/>
            <a:chExt cx="8278267" cy="461665"/>
          </a:xfrm>
        </p:grpSpPr>
        <p:cxnSp>
          <p:nvCxnSpPr>
            <p:cNvPr id="18" name="Straight Connector 17"/>
            <p:cNvCxnSpPr/>
            <p:nvPr/>
          </p:nvCxnSpPr>
          <p:spPr>
            <a:xfrm>
              <a:off x="698500" y="3048000"/>
              <a:ext cx="7721600" cy="0"/>
            </a:xfrm>
            <a:prstGeom prst="line">
              <a:avLst/>
            </a:prstGeom>
            <a:ln w="444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41833" y="2819400"/>
              <a:ext cx="855673" cy="461665"/>
            </a:xfrm>
            <a:prstGeom prst="rect">
              <a:avLst/>
            </a:prstGeom>
            <a:solidFill>
              <a:srgbClr val="FFFF00"/>
            </a:solidFill>
          </p:spPr>
          <p:txBody>
            <a:bodyPr wrap="none" rtlCol="0">
              <a:spAutoFit/>
            </a:bodyPr>
            <a:lstStyle/>
            <a:p>
              <a:r>
                <a:rPr lang="en-US" sz="2400" b="1" dirty="0" smtClean="0">
                  <a:solidFill>
                    <a:srgbClr val="FF0000"/>
                  </a:solidFill>
                </a:rPr>
                <a:t>SYNC</a:t>
              </a:r>
              <a:endParaRPr lang="en-US" sz="2400" b="1" dirty="0">
                <a:solidFill>
                  <a:srgbClr val="FF0000"/>
                </a:solidFill>
              </a:endParaRPr>
            </a:p>
          </p:txBody>
        </p:sp>
      </p:grpSp>
      <p:cxnSp>
        <p:nvCxnSpPr>
          <p:cNvPr id="20" name="Straight Connector 19"/>
          <p:cNvCxnSpPr/>
          <p:nvPr/>
        </p:nvCxnSpPr>
        <p:spPr>
          <a:xfrm>
            <a:off x="790702" y="5321300"/>
            <a:ext cx="7721600" cy="0"/>
          </a:xfrm>
          <a:prstGeom prst="line">
            <a:avLst/>
          </a:prstGeom>
          <a:ln w="444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28600" y="5092700"/>
            <a:ext cx="855673" cy="461665"/>
          </a:xfrm>
          <a:prstGeom prst="rect">
            <a:avLst/>
          </a:prstGeom>
          <a:solidFill>
            <a:srgbClr val="FFFF00"/>
          </a:solidFill>
        </p:spPr>
        <p:txBody>
          <a:bodyPr wrap="none" rtlCol="0">
            <a:spAutoFit/>
          </a:bodyPr>
          <a:lstStyle/>
          <a:p>
            <a:r>
              <a:rPr lang="en-US" sz="2400" b="1" dirty="0" smtClean="0">
                <a:solidFill>
                  <a:srgbClr val="FF0000"/>
                </a:solidFill>
              </a:rPr>
              <a:t>SYNC</a:t>
            </a:r>
            <a:endParaRPr lang="en-US" sz="2400" b="1" dirty="0">
              <a:solidFill>
                <a:srgbClr val="FF0000"/>
              </a:solidFill>
            </a:endParaRPr>
          </a:p>
        </p:txBody>
      </p:sp>
      <p:sp>
        <p:nvSpPr>
          <p:cNvPr id="22" name="Process 21"/>
          <p:cNvSpPr/>
          <p:nvPr/>
        </p:nvSpPr>
        <p:spPr>
          <a:xfrm>
            <a:off x="1215237" y="2159000"/>
            <a:ext cx="3098800" cy="457200"/>
          </a:xfrm>
          <a:prstGeom prst="flowChart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Iterative Push (VM</a:t>
            </a:r>
            <a:r>
              <a:rPr lang="en-US" sz="2400" b="1" baseline="-25000" dirty="0" smtClean="0">
                <a:solidFill>
                  <a:srgbClr val="000000"/>
                </a:solidFill>
              </a:rPr>
              <a:t>1</a:t>
            </a:r>
            <a:r>
              <a:rPr lang="en-US" sz="2400" b="1" dirty="0" smtClean="0">
                <a:solidFill>
                  <a:srgbClr val="000000"/>
                </a:solidFill>
              </a:rPr>
              <a:t>)</a:t>
            </a:r>
            <a:endParaRPr lang="en-US" sz="2400" b="1" dirty="0">
              <a:solidFill>
                <a:srgbClr val="000000"/>
              </a:solidFill>
            </a:endParaRPr>
          </a:p>
        </p:txBody>
      </p:sp>
      <p:cxnSp>
        <p:nvCxnSpPr>
          <p:cNvPr id="23" name="Straight Arrow Connector 22"/>
          <p:cNvCxnSpPr>
            <a:stCxn id="22" idx="2"/>
            <a:endCxn id="7" idx="0"/>
          </p:cNvCxnSpPr>
          <p:nvPr/>
        </p:nvCxnSpPr>
        <p:spPr>
          <a:xfrm>
            <a:off x="2764637" y="2616200"/>
            <a:ext cx="0" cy="12065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Alternate Process 23"/>
          <p:cNvSpPr/>
          <p:nvPr/>
        </p:nvSpPr>
        <p:spPr>
          <a:xfrm>
            <a:off x="5431637" y="1371600"/>
            <a:ext cx="2108200" cy="431800"/>
          </a:xfrm>
          <a:prstGeom prst="flowChartAlternate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ctr" anchorCtr="1"/>
          <a:lstStyle/>
          <a:p>
            <a:pPr algn="ctr"/>
            <a:r>
              <a:rPr lang="en-US" sz="2400" b="1" dirty="0" smtClean="0">
                <a:solidFill>
                  <a:schemeClr val="tx1"/>
                </a:solidFill>
              </a:rPr>
              <a:t>Migrate(VM</a:t>
            </a:r>
            <a:r>
              <a:rPr lang="en-US" sz="2400" b="1" baseline="-25000" dirty="0">
                <a:solidFill>
                  <a:schemeClr val="tx1"/>
                </a:solidFill>
              </a:rPr>
              <a:t>2</a:t>
            </a:r>
            <a:r>
              <a:rPr lang="en-US" sz="2400" b="1" dirty="0" smtClean="0">
                <a:solidFill>
                  <a:schemeClr val="tx1"/>
                </a:solidFill>
              </a:rPr>
              <a:t>) </a:t>
            </a:r>
            <a:endParaRPr lang="en-US" sz="2400" b="1" dirty="0">
              <a:solidFill>
                <a:schemeClr val="tx1"/>
              </a:solidFill>
            </a:endParaRPr>
          </a:p>
        </p:txBody>
      </p:sp>
      <p:cxnSp>
        <p:nvCxnSpPr>
          <p:cNvPr id="25" name="Straight Arrow Connector 24"/>
          <p:cNvCxnSpPr>
            <a:stCxn id="24" idx="2"/>
            <a:endCxn id="26" idx="0"/>
          </p:cNvCxnSpPr>
          <p:nvPr/>
        </p:nvCxnSpPr>
        <p:spPr>
          <a:xfrm>
            <a:off x="6485737" y="1803400"/>
            <a:ext cx="0" cy="3556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Process 25"/>
          <p:cNvSpPr/>
          <p:nvPr/>
        </p:nvSpPr>
        <p:spPr>
          <a:xfrm>
            <a:off x="4936337" y="2159000"/>
            <a:ext cx="3098800" cy="457200"/>
          </a:xfrm>
          <a:prstGeom prst="flowChartProcess">
            <a:avLst/>
          </a:prstGeom>
          <a:gradFill>
            <a:gsLst>
              <a:gs pos="0">
                <a:schemeClr val="bg1">
                  <a:lumMod val="65000"/>
                </a:schemeClr>
              </a:gs>
              <a:gs pos="100000">
                <a:schemeClr val="bg1">
                  <a:lumMod val="95000"/>
                </a:scheme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Iterative Push (VM</a:t>
            </a:r>
            <a:r>
              <a:rPr lang="en-US" sz="2400" b="1" baseline="-25000" dirty="0" smtClean="0">
                <a:solidFill>
                  <a:srgbClr val="000000"/>
                </a:solidFill>
              </a:rPr>
              <a:t>2</a:t>
            </a:r>
            <a:r>
              <a:rPr lang="en-US" sz="2400" b="1" dirty="0" smtClean="0">
                <a:solidFill>
                  <a:srgbClr val="000000"/>
                </a:solidFill>
              </a:rPr>
              <a:t>)</a:t>
            </a:r>
            <a:endParaRPr lang="en-US" sz="2400" b="1" dirty="0">
              <a:solidFill>
                <a:srgbClr val="000000"/>
              </a:solidFill>
            </a:endParaRPr>
          </a:p>
        </p:txBody>
      </p:sp>
      <p:cxnSp>
        <p:nvCxnSpPr>
          <p:cNvPr id="27" name="Straight Arrow Connector 26"/>
          <p:cNvCxnSpPr>
            <a:stCxn id="26" idx="2"/>
            <a:endCxn id="12" idx="0"/>
          </p:cNvCxnSpPr>
          <p:nvPr/>
        </p:nvCxnSpPr>
        <p:spPr>
          <a:xfrm>
            <a:off x="6485737" y="2616200"/>
            <a:ext cx="0" cy="40640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228600" y="2578100"/>
            <a:ext cx="8283702" cy="461665"/>
            <a:chOff x="136398" y="1689100"/>
            <a:chExt cx="8283702" cy="461665"/>
          </a:xfrm>
        </p:grpSpPr>
        <p:cxnSp>
          <p:nvCxnSpPr>
            <p:cNvPr id="29" name="Straight Connector 28"/>
            <p:cNvCxnSpPr/>
            <p:nvPr/>
          </p:nvCxnSpPr>
          <p:spPr>
            <a:xfrm>
              <a:off x="698500" y="1892300"/>
              <a:ext cx="7721600" cy="0"/>
            </a:xfrm>
            <a:prstGeom prst="line">
              <a:avLst/>
            </a:prstGeom>
            <a:ln w="444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36398" y="1689100"/>
              <a:ext cx="855673" cy="461665"/>
            </a:xfrm>
            <a:prstGeom prst="rect">
              <a:avLst/>
            </a:prstGeom>
            <a:solidFill>
              <a:srgbClr val="FFFF00"/>
            </a:solidFill>
          </p:spPr>
          <p:txBody>
            <a:bodyPr wrap="none" rtlCol="0">
              <a:spAutoFit/>
            </a:bodyPr>
            <a:lstStyle/>
            <a:p>
              <a:r>
                <a:rPr lang="en-US" sz="2400" b="1" dirty="0" smtClean="0">
                  <a:solidFill>
                    <a:srgbClr val="FF0000"/>
                  </a:solidFill>
                </a:rPr>
                <a:t>SYNC</a:t>
              </a:r>
              <a:endParaRPr lang="en-US" sz="2400" b="1" dirty="0">
                <a:solidFill>
                  <a:srgbClr val="FF0000"/>
                </a:solidFill>
              </a:endParaRPr>
            </a:p>
          </p:txBody>
        </p:sp>
      </p:grpSp>
    </p:spTree>
    <p:extLst>
      <p:ext uri="{BB962C8B-B14F-4D97-AF65-F5344CB8AC3E}">
        <p14:creationId xmlns:p14="http://schemas.microsoft.com/office/powerpoint/2010/main" val="191899424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infrastructure</a:t>
            </a:r>
            <a:endParaRPr lang="en-US"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52</a:t>
            </a:fld>
            <a:endParaRPr lang="en-US"/>
          </a:p>
        </p:txBody>
      </p:sp>
      <p:sp>
        <p:nvSpPr>
          <p:cNvPr id="24" name="Cloud 23"/>
          <p:cNvSpPr/>
          <p:nvPr/>
        </p:nvSpPr>
        <p:spPr>
          <a:xfrm>
            <a:off x="2362200" y="1143000"/>
            <a:ext cx="5715000" cy="5245100"/>
          </a:xfrm>
          <a:prstGeom prst="clou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p:cNvSpPr/>
          <p:nvPr/>
        </p:nvSpPr>
        <p:spPr>
          <a:xfrm rot="731315">
            <a:off x="6880051" y="2903158"/>
            <a:ext cx="849159" cy="1737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41400" y="4175968"/>
            <a:ext cx="1506656" cy="346308"/>
          </a:xfrm>
          <a:prstGeom prst="rect">
            <a:avLst/>
          </a:prstGeom>
          <a:noFill/>
        </p:spPr>
        <p:txBody>
          <a:bodyPr wrap="square" rtlCol="0">
            <a:noAutofit/>
          </a:bodyPr>
          <a:lstStyle/>
          <a:p>
            <a:pPr algn="ctr"/>
            <a:r>
              <a:rPr lang="en-US" b="1" dirty="0" smtClean="0"/>
              <a:t>Customer</a:t>
            </a:r>
            <a:endParaRPr lang="en-US" b="1" dirty="0"/>
          </a:p>
        </p:txBody>
      </p:sp>
      <p:sp>
        <p:nvSpPr>
          <p:cNvPr id="9" name="Left-Right Arrow 8"/>
          <p:cNvSpPr/>
          <p:nvPr/>
        </p:nvSpPr>
        <p:spPr>
          <a:xfrm>
            <a:off x="2054687" y="3718180"/>
            <a:ext cx="856250" cy="307865"/>
          </a:xfrm>
          <a:prstGeom prst="leftRightArrow">
            <a:avLst>
              <a:gd name="adj1" fmla="val 37679"/>
              <a:gd name="adj2" fmla="val 39596"/>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12"/>
          <p:cNvSpPr/>
          <p:nvPr/>
        </p:nvSpPr>
        <p:spPr>
          <a:xfrm>
            <a:off x="2910937" y="3373790"/>
            <a:ext cx="1682616" cy="989418"/>
          </a:xfrm>
          <a:prstGeom prst="rect">
            <a:avLst/>
          </a:prstGeom>
          <a:solidFill>
            <a:schemeClr val="accent1">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Cloud</a:t>
            </a:r>
          </a:p>
          <a:p>
            <a:pPr algn="ctr"/>
            <a:r>
              <a:rPr lang="en-US" sz="2400" b="1" dirty="0" smtClean="0">
                <a:solidFill>
                  <a:srgbClr val="000000"/>
                </a:solidFill>
              </a:rPr>
              <a:t>Controller</a:t>
            </a:r>
          </a:p>
        </p:txBody>
      </p:sp>
      <p:pic>
        <p:nvPicPr>
          <p:cNvPr id="14" name="Picture 13" descr="man01.svg.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25" y="3262084"/>
            <a:ext cx="481795" cy="1026215"/>
          </a:xfrm>
          <a:prstGeom prst="rect">
            <a:avLst/>
          </a:prstGeom>
        </p:spPr>
      </p:pic>
      <p:grpSp>
        <p:nvGrpSpPr>
          <p:cNvPr id="3" name="Group 2"/>
          <p:cNvGrpSpPr/>
          <p:nvPr/>
        </p:nvGrpSpPr>
        <p:grpSpPr>
          <a:xfrm>
            <a:off x="4800600" y="3429000"/>
            <a:ext cx="2472054" cy="838857"/>
            <a:chOff x="4793827" y="2713679"/>
            <a:chExt cx="2472054" cy="838857"/>
          </a:xfrm>
        </p:grpSpPr>
        <p:pic>
          <p:nvPicPr>
            <p:cNvPr id="17" name="Picture 16" descr="cage-rack-mountable-server-clip-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827" y="3012993"/>
              <a:ext cx="2472054" cy="539543"/>
            </a:xfrm>
            <a:prstGeom prst="rect">
              <a:avLst/>
            </a:prstGeom>
          </p:spPr>
        </p:pic>
        <p:sp>
          <p:nvSpPr>
            <p:cNvPr id="18" name="Rectangle 17"/>
            <p:cNvSpPr/>
            <p:nvPr/>
          </p:nvSpPr>
          <p:spPr>
            <a:xfrm>
              <a:off x="5105400" y="2713679"/>
              <a:ext cx="930998" cy="560617"/>
            </a:xfrm>
            <a:prstGeom prst="rect">
              <a:avLst/>
            </a:prstGeom>
            <a:solidFill>
              <a:srgbClr val="FFE164"/>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b="1" dirty="0" smtClean="0">
                  <a:solidFill>
                    <a:srgbClr val="000000"/>
                  </a:solidFill>
                </a:rPr>
                <a:t>Sdom0</a:t>
              </a:r>
            </a:p>
          </p:txBody>
        </p:sp>
        <p:sp>
          <p:nvSpPr>
            <p:cNvPr id="28" name="Rectangle 27"/>
            <p:cNvSpPr/>
            <p:nvPr/>
          </p:nvSpPr>
          <p:spPr>
            <a:xfrm>
              <a:off x="6172200" y="2725549"/>
              <a:ext cx="930998" cy="560617"/>
            </a:xfrm>
            <a:prstGeom prst="rect">
              <a:avLst/>
            </a:prstGeom>
            <a:solidFill>
              <a:schemeClr val="accent3">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b="1" dirty="0">
                  <a:solidFill>
                    <a:srgbClr val="000000"/>
                  </a:solidFill>
                </a:rPr>
                <a:t>U</a:t>
              </a:r>
              <a:r>
                <a:rPr lang="en-US" b="1" dirty="0" smtClean="0">
                  <a:solidFill>
                    <a:srgbClr val="000000"/>
                  </a:solidFill>
                </a:rPr>
                <a:t>dom0</a:t>
              </a:r>
            </a:p>
          </p:txBody>
        </p:sp>
      </p:grpSp>
    </p:spTree>
    <p:extLst>
      <p:ext uri="{BB962C8B-B14F-4D97-AF65-F5344CB8AC3E}">
        <p14:creationId xmlns:p14="http://schemas.microsoft.com/office/powerpoint/2010/main" val="45667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SSC usage model</a:t>
            </a:r>
            <a:endParaRPr lang="en-US" dirty="0"/>
          </a:p>
        </p:txBody>
      </p:sp>
      <p:sp>
        <p:nvSpPr>
          <p:cNvPr id="6" name="Rectangle 5"/>
          <p:cNvSpPr/>
          <p:nvPr/>
        </p:nvSpPr>
        <p:spPr>
          <a:xfrm>
            <a:off x="4724400" y="1808202"/>
            <a:ext cx="3352800" cy="4038600"/>
          </a:xfrm>
          <a:prstGeom prst="rect">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800" b="1" dirty="0">
              <a:solidFill>
                <a:schemeClr val="tx1"/>
              </a:solidFill>
            </a:endParaRPr>
          </a:p>
        </p:txBody>
      </p:sp>
      <p:sp>
        <p:nvSpPr>
          <p:cNvPr id="9" name="TextBox 8"/>
          <p:cNvSpPr txBox="1"/>
          <p:nvPr/>
        </p:nvSpPr>
        <p:spPr>
          <a:xfrm>
            <a:off x="3685919" y="5770602"/>
            <a:ext cx="5077081" cy="553998"/>
          </a:xfrm>
          <a:prstGeom prst="rect">
            <a:avLst/>
          </a:prstGeom>
          <a:noFill/>
        </p:spPr>
        <p:txBody>
          <a:bodyPr wrap="none" rtlCol="0">
            <a:spAutoFit/>
          </a:bodyPr>
          <a:lstStyle/>
          <a:p>
            <a:r>
              <a:rPr lang="en-US" sz="3000" b="1" dirty="0" smtClean="0"/>
              <a:t>Cloud Provider’s Infrastructure</a:t>
            </a:r>
            <a:endParaRPr lang="en-US" sz="3000" b="1" dirty="0"/>
          </a:p>
        </p:txBody>
      </p:sp>
      <p:grpSp>
        <p:nvGrpSpPr>
          <p:cNvPr id="3" name="Group 19"/>
          <p:cNvGrpSpPr/>
          <p:nvPr/>
        </p:nvGrpSpPr>
        <p:grpSpPr>
          <a:xfrm>
            <a:off x="6172200" y="3789402"/>
            <a:ext cx="381000" cy="76200"/>
            <a:chOff x="7543800" y="3124200"/>
            <a:chExt cx="381000" cy="76200"/>
          </a:xfrm>
          <a:scene3d>
            <a:camera prst="orthographicFront">
              <a:rot lat="0" lon="0" rev="5400000"/>
            </a:camera>
            <a:lightRig rig="threePt" dir="t"/>
          </a:scene3d>
        </p:grpSpPr>
        <p:sp>
          <p:nvSpPr>
            <p:cNvPr id="11" name="Flowchart: Connector 20"/>
            <p:cNvSpPr/>
            <p:nvPr/>
          </p:nvSpPr>
          <p:spPr>
            <a:xfrm>
              <a:off x="75438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21"/>
            <p:cNvSpPr/>
            <p:nvPr/>
          </p:nvSpPr>
          <p:spPr>
            <a:xfrm>
              <a:off x="76962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22"/>
            <p:cNvSpPr/>
            <p:nvPr/>
          </p:nvSpPr>
          <p:spPr>
            <a:xfrm>
              <a:off x="78486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5638800" y="2646402"/>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Physical</a:t>
            </a:r>
          </a:p>
          <a:p>
            <a:pPr algn="ctr"/>
            <a:r>
              <a:rPr lang="en-US" sz="2400" b="1" dirty="0" smtClean="0">
                <a:solidFill>
                  <a:schemeClr val="tx1"/>
                </a:solidFill>
              </a:rPr>
              <a:t>Machine</a:t>
            </a:r>
          </a:p>
        </p:txBody>
      </p:sp>
      <p:sp>
        <p:nvSpPr>
          <p:cNvPr id="15" name="Rectangle 14"/>
          <p:cNvSpPr/>
          <p:nvPr/>
        </p:nvSpPr>
        <p:spPr>
          <a:xfrm>
            <a:off x="5638800" y="4018002"/>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Physical</a:t>
            </a:r>
          </a:p>
          <a:p>
            <a:pPr algn="ctr"/>
            <a:r>
              <a:rPr lang="en-US" sz="2400" b="1" dirty="0" smtClean="0">
                <a:solidFill>
                  <a:schemeClr val="tx1"/>
                </a:solidFill>
              </a:rPr>
              <a:t>Machine</a:t>
            </a:r>
          </a:p>
        </p:txBody>
      </p:sp>
      <p:sp>
        <p:nvSpPr>
          <p:cNvPr id="25" name="Left-Right Arrow 24"/>
          <p:cNvSpPr/>
          <p:nvPr/>
        </p:nvSpPr>
        <p:spPr>
          <a:xfrm>
            <a:off x="3200400" y="4170402"/>
            <a:ext cx="2362200" cy="685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7"/>
          <p:cNvGrpSpPr/>
          <p:nvPr/>
        </p:nvGrpSpPr>
        <p:grpSpPr>
          <a:xfrm>
            <a:off x="76200" y="1608857"/>
            <a:ext cx="4325112" cy="2438400"/>
            <a:chOff x="91440" y="1274802"/>
            <a:chExt cx="4325112" cy="2438400"/>
          </a:xfrm>
        </p:grpSpPr>
        <p:sp>
          <p:nvSpPr>
            <p:cNvPr id="16" name="Rectangular Callout 15"/>
            <p:cNvSpPr/>
            <p:nvPr/>
          </p:nvSpPr>
          <p:spPr>
            <a:xfrm>
              <a:off x="91440" y="1274802"/>
              <a:ext cx="4325112" cy="2438400"/>
            </a:xfrm>
            <a:prstGeom prst="wedgeRectCallout">
              <a:avLst>
                <a:gd name="adj1" fmla="val -1436"/>
                <a:gd name="adj2" fmla="val 61849"/>
              </a:avLst>
            </a:prstGeom>
            <a:no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31"/>
            <p:cNvGrpSpPr/>
            <p:nvPr/>
          </p:nvGrpSpPr>
          <p:grpSpPr>
            <a:xfrm>
              <a:off x="228600" y="1351002"/>
              <a:ext cx="4038600" cy="2286000"/>
              <a:chOff x="381000" y="2514600"/>
              <a:chExt cx="8382000" cy="3200400"/>
            </a:xfrm>
          </p:grpSpPr>
          <p:sp>
            <p:nvSpPr>
              <p:cNvPr id="33" name="Rectangle 32"/>
              <p:cNvSpPr/>
              <p:nvPr/>
            </p:nvSpPr>
            <p:spPr>
              <a:xfrm>
                <a:off x="381000" y="5029200"/>
                <a:ext cx="8382000" cy="6858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3600" b="1" dirty="0" smtClean="0">
                    <a:solidFill>
                      <a:schemeClr val="tx1"/>
                    </a:solidFill>
                    <a:latin typeface="Arial" pitchFamily="34" charset="0"/>
                    <a:cs typeface="Arial" pitchFamily="34" charset="0"/>
                  </a:rPr>
                  <a:t>Hardware</a:t>
                </a:r>
                <a:endParaRPr lang="en-US" sz="3600" b="1" dirty="0">
                  <a:solidFill>
                    <a:schemeClr val="tx1"/>
                  </a:solidFill>
                  <a:latin typeface="Arial" pitchFamily="34" charset="0"/>
                  <a:cs typeface="Arial" pitchFamily="34" charset="0"/>
                </a:endParaRPr>
              </a:p>
            </p:txBody>
          </p:sp>
          <p:sp>
            <p:nvSpPr>
              <p:cNvPr id="34" name="Rectangle 33"/>
              <p:cNvSpPr/>
              <p:nvPr/>
            </p:nvSpPr>
            <p:spPr>
              <a:xfrm>
                <a:off x="4038600" y="3200400"/>
                <a:ext cx="2510287"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2400" b="1" dirty="0" smtClean="0">
                    <a:solidFill>
                      <a:schemeClr val="tx1"/>
                    </a:solidFill>
                  </a:rPr>
                  <a:t>Service VM</a:t>
                </a:r>
                <a:endParaRPr lang="en-US" sz="2400" b="1" dirty="0">
                  <a:solidFill>
                    <a:schemeClr val="tx1"/>
                  </a:solidFill>
                </a:endParaRPr>
              </a:p>
            </p:txBody>
          </p:sp>
          <p:sp>
            <p:nvSpPr>
              <p:cNvPr id="35" name="Rectangle 34"/>
              <p:cNvSpPr/>
              <p:nvPr/>
            </p:nvSpPr>
            <p:spPr>
              <a:xfrm>
                <a:off x="381000" y="4267200"/>
                <a:ext cx="8382000" cy="6858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sz="4000" b="1" dirty="0" smtClean="0">
                    <a:solidFill>
                      <a:schemeClr val="tx1"/>
                    </a:solidFill>
                    <a:latin typeface="Arial" pitchFamily="34" charset="0"/>
                    <a:cs typeface="Arial" pitchFamily="34" charset="0"/>
                  </a:rPr>
                  <a:t>Self-service hypervisor</a:t>
                </a:r>
                <a:endParaRPr lang="en-US" sz="4000" b="1" dirty="0">
                  <a:solidFill>
                    <a:schemeClr val="tx1"/>
                  </a:solidFill>
                  <a:latin typeface="Arial" pitchFamily="34" charset="0"/>
                  <a:cs typeface="Arial" pitchFamily="34" charset="0"/>
                </a:endParaRPr>
              </a:p>
            </p:txBody>
          </p:sp>
          <p:sp>
            <p:nvSpPr>
              <p:cNvPr id="36" name="Rectangle 35"/>
              <p:cNvSpPr/>
              <p:nvPr/>
            </p:nvSpPr>
            <p:spPr>
              <a:xfrm>
                <a:off x="381000" y="2514600"/>
                <a:ext cx="3321168" cy="167640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2800" b="1" dirty="0" smtClean="0">
                    <a:solidFill>
                      <a:schemeClr val="tx1"/>
                    </a:solidFill>
                  </a:rPr>
                  <a:t>client</a:t>
                </a:r>
              </a:p>
              <a:p>
                <a:pPr algn="ctr"/>
                <a:r>
                  <a:rPr lang="en-US" sz="2581" b="1" dirty="0" smtClean="0">
                    <a:solidFill>
                      <a:schemeClr val="tx1"/>
                    </a:solidFill>
                  </a:rPr>
                  <a:t>Management </a:t>
                </a:r>
              </a:p>
              <a:p>
                <a:pPr algn="ctr"/>
                <a:r>
                  <a:rPr lang="en-US" sz="2800" b="1" dirty="0" smtClean="0">
                    <a:solidFill>
                      <a:schemeClr val="tx1"/>
                    </a:solidFill>
                  </a:rPr>
                  <a:t>VM</a:t>
                </a:r>
                <a:endParaRPr lang="en-US" sz="2800" b="1" dirty="0">
                  <a:solidFill>
                    <a:schemeClr val="tx1"/>
                  </a:solidFill>
                </a:endParaRPr>
              </a:p>
            </p:txBody>
          </p:sp>
          <p:sp>
            <p:nvSpPr>
              <p:cNvPr id="37" name="Rectangle 36"/>
              <p:cNvSpPr/>
              <p:nvPr/>
            </p:nvSpPr>
            <p:spPr>
              <a:xfrm>
                <a:off x="6707038" y="3200400"/>
                <a:ext cx="2055962" cy="9144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2400" b="1" dirty="0" smtClean="0">
                    <a:solidFill>
                      <a:schemeClr val="tx1"/>
                    </a:solidFill>
                  </a:rPr>
                  <a:t>Client’s</a:t>
                </a:r>
                <a:r>
                  <a:rPr lang="en-US" sz="3000" dirty="0" smtClean="0">
                    <a:solidFill>
                      <a:schemeClr val="tx1"/>
                    </a:solidFill>
                  </a:rPr>
                  <a:t> </a:t>
                </a:r>
                <a:r>
                  <a:rPr lang="en-US" sz="2400" b="1" dirty="0" smtClean="0">
                    <a:solidFill>
                      <a:schemeClr val="tx1"/>
                    </a:solidFill>
                  </a:rPr>
                  <a:t>VM</a:t>
                </a:r>
              </a:p>
            </p:txBody>
          </p:sp>
        </p:grpSp>
      </p:grpSp>
      <p:pic>
        <p:nvPicPr>
          <p:cNvPr id="5" name="Picture 4" descr="user.png"/>
          <p:cNvPicPr>
            <a:picLocks noChangeAspect="1"/>
          </p:cNvPicPr>
          <p:nvPr/>
        </p:nvPicPr>
        <p:blipFill>
          <a:blip r:embed="rId2"/>
          <a:stretch>
            <a:fillRect/>
          </a:stretch>
        </p:blipFill>
        <p:spPr>
          <a:xfrm>
            <a:off x="2201513" y="3941802"/>
            <a:ext cx="846487" cy="130228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Client’s VMs on multiple machines</a:t>
            </a:r>
            <a:endParaRPr lang="en-US" b="1" dirty="0">
              <a:solidFill>
                <a:srgbClr val="FF0000"/>
              </a:solidFill>
            </a:endParaRPr>
          </a:p>
        </p:txBody>
      </p:sp>
      <p:sp>
        <p:nvSpPr>
          <p:cNvPr id="6" name="Rectangle 5"/>
          <p:cNvSpPr/>
          <p:nvPr/>
        </p:nvSpPr>
        <p:spPr>
          <a:xfrm>
            <a:off x="4724400" y="1808202"/>
            <a:ext cx="3352800" cy="4038600"/>
          </a:xfrm>
          <a:prstGeom prst="rect">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800" b="1" dirty="0">
              <a:solidFill>
                <a:schemeClr val="tx1"/>
              </a:solidFill>
            </a:endParaRPr>
          </a:p>
        </p:txBody>
      </p:sp>
      <p:sp>
        <p:nvSpPr>
          <p:cNvPr id="9" name="TextBox 8"/>
          <p:cNvSpPr txBox="1"/>
          <p:nvPr/>
        </p:nvSpPr>
        <p:spPr>
          <a:xfrm>
            <a:off x="3685919" y="5770602"/>
            <a:ext cx="5077081" cy="553998"/>
          </a:xfrm>
          <a:prstGeom prst="rect">
            <a:avLst/>
          </a:prstGeom>
          <a:noFill/>
        </p:spPr>
        <p:txBody>
          <a:bodyPr wrap="none" rtlCol="0">
            <a:spAutoFit/>
          </a:bodyPr>
          <a:lstStyle/>
          <a:p>
            <a:r>
              <a:rPr lang="en-US" sz="3000" b="1" dirty="0" smtClean="0"/>
              <a:t>Cloud Provider’s Infrastructure</a:t>
            </a:r>
            <a:endParaRPr lang="en-US" sz="3000" b="1" dirty="0"/>
          </a:p>
        </p:txBody>
      </p:sp>
      <p:grpSp>
        <p:nvGrpSpPr>
          <p:cNvPr id="3" name="Group 19"/>
          <p:cNvGrpSpPr/>
          <p:nvPr/>
        </p:nvGrpSpPr>
        <p:grpSpPr>
          <a:xfrm>
            <a:off x="6172200" y="3810000"/>
            <a:ext cx="381000" cy="76200"/>
            <a:chOff x="7543800" y="3124200"/>
            <a:chExt cx="381000" cy="76200"/>
          </a:xfrm>
          <a:scene3d>
            <a:camera prst="orthographicFront">
              <a:rot lat="0" lon="0" rev="5400000"/>
            </a:camera>
            <a:lightRig rig="threePt" dir="t"/>
          </a:scene3d>
        </p:grpSpPr>
        <p:sp>
          <p:nvSpPr>
            <p:cNvPr id="11" name="Flowchart: Connector 20"/>
            <p:cNvSpPr/>
            <p:nvPr/>
          </p:nvSpPr>
          <p:spPr>
            <a:xfrm>
              <a:off x="75438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21"/>
            <p:cNvSpPr/>
            <p:nvPr/>
          </p:nvSpPr>
          <p:spPr>
            <a:xfrm>
              <a:off x="76962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22"/>
            <p:cNvSpPr/>
            <p:nvPr/>
          </p:nvSpPr>
          <p:spPr>
            <a:xfrm>
              <a:off x="78486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5638800" y="2667000"/>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Physical</a:t>
            </a:r>
          </a:p>
          <a:p>
            <a:pPr algn="ctr"/>
            <a:r>
              <a:rPr lang="en-US" sz="2400" b="1" dirty="0" smtClean="0">
                <a:solidFill>
                  <a:schemeClr val="tx1"/>
                </a:solidFill>
              </a:rPr>
              <a:t>Machine</a:t>
            </a:r>
          </a:p>
        </p:txBody>
      </p:sp>
      <p:sp>
        <p:nvSpPr>
          <p:cNvPr id="15" name="Rectangle 14"/>
          <p:cNvSpPr/>
          <p:nvPr/>
        </p:nvSpPr>
        <p:spPr>
          <a:xfrm>
            <a:off x="5638800" y="4038600"/>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Physical</a:t>
            </a:r>
          </a:p>
          <a:p>
            <a:pPr algn="ctr"/>
            <a:r>
              <a:rPr lang="en-US" sz="2400" b="1" dirty="0" smtClean="0">
                <a:solidFill>
                  <a:schemeClr val="tx1"/>
                </a:solidFill>
              </a:rPr>
              <a:t>Machine</a:t>
            </a:r>
          </a:p>
        </p:txBody>
      </p:sp>
      <p:sp>
        <p:nvSpPr>
          <p:cNvPr id="25" name="Left-Right Arrow 24"/>
          <p:cNvSpPr/>
          <p:nvPr/>
        </p:nvSpPr>
        <p:spPr>
          <a:xfrm>
            <a:off x="3200400" y="4170402"/>
            <a:ext cx="2362200" cy="685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7"/>
          <p:cNvGrpSpPr/>
          <p:nvPr/>
        </p:nvGrpSpPr>
        <p:grpSpPr>
          <a:xfrm>
            <a:off x="76200" y="1608857"/>
            <a:ext cx="4325112" cy="2438400"/>
            <a:chOff x="91440" y="1274802"/>
            <a:chExt cx="4325112" cy="2438400"/>
          </a:xfrm>
        </p:grpSpPr>
        <p:sp>
          <p:nvSpPr>
            <p:cNvPr id="16" name="Rectangular Callout 15"/>
            <p:cNvSpPr/>
            <p:nvPr/>
          </p:nvSpPr>
          <p:spPr>
            <a:xfrm>
              <a:off x="91440" y="1274802"/>
              <a:ext cx="4325112" cy="2438400"/>
            </a:xfrm>
            <a:prstGeom prst="wedgeRectCallout">
              <a:avLst>
                <a:gd name="adj1" fmla="val -1436"/>
                <a:gd name="adj2" fmla="val 61849"/>
              </a:avLst>
            </a:prstGeom>
            <a:no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31"/>
            <p:cNvGrpSpPr/>
            <p:nvPr/>
          </p:nvGrpSpPr>
          <p:grpSpPr>
            <a:xfrm>
              <a:off x="228600" y="1351002"/>
              <a:ext cx="4038600" cy="2286000"/>
              <a:chOff x="381000" y="2514600"/>
              <a:chExt cx="8382000" cy="3200400"/>
            </a:xfrm>
          </p:grpSpPr>
          <p:sp>
            <p:nvSpPr>
              <p:cNvPr id="33" name="Rectangle 32"/>
              <p:cNvSpPr/>
              <p:nvPr/>
            </p:nvSpPr>
            <p:spPr>
              <a:xfrm>
                <a:off x="381000" y="5029200"/>
                <a:ext cx="8382000" cy="6858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3600" b="1" dirty="0" smtClean="0">
                    <a:solidFill>
                      <a:schemeClr val="tx1"/>
                    </a:solidFill>
                    <a:latin typeface="Arial" pitchFamily="34" charset="0"/>
                    <a:cs typeface="Arial" pitchFamily="34" charset="0"/>
                  </a:rPr>
                  <a:t>Hardware</a:t>
                </a:r>
                <a:endParaRPr lang="en-US" sz="3600" b="1" dirty="0">
                  <a:solidFill>
                    <a:schemeClr val="tx1"/>
                  </a:solidFill>
                  <a:latin typeface="Arial" pitchFamily="34" charset="0"/>
                  <a:cs typeface="Arial" pitchFamily="34" charset="0"/>
                </a:endParaRPr>
              </a:p>
            </p:txBody>
          </p:sp>
          <p:sp>
            <p:nvSpPr>
              <p:cNvPr id="34" name="Rectangle 33"/>
              <p:cNvSpPr/>
              <p:nvPr/>
            </p:nvSpPr>
            <p:spPr>
              <a:xfrm>
                <a:off x="4038600" y="3200400"/>
                <a:ext cx="2510287"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2400" b="1" dirty="0" smtClean="0">
                    <a:solidFill>
                      <a:schemeClr val="tx1"/>
                    </a:solidFill>
                  </a:rPr>
                  <a:t>Service VM</a:t>
                </a:r>
                <a:endParaRPr lang="en-US" sz="2400" b="1" dirty="0">
                  <a:solidFill>
                    <a:schemeClr val="tx1"/>
                  </a:solidFill>
                </a:endParaRPr>
              </a:p>
            </p:txBody>
          </p:sp>
          <p:sp>
            <p:nvSpPr>
              <p:cNvPr id="35" name="Rectangle 34"/>
              <p:cNvSpPr/>
              <p:nvPr/>
            </p:nvSpPr>
            <p:spPr>
              <a:xfrm>
                <a:off x="381000" y="4267200"/>
                <a:ext cx="8382000" cy="6858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sz="4000" b="1" dirty="0" smtClean="0">
                    <a:solidFill>
                      <a:schemeClr val="tx1"/>
                    </a:solidFill>
                    <a:latin typeface="Arial" pitchFamily="34" charset="0"/>
                    <a:cs typeface="Arial" pitchFamily="34" charset="0"/>
                  </a:rPr>
                  <a:t>Self-service hypervisor</a:t>
                </a:r>
                <a:endParaRPr lang="en-US" sz="4000" b="1" dirty="0">
                  <a:solidFill>
                    <a:schemeClr val="tx1"/>
                  </a:solidFill>
                  <a:latin typeface="Arial" pitchFamily="34" charset="0"/>
                  <a:cs typeface="Arial" pitchFamily="34" charset="0"/>
                </a:endParaRPr>
              </a:p>
            </p:txBody>
          </p:sp>
          <p:sp>
            <p:nvSpPr>
              <p:cNvPr id="36" name="Rectangle 35"/>
              <p:cNvSpPr/>
              <p:nvPr/>
            </p:nvSpPr>
            <p:spPr>
              <a:xfrm>
                <a:off x="381000" y="2514600"/>
                <a:ext cx="3321168" cy="167640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2800" b="1" dirty="0" smtClean="0">
                    <a:solidFill>
                      <a:schemeClr val="tx1"/>
                    </a:solidFill>
                  </a:rPr>
                  <a:t>client</a:t>
                </a:r>
              </a:p>
              <a:p>
                <a:pPr algn="ctr"/>
                <a:r>
                  <a:rPr lang="en-US" sz="2581" b="1" dirty="0" smtClean="0">
                    <a:solidFill>
                      <a:schemeClr val="tx1"/>
                    </a:solidFill>
                  </a:rPr>
                  <a:t>Management </a:t>
                </a:r>
              </a:p>
              <a:p>
                <a:pPr algn="ctr"/>
                <a:r>
                  <a:rPr lang="en-US" sz="2800" b="1" dirty="0" smtClean="0">
                    <a:solidFill>
                      <a:schemeClr val="tx1"/>
                    </a:solidFill>
                  </a:rPr>
                  <a:t>VM</a:t>
                </a:r>
                <a:endParaRPr lang="en-US" sz="2800" b="1" dirty="0">
                  <a:solidFill>
                    <a:schemeClr val="tx1"/>
                  </a:solidFill>
                </a:endParaRPr>
              </a:p>
            </p:txBody>
          </p:sp>
          <p:sp>
            <p:nvSpPr>
              <p:cNvPr id="37" name="Rectangle 36"/>
              <p:cNvSpPr/>
              <p:nvPr/>
            </p:nvSpPr>
            <p:spPr>
              <a:xfrm>
                <a:off x="6707038" y="3200400"/>
                <a:ext cx="2055962" cy="9144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2400" b="1" dirty="0" smtClean="0">
                    <a:solidFill>
                      <a:schemeClr val="tx1"/>
                    </a:solidFill>
                  </a:rPr>
                  <a:t>Client’s</a:t>
                </a:r>
                <a:r>
                  <a:rPr lang="en-US" sz="3000" dirty="0" smtClean="0">
                    <a:solidFill>
                      <a:schemeClr val="tx1"/>
                    </a:solidFill>
                  </a:rPr>
                  <a:t> </a:t>
                </a:r>
                <a:r>
                  <a:rPr lang="en-US" sz="2400" b="1" dirty="0" smtClean="0">
                    <a:solidFill>
                      <a:schemeClr val="tx1"/>
                    </a:solidFill>
                  </a:rPr>
                  <a:t>VM</a:t>
                </a:r>
              </a:p>
            </p:txBody>
          </p:sp>
        </p:grpSp>
      </p:grpSp>
      <p:grpSp>
        <p:nvGrpSpPr>
          <p:cNvPr id="8" name="Group 30"/>
          <p:cNvGrpSpPr/>
          <p:nvPr/>
        </p:nvGrpSpPr>
        <p:grpSpPr>
          <a:xfrm>
            <a:off x="289560" y="1447800"/>
            <a:ext cx="5232249" cy="2942545"/>
            <a:chOff x="304800" y="1066800"/>
            <a:chExt cx="5232249" cy="2942545"/>
          </a:xfrm>
        </p:grpSpPr>
        <p:grpSp>
          <p:nvGrpSpPr>
            <p:cNvPr id="10" name="Group 37"/>
            <p:cNvGrpSpPr/>
            <p:nvPr/>
          </p:nvGrpSpPr>
          <p:grpSpPr>
            <a:xfrm>
              <a:off x="304800" y="1066800"/>
              <a:ext cx="4325112" cy="2438400"/>
              <a:chOff x="91440" y="1274802"/>
              <a:chExt cx="4325112" cy="2438400"/>
            </a:xfrm>
          </p:grpSpPr>
          <p:sp>
            <p:nvSpPr>
              <p:cNvPr id="23" name="Rectangular Callout 22"/>
              <p:cNvSpPr/>
              <p:nvPr/>
            </p:nvSpPr>
            <p:spPr>
              <a:xfrm>
                <a:off x="91440" y="1274802"/>
                <a:ext cx="4325112" cy="2438400"/>
              </a:xfrm>
              <a:prstGeom prst="wedgeRectCallout">
                <a:avLst>
                  <a:gd name="adj1" fmla="val -1436"/>
                  <a:gd name="adj2" fmla="val 61849"/>
                </a:avLst>
              </a:prstGeom>
              <a:solidFill>
                <a:schemeClr val="bg1"/>
              </a:solid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31"/>
              <p:cNvGrpSpPr/>
              <p:nvPr/>
            </p:nvGrpSpPr>
            <p:grpSpPr>
              <a:xfrm>
                <a:off x="228600" y="1351001"/>
                <a:ext cx="4038600" cy="2285999"/>
                <a:chOff x="381000" y="2514600"/>
                <a:chExt cx="8382000" cy="3200400"/>
              </a:xfrm>
            </p:grpSpPr>
            <p:sp>
              <p:nvSpPr>
                <p:cNvPr id="26" name="Rectangle 25"/>
                <p:cNvSpPr/>
                <p:nvPr/>
              </p:nvSpPr>
              <p:spPr>
                <a:xfrm>
                  <a:off x="381000" y="5029200"/>
                  <a:ext cx="8382000" cy="6858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3600" b="1" dirty="0" smtClean="0">
                      <a:solidFill>
                        <a:schemeClr val="tx1"/>
                      </a:solidFill>
                      <a:latin typeface="Arial" pitchFamily="34" charset="0"/>
                      <a:cs typeface="Arial" pitchFamily="34" charset="0"/>
                    </a:rPr>
                    <a:t>Hardware</a:t>
                  </a:r>
                  <a:endParaRPr lang="en-US" sz="3600" b="1" dirty="0">
                    <a:solidFill>
                      <a:schemeClr val="tx1"/>
                    </a:solidFill>
                    <a:latin typeface="Arial" pitchFamily="34" charset="0"/>
                    <a:cs typeface="Arial" pitchFamily="34" charset="0"/>
                  </a:endParaRPr>
                </a:p>
              </p:txBody>
            </p:sp>
            <p:sp>
              <p:nvSpPr>
                <p:cNvPr id="27" name="Rectangle 26"/>
                <p:cNvSpPr/>
                <p:nvPr/>
              </p:nvSpPr>
              <p:spPr>
                <a:xfrm>
                  <a:off x="4038600" y="3200400"/>
                  <a:ext cx="2510287"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2400" b="1" dirty="0" smtClean="0">
                      <a:solidFill>
                        <a:schemeClr val="tx1"/>
                      </a:solidFill>
                    </a:rPr>
                    <a:t>Service VM</a:t>
                  </a:r>
                  <a:endParaRPr lang="en-US" sz="2400" b="1" dirty="0">
                    <a:solidFill>
                      <a:schemeClr val="tx1"/>
                    </a:solidFill>
                  </a:endParaRPr>
                </a:p>
              </p:txBody>
            </p:sp>
            <p:sp>
              <p:nvSpPr>
                <p:cNvPr id="28" name="Rectangle 27"/>
                <p:cNvSpPr/>
                <p:nvPr/>
              </p:nvSpPr>
              <p:spPr>
                <a:xfrm>
                  <a:off x="381000" y="4267200"/>
                  <a:ext cx="8382000" cy="6858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sz="4000" b="1" dirty="0" smtClean="0">
                      <a:solidFill>
                        <a:schemeClr val="tx1"/>
                      </a:solidFill>
                      <a:latin typeface="Arial" pitchFamily="34" charset="0"/>
                      <a:cs typeface="Arial" pitchFamily="34" charset="0"/>
                    </a:rPr>
                    <a:t>Self-service hypervisor</a:t>
                  </a:r>
                  <a:endParaRPr lang="en-US" sz="4000" b="1" dirty="0">
                    <a:solidFill>
                      <a:schemeClr val="tx1"/>
                    </a:solidFill>
                    <a:latin typeface="Arial" pitchFamily="34" charset="0"/>
                    <a:cs typeface="Arial" pitchFamily="34" charset="0"/>
                  </a:endParaRPr>
                </a:p>
              </p:txBody>
            </p:sp>
            <p:sp>
              <p:nvSpPr>
                <p:cNvPr id="29" name="Rectangle 28"/>
                <p:cNvSpPr/>
                <p:nvPr/>
              </p:nvSpPr>
              <p:spPr>
                <a:xfrm>
                  <a:off x="381000" y="2514600"/>
                  <a:ext cx="3321168" cy="167640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sz="2800" b="1" dirty="0" smtClean="0">
                      <a:solidFill>
                        <a:schemeClr val="tx1"/>
                      </a:solidFill>
                    </a:rPr>
                    <a:t>client</a:t>
                  </a:r>
                </a:p>
                <a:p>
                  <a:pPr algn="ctr"/>
                  <a:r>
                    <a:rPr lang="en-US" sz="2581" b="1" dirty="0" smtClean="0">
                      <a:solidFill>
                        <a:schemeClr val="tx1"/>
                      </a:solidFill>
                    </a:rPr>
                    <a:t>Management </a:t>
                  </a:r>
                </a:p>
                <a:p>
                  <a:pPr algn="ctr"/>
                  <a:r>
                    <a:rPr lang="en-US" sz="2800" b="1" dirty="0" smtClean="0">
                      <a:solidFill>
                        <a:schemeClr val="tx1"/>
                      </a:solidFill>
                    </a:rPr>
                    <a:t>VM</a:t>
                  </a:r>
                  <a:endParaRPr lang="en-US" sz="2800" b="1" dirty="0">
                    <a:solidFill>
                      <a:schemeClr val="tx1"/>
                    </a:solidFill>
                  </a:endParaRPr>
                </a:p>
              </p:txBody>
            </p:sp>
            <p:sp>
              <p:nvSpPr>
                <p:cNvPr id="30" name="Rectangle 29"/>
                <p:cNvSpPr/>
                <p:nvPr/>
              </p:nvSpPr>
              <p:spPr>
                <a:xfrm>
                  <a:off x="6707038" y="3200400"/>
                  <a:ext cx="2055962" cy="9144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2400" b="1" dirty="0" smtClean="0">
                      <a:solidFill>
                        <a:schemeClr val="tx1"/>
                      </a:solidFill>
                    </a:rPr>
                    <a:t>Client’s</a:t>
                  </a:r>
                  <a:r>
                    <a:rPr lang="en-US" sz="3000" dirty="0" smtClean="0">
                      <a:solidFill>
                        <a:schemeClr val="tx1"/>
                      </a:solidFill>
                    </a:rPr>
                    <a:t> </a:t>
                  </a:r>
                  <a:r>
                    <a:rPr lang="en-US" sz="2400" b="1" dirty="0" smtClean="0">
                      <a:solidFill>
                        <a:schemeClr val="tx1"/>
                      </a:solidFill>
                    </a:rPr>
                    <a:t>VM</a:t>
                  </a:r>
                </a:p>
              </p:txBody>
            </p:sp>
          </p:grpSp>
        </p:grpSp>
        <p:sp>
          <p:nvSpPr>
            <p:cNvPr id="21" name="Left-Right Arrow 20"/>
            <p:cNvSpPr/>
            <p:nvPr/>
          </p:nvSpPr>
          <p:spPr>
            <a:xfrm rot="19959586">
              <a:off x="3174849" y="3323545"/>
              <a:ext cx="2362200" cy="685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user.png"/>
          <p:cNvPicPr>
            <a:picLocks noChangeAspect="1"/>
          </p:cNvPicPr>
          <p:nvPr/>
        </p:nvPicPr>
        <p:blipFill>
          <a:blip r:embed="rId2"/>
          <a:stretch>
            <a:fillRect/>
          </a:stretch>
        </p:blipFill>
        <p:spPr>
          <a:xfrm>
            <a:off x="2201513" y="3941802"/>
            <a:ext cx="846487" cy="130228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Provider’s infrastructure exposure</a:t>
            </a:r>
            <a:endParaRPr lang="en-US" b="1" dirty="0">
              <a:solidFill>
                <a:srgbClr val="FF0000"/>
              </a:solidFill>
            </a:endParaRPr>
          </a:p>
        </p:txBody>
      </p:sp>
      <p:sp>
        <p:nvSpPr>
          <p:cNvPr id="6" name="Rectangle 5"/>
          <p:cNvSpPr/>
          <p:nvPr/>
        </p:nvSpPr>
        <p:spPr>
          <a:xfrm>
            <a:off x="4724400" y="1808202"/>
            <a:ext cx="3352800" cy="4038600"/>
          </a:xfrm>
          <a:prstGeom prst="rect">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800" b="1" dirty="0">
              <a:solidFill>
                <a:schemeClr val="tx1"/>
              </a:solidFill>
            </a:endParaRPr>
          </a:p>
        </p:txBody>
      </p:sp>
      <p:sp>
        <p:nvSpPr>
          <p:cNvPr id="9" name="TextBox 8"/>
          <p:cNvSpPr txBox="1"/>
          <p:nvPr/>
        </p:nvSpPr>
        <p:spPr>
          <a:xfrm>
            <a:off x="3685919" y="5770602"/>
            <a:ext cx="5077081" cy="553998"/>
          </a:xfrm>
          <a:prstGeom prst="rect">
            <a:avLst/>
          </a:prstGeom>
          <a:noFill/>
        </p:spPr>
        <p:txBody>
          <a:bodyPr wrap="none" rtlCol="0">
            <a:spAutoFit/>
          </a:bodyPr>
          <a:lstStyle/>
          <a:p>
            <a:r>
              <a:rPr lang="en-US" sz="3000" b="1" dirty="0" smtClean="0"/>
              <a:t>Cloud Provider’s Infrastructure</a:t>
            </a:r>
            <a:endParaRPr lang="en-US" sz="3000" b="1" dirty="0"/>
          </a:p>
        </p:txBody>
      </p:sp>
      <p:grpSp>
        <p:nvGrpSpPr>
          <p:cNvPr id="3" name="Group 19"/>
          <p:cNvGrpSpPr/>
          <p:nvPr/>
        </p:nvGrpSpPr>
        <p:grpSpPr>
          <a:xfrm>
            <a:off x="6172200" y="3048000"/>
            <a:ext cx="381000" cy="76200"/>
            <a:chOff x="7543800" y="3124200"/>
            <a:chExt cx="381000" cy="76200"/>
          </a:xfrm>
          <a:scene3d>
            <a:camera prst="orthographicFront">
              <a:rot lat="0" lon="0" rev="5400000"/>
            </a:camera>
            <a:lightRig rig="threePt" dir="t"/>
          </a:scene3d>
        </p:grpSpPr>
        <p:sp>
          <p:nvSpPr>
            <p:cNvPr id="11" name="Flowchart: Connector 20"/>
            <p:cNvSpPr/>
            <p:nvPr/>
          </p:nvSpPr>
          <p:spPr>
            <a:xfrm>
              <a:off x="75438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21"/>
            <p:cNvSpPr/>
            <p:nvPr/>
          </p:nvSpPr>
          <p:spPr>
            <a:xfrm>
              <a:off x="76962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22"/>
            <p:cNvSpPr/>
            <p:nvPr/>
          </p:nvSpPr>
          <p:spPr>
            <a:xfrm>
              <a:off x="78486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5638800" y="1905000"/>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Physical</a:t>
            </a:r>
          </a:p>
          <a:p>
            <a:pPr algn="ctr"/>
            <a:r>
              <a:rPr lang="en-US" sz="2400" b="1" dirty="0" smtClean="0">
                <a:solidFill>
                  <a:schemeClr val="tx1"/>
                </a:solidFill>
              </a:rPr>
              <a:t>Machine</a:t>
            </a:r>
          </a:p>
        </p:txBody>
      </p:sp>
      <p:sp>
        <p:nvSpPr>
          <p:cNvPr id="15" name="Rectangle 14"/>
          <p:cNvSpPr/>
          <p:nvPr/>
        </p:nvSpPr>
        <p:spPr>
          <a:xfrm>
            <a:off x="5638800" y="3276600"/>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Physical</a:t>
            </a:r>
          </a:p>
          <a:p>
            <a:pPr algn="ctr"/>
            <a:r>
              <a:rPr lang="en-US" sz="2400" b="1" dirty="0" smtClean="0">
                <a:solidFill>
                  <a:schemeClr val="tx1"/>
                </a:solidFill>
              </a:rPr>
              <a:t>Machine</a:t>
            </a:r>
          </a:p>
        </p:txBody>
      </p:sp>
      <p:sp>
        <p:nvSpPr>
          <p:cNvPr id="25" name="Left-Right Arrow 24"/>
          <p:cNvSpPr/>
          <p:nvPr/>
        </p:nvSpPr>
        <p:spPr>
          <a:xfrm>
            <a:off x="3200400" y="3408402"/>
            <a:ext cx="2362200" cy="685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Right Arrow 20"/>
          <p:cNvSpPr/>
          <p:nvPr/>
        </p:nvSpPr>
        <p:spPr>
          <a:xfrm rot="19959586">
            <a:off x="3159609" y="2942545"/>
            <a:ext cx="2362200" cy="685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user.png"/>
          <p:cNvPicPr>
            <a:picLocks noChangeAspect="1"/>
          </p:cNvPicPr>
          <p:nvPr/>
        </p:nvPicPr>
        <p:blipFill>
          <a:blip r:embed="rId2"/>
          <a:stretch>
            <a:fillRect/>
          </a:stretch>
        </p:blipFill>
        <p:spPr>
          <a:xfrm>
            <a:off x="2201513" y="3179802"/>
            <a:ext cx="846487" cy="1302287"/>
          </a:xfrm>
          <a:prstGeom prst="rect">
            <a:avLst/>
          </a:prstGeom>
        </p:spPr>
      </p:pic>
      <p:grpSp>
        <p:nvGrpSpPr>
          <p:cNvPr id="31" name="Group 19"/>
          <p:cNvGrpSpPr/>
          <p:nvPr/>
        </p:nvGrpSpPr>
        <p:grpSpPr>
          <a:xfrm>
            <a:off x="6172200" y="4419600"/>
            <a:ext cx="381000" cy="76200"/>
            <a:chOff x="7543800" y="3124200"/>
            <a:chExt cx="381000" cy="76200"/>
          </a:xfrm>
          <a:scene3d>
            <a:camera prst="orthographicFront">
              <a:rot lat="0" lon="0" rev="5400000"/>
            </a:camera>
            <a:lightRig rig="threePt" dir="t"/>
          </a:scene3d>
        </p:grpSpPr>
        <p:sp>
          <p:nvSpPr>
            <p:cNvPr id="32" name="Flowchart: Connector 20"/>
            <p:cNvSpPr/>
            <p:nvPr/>
          </p:nvSpPr>
          <p:spPr>
            <a:xfrm>
              <a:off x="75438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21"/>
            <p:cNvSpPr/>
            <p:nvPr/>
          </p:nvSpPr>
          <p:spPr>
            <a:xfrm>
              <a:off x="76962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22"/>
            <p:cNvSpPr/>
            <p:nvPr/>
          </p:nvSpPr>
          <p:spPr>
            <a:xfrm>
              <a:off x="78486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5638800" y="4648200"/>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smtClean="0">
                <a:solidFill>
                  <a:schemeClr val="tx1"/>
                </a:solidFill>
              </a:rPr>
              <a:t>Physical</a:t>
            </a:r>
          </a:p>
          <a:p>
            <a:pPr algn="ctr"/>
            <a:r>
              <a:rPr lang="en-US" sz="2400" b="1" dirty="0" smtClean="0">
                <a:solidFill>
                  <a:schemeClr val="tx1"/>
                </a:solidFill>
              </a:rPr>
              <a:t>Machine</a:t>
            </a:r>
          </a:p>
        </p:txBody>
      </p:sp>
      <p:sp>
        <p:nvSpPr>
          <p:cNvPr id="41" name="Left-Right Arrow 40"/>
          <p:cNvSpPr/>
          <p:nvPr/>
        </p:nvSpPr>
        <p:spPr>
          <a:xfrm rot="1490087">
            <a:off x="3149751" y="3969556"/>
            <a:ext cx="2362200" cy="685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2" name="Picture 11" descr="C:\Documents and Settings\Andres Lagar-Cavilla\Local Settings\Temporary Internet Files\Content.IE5\SPYJ01YN\dglxasset[3].aspx"/>
          <p:cNvPicPr>
            <a:picLocks noChangeAspect="1" noChangeArrowheads="1"/>
          </p:cNvPicPr>
          <p:nvPr/>
        </p:nvPicPr>
        <p:blipFill>
          <a:blip r:embed="rId3" cstate="print"/>
          <a:srcRect/>
          <a:stretch>
            <a:fillRect/>
          </a:stretch>
        </p:blipFill>
        <p:spPr bwMode="auto">
          <a:xfrm>
            <a:off x="1216445" y="2209800"/>
            <a:ext cx="2822155" cy="305822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specifications</a:t>
            </a:r>
            <a:endParaRPr lang="en-US" dirty="0"/>
          </a:p>
        </p:txBody>
      </p:sp>
      <p:sp>
        <p:nvSpPr>
          <p:cNvPr id="3" name="Content Placeholder 2"/>
          <p:cNvSpPr>
            <a:spLocks noGrp="1"/>
          </p:cNvSpPr>
          <p:nvPr>
            <p:ph idx="1"/>
          </p:nvPr>
        </p:nvSpPr>
        <p:spPr/>
        <p:txBody>
          <a:bodyPr>
            <a:normAutofit/>
          </a:bodyPr>
          <a:lstStyle/>
          <a:p>
            <a:r>
              <a:rPr lang="en-US" dirty="0" smtClean="0"/>
              <a:t>Relationship among </a:t>
            </a:r>
            <a:r>
              <a:rPr lang="en-US" dirty="0" err="1" smtClean="0"/>
              <a:t>VMs</a:t>
            </a:r>
            <a:endParaRPr lang="en-US" dirty="0" smtClean="0"/>
          </a:p>
          <a:p>
            <a:pPr lvl="1"/>
            <a:r>
              <a:rPr lang="en-US" dirty="0" err="1" smtClean="0"/>
              <a:t>Grant_privilege</a:t>
            </a:r>
            <a:r>
              <a:rPr lang="en-US" dirty="0" smtClean="0"/>
              <a:t> (VM</a:t>
            </a:r>
            <a:r>
              <a:rPr lang="en-US" baseline="-25000" dirty="0" smtClean="0"/>
              <a:t>1</a:t>
            </a:r>
            <a:r>
              <a:rPr lang="en-US" dirty="0" smtClean="0"/>
              <a:t>, VM</a:t>
            </a:r>
            <a:r>
              <a:rPr lang="en-US" baseline="-25000" dirty="0" smtClean="0"/>
              <a:t>2</a:t>
            </a:r>
            <a:r>
              <a:rPr lang="en-US" dirty="0" smtClean="0"/>
              <a:t>)</a:t>
            </a:r>
          </a:p>
          <a:p>
            <a:pPr lvl="1"/>
            <a:r>
              <a:rPr lang="en-US" dirty="0" err="1" smtClean="0"/>
              <a:t>Set_backend</a:t>
            </a:r>
            <a:r>
              <a:rPr lang="en-US" dirty="0" smtClean="0"/>
              <a:t>(VM</a:t>
            </a:r>
            <a:r>
              <a:rPr lang="en-US" baseline="-25000" dirty="0" smtClean="0"/>
              <a:t>1</a:t>
            </a:r>
            <a:r>
              <a:rPr lang="en-US" dirty="0" smtClean="0"/>
              <a:t>, VM</a:t>
            </a:r>
            <a:r>
              <a:rPr lang="en-US" baseline="-25000" dirty="0" smtClean="0"/>
              <a:t>2</a:t>
            </a:r>
            <a:r>
              <a:rPr lang="en-US" dirty="0" smtClean="0"/>
              <a:t>, [</a:t>
            </a:r>
            <a:r>
              <a:rPr lang="en-US" dirty="0" err="1" smtClean="0"/>
              <a:t>storage|network</a:t>
            </a:r>
            <a:r>
              <a:rPr lang="en-US" dirty="0" smtClean="0"/>
              <a:t>])</a:t>
            </a:r>
          </a:p>
          <a:p>
            <a:pPr lvl="1"/>
            <a:r>
              <a:rPr lang="en-US" dirty="0" smtClean="0"/>
              <a:t>Combination of above</a:t>
            </a:r>
          </a:p>
          <a:p>
            <a:r>
              <a:rPr lang="en-US" dirty="0" smtClean="0"/>
              <a:t>Co-location dependencies (for Cloud Controller)</a:t>
            </a:r>
          </a:p>
          <a:p>
            <a:r>
              <a:rPr lang="en-US" dirty="0" smtClean="0"/>
              <a:t>Ordering (for Dashboard-VM)</a:t>
            </a:r>
          </a:p>
          <a:p>
            <a:pPr lvl="1"/>
            <a:r>
              <a:rPr lang="en-US" dirty="0" smtClean="0"/>
              <a:t>Allocation, </a:t>
            </a:r>
            <a:r>
              <a:rPr lang="en-US" dirty="0" err="1" smtClean="0"/>
              <a:t>Deallocation</a:t>
            </a:r>
            <a:r>
              <a:rPr lang="en-US" dirty="0" smtClean="0"/>
              <a:t>, Migration</a:t>
            </a:r>
          </a:p>
          <a:p>
            <a:pPr lvl="1"/>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Management Platform</a:t>
            </a:r>
            <a:endParaRPr lang="en-US" dirty="0"/>
          </a:p>
        </p:txBody>
      </p:sp>
      <p:pic>
        <p:nvPicPr>
          <p:cNvPr id="5" name="Picture 4" descr="user.png"/>
          <p:cNvPicPr>
            <a:picLocks noChangeAspect="1"/>
          </p:cNvPicPr>
          <p:nvPr/>
        </p:nvPicPr>
        <p:blipFill>
          <a:blip r:embed="rId3"/>
          <a:stretch>
            <a:fillRect/>
          </a:stretch>
        </p:blipFill>
        <p:spPr>
          <a:xfrm>
            <a:off x="906113" y="3041113"/>
            <a:ext cx="846487" cy="1302287"/>
          </a:xfrm>
          <a:prstGeom prst="rect">
            <a:avLst/>
          </a:prstGeom>
        </p:spPr>
      </p:pic>
      <p:sp>
        <p:nvSpPr>
          <p:cNvPr id="6" name="Rectangle 5"/>
          <p:cNvSpPr/>
          <p:nvPr/>
        </p:nvSpPr>
        <p:spPr>
          <a:xfrm>
            <a:off x="3581400" y="1524000"/>
            <a:ext cx="4648200" cy="40386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800" b="1" dirty="0">
              <a:solidFill>
                <a:schemeClr val="tx1"/>
              </a:solidFill>
            </a:endParaRPr>
          </a:p>
        </p:txBody>
      </p:sp>
      <p:sp>
        <p:nvSpPr>
          <p:cNvPr id="8" name="Rectangle 7"/>
          <p:cNvSpPr/>
          <p:nvPr/>
        </p:nvSpPr>
        <p:spPr>
          <a:xfrm>
            <a:off x="3733800" y="3147217"/>
            <a:ext cx="1905000" cy="96758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lnSpcReduction="10000"/>
          </a:bodyPr>
          <a:lstStyle/>
          <a:p>
            <a:pPr algn="ctr"/>
            <a:r>
              <a:rPr lang="en-US" sz="2900" b="1" dirty="0" smtClean="0">
                <a:solidFill>
                  <a:schemeClr val="tx1"/>
                </a:solidFill>
              </a:rPr>
              <a:t>Cloud</a:t>
            </a:r>
          </a:p>
          <a:p>
            <a:pPr algn="ctr"/>
            <a:r>
              <a:rPr lang="en-US" sz="2900" b="1" dirty="0" smtClean="0">
                <a:solidFill>
                  <a:schemeClr val="tx1"/>
                </a:solidFill>
              </a:rPr>
              <a:t>Controller</a:t>
            </a:r>
            <a:endParaRPr lang="en-US" sz="2900" b="1" dirty="0">
              <a:solidFill>
                <a:schemeClr val="tx1"/>
              </a:solidFill>
            </a:endParaRPr>
          </a:p>
        </p:txBody>
      </p:sp>
      <p:sp>
        <p:nvSpPr>
          <p:cNvPr id="9" name="TextBox 8"/>
          <p:cNvSpPr txBox="1"/>
          <p:nvPr/>
        </p:nvSpPr>
        <p:spPr>
          <a:xfrm>
            <a:off x="3152519" y="5486400"/>
            <a:ext cx="5077081" cy="553998"/>
          </a:xfrm>
          <a:prstGeom prst="rect">
            <a:avLst/>
          </a:prstGeom>
          <a:noFill/>
        </p:spPr>
        <p:txBody>
          <a:bodyPr wrap="none" rtlCol="0">
            <a:spAutoFit/>
          </a:bodyPr>
          <a:lstStyle/>
          <a:p>
            <a:r>
              <a:rPr lang="en-US" sz="3000" b="1" dirty="0" smtClean="0"/>
              <a:t>Cloud Provider’s Infrastructure</a:t>
            </a:r>
            <a:endParaRPr lang="en-US" sz="3000" b="1" dirty="0"/>
          </a:p>
        </p:txBody>
      </p:sp>
      <p:grpSp>
        <p:nvGrpSpPr>
          <p:cNvPr id="3" name="Group 19"/>
          <p:cNvGrpSpPr/>
          <p:nvPr/>
        </p:nvGrpSpPr>
        <p:grpSpPr>
          <a:xfrm>
            <a:off x="7239000" y="3657600"/>
            <a:ext cx="381000" cy="76200"/>
            <a:chOff x="7543800" y="3124200"/>
            <a:chExt cx="381000" cy="76200"/>
          </a:xfrm>
          <a:scene3d>
            <a:camera prst="orthographicFront">
              <a:rot lat="0" lon="0" rev="5400000"/>
            </a:camera>
            <a:lightRig rig="threePt" dir="t"/>
          </a:scene3d>
        </p:grpSpPr>
        <p:sp>
          <p:nvSpPr>
            <p:cNvPr id="11" name="Flowchart: Connector 20"/>
            <p:cNvSpPr/>
            <p:nvPr/>
          </p:nvSpPr>
          <p:spPr>
            <a:xfrm>
              <a:off x="75438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21"/>
            <p:cNvSpPr/>
            <p:nvPr/>
          </p:nvSpPr>
          <p:spPr>
            <a:xfrm>
              <a:off x="76962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22"/>
            <p:cNvSpPr/>
            <p:nvPr/>
          </p:nvSpPr>
          <p:spPr>
            <a:xfrm>
              <a:off x="7848600" y="3124200"/>
              <a:ext cx="76200" cy="762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6705600" y="2514600"/>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2400" b="1" dirty="0" smtClean="0">
                <a:solidFill>
                  <a:schemeClr val="tx1"/>
                </a:solidFill>
              </a:rPr>
              <a:t>Node Controller</a:t>
            </a:r>
          </a:p>
        </p:txBody>
      </p:sp>
      <p:sp>
        <p:nvSpPr>
          <p:cNvPr id="15" name="Rectangle 14"/>
          <p:cNvSpPr/>
          <p:nvPr/>
        </p:nvSpPr>
        <p:spPr>
          <a:xfrm>
            <a:off x="6705600" y="3886200"/>
            <a:ext cx="14478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2400" b="1" dirty="0" smtClean="0">
                <a:solidFill>
                  <a:schemeClr val="tx1"/>
                </a:solidFill>
              </a:rPr>
              <a:t>Node Controller</a:t>
            </a:r>
          </a:p>
        </p:txBody>
      </p:sp>
      <p:sp>
        <p:nvSpPr>
          <p:cNvPr id="24" name="Left-Right Arrow 23"/>
          <p:cNvSpPr/>
          <p:nvPr/>
        </p:nvSpPr>
        <p:spPr>
          <a:xfrm>
            <a:off x="1828800" y="3352800"/>
            <a:ext cx="1676400" cy="609600"/>
          </a:xfrm>
          <a:prstGeom prst="lef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611D85-EC50-4AB4-BB03-2E66B74E2C25}" type="slidenum">
              <a:rPr lang="en-US" smtClean="0"/>
              <a:pPr/>
              <a:t>58</a:t>
            </a:fld>
            <a:endParaRPr lang="en-US"/>
          </a:p>
        </p:txBody>
      </p:sp>
      <p:pic>
        <p:nvPicPr>
          <p:cNvPr id="2" name="Picture 1" descr="trygri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0"/>
            <a:ext cx="8991600" cy="5709053"/>
          </a:xfrm>
          <a:prstGeom prst="rect">
            <a:avLst/>
          </a:prstGeom>
        </p:spPr>
      </p:pic>
    </p:spTree>
    <p:extLst>
      <p:ext uri="{BB962C8B-B14F-4D97-AF65-F5344CB8AC3E}">
        <p14:creationId xmlns:p14="http://schemas.microsoft.com/office/powerpoint/2010/main" val="2791757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Virtualized physical platforms</a:t>
            </a:r>
            <a:endParaRPr lang="en-US" dirty="0"/>
          </a:p>
        </p:txBody>
      </p:sp>
      <p:sp>
        <p:nvSpPr>
          <p:cNvPr id="4" name="Rectangle 3"/>
          <p:cNvSpPr/>
          <p:nvPr/>
        </p:nvSpPr>
        <p:spPr>
          <a:xfrm>
            <a:off x="1066800" y="4953000"/>
            <a:ext cx="6938433" cy="6277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Hardware</a:t>
            </a:r>
            <a:endParaRPr lang="en-US" sz="3500" b="1" dirty="0">
              <a:solidFill>
                <a:schemeClr val="tx1"/>
              </a:solidFill>
              <a:latin typeface="Arial" pitchFamily="34" charset="0"/>
              <a:cs typeface="Arial" pitchFamily="34" charset="0"/>
            </a:endParaRPr>
          </a:p>
        </p:txBody>
      </p:sp>
      <p:sp>
        <p:nvSpPr>
          <p:cNvPr id="5" name="Rectangle 4"/>
          <p:cNvSpPr/>
          <p:nvPr/>
        </p:nvSpPr>
        <p:spPr>
          <a:xfrm>
            <a:off x="1066800" y="4191000"/>
            <a:ext cx="6938433" cy="6277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Hypervisor</a:t>
            </a:r>
            <a:endParaRPr lang="en-US" sz="3500" b="1" dirty="0">
              <a:solidFill>
                <a:schemeClr val="tx1"/>
              </a:solidFill>
              <a:latin typeface="Arial" pitchFamily="34" charset="0"/>
              <a:cs typeface="Arial" pitchFamily="34" charset="0"/>
            </a:endParaRPr>
          </a:p>
        </p:txBody>
      </p:sp>
      <p:sp>
        <p:nvSpPr>
          <p:cNvPr id="6" name="Rectangle 5"/>
          <p:cNvSpPr/>
          <p:nvPr/>
        </p:nvSpPr>
        <p:spPr>
          <a:xfrm>
            <a:off x="1066801" y="2438400"/>
            <a:ext cx="2286000" cy="1653383"/>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900" b="1" dirty="0" smtClean="0">
                <a:solidFill>
                  <a:schemeClr val="tx1"/>
                </a:solidFill>
              </a:rPr>
              <a:t>Management VM (dom0)</a:t>
            </a:r>
            <a:endParaRPr lang="en-US" sz="2900" b="1" dirty="0">
              <a:solidFill>
                <a:schemeClr val="tx1"/>
              </a:solidFill>
            </a:endParaRPr>
          </a:p>
        </p:txBody>
      </p:sp>
      <p:sp>
        <p:nvSpPr>
          <p:cNvPr id="7" name="Rectangle 6"/>
          <p:cNvSpPr/>
          <p:nvPr/>
        </p:nvSpPr>
        <p:spPr>
          <a:xfrm>
            <a:off x="3581400" y="2438400"/>
            <a:ext cx="1371600" cy="165338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000" dirty="0" smtClean="0">
                <a:solidFill>
                  <a:schemeClr val="tx1"/>
                </a:solidFill>
              </a:rPr>
              <a:t>Work VM</a:t>
            </a:r>
            <a:endParaRPr lang="en-US" sz="3000" dirty="0">
              <a:solidFill>
                <a:schemeClr val="tx1"/>
              </a:solidFill>
            </a:endParaRPr>
          </a:p>
        </p:txBody>
      </p:sp>
      <p:sp>
        <p:nvSpPr>
          <p:cNvPr id="9" name="Rectangle 8"/>
          <p:cNvSpPr/>
          <p:nvPr/>
        </p:nvSpPr>
        <p:spPr>
          <a:xfrm>
            <a:off x="5105400" y="2438400"/>
            <a:ext cx="1371600" cy="165338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000" dirty="0" smtClean="0">
                <a:solidFill>
                  <a:schemeClr val="tx1"/>
                </a:solidFill>
              </a:rPr>
              <a:t>Work VM</a:t>
            </a:r>
            <a:endParaRPr lang="en-US" sz="3000" dirty="0">
              <a:solidFill>
                <a:schemeClr val="tx1"/>
              </a:solidFill>
            </a:endParaRPr>
          </a:p>
        </p:txBody>
      </p:sp>
      <p:sp>
        <p:nvSpPr>
          <p:cNvPr id="10" name="Rectangle 9"/>
          <p:cNvSpPr/>
          <p:nvPr/>
        </p:nvSpPr>
        <p:spPr>
          <a:xfrm>
            <a:off x="6629400" y="2438400"/>
            <a:ext cx="1371600" cy="165338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000" dirty="0" smtClean="0">
                <a:solidFill>
                  <a:schemeClr val="tx1"/>
                </a:solidFill>
              </a:rPr>
              <a:t>Work VM</a:t>
            </a:r>
            <a:endParaRPr lang="en-US" sz="3000" dirty="0">
              <a:solidFill>
                <a:schemeClr val="tx1"/>
              </a:solidFill>
            </a:endParaRPr>
          </a:p>
        </p:txBody>
      </p:sp>
      <p:grpSp>
        <p:nvGrpSpPr>
          <p:cNvPr id="11" name="Group 15"/>
          <p:cNvGrpSpPr/>
          <p:nvPr/>
        </p:nvGrpSpPr>
        <p:grpSpPr>
          <a:xfrm>
            <a:off x="3733800" y="1295400"/>
            <a:ext cx="4108704" cy="1060704"/>
            <a:chOff x="3733800" y="2963275"/>
            <a:chExt cx="4108704" cy="1060704"/>
          </a:xfrm>
        </p:grpSpPr>
        <p:pic>
          <p:nvPicPr>
            <p:cNvPr id="13" name="Picture 16" descr="C:\Documents and Settings\Andres Lagar-Cavilla\Local Settings\Temporary Internet Files\Content.IE5\41M7ST6Z\MC900433932[2].png"/>
            <p:cNvPicPr>
              <a:picLocks noChangeAspect="1" noChangeArrowheads="1"/>
            </p:cNvPicPr>
            <p:nvPr/>
          </p:nvPicPr>
          <p:blipFill>
            <a:blip r:embed="rId3" cstate="print"/>
            <a:srcRect/>
            <a:stretch>
              <a:fillRect/>
            </a:stretch>
          </p:blipFill>
          <p:spPr bwMode="auto">
            <a:xfrm>
              <a:off x="6781800" y="2963275"/>
              <a:ext cx="1060704" cy="1060704"/>
            </a:xfrm>
            <a:prstGeom prst="rect">
              <a:avLst/>
            </a:prstGeom>
            <a:noFill/>
          </p:spPr>
        </p:pic>
        <p:pic>
          <p:nvPicPr>
            <p:cNvPr id="14" name="Picture 16" descr="C:\Documents and Settings\Andres Lagar-Cavilla\Local Settings\Temporary Internet Files\Content.IE5\41M7ST6Z\MC900433932[2].png"/>
            <p:cNvPicPr>
              <a:picLocks noChangeAspect="1" noChangeArrowheads="1"/>
            </p:cNvPicPr>
            <p:nvPr/>
          </p:nvPicPr>
          <p:blipFill>
            <a:blip r:embed="rId3" cstate="print"/>
            <a:srcRect/>
            <a:stretch>
              <a:fillRect/>
            </a:stretch>
          </p:blipFill>
          <p:spPr bwMode="auto">
            <a:xfrm>
              <a:off x="5257800" y="2963275"/>
              <a:ext cx="1060704" cy="1060704"/>
            </a:xfrm>
            <a:prstGeom prst="rect">
              <a:avLst/>
            </a:prstGeom>
            <a:noFill/>
          </p:spPr>
        </p:pic>
        <p:pic>
          <p:nvPicPr>
            <p:cNvPr id="16" name="Picture 16" descr="C:\Documents and Settings\Andres Lagar-Cavilla\Local Settings\Temporary Internet Files\Content.IE5\41M7ST6Z\MC900433932[2].png"/>
            <p:cNvPicPr>
              <a:picLocks noChangeAspect="1" noChangeArrowheads="1"/>
            </p:cNvPicPr>
            <p:nvPr/>
          </p:nvPicPr>
          <p:blipFill>
            <a:blip r:embed="rId3" cstate="print"/>
            <a:srcRect/>
            <a:stretch>
              <a:fillRect/>
            </a:stretch>
          </p:blipFill>
          <p:spPr bwMode="auto">
            <a:xfrm>
              <a:off x="3733800" y="2963275"/>
              <a:ext cx="1060704" cy="1060704"/>
            </a:xfrm>
            <a:prstGeom prst="rect">
              <a:avLst/>
            </a:prstGeom>
            <a:noFill/>
          </p:spPr>
        </p:pic>
      </p:grpSp>
      <p:pic>
        <p:nvPicPr>
          <p:cNvPr id="17" name="Picture 3" descr="C:\Documents and Settings\Andres Lagar-Cavilla\Local Settings\Temporary Internet Files\Content.IE5\WDWHSVEV\MC900433940[2].png"/>
          <p:cNvPicPr>
            <a:picLocks noChangeAspect="1" noChangeArrowheads="1"/>
          </p:cNvPicPr>
          <p:nvPr/>
        </p:nvPicPr>
        <p:blipFill>
          <a:blip r:embed="rId4" cstate="print"/>
          <a:srcRect/>
          <a:stretch>
            <a:fillRect/>
          </a:stretch>
        </p:blipFill>
        <p:spPr bwMode="auto">
          <a:xfrm>
            <a:off x="1676400" y="1295400"/>
            <a:ext cx="1058275" cy="1058275"/>
          </a:xfrm>
          <a:prstGeom prst="rect">
            <a:avLst/>
          </a:prstGeom>
          <a:noFill/>
        </p:spPr>
      </p:pic>
      <p:sp>
        <p:nvSpPr>
          <p:cNvPr id="3" name="TextBox 2"/>
          <p:cNvSpPr txBox="1"/>
          <p:nvPr/>
        </p:nvSpPr>
        <p:spPr>
          <a:xfrm>
            <a:off x="2057400" y="5715000"/>
            <a:ext cx="5219226" cy="861774"/>
          </a:xfrm>
          <a:prstGeom prst="rect">
            <a:avLst/>
          </a:prstGeom>
          <a:solidFill>
            <a:srgbClr val="FFFF00"/>
          </a:solidFill>
        </p:spPr>
        <p:txBody>
          <a:bodyPr wrap="square" rtlCol="0">
            <a:spAutoFit/>
          </a:bodyPr>
          <a:lstStyle/>
          <a:p>
            <a:r>
              <a:rPr lang="en-US" sz="2500" b="1" u="sng" dirty="0" smtClean="0"/>
              <a:t>Examples</a:t>
            </a:r>
            <a:r>
              <a:rPr lang="en-US" sz="2500" b="1" dirty="0" smtClean="0"/>
              <a:t>: Amazon EC2, Microsoft Azure, </a:t>
            </a:r>
            <a:r>
              <a:rPr lang="en-US" sz="2500" b="1" dirty="0" err="1" smtClean="0"/>
              <a:t>OpenStack</a:t>
            </a:r>
            <a:r>
              <a:rPr lang="en-US" sz="2500" b="1" dirty="0" smtClean="0"/>
              <a:t>, </a:t>
            </a:r>
            <a:r>
              <a:rPr lang="en-US" sz="2500" b="1" dirty="0" err="1" smtClean="0"/>
              <a:t>RackSpace</a:t>
            </a:r>
            <a:r>
              <a:rPr lang="en-US" sz="2500" b="1" dirty="0" smtClean="0"/>
              <a:t> Hosting</a:t>
            </a:r>
            <a:endParaRPr lang="en-US" sz="2500" b="1" dirty="0"/>
          </a:p>
        </p:txBody>
      </p:sp>
      <p:sp>
        <p:nvSpPr>
          <p:cNvPr id="8" name="Slide Number Placeholder 7"/>
          <p:cNvSpPr>
            <a:spLocks noGrp="1"/>
          </p:cNvSpPr>
          <p:nvPr>
            <p:ph type="sldNum" sz="quarter" idx="12"/>
          </p:nvPr>
        </p:nvSpPr>
        <p:spPr/>
        <p:txBody>
          <a:bodyPr/>
          <a:lstStyle/>
          <a:p>
            <a:fld id="{B2611D85-EC50-4AB4-BB03-2E66B74E2C25}" type="slidenum">
              <a:rPr lang="en-US" smtClean="0"/>
              <a:pPr/>
              <a:t>6</a:t>
            </a:fld>
            <a:endParaRPr lang="en-US"/>
          </a:p>
        </p:txBody>
      </p:sp>
    </p:spTree>
    <p:extLst>
      <p:ext uri="{BB962C8B-B14F-4D97-AF65-F5344CB8AC3E}">
        <p14:creationId xmlns:p14="http://schemas.microsoft.com/office/powerpoint/2010/main" val="19198611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5620665"/>
            <a:ext cx="6938433" cy="6277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Hardware</a:t>
            </a:r>
            <a:endParaRPr lang="en-US" sz="3500" b="1" dirty="0">
              <a:solidFill>
                <a:schemeClr val="tx1"/>
              </a:solidFill>
              <a:latin typeface="Arial" pitchFamily="34" charset="0"/>
              <a:cs typeface="Arial" pitchFamily="34" charset="0"/>
            </a:endParaRPr>
          </a:p>
        </p:txBody>
      </p:sp>
      <p:sp>
        <p:nvSpPr>
          <p:cNvPr id="5" name="Rectangle 4"/>
          <p:cNvSpPr/>
          <p:nvPr/>
        </p:nvSpPr>
        <p:spPr>
          <a:xfrm>
            <a:off x="1066800" y="4858665"/>
            <a:ext cx="6938433" cy="6277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Hypervisor</a:t>
            </a:r>
            <a:endParaRPr lang="en-US" sz="3500" b="1" dirty="0">
              <a:solidFill>
                <a:schemeClr val="tx1"/>
              </a:solidFill>
              <a:latin typeface="Arial" pitchFamily="34" charset="0"/>
              <a:cs typeface="Arial" pitchFamily="34" charset="0"/>
            </a:endParaRPr>
          </a:p>
        </p:txBody>
      </p:sp>
      <p:sp>
        <p:nvSpPr>
          <p:cNvPr id="6" name="Rectangle 5"/>
          <p:cNvSpPr/>
          <p:nvPr/>
        </p:nvSpPr>
        <p:spPr>
          <a:xfrm>
            <a:off x="1866900" y="2725065"/>
            <a:ext cx="2286000" cy="2034383"/>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900" b="1" dirty="0" smtClean="0">
                <a:solidFill>
                  <a:schemeClr val="tx1"/>
                </a:solidFill>
              </a:rPr>
              <a:t>Management VM</a:t>
            </a:r>
            <a:endParaRPr lang="en-US" sz="2900" b="1" dirty="0">
              <a:solidFill>
                <a:schemeClr val="tx1"/>
              </a:solidFill>
            </a:endParaRPr>
          </a:p>
        </p:txBody>
      </p:sp>
      <p:sp>
        <p:nvSpPr>
          <p:cNvPr id="7" name="Rectangle 6"/>
          <p:cNvSpPr/>
          <p:nvPr/>
        </p:nvSpPr>
        <p:spPr>
          <a:xfrm>
            <a:off x="4876800" y="2725065"/>
            <a:ext cx="2133600" cy="203438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000" b="1" dirty="0" smtClean="0">
                <a:solidFill>
                  <a:schemeClr val="tx1"/>
                </a:solidFill>
              </a:rPr>
              <a:t>Client’s VM</a:t>
            </a:r>
            <a:endParaRPr lang="en-US" sz="3000" b="1" dirty="0">
              <a:solidFill>
                <a:schemeClr val="tx1"/>
              </a:solidFill>
            </a:endParaRPr>
          </a:p>
        </p:txBody>
      </p:sp>
      <p:pic>
        <p:nvPicPr>
          <p:cNvPr id="19" name="Content Placeholder 7" descr="strong.jpg"/>
          <p:cNvPicPr>
            <a:picLocks noGrp="1" noChangeAspect="1"/>
          </p:cNvPicPr>
          <p:nvPr>
            <p:ph idx="1"/>
          </p:nvPr>
        </p:nvPicPr>
        <p:blipFill>
          <a:blip r:embed="rId3"/>
          <a:srcRect l="-59435" r="-59435"/>
          <a:stretch>
            <a:fillRect/>
          </a:stretch>
        </p:blipFill>
        <p:spPr>
          <a:xfrm>
            <a:off x="1524000" y="931053"/>
            <a:ext cx="2971800" cy="1735947"/>
          </a:xfrm>
        </p:spPr>
      </p:pic>
      <p:pic>
        <p:nvPicPr>
          <p:cNvPr id="20" name="Picture 19" descr="weak.jpg"/>
          <p:cNvPicPr>
            <a:picLocks noChangeAspect="1"/>
          </p:cNvPicPr>
          <p:nvPr/>
        </p:nvPicPr>
        <p:blipFill>
          <a:blip r:embed="rId4"/>
          <a:stretch>
            <a:fillRect/>
          </a:stretch>
        </p:blipFill>
        <p:spPr>
          <a:xfrm>
            <a:off x="5181600" y="1113356"/>
            <a:ext cx="905396" cy="1553644"/>
          </a:xfrm>
          <a:prstGeom prst="rect">
            <a:avLst/>
          </a:prstGeom>
        </p:spPr>
      </p:pic>
      <p:sp>
        <p:nvSpPr>
          <p:cNvPr id="3" name="Slide Number Placeholder 2"/>
          <p:cNvSpPr>
            <a:spLocks noGrp="1"/>
          </p:cNvSpPr>
          <p:nvPr>
            <p:ph type="sldNum" sz="quarter" idx="12"/>
          </p:nvPr>
        </p:nvSpPr>
        <p:spPr/>
        <p:txBody>
          <a:bodyPr/>
          <a:lstStyle/>
          <a:p>
            <a:fld id="{B2611D85-EC50-4AB4-BB03-2E66B74E2C25}" type="slidenum">
              <a:rPr lang="en-US" smtClean="0"/>
              <a:pPr/>
              <a:t>7</a:t>
            </a:fld>
            <a:endParaRPr lang="en-US"/>
          </a:p>
        </p:txBody>
      </p:sp>
      <p:sp>
        <p:nvSpPr>
          <p:cNvPr id="11" name="Title 1"/>
          <p:cNvSpPr>
            <a:spLocks noGrp="1"/>
          </p:cNvSpPr>
          <p:nvPr>
            <p:ph type="title"/>
          </p:nvPr>
        </p:nvSpPr>
        <p:spPr>
          <a:xfrm>
            <a:off x="457200" y="-76200"/>
            <a:ext cx="8229600" cy="1143000"/>
          </a:xfrm>
          <a:noFill/>
        </p:spPr>
        <p:txBody>
          <a:bodyPr>
            <a:normAutofit/>
          </a:bodyPr>
          <a:lstStyle/>
          <a:p>
            <a:r>
              <a:rPr lang="en-US" dirty="0" smtClean="0"/>
              <a:t>Why do these problems arise?</a:t>
            </a:r>
            <a:endParaRPr lang="en-US" dirty="0"/>
          </a:p>
        </p:txBody>
      </p:sp>
    </p:spTree>
    <p:extLst>
      <p:ext uri="{BB962C8B-B14F-4D97-AF65-F5344CB8AC3E}">
        <p14:creationId xmlns:p14="http://schemas.microsoft.com/office/powerpoint/2010/main" val="13803365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thesis</a:t>
            </a:r>
            <a:endParaRPr lang="en-US" dirty="0"/>
          </a:p>
        </p:txBody>
      </p:sp>
      <p:sp>
        <p:nvSpPr>
          <p:cNvPr id="3" name="Content Placeholder 2"/>
          <p:cNvSpPr>
            <a:spLocks noGrp="1"/>
          </p:cNvSpPr>
          <p:nvPr>
            <p:ph idx="1"/>
          </p:nvPr>
        </p:nvSpPr>
        <p:spPr>
          <a:xfrm>
            <a:off x="304800" y="2133600"/>
            <a:ext cx="8534400" cy="1904999"/>
          </a:xfrm>
          <a:gradFill flip="none" rotWithShape="1">
            <a:gsLst>
              <a:gs pos="0">
                <a:schemeClr val="bg1">
                  <a:lumMod val="65000"/>
                </a:schemeClr>
              </a:gs>
              <a:gs pos="100000">
                <a:srgbClr val="FFFFFF"/>
              </a:gs>
            </a:gsLst>
            <a:lin ang="0" scaled="1"/>
            <a:tileRect/>
          </a:gradFill>
          <a:ln>
            <a:solidFill>
              <a:schemeClr val="tx1"/>
            </a:solidFill>
          </a:ln>
          <a:effectLst>
            <a:outerShdw blurRad="50800" dist="38100" dir="2700000" algn="tl" rotWithShape="0">
              <a:srgbClr val="000000">
                <a:alpha val="43000"/>
              </a:srgbClr>
            </a:outerShdw>
          </a:effectLst>
        </p:spPr>
        <p:txBody>
          <a:bodyPr>
            <a:normAutofit/>
          </a:bodyPr>
          <a:lstStyle/>
          <a:p>
            <a:pPr marL="0" indent="0" algn="ctr">
              <a:buNone/>
            </a:pPr>
            <a:r>
              <a:rPr lang="en-US" b="1" dirty="0" smtClean="0"/>
              <a:t>It is possible to improve security, privacy and control that cloud clients have by modifying the hypervisor’s privilege model</a:t>
            </a:r>
            <a:endParaRPr lang="en-US" b="1" dirty="0"/>
          </a:p>
        </p:txBody>
      </p:sp>
      <p:sp>
        <p:nvSpPr>
          <p:cNvPr id="4" name="Slide Number Placeholder 3"/>
          <p:cNvSpPr>
            <a:spLocks noGrp="1"/>
          </p:cNvSpPr>
          <p:nvPr>
            <p:ph type="sldNum" sz="quarter" idx="12"/>
          </p:nvPr>
        </p:nvSpPr>
        <p:spPr/>
        <p:txBody>
          <a:bodyPr/>
          <a:lstStyle/>
          <a:p>
            <a:fld id="{B2611D85-EC50-4AB4-BB03-2E66B74E2C25}" type="slidenum">
              <a:rPr lang="en-US" smtClean="0"/>
              <a:pPr/>
              <a:t>8</a:t>
            </a:fld>
            <a:endParaRPr lang="en-US"/>
          </a:p>
        </p:txBody>
      </p:sp>
    </p:spTree>
    <p:extLst>
      <p:ext uri="{BB962C8B-B14F-4D97-AF65-F5344CB8AC3E}">
        <p14:creationId xmlns:p14="http://schemas.microsoft.com/office/powerpoint/2010/main" val="4107442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weak.jpg"/>
          <p:cNvPicPr>
            <a:picLocks noChangeAspect="1"/>
          </p:cNvPicPr>
          <p:nvPr/>
        </p:nvPicPr>
        <p:blipFill>
          <a:blip r:embed="rId3"/>
          <a:stretch>
            <a:fillRect/>
          </a:stretch>
        </p:blipFill>
        <p:spPr>
          <a:xfrm>
            <a:off x="5181600" y="1113356"/>
            <a:ext cx="905396" cy="1553644"/>
          </a:xfrm>
          <a:prstGeom prst="rect">
            <a:avLst/>
          </a:prstGeom>
        </p:spPr>
      </p:pic>
      <p:sp>
        <p:nvSpPr>
          <p:cNvPr id="4" name="Rectangle 3"/>
          <p:cNvSpPr/>
          <p:nvPr/>
        </p:nvSpPr>
        <p:spPr>
          <a:xfrm>
            <a:off x="1066800" y="5620665"/>
            <a:ext cx="6938433" cy="6277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Hardware</a:t>
            </a:r>
            <a:endParaRPr lang="en-US" sz="3500" b="1" dirty="0">
              <a:solidFill>
                <a:schemeClr val="tx1"/>
              </a:solidFill>
              <a:latin typeface="Arial" pitchFamily="34" charset="0"/>
              <a:cs typeface="Arial" pitchFamily="34" charset="0"/>
            </a:endParaRPr>
          </a:p>
        </p:txBody>
      </p:sp>
      <p:sp>
        <p:nvSpPr>
          <p:cNvPr id="5" name="Rectangle 4"/>
          <p:cNvSpPr/>
          <p:nvPr/>
        </p:nvSpPr>
        <p:spPr>
          <a:xfrm>
            <a:off x="1066800" y="4858665"/>
            <a:ext cx="6938433" cy="62773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tx1"/>
                </a:solidFill>
                <a:latin typeface="Arial" pitchFamily="34" charset="0"/>
                <a:cs typeface="Arial" pitchFamily="34" charset="0"/>
              </a:rPr>
              <a:t>SSC Hypervisor</a:t>
            </a:r>
            <a:endParaRPr lang="en-US" sz="3500" b="1" dirty="0">
              <a:solidFill>
                <a:schemeClr val="tx1"/>
              </a:solidFill>
              <a:latin typeface="Arial" pitchFamily="34" charset="0"/>
              <a:cs typeface="Arial" pitchFamily="34" charset="0"/>
            </a:endParaRPr>
          </a:p>
        </p:txBody>
      </p:sp>
      <p:sp>
        <p:nvSpPr>
          <p:cNvPr id="6" name="Rectangle 5"/>
          <p:cNvSpPr/>
          <p:nvPr/>
        </p:nvSpPr>
        <p:spPr>
          <a:xfrm>
            <a:off x="1866900" y="2725065"/>
            <a:ext cx="2286000" cy="2034383"/>
          </a:xfrm>
          <a:prstGeom prst="rect">
            <a:avLst/>
          </a:prstGeom>
          <a:solidFill>
            <a:srgbClr val="FF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900" b="1" dirty="0" smtClean="0">
                <a:solidFill>
                  <a:schemeClr val="tx1"/>
                </a:solidFill>
              </a:rPr>
              <a:t>Management VM</a:t>
            </a:r>
            <a:endParaRPr lang="en-US" sz="2900" b="1" dirty="0">
              <a:solidFill>
                <a:schemeClr val="tx1"/>
              </a:solidFill>
            </a:endParaRPr>
          </a:p>
        </p:txBody>
      </p:sp>
      <p:sp>
        <p:nvSpPr>
          <p:cNvPr id="7" name="Rectangle 6"/>
          <p:cNvSpPr/>
          <p:nvPr/>
        </p:nvSpPr>
        <p:spPr>
          <a:xfrm>
            <a:off x="4876800" y="2725065"/>
            <a:ext cx="2133600" cy="203438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000" b="1" dirty="0" smtClean="0">
                <a:solidFill>
                  <a:schemeClr val="tx1"/>
                </a:solidFill>
              </a:rPr>
              <a:t>Client’s VM</a:t>
            </a:r>
            <a:endParaRPr lang="en-US" sz="3000" b="1" dirty="0">
              <a:solidFill>
                <a:schemeClr val="tx1"/>
              </a:solidFill>
            </a:endParaRPr>
          </a:p>
        </p:txBody>
      </p:sp>
      <p:sp>
        <p:nvSpPr>
          <p:cNvPr id="3" name="Slide Number Placeholder 2"/>
          <p:cNvSpPr>
            <a:spLocks noGrp="1"/>
          </p:cNvSpPr>
          <p:nvPr>
            <p:ph type="sldNum" sz="quarter" idx="12"/>
          </p:nvPr>
        </p:nvSpPr>
        <p:spPr/>
        <p:txBody>
          <a:bodyPr/>
          <a:lstStyle/>
          <a:p>
            <a:fld id="{B2611D85-EC50-4AB4-BB03-2E66B74E2C25}" type="slidenum">
              <a:rPr lang="en-US" smtClean="0"/>
              <a:pPr/>
              <a:t>9</a:t>
            </a:fld>
            <a:endParaRPr lang="en-US"/>
          </a:p>
        </p:txBody>
      </p:sp>
      <p:sp>
        <p:nvSpPr>
          <p:cNvPr id="12" name="Title 1"/>
          <p:cNvSpPr txBox="1">
            <a:spLocks/>
          </p:cNvSpPr>
          <p:nvPr/>
        </p:nvSpPr>
        <p:spPr>
          <a:xfrm>
            <a:off x="1295400" y="381000"/>
            <a:ext cx="6669616" cy="533400"/>
          </a:xfrm>
          <a:prstGeom prst="rect">
            <a:avLst/>
          </a:prstGeom>
          <a:solidFill>
            <a:srgbClr val="FFFF00"/>
          </a:solid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baseline="0">
                <a:solidFill>
                  <a:schemeClr val="tx2"/>
                </a:solidFill>
                <a:latin typeface="Arial" pitchFamily="34" charset="0"/>
                <a:ea typeface="+mj-ea"/>
                <a:cs typeface="Arial" pitchFamily="34" charset="0"/>
              </a:defRPr>
            </a:lvl1pPr>
          </a:lstStyle>
          <a:p>
            <a:r>
              <a:rPr lang="en-US" b="1" dirty="0" smtClean="0">
                <a:solidFill>
                  <a:schemeClr val="tx1"/>
                </a:solidFill>
              </a:rPr>
              <a:t>SSC</a:t>
            </a:r>
            <a:r>
              <a:rPr lang="en-US" dirty="0" smtClean="0">
                <a:solidFill>
                  <a:schemeClr val="tx1"/>
                </a:solidFill>
              </a:rPr>
              <a:t>: Self-service cloud computing</a:t>
            </a:r>
            <a:endParaRPr lang="en-US" dirty="0">
              <a:solidFill>
                <a:schemeClr val="tx1"/>
              </a:solidFill>
            </a:endParaRPr>
          </a:p>
        </p:txBody>
      </p:sp>
      <p:pic>
        <p:nvPicPr>
          <p:cNvPr id="19" name="Content Placeholder 7" descr="strong.jpg"/>
          <p:cNvPicPr>
            <a:picLocks noGrp="1" noChangeAspect="1"/>
          </p:cNvPicPr>
          <p:nvPr>
            <p:ph idx="1"/>
          </p:nvPr>
        </p:nvPicPr>
        <p:blipFill>
          <a:blip r:embed="rId4"/>
          <a:srcRect l="-59435" r="-59435"/>
          <a:stretch>
            <a:fillRect/>
          </a:stretch>
        </p:blipFill>
        <p:spPr>
          <a:xfrm>
            <a:off x="1524000" y="931053"/>
            <a:ext cx="2971800" cy="1735947"/>
          </a:xfrm>
        </p:spPr>
      </p:pic>
    </p:spTree>
    <p:extLst>
      <p:ext uri="{BB962C8B-B14F-4D97-AF65-F5344CB8AC3E}">
        <p14:creationId xmlns:p14="http://schemas.microsoft.com/office/powerpoint/2010/main" val="13803365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2041E-6 -2.41443E-6 L 0.31656 -2.41443E-6 " pathEditMode="relative" ptsTypes="AA">
                                      <p:cBhvr>
                                        <p:cTn id="6" dur="2000" fill="hold"/>
                                        <p:tgtEl>
                                          <p:spTgt spid="1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53419E-6 -1.84089E-6 L -0.30822 -1.84089E-6 " pathEditMode="relative" ptsTypes="AA">
                                      <p:cBhvr>
                                        <p:cTn id="8"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19416</TotalTime>
  <Words>2352</Words>
  <Application>Microsoft Macintosh PowerPoint</Application>
  <PresentationFormat>On-screen Show (4:3)</PresentationFormat>
  <Paragraphs>679</Paragraphs>
  <Slides>58</Slides>
  <Notes>39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Self-service Cloud Computing</vt:lpstr>
      <vt:lpstr>PowerPoint Presentation</vt:lpstr>
      <vt:lpstr>Embracing the cloud</vt:lpstr>
      <vt:lpstr>Embracing the cloud</vt:lpstr>
      <vt:lpstr>Embracing the cloud</vt:lpstr>
      <vt:lpstr>Virtualized physical platforms</vt:lpstr>
      <vt:lpstr>Why do these problems arise?</vt:lpstr>
      <vt:lpstr>My thesis</vt:lpstr>
      <vt:lpstr>PowerPoint Presentation</vt:lpstr>
      <vt:lpstr>Mutual trust</vt:lpstr>
      <vt:lpstr>SSC Control Plane</vt:lpstr>
      <vt:lpstr>Contributions</vt:lpstr>
      <vt:lpstr>Duties of the management VM</vt:lpstr>
      <vt:lpstr>PowerPoint Presentation</vt:lpstr>
      <vt:lpstr>SSC platform</vt:lpstr>
      <vt:lpstr>Client’s Meta-Domain</vt:lpstr>
      <vt:lpstr>SSC hypervisor</vt:lpstr>
      <vt:lpstr>Traditional privilege model</vt:lpstr>
      <vt:lpstr>SSC’s privilege model</vt:lpstr>
      <vt:lpstr>Bootstrapping Client’s Trust</vt:lpstr>
      <vt:lpstr>Trusted Platform Module (TPM)</vt:lpstr>
      <vt:lpstr>SSC hypervisor</vt:lpstr>
      <vt:lpstr>UDom0 Creation Protocol </vt:lpstr>
      <vt:lpstr>Conflicting interest</vt:lpstr>
      <vt:lpstr>Mutually trusted services (MTS)</vt:lpstr>
      <vt:lpstr>Developing MTS</vt:lpstr>
      <vt:lpstr>SSC hypervisor</vt:lpstr>
      <vt:lpstr>Traditional Cloud Control Plane</vt:lpstr>
      <vt:lpstr>Why new Control Plane for SSC</vt:lpstr>
      <vt:lpstr>New Capabilities provided by SSC</vt:lpstr>
      <vt:lpstr>Management abstraction</vt:lpstr>
      <vt:lpstr>SSC Control Plane</vt:lpstr>
      <vt:lpstr>VM specifications</vt:lpstr>
      <vt:lpstr>Dashboard-VM</vt:lpstr>
      <vt:lpstr>SSC Control Plane</vt:lpstr>
      <vt:lpstr>Evaluation</vt:lpstr>
      <vt:lpstr>Case studies: Service VMs</vt:lpstr>
      <vt:lpstr>Storage encryption service VM</vt:lpstr>
      <vt:lpstr>Memory Introspection VM</vt:lpstr>
      <vt:lpstr>VMWall – application firewall</vt:lpstr>
      <vt:lpstr>Future work</vt:lpstr>
      <vt:lpstr>Conclusion</vt:lpstr>
      <vt:lpstr>PowerPoint Presentation</vt:lpstr>
      <vt:lpstr>Self-service model assurances</vt:lpstr>
      <vt:lpstr>VM Allocation</vt:lpstr>
      <vt:lpstr>VM Allocation</vt:lpstr>
      <vt:lpstr>Examples specs</vt:lpstr>
      <vt:lpstr>VM migration in SSC</vt:lpstr>
      <vt:lpstr>VM migration</vt:lpstr>
      <vt:lpstr>VM Migration internals</vt:lpstr>
      <vt:lpstr>Concurrent VM Migration</vt:lpstr>
      <vt:lpstr>Cloud infrastructure</vt:lpstr>
      <vt:lpstr>SSC usage model</vt:lpstr>
      <vt:lpstr>Client’s VMs on multiple machines</vt:lpstr>
      <vt:lpstr>Provider’s infrastructure exposure</vt:lpstr>
      <vt:lpstr>VM specifications</vt:lpstr>
      <vt:lpstr>Cloud Management Platform</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Self-service Cloud Computing</dc:title>
  <dc:creator>vg</dc:creator>
  <cp:lastModifiedBy>Shakeel Butt</cp:lastModifiedBy>
  <cp:revision>605</cp:revision>
  <dcterms:created xsi:type="dcterms:W3CDTF">2013-03-03T02:46:19Z</dcterms:created>
  <dcterms:modified xsi:type="dcterms:W3CDTF">2014-10-22T04:15:13Z</dcterms:modified>
</cp:coreProperties>
</file>