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455" r:id="rId3"/>
    <p:sldId id="456" r:id="rId4"/>
    <p:sldId id="561" r:id="rId5"/>
    <p:sldId id="558" r:id="rId6"/>
    <p:sldId id="562" r:id="rId7"/>
    <p:sldId id="559" r:id="rId8"/>
    <p:sldId id="560" r:id="rId9"/>
    <p:sldId id="557" r:id="rId10"/>
    <p:sldId id="563" r:id="rId11"/>
    <p:sldId id="568" r:id="rId12"/>
    <p:sldId id="569" r:id="rId13"/>
    <p:sldId id="615" r:id="rId14"/>
    <p:sldId id="616" r:id="rId15"/>
    <p:sldId id="617" r:id="rId16"/>
    <p:sldId id="618" r:id="rId17"/>
    <p:sldId id="619" r:id="rId18"/>
    <p:sldId id="570" r:id="rId19"/>
    <p:sldId id="571" r:id="rId20"/>
    <p:sldId id="572" r:id="rId21"/>
    <p:sldId id="574" r:id="rId22"/>
    <p:sldId id="573" r:id="rId23"/>
    <p:sldId id="614" r:id="rId24"/>
    <p:sldId id="576" r:id="rId25"/>
    <p:sldId id="575" r:id="rId26"/>
    <p:sldId id="577" r:id="rId27"/>
    <p:sldId id="578" r:id="rId28"/>
    <p:sldId id="580" r:id="rId29"/>
    <p:sldId id="581" r:id="rId30"/>
    <p:sldId id="582" r:id="rId31"/>
    <p:sldId id="588" r:id="rId32"/>
    <p:sldId id="610" r:id="rId33"/>
    <p:sldId id="555" r:id="rId34"/>
    <p:sldId id="554" r:id="rId35"/>
    <p:sldId id="553" r:id="rId36"/>
    <p:sldId id="552" r:id="rId37"/>
    <p:sldId id="481" r:id="rId38"/>
    <p:sldId id="503" r:id="rId39"/>
    <p:sldId id="536" r:id="rId40"/>
    <p:sldId id="537" r:id="rId41"/>
    <p:sldId id="538" r:id="rId42"/>
    <p:sldId id="547" r:id="rId43"/>
    <p:sldId id="611" r:id="rId44"/>
    <p:sldId id="612" r:id="rId45"/>
    <p:sldId id="613" r:id="rId46"/>
    <p:sldId id="543" r:id="rId47"/>
    <p:sldId id="540" r:id="rId48"/>
    <p:sldId id="542" r:id="rId49"/>
    <p:sldId id="541" r:id="rId50"/>
    <p:sldId id="54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3543" autoAdjust="0"/>
  </p:normalViewPr>
  <p:slideViewPr>
    <p:cSldViewPr snapToGrid="0" snapToObjects="1">
      <p:cViewPr varScale="1">
        <p:scale>
          <a:sx n="55" d="100"/>
          <a:sy n="55" d="100"/>
        </p:scale>
        <p:origin x="1836" y="60"/>
      </p:cViewPr>
      <p:guideLst>
        <p:guide orient="horz" pos="2160"/>
        <p:guide pos="2880"/>
      </p:guideLst>
    </p:cSldViewPr>
  </p:slideViewPr>
  <p:outlineViewPr>
    <p:cViewPr>
      <p:scale>
        <a:sx n="33" d="100"/>
        <a:sy n="33" d="100"/>
      </p:scale>
      <p:origin x="0" y="63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4974239331194704E-2"/>
          <c:y val="4.2063223544672401E-2"/>
          <c:w val="0.86039114902303904"/>
          <c:h val="0.69795771373613902"/>
        </c:manualLayout>
      </c:layout>
      <c:barChart>
        <c:barDir val="col"/>
        <c:grouping val="clustered"/>
        <c:varyColors val="0"/>
        <c:ser>
          <c:idx val="0"/>
          <c:order val="0"/>
          <c:tx>
            <c:strRef>
              <c:f>Sheet1!$B$1</c:f>
              <c:strCache>
                <c:ptCount val="1"/>
                <c:pt idx="0">
                  <c:v>SoftBoundCETS</c:v>
                </c:pt>
              </c:strCache>
            </c:strRef>
          </c:tx>
          <c:spPr>
            <a:solidFill>
              <a:schemeClr val="accent2"/>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Sheet1!$B$2:$B$17</c:f>
              <c:numCache>
                <c:formatCode>General</c:formatCode>
                <c:ptCount val="16"/>
                <c:pt idx="0">
                  <c:v>22</c:v>
                </c:pt>
                <c:pt idx="1">
                  <c:v>81</c:v>
                </c:pt>
                <c:pt idx="2">
                  <c:v>84</c:v>
                </c:pt>
                <c:pt idx="3">
                  <c:v>151</c:v>
                </c:pt>
                <c:pt idx="4">
                  <c:v>152</c:v>
                </c:pt>
                <c:pt idx="5">
                  <c:v>61</c:v>
                </c:pt>
                <c:pt idx="6">
                  <c:v>10</c:v>
                </c:pt>
                <c:pt idx="7">
                  <c:v>24</c:v>
                </c:pt>
                <c:pt idx="8">
                  <c:v>48</c:v>
                </c:pt>
                <c:pt idx="9">
                  <c:v>185</c:v>
                </c:pt>
                <c:pt idx="10">
                  <c:v>81</c:v>
                </c:pt>
                <c:pt idx="11">
                  <c:v>57</c:v>
                </c:pt>
                <c:pt idx="12">
                  <c:v>96</c:v>
                </c:pt>
                <c:pt idx="13">
                  <c:v>221</c:v>
                </c:pt>
                <c:pt idx="14">
                  <c:v>230</c:v>
                </c:pt>
                <c:pt idx="15">
                  <c:v>90</c:v>
                </c:pt>
              </c:numCache>
            </c:numRef>
          </c:val>
        </c:ser>
        <c:ser>
          <c:idx val="1"/>
          <c:order val="1"/>
          <c:tx>
            <c:strRef>
              <c:f>Sheet1!$C$1</c:f>
              <c:strCache>
                <c:ptCount val="1"/>
                <c:pt idx="0">
                  <c:v>WatchdogLite</c:v>
                </c:pt>
              </c:strCache>
            </c:strRef>
          </c:tx>
          <c:spPr>
            <a:solidFill>
              <a:srgbClr val="0000FF"/>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Sheet1!$C$2:$C$17</c:f>
              <c:numCache>
                <c:formatCode>General</c:formatCode>
                <c:ptCount val="16"/>
                <c:pt idx="0">
                  <c:v>9</c:v>
                </c:pt>
                <c:pt idx="1">
                  <c:v>53</c:v>
                </c:pt>
                <c:pt idx="2">
                  <c:v>23</c:v>
                </c:pt>
                <c:pt idx="3">
                  <c:v>31</c:v>
                </c:pt>
                <c:pt idx="4">
                  <c:v>31</c:v>
                </c:pt>
                <c:pt idx="5">
                  <c:v>27</c:v>
                </c:pt>
                <c:pt idx="6">
                  <c:v>2</c:v>
                </c:pt>
                <c:pt idx="7">
                  <c:v>12</c:v>
                </c:pt>
                <c:pt idx="8">
                  <c:v>27</c:v>
                </c:pt>
                <c:pt idx="9">
                  <c:v>51</c:v>
                </c:pt>
                <c:pt idx="10">
                  <c:v>9</c:v>
                </c:pt>
                <c:pt idx="11">
                  <c:v>15</c:v>
                </c:pt>
                <c:pt idx="12">
                  <c:v>6</c:v>
                </c:pt>
                <c:pt idx="13">
                  <c:v>80</c:v>
                </c:pt>
                <c:pt idx="14">
                  <c:v>97</c:v>
                </c:pt>
                <c:pt idx="15">
                  <c:v>29</c:v>
                </c:pt>
              </c:numCache>
            </c:numRef>
          </c:val>
        </c:ser>
        <c:dLbls>
          <c:showLegendKey val="0"/>
          <c:showVal val="0"/>
          <c:showCatName val="0"/>
          <c:showSerName val="0"/>
          <c:showPercent val="0"/>
          <c:showBubbleSize val="0"/>
        </c:dLbls>
        <c:gapWidth val="150"/>
        <c:axId val="-1029688688"/>
        <c:axId val="-1029694672"/>
      </c:barChart>
      <c:catAx>
        <c:axId val="-1029688688"/>
        <c:scaling>
          <c:orientation val="minMax"/>
        </c:scaling>
        <c:delete val="0"/>
        <c:axPos val="b"/>
        <c:numFmt formatCode="General" sourceLinked="0"/>
        <c:majorTickMark val="out"/>
        <c:minorTickMark val="none"/>
        <c:tickLblPos val="nextTo"/>
        <c:crossAx val="-1029694672"/>
        <c:crosses val="autoZero"/>
        <c:auto val="1"/>
        <c:lblAlgn val="ctr"/>
        <c:lblOffset val="100"/>
        <c:noMultiLvlLbl val="0"/>
      </c:catAx>
      <c:valAx>
        <c:axId val="-1029694672"/>
        <c:scaling>
          <c:orientation val="minMax"/>
        </c:scaling>
        <c:delete val="0"/>
        <c:axPos val="l"/>
        <c:majorGridlines/>
        <c:numFmt formatCode="General" sourceLinked="1"/>
        <c:majorTickMark val="out"/>
        <c:minorTickMark val="none"/>
        <c:tickLblPos val="nextTo"/>
        <c:crossAx val="-1029688688"/>
        <c:crosses val="autoZero"/>
        <c:crossBetween val="between"/>
      </c:valAx>
    </c:plotArea>
    <c:legend>
      <c:legendPos val="r"/>
      <c:layout>
        <c:manualLayout>
          <c:xMode val="edge"/>
          <c:yMode val="edge"/>
          <c:x val="0.149069092057937"/>
          <c:y val="6.1410084357033899E-2"/>
          <c:w val="0.66420251288033405"/>
          <c:h val="0.1077955525257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Others</c:v>
                </c:pt>
              </c:strCache>
            </c:strRef>
          </c:tx>
          <c:spPr>
            <a:solidFill>
              <a:schemeClr val="tx1"/>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Sheet1!$B$2:$B$17</c:f>
              <c:numCache>
                <c:formatCode>General</c:formatCode>
                <c:ptCount val="16"/>
                <c:pt idx="0">
                  <c:v>6.3599999999999977</c:v>
                </c:pt>
                <c:pt idx="1">
                  <c:v>88</c:v>
                </c:pt>
                <c:pt idx="2">
                  <c:v>8</c:v>
                </c:pt>
                <c:pt idx="3">
                  <c:v>20</c:v>
                </c:pt>
                <c:pt idx="4">
                  <c:v>14</c:v>
                </c:pt>
                <c:pt idx="5">
                  <c:v>42</c:v>
                </c:pt>
                <c:pt idx="6">
                  <c:v>5</c:v>
                </c:pt>
                <c:pt idx="7">
                  <c:v>14</c:v>
                </c:pt>
                <c:pt idx="8">
                  <c:v>32.0661566944</c:v>
                </c:pt>
                <c:pt idx="9">
                  <c:v>23.008895267</c:v>
                </c:pt>
                <c:pt idx="10">
                  <c:v>18.076876823100001</c:v>
                </c:pt>
                <c:pt idx="11">
                  <c:v>35.817980071099967</c:v>
                </c:pt>
                <c:pt idx="12">
                  <c:v>5.4261144362399953</c:v>
                </c:pt>
                <c:pt idx="13">
                  <c:v>10.340903023599999</c:v>
                </c:pt>
                <c:pt idx="14">
                  <c:v>58.472276266000001</c:v>
                </c:pt>
                <c:pt idx="15">
                  <c:v>22</c:v>
                </c:pt>
              </c:numCache>
            </c:numRef>
          </c:val>
        </c:ser>
        <c:ser>
          <c:idx val="1"/>
          <c:order val="1"/>
          <c:tx>
            <c:strRef>
              <c:f>Sheet1!$C$1</c:f>
              <c:strCache>
                <c:ptCount val="1"/>
                <c:pt idx="0">
                  <c:v>Spill</c:v>
                </c:pt>
              </c:strCache>
            </c:strRef>
          </c:tx>
          <c:spPr>
            <a:solidFill>
              <a:schemeClr val="bg1"/>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Sheet1!$C$2:$C$17</c:f>
              <c:numCache>
                <c:formatCode>General</c:formatCode>
                <c:ptCount val="16"/>
                <c:pt idx="0">
                  <c:v>2</c:v>
                </c:pt>
                <c:pt idx="1">
                  <c:v>10</c:v>
                </c:pt>
                <c:pt idx="2">
                  <c:v>7</c:v>
                </c:pt>
                <c:pt idx="3">
                  <c:v>3</c:v>
                </c:pt>
                <c:pt idx="4">
                  <c:v>4</c:v>
                </c:pt>
                <c:pt idx="5">
                  <c:v>5</c:v>
                </c:pt>
                <c:pt idx="6">
                  <c:v>2</c:v>
                </c:pt>
                <c:pt idx="7">
                  <c:v>6</c:v>
                </c:pt>
                <c:pt idx="8">
                  <c:v>3.0576508248500001</c:v>
                </c:pt>
                <c:pt idx="9">
                  <c:v>6.8609971612699967</c:v>
                </c:pt>
                <c:pt idx="10">
                  <c:v>0.88989764391600001</c:v>
                </c:pt>
                <c:pt idx="11">
                  <c:v>6.3598295399499998</c:v>
                </c:pt>
                <c:pt idx="12">
                  <c:v>5.4545491464799999E-2</c:v>
                </c:pt>
                <c:pt idx="13">
                  <c:v>0.103861491638</c:v>
                </c:pt>
                <c:pt idx="14">
                  <c:v>12.7339906431</c:v>
                </c:pt>
                <c:pt idx="15">
                  <c:v>5</c:v>
                </c:pt>
              </c:numCache>
            </c:numRef>
          </c:val>
        </c:ser>
        <c:ser>
          <c:idx val="2"/>
          <c:order val="2"/>
          <c:tx>
            <c:strRef>
              <c:f>Sheet1!$D$1</c:f>
              <c:strCache>
                <c:ptCount val="1"/>
                <c:pt idx="0">
                  <c:v>Lea</c:v>
                </c:pt>
              </c:strCache>
            </c:strRef>
          </c:tx>
          <c:spPr>
            <a:solidFill>
              <a:srgbClr val="FF0000"/>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Sheet1!$D$2:$D$17</c:f>
              <c:numCache>
                <c:formatCode>General</c:formatCode>
                <c:ptCount val="16"/>
                <c:pt idx="0">
                  <c:v>15.51</c:v>
                </c:pt>
                <c:pt idx="1">
                  <c:v>21</c:v>
                </c:pt>
                <c:pt idx="2">
                  <c:v>13</c:v>
                </c:pt>
                <c:pt idx="3">
                  <c:v>29</c:v>
                </c:pt>
                <c:pt idx="4">
                  <c:v>20</c:v>
                </c:pt>
                <c:pt idx="5">
                  <c:v>12</c:v>
                </c:pt>
                <c:pt idx="6">
                  <c:v>14</c:v>
                </c:pt>
                <c:pt idx="7">
                  <c:v>9</c:v>
                </c:pt>
                <c:pt idx="8">
                  <c:v>11.653078778299999</c:v>
                </c:pt>
                <c:pt idx="9">
                  <c:v>26.417715725299999</c:v>
                </c:pt>
                <c:pt idx="10">
                  <c:v>5.8537168295499953</c:v>
                </c:pt>
                <c:pt idx="11">
                  <c:v>12.6471300995</c:v>
                </c:pt>
                <c:pt idx="12">
                  <c:v>10.2280609698</c:v>
                </c:pt>
                <c:pt idx="13">
                  <c:v>22.1858191024</c:v>
                </c:pt>
                <c:pt idx="14">
                  <c:v>15.180245621799999</c:v>
                </c:pt>
                <c:pt idx="15">
                  <c:v>17</c:v>
                </c:pt>
              </c:numCache>
            </c:numRef>
          </c:val>
        </c:ser>
        <c:ser>
          <c:idx val="3"/>
          <c:order val="3"/>
          <c:tx>
            <c:strRef>
              <c:f>Sheet1!$E$1</c:f>
              <c:strCache>
                <c:ptCount val="1"/>
                <c:pt idx="0">
                  <c:v>s-chk</c:v>
                </c:pt>
              </c:strCache>
            </c:strRef>
          </c:tx>
          <c:spPr>
            <a:solidFill>
              <a:srgbClr val="0000FF"/>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Sheet1!$E$2:$E$17</c:f>
              <c:numCache>
                <c:formatCode>General</c:formatCode>
                <c:ptCount val="16"/>
                <c:pt idx="0">
                  <c:v>15.53</c:v>
                </c:pt>
                <c:pt idx="1">
                  <c:v>23</c:v>
                </c:pt>
                <c:pt idx="2">
                  <c:v>15</c:v>
                </c:pt>
                <c:pt idx="3">
                  <c:v>34</c:v>
                </c:pt>
                <c:pt idx="4">
                  <c:v>28</c:v>
                </c:pt>
                <c:pt idx="5">
                  <c:v>18</c:v>
                </c:pt>
                <c:pt idx="6">
                  <c:v>21</c:v>
                </c:pt>
                <c:pt idx="7">
                  <c:v>16</c:v>
                </c:pt>
                <c:pt idx="8">
                  <c:v>18.9312550177</c:v>
                </c:pt>
                <c:pt idx="9">
                  <c:v>31.405915111300001</c:v>
                </c:pt>
                <c:pt idx="10">
                  <c:v>20.959599988200001</c:v>
                </c:pt>
                <c:pt idx="11">
                  <c:v>16.862887866400001</c:v>
                </c:pt>
                <c:pt idx="12">
                  <c:v>30.695644096599999</c:v>
                </c:pt>
                <c:pt idx="13">
                  <c:v>35.484433631500004</c:v>
                </c:pt>
                <c:pt idx="14">
                  <c:v>22.0023767287</c:v>
                </c:pt>
                <c:pt idx="15">
                  <c:v>24</c:v>
                </c:pt>
              </c:numCache>
            </c:numRef>
          </c:val>
        </c:ser>
        <c:ser>
          <c:idx val="4"/>
          <c:order val="4"/>
          <c:tx>
            <c:strRef>
              <c:f>Sheet1!$F$1</c:f>
              <c:strCache>
                <c:ptCount val="1"/>
                <c:pt idx="0">
                  <c:v>t-chk</c:v>
                </c:pt>
              </c:strCache>
            </c:strRef>
          </c:tx>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Sheet1!$F$2:$F$17</c:f>
              <c:numCache>
                <c:formatCode>General</c:formatCode>
                <c:ptCount val="16"/>
                <c:pt idx="0">
                  <c:v>1.22</c:v>
                </c:pt>
                <c:pt idx="1">
                  <c:v>2</c:v>
                </c:pt>
                <c:pt idx="2">
                  <c:v>5</c:v>
                </c:pt>
                <c:pt idx="3">
                  <c:v>23</c:v>
                </c:pt>
                <c:pt idx="4">
                  <c:v>8</c:v>
                </c:pt>
                <c:pt idx="5">
                  <c:v>0.7</c:v>
                </c:pt>
                <c:pt idx="6">
                  <c:v>10</c:v>
                </c:pt>
                <c:pt idx="7">
                  <c:v>4</c:v>
                </c:pt>
                <c:pt idx="8">
                  <c:v>7.0999100481299946</c:v>
                </c:pt>
                <c:pt idx="9">
                  <c:v>9.5397262393400002</c:v>
                </c:pt>
                <c:pt idx="10">
                  <c:v>20.958582851799999</c:v>
                </c:pt>
                <c:pt idx="11">
                  <c:v>10.291737897000001</c:v>
                </c:pt>
                <c:pt idx="12">
                  <c:v>20.474560339699998</c:v>
                </c:pt>
                <c:pt idx="13">
                  <c:v>23.990775750600001</c:v>
                </c:pt>
                <c:pt idx="14">
                  <c:v>14.3447262777</c:v>
                </c:pt>
                <c:pt idx="15">
                  <c:v>10</c:v>
                </c:pt>
              </c:numCache>
            </c:numRef>
          </c:val>
        </c:ser>
        <c:ser>
          <c:idx val="5"/>
          <c:order val="5"/>
          <c:tx>
            <c:strRef>
              <c:f>Sheet1!$G$1</c:f>
              <c:strCache>
                <c:ptCount val="1"/>
                <c:pt idx="0">
                  <c:v>metaload</c:v>
                </c:pt>
              </c:strCache>
            </c:strRef>
          </c:tx>
          <c:spPr>
            <a:solidFill>
              <a:srgbClr val="660066"/>
            </a:solidFill>
          </c:spPr>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Sheet1!$G$2:$G$17</c:f>
              <c:numCache>
                <c:formatCode>General</c:formatCode>
                <c:ptCount val="16"/>
                <c:pt idx="0">
                  <c:v>0</c:v>
                </c:pt>
                <c:pt idx="1">
                  <c:v>0</c:v>
                </c:pt>
                <c:pt idx="2">
                  <c:v>0.1</c:v>
                </c:pt>
                <c:pt idx="3">
                  <c:v>0.2</c:v>
                </c:pt>
                <c:pt idx="4">
                  <c:v>0.4</c:v>
                </c:pt>
                <c:pt idx="5">
                  <c:v>0.2</c:v>
                </c:pt>
                <c:pt idx="6">
                  <c:v>1.38</c:v>
                </c:pt>
                <c:pt idx="7">
                  <c:v>1.1499999999999999</c:v>
                </c:pt>
                <c:pt idx="8">
                  <c:v>0.57804575413799997</c:v>
                </c:pt>
                <c:pt idx="9">
                  <c:v>2.64866238347</c:v>
                </c:pt>
                <c:pt idx="10">
                  <c:v>4.3738637703399998</c:v>
                </c:pt>
                <c:pt idx="11">
                  <c:v>3.4179814683699998</c:v>
                </c:pt>
                <c:pt idx="12">
                  <c:v>10.208653396700001</c:v>
                </c:pt>
                <c:pt idx="13">
                  <c:v>12.762276036999999</c:v>
                </c:pt>
                <c:pt idx="14">
                  <c:v>7.0976922562299967</c:v>
                </c:pt>
                <c:pt idx="15">
                  <c:v>2</c:v>
                </c:pt>
              </c:numCache>
            </c:numRef>
          </c:val>
        </c:ser>
        <c:ser>
          <c:idx val="6"/>
          <c:order val="6"/>
          <c:tx>
            <c:strRef>
              <c:f>Sheet1!$H$1</c:f>
              <c:strCache>
                <c:ptCount val="1"/>
                <c:pt idx="0">
                  <c:v>metastore</c:v>
                </c:pt>
              </c:strCache>
            </c:strRef>
          </c:tx>
          <c:invertIfNegative val="0"/>
          <c:cat>
            <c:strRef>
              <c:f>Sheet1!$A$2:$A$17</c:f>
              <c:strCache>
                <c:ptCount val="16"/>
                <c:pt idx="0">
                  <c:v>lbm</c:v>
                </c:pt>
                <c:pt idx="1">
                  <c:v>go</c:v>
                </c:pt>
                <c:pt idx="2">
                  <c:v>equake</c:v>
                </c:pt>
                <c:pt idx="3">
                  <c:v>hmmer</c:v>
                </c:pt>
                <c:pt idx="4">
                  <c:v>milc</c:v>
                </c:pt>
                <c:pt idx="5">
                  <c:v>sjeng</c:v>
                </c:pt>
                <c:pt idx="6">
                  <c:v>bzip2</c:v>
                </c:pt>
                <c:pt idx="7">
                  <c:v>ammp</c:v>
                </c:pt>
                <c:pt idx="8">
                  <c:v>comp</c:v>
                </c:pt>
                <c:pt idx="9">
                  <c:v>h264</c:v>
                </c:pt>
                <c:pt idx="10">
                  <c:v>art</c:v>
                </c:pt>
                <c:pt idx="11">
                  <c:v>vpr</c:v>
                </c:pt>
                <c:pt idx="12">
                  <c:v>libquant</c:v>
                </c:pt>
                <c:pt idx="13">
                  <c:v>mcf</c:v>
                </c:pt>
                <c:pt idx="14">
                  <c:v>parser</c:v>
                </c:pt>
                <c:pt idx="15">
                  <c:v>avg</c:v>
                </c:pt>
              </c:strCache>
            </c:strRef>
          </c:cat>
          <c:val>
            <c:numRef>
              <c:f>Sheet1!$H$2:$H$17</c:f>
              <c:numCache>
                <c:formatCode>General</c:formatCode>
                <c:ptCount val="16"/>
                <c:pt idx="0">
                  <c:v>0</c:v>
                </c:pt>
                <c:pt idx="1">
                  <c:v>0</c:v>
                </c:pt>
                <c:pt idx="2">
                  <c:v>0.1</c:v>
                </c:pt>
                <c:pt idx="3">
                  <c:v>0</c:v>
                </c:pt>
                <c:pt idx="4">
                  <c:v>0.2</c:v>
                </c:pt>
                <c:pt idx="5">
                  <c:v>0.01</c:v>
                </c:pt>
                <c:pt idx="6">
                  <c:v>0.16</c:v>
                </c:pt>
                <c:pt idx="7">
                  <c:v>0.42</c:v>
                </c:pt>
                <c:pt idx="8">
                  <c:v>1.82545282604</c:v>
                </c:pt>
                <c:pt idx="9">
                  <c:v>1.44270467712E-2</c:v>
                </c:pt>
                <c:pt idx="10" formatCode="0.00E+00">
                  <c:v>8.8459249380900006E-5</c:v>
                </c:pt>
                <c:pt idx="11">
                  <c:v>3.2847949660900003E-4</c:v>
                </c:pt>
                <c:pt idx="12" formatCode="0.00E+00">
                  <c:v>1.3819385603E-6</c:v>
                </c:pt>
                <c:pt idx="13">
                  <c:v>1.6869134972499999</c:v>
                </c:pt>
                <c:pt idx="14">
                  <c:v>2.8018853568100002</c:v>
                </c:pt>
                <c:pt idx="15">
                  <c:v>0.3</c:v>
                </c:pt>
              </c:numCache>
            </c:numRef>
          </c:val>
        </c:ser>
        <c:dLbls>
          <c:showLegendKey val="0"/>
          <c:showVal val="0"/>
          <c:showCatName val="0"/>
          <c:showSerName val="0"/>
          <c:showPercent val="0"/>
          <c:showBubbleSize val="0"/>
        </c:dLbls>
        <c:gapWidth val="150"/>
        <c:overlap val="100"/>
        <c:axId val="-1029693040"/>
        <c:axId val="-1029693584"/>
      </c:barChart>
      <c:catAx>
        <c:axId val="-1029693040"/>
        <c:scaling>
          <c:orientation val="minMax"/>
        </c:scaling>
        <c:delete val="0"/>
        <c:axPos val="b"/>
        <c:numFmt formatCode="General" sourceLinked="0"/>
        <c:majorTickMark val="out"/>
        <c:minorTickMark val="none"/>
        <c:tickLblPos val="nextTo"/>
        <c:crossAx val="-1029693584"/>
        <c:crosses val="autoZero"/>
        <c:auto val="1"/>
        <c:lblAlgn val="ctr"/>
        <c:lblOffset val="100"/>
        <c:noMultiLvlLbl val="0"/>
      </c:catAx>
      <c:valAx>
        <c:axId val="-1029693584"/>
        <c:scaling>
          <c:orientation val="minMax"/>
        </c:scaling>
        <c:delete val="0"/>
        <c:axPos val="l"/>
        <c:majorGridlines/>
        <c:numFmt formatCode="General" sourceLinked="1"/>
        <c:majorTickMark val="out"/>
        <c:minorTickMark val="none"/>
        <c:tickLblPos val="nextTo"/>
        <c:crossAx val="-10296930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166E2-2310-CB49-A61A-9DF889D9DF8E}" type="datetimeFigureOut">
              <a:rPr lang="en-US" smtClean="0"/>
              <a:pPr/>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CBB04-BE3A-3446-8B91-1D3471138632}" type="slidenum">
              <a:rPr lang="en-US" smtClean="0"/>
              <a:pPr/>
              <a:t>‹#›</a:t>
            </a:fld>
            <a:endParaRPr lang="en-US"/>
          </a:p>
        </p:txBody>
      </p:sp>
    </p:spTree>
    <p:extLst>
      <p:ext uri="{BB962C8B-B14F-4D97-AF65-F5344CB8AC3E}">
        <p14:creationId xmlns:p14="http://schemas.microsoft.com/office/powerpoint/2010/main" val="2306325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1</a:t>
            </a:fld>
            <a:endParaRPr lang="en-US"/>
          </a:p>
        </p:txBody>
      </p:sp>
    </p:spTree>
    <p:extLst>
      <p:ext uri="{BB962C8B-B14F-4D97-AF65-F5344CB8AC3E}">
        <p14:creationId xmlns:p14="http://schemas.microsoft.com/office/powerpoint/2010/main" val="230955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Pointer can be created in two ways. Heap objects are created using malloc If the returned pointer is non null, then we set the base to be the pointer and bound to be pointer plus the size.</a:t>
            </a:r>
          </a:p>
          <a:p>
            <a:endParaRPr lang="en-US" baseline="0" dirty="0" smtClean="0"/>
          </a:p>
          <a:p>
            <a:r>
              <a:rPr lang="en-US" baseline="0" dirty="0" smtClean="0"/>
              <a:t>With global and stack objects, the size of the object is known statically. Base and bound is set appropriately</a:t>
            </a:r>
          </a:p>
          <a:p>
            <a:endParaRPr lang="en-US" baseline="0" dirty="0" smtClean="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15</a:t>
            </a:fld>
            <a:endParaRPr lang="en-US"/>
          </a:p>
        </p:txBody>
      </p:sp>
    </p:spTree>
    <p:extLst>
      <p:ext uri="{BB962C8B-B14F-4D97-AF65-F5344CB8AC3E}">
        <p14:creationId xmlns:p14="http://schemas.microsoft.com/office/powerpoint/2010/main" val="186491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pointer assignments, casts. The base and bound is </a:t>
            </a:r>
            <a:r>
              <a:rPr lang="en-US" baseline="0" dirty="0" err="1" smtClean="0"/>
              <a:t>propogated</a:t>
            </a:r>
            <a:r>
              <a:rPr lang="en-US" baseline="0" dirty="0" smtClean="0"/>
              <a:t> without any modification</a:t>
            </a:r>
          </a:p>
          <a:p>
            <a:r>
              <a:rPr lang="en-US" baseline="0" dirty="0" smtClean="0"/>
              <a:t>On a load or a store of a pointer, the base and bound is loaded or stored from the disjoint metadata space</a:t>
            </a:r>
          </a:p>
          <a:p>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16</a:t>
            </a:fld>
            <a:endParaRPr lang="en-US"/>
          </a:p>
        </p:txBody>
      </p:sp>
    </p:spTree>
    <p:extLst>
      <p:ext uri="{BB962C8B-B14F-4D97-AF65-F5344CB8AC3E}">
        <p14:creationId xmlns:p14="http://schemas.microsoft.com/office/powerpoint/2010/main" val="239283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should we</a:t>
            </a:r>
            <a:r>
              <a:rPr lang="en-US" baseline="0" dirty="0" smtClean="0"/>
              <a:t> do when we create a pointer to a structure field. Similar to the bank account example. We are creating a pointer to the </a:t>
            </a:r>
            <a:r>
              <a:rPr lang="en-US" baseline="0" dirty="0" err="1" smtClean="0"/>
              <a:t>accountID</a:t>
            </a:r>
            <a:r>
              <a:rPr lang="en-US" baseline="0" dirty="0" smtClean="0"/>
              <a:t>. Should the bounds be that of the entire structure or should it be bounds of the field. </a:t>
            </a:r>
          </a:p>
          <a:p>
            <a:endParaRPr lang="en-US" baseline="0" dirty="0" smtClean="0"/>
          </a:p>
          <a:p>
            <a:r>
              <a:rPr lang="en-US" baseline="0" dirty="0" smtClean="0"/>
              <a:t>Programmer intent is generally ambiguous and provides optional shrinking of bounds</a:t>
            </a:r>
          </a:p>
          <a:p>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17</a:t>
            </a:fld>
            <a:endParaRPr lang="en-US"/>
          </a:p>
        </p:txBody>
      </p:sp>
    </p:spTree>
    <p:extLst>
      <p:ext uri="{BB962C8B-B14F-4D97-AF65-F5344CB8AC3E}">
        <p14:creationId xmlns:p14="http://schemas.microsoft.com/office/powerpoint/2010/main" val="134540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to mention about arbitrary casts and its implication on cast somewhere</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26</a:t>
            </a:fld>
            <a:endParaRPr lang="en-US"/>
          </a:p>
        </p:txBody>
      </p:sp>
    </p:spTree>
    <p:extLst>
      <p:ext uri="{BB962C8B-B14F-4D97-AF65-F5344CB8AC3E}">
        <p14:creationId xmlns:p14="http://schemas.microsoft.com/office/powerpoint/2010/main" val="363402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pedantic example</a:t>
            </a:r>
            <a:r>
              <a:rPr lang="en-US" baseline="0" dirty="0" smtClean="0"/>
              <a:t> to illustrate how we use pointer information</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29</a:t>
            </a:fld>
            <a:endParaRPr lang="en-US"/>
          </a:p>
        </p:txBody>
      </p:sp>
    </p:spTree>
    <p:extLst>
      <p:ext uri="{BB962C8B-B14F-4D97-AF65-F5344CB8AC3E}">
        <p14:creationId xmlns:p14="http://schemas.microsoft.com/office/powerpoint/2010/main" val="209701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ISCA 2012/PLDI 2009</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33</a:t>
            </a:fld>
            <a:endParaRPr lang="en-US"/>
          </a:p>
        </p:txBody>
      </p:sp>
    </p:spTree>
    <p:extLst>
      <p:ext uri="{BB962C8B-B14F-4D97-AF65-F5344CB8AC3E}">
        <p14:creationId xmlns:p14="http://schemas.microsoft.com/office/powerpoint/2010/main" val="74565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ISCA 2012/PLDI 2009</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34</a:t>
            </a:fld>
            <a:endParaRPr lang="en-US"/>
          </a:p>
        </p:txBody>
      </p:sp>
    </p:spTree>
    <p:extLst>
      <p:ext uri="{BB962C8B-B14F-4D97-AF65-F5344CB8AC3E}">
        <p14:creationId xmlns:p14="http://schemas.microsoft.com/office/powerpoint/2010/main" val="143380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ISCA 2012/PLDI 2009</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35</a:t>
            </a:fld>
            <a:endParaRPr lang="en-US"/>
          </a:p>
        </p:txBody>
      </p:sp>
    </p:spTree>
    <p:extLst>
      <p:ext uri="{BB962C8B-B14F-4D97-AF65-F5344CB8AC3E}">
        <p14:creationId xmlns:p14="http://schemas.microsoft.com/office/powerpoint/2010/main" val="103945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ISCA 2012/PLDI 2009</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36</a:t>
            </a:fld>
            <a:endParaRPr lang="en-US"/>
          </a:p>
        </p:txBody>
      </p:sp>
    </p:spTree>
    <p:extLst>
      <p:ext uri="{BB962C8B-B14F-4D97-AF65-F5344CB8AC3E}">
        <p14:creationId xmlns:p14="http://schemas.microsoft.com/office/powerpoint/2010/main" val="10601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44</a:t>
            </a:fld>
            <a:endParaRPr lang="en-US"/>
          </a:p>
        </p:txBody>
      </p:sp>
    </p:spTree>
    <p:extLst>
      <p:ext uri="{BB962C8B-B14F-4D97-AF65-F5344CB8AC3E}">
        <p14:creationId xmlns:p14="http://schemas.microsoft.com/office/powerpoint/2010/main" val="132507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Comprehensive</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3</a:t>
            </a:fld>
            <a:endParaRPr lang="en-US"/>
          </a:p>
        </p:txBody>
      </p:sp>
    </p:spTree>
    <p:extLst>
      <p:ext uri="{BB962C8B-B14F-4D97-AF65-F5344CB8AC3E}">
        <p14:creationId xmlns:p14="http://schemas.microsoft.com/office/powerpoint/2010/main" val="412532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why bounds checking is hard, hard to </a:t>
            </a:r>
            <a:r>
              <a:rPr lang="en-US" baseline="0" dirty="0" err="1" smtClean="0"/>
              <a:t>typecheck</a:t>
            </a:r>
            <a:r>
              <a:rPr lang="en-US" baseline="0" dirty="0" smtClean="0"/>
              <a:t>, why is it hard to propagate metadata</a:t>
            </a:r>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45</a:t>
            </a:fld>
            <a:endParaRPr lang="en-US"/>
          </a:p>
        </p:txBody>
      </p:sp>
    </p:spTree>
    <p:extLst>
      <p:ext uri="{BB962C8B-B14F-4D97-AF65-F5344CB8AC3E}">
        <p14:creationId xmlns:p14="http://schemas.microsoft.com/office/powerpoint/2010/main" val="191990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conclusion</a:t>
            </a:r>
            <a:r>
              <a:rPr lang="en-US" baseline="0" dirty="0" smtClean="0"/>
              <a:t> section</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49</a:t>
            </a:fld>
            <a:endParaRPr lang="en-US"/>
          </a:p>
        </p:txBody>
      </p:sp>
    </p:spTree>
    <p:extLst>
      <p:ext uri="{BB962C8B-B14F-4D97-AF65-F5344CB8AC3E}">
        <p14:creationId xmlns:p14="http://schemas.microsoft.com/office/powerpoint/2010/main" val="185256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a:t>
            </a:r>
            <a:r>
              <a:rPr lang="en-US" baseline="0" dirty="0" smtClean="0"/>
              <a:t> a slide here why memory safety?</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4</a:t>
            </a:fld>
            <a:endParaRPr lang="en-US"/>
          </a:p>
        </p:txBody>
      </p:sp>
    </p:spTree>
    <p:extLst>
      <p:ext uri="{BB962C8B-B14F-4D97-AF65-F5344CB8AC3E}">
        <p14:creationId xmlns:p14="http://schemas.microsoft.com/office/powerpoint/2010/main" val="346523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android</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5</a:t>
            </a:fld>
            <a:endParaRPr lang="en-US"/>
          </a:p>
        </p:txBody>
      </p:sp>
    </p:spTree>
    <p:extLst>
      <p:ext uri="{BB962C8B-B14F-4D97-AF65-F5344CB8AC3E}">
        <p14:creationId xmlns:p14="http://schemas.microsoft.com/office/powerpoint/2010/main" val="270729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illustrate a spatial violation example</a:t>
            </a:r>
            <a:r>
              <a:rPr lang="en-US" baseline="0" dirty="0" smtClean="0"/>
              <a:t> with a simple banking application which our famous bank uses.</a:t>
            </a:r>
          </a:p>
          <a:p>
            <a:r>
              <a:rPr lang="en-US" baseline="0" dirty="0" smtClean="0"/>
              <a:t>It represents the account with a character array account ID and balance field.  The account is laid out in memory as shown . </a:t>
            </a:r>
          </a:p>
          <a:p>
            <a:r>
              <a:rPr lang="en-US" baseline="0" dirty="0" smtClean="0"/>
              <a:t>The program variable live in registers and memory. The banking application initializes the balance field to zero.</a:t>
            </a:r>
          </a:p>
          <a:p>
            <a:r>
              <a:rPr lang="en-US" baseline="0" dirty="0" smtClean="0"/>
              <a:t>Creates a pointer to the id field. ID pointer lies in memory and is not register allocated. Later it copies to the id pointer to p</a:t>
            </a:r>
          </a:p>
          <a:p>
            <a:r>
              <a:rPr lang="en-US" baseline="0" dirty="0" smtClean="0"/>
              <a:t>P is register allocated. Then p is used to input the </a:t>
            </a:r>
            <a:r>
              <a:rPr lang="en-US" baseline="0" dirty="0" err="1" smtClean="0"/>
              <a:t>accountId</a:t>
            </a:r>
            <a:r>
              <a:rPr lang="en-US" baseline="0" dirty="0" smtClean="0"/>
              <a:t>. As long as the user inputs 3 characters, everything is fine.</a:t>
            </a:r>
          </a:p>
          <a:p>
            <a:r>
              <a:rPr lang="en-US" baseline="0" dirty="0" smtClean="0"/>
              <a:t>If user inputs more than 3 characters either by accident or because the user is malicious, the user can  overwrite the balance field. Moreover, he can overwrite arbitrary regions of memory. If our bank uses this application, our bank is bound to incur huge losses. Our bank would like prevent it</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7</a:t>
            </a:fld>
            <a:endParaRPr lang="en-US"/>
          </a:p>
        </p:txBody>
      </p:sp>
    </p:spTree>
    <p:extLst>
      <p:ext uri="{BB962C8B-B14F-4D97-AF65-F5344CB8AC3E}">
        <p14:creationId xmlns:p14="http://schemas.microsoft.com/office/powerpoint/2010/main" val="261812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8</a:t>
            </a:fld>
            <a:endParaRPr lang="en-US"/>
          </a:p>
        </p:txBody>
      </p:sp>
    </p:spTree>
    <p:extLst>
      <p:ext uri="{BB962C8B-B14F-4D97-AF65-F5344CB8AC3E}">
        <p14:creationId xmlns:p14="http://schemas.microsoft.com/office/powerpoint/2010/main" val="19592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Lack of enforced abstractions,</a:t>
            </a:r>
            <a:r>
              <a:rPr lang="en-US" baseline="0" dirty="0" smtClean="0"/>
              <a:t> provides abstractions and does not ensure that the abstractions are preserved.</a:t>
            </a:r>
            <a:endParaRPr lang="en-US" dirty="0"/>
          </a:p>
        </p:txBody>
      </p:sp>
      <p:sp>
        <p:nvSpPr>
          <p:cNvPr id="4" name="Slide Number Placeholder 3"/>
          <p:cNvSpPr>
            <a:spLocks noGrp="1"/>
          </p:cNvSpPr>
          <p:nvPr>
            <p:ph type="sldNum" sz="quarter" idx="10"/>
          </p:nvPr>
        </p:nvSpPr>
        <p:spPr/>
        <p:txBody>
          <a:bodyPr/>
          <a:lstStyle/>
          <a:p>
            <a:fld id="{8F6CBB04-BE3A-3446-8B91-1D3471138632}" type="slidenum">
              <a:rPr lang="en-US" smtClean="0"/>
              <a:pPr/>
              <a:t>10</a:t>
            </a:fld>
            <a:endParaRPr lang="en-US"/>
          </a:p>
        </p:txBody>
      </p:sp>
    </p:spTree>
    <p:extLst>
      <p:ext uri="{BB962C8B-B14F-4D97-AF65-F5344CB8AC3E}">
        <p14:creationId xmlns:p14="http://schemas.microsoft.com/office/powerpoint/2010/main" val="111789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we have seen, that SoftBound metadata is on the side, lets see how we can organize it.</a:t>
            </a:r>
          </a:p>
          <a:p>
            <a:r>
              <a:rPr lang="en-US" baseline="0" dirty="0" smtClean="0"/>
              <a:t>We can organize the metadata as a simple hash table. </a:t>
            </a:r>
          </a:p>
          <a:p>
            <a:r>
              <a:rPr lang="en-US" baseline="0" dirty="0" smtClean="0"/>
              <a:t>….</a:t>
            </a:r>
          </a:p>
          <a:p>
            <a:endParaRPr lang="en-US" baseline="0" dirty="0" smtClean="0"/>
          </a:p>
          <a:p>
            <a:r>
              <a:rPr lang="en-US" baseline="0" dirty="0" smtClean="0"/>
              <a:t>Another alternative to the hash table would be to size the hash table sufficiently large, so that we can ensure there are no collisions, we can such an organization shadow space. This eliminates the tag field and tag checking.</a:t>
            </a:r>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13</a:t>
            </a:fld>
            <a:endParaRPr lang="en-US"/>
          </a:p>
        </p:txBody>
      </p:sp>
    </p:spTree>
    <p:extLst>
      <p:ext uri="{BB962C8B-B14F-4D97-AF65-F5344CB8AC3E}">
        <p14:creationId xmlns:p14="http://schemas.microsoft.com/office/powerpoint/2010/main" val="111345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Whenever a pointer is </a:t>
            </a:r>
            <a:r>
              <a:rPr lang="en-US" baseline="0" dirty="0" err="1" smtClean="0"/>
              <a:t>dereferenced</a:t>
            </a:r>
            <a:r>
              <a:rPr lang="en-US" baseline="0" dirty="0" smtClean="0"/>
              <a:t>, it is checked. Here pointer p is </a:t>
            </a:r>
            <a:r>
              <a:rPr lang="en-US" baseline="0" dirty="0" err="1" smtClean="0"/>
              <a:t>dereferenced</a:t>
            </a:r>
            <a:r>
              <a:rPr lang="en-US" baseline="0" dirty="0" smtClean="0"/>
              <a:t>. As with every pointer, p has its base  and bound.</a:t>
            </a:r>
          </a:p>
          <a:p>
            <a:r>
              <a:rPr lang="en-US" baseline="0" dirty="0" smtClean="0"/>
              <a:t>Dereference check essentially checks if pointer p is less than the base or is greater than the bound , then it aborts the program.</a:t>
            </a:r>
          </a:p>
          <a:p>
            <a:r>
              <a:rPr lang="en-US" baseline="0" dirty="0" smtClean="0"/>
              <a:t>We use the size of dereference which is </a:t>
            </a:r>
            <a:r>
              <a:rPr lang="en-US" baseline="0" dirty="0" err="1" smtClean="0"/>
              <a:t>atmost</a:t>
            </a:r>
            <a:r>
              <a:rPr lang="en-US" baseline="0" dirty="0" smtClean="0"/>
              <a:t> the size of the machine word, to prevent a pointer to a character from reading an integer</a:t>
            </a:r>
          </a:p>
          <a:p>
            <a:r>
              <a:rPr lang="en-US" baseline="0" dirty="0" smtClean="0"/>
              <a:t>This is essentially five x86 instructions</a:t>
            </a:r>
          </a:p>
        </p:txBody>
      </p:sp>
      <p:sp>
        <p:nvSpPr>
          <p:cNvPr id="4" name="Slide Number Placeholder 3"/>
          <p:cNvSpPr>
            <a:spLocks noGrp="1"/>
          </p:cNvSpPr>
          <p:nvPr>
            <p:ph type="sldNum" sz="quarter" idx="10"/>
          </p:nvPr>
        </p:nvSpPr>
        <p:spPr/>
        <p:txBody>
          <a:bodyPr/>
          <a:lstStyle/>
          <a:p>
            <a:pPr>
              <a:defRPr/>
            </a:pPr>
            <a:fld id="{602EB589-19C2-45DB-A3DE-84D9789B1AB4}" type="slidenum">
              <a:rPr lang="en-US" smtClean="0"/>
              <a:pPr>
                <a:defRPr/>
              </a:pPr>
              <a:t>14</a:t>
            </a:fld>
            <a:endParaRPr lang="en-US"/>
          </a:p>
        </p:txBody>
      </p:sp>
    </p:spTree>
    <p:extLst>
      <p:ext uri="{BB962C8B-B14F-4D97-AF65-F5344CB8AC3E}">
        <p14:creationId xmlns:p14="http://schemas.microsoft.com/office/powerpoint/2010/main" val="351887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r>
              <a:rPr lang="en-US" dirty="0" smtClean="0"/>
              <a:t>Santosh Nagarakatte CGO 2014 </a:t>
            </a:r>
            <a:fld id="{E27220C6-D632-C944-BD19-F4A32E446A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E956FA-B41F-4348-A45E-1C2B6623FA4F}" type="datetimeFigureOut">
              <a:rPr lang="en-US" smtClean="0"/>
              <a:pPr/>
              <a:t>9/21/2015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E956FA-B41F-4348-A45E-1C2B6623FA4F}" type="datetimeFigureOut">
              <a:rPr lang="en-US" smtClean="0"/>
              <a:pPr/>
              <a:t>9/21/2015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r>
              <a:rPr lang="en-US" dirty="0" smtClean="0"/>
              <a:t>Santosh Nagarakatte CGO 2014 </a:t>
            </a:r>
            <a:fld id="{E27220C6-D632-C944-BD19-F4A32E446A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r>
              <a:rPr lang="en-US" dirty="0" smtClean="0"/>
              <a:t>Santosh Nagarakatte CGO 2014 </a:t>
            </a:r>
            <a:fld id="{E27220C6-D632-C944-BD19-F4A32E446A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t>Santosh Nagarakatte CGO 2014 </a:t>
            </a:r>
            <a:fld id="{E27220C6-D632-C944-BD19-F4A32E446A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4E956FA-B41F-4348-A45E-1C2B6623FA4F}" type="datetimeFigureOut">
              <a:rPr lang="en-US" smtClean="0"/>
              <a:pPr/>
              <a:t>9/21/2015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E956FA-B41F-4348-A45E-1C2B6623FA4F}" type="datetimeFigureOut">
              <a:rPr lang="en-US" smtClean="0"/>
              <a:pPr/>
              <a:t>9/21/2015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E956FA-B41F-4348-A45E-1C2B6623FA4F}" type="datetimeFigureOut">
              <a:rPr lang="en-US" smtClean="0"/>
              <a:pPr/>
              <a:t>9/21/2015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27220C6-D632-C944-BD19-F4A32E446A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56448"/>
            <a:ext cx="8229600" cy="47697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478344" y="6356350"/>
            <a:ext cx="32084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Santosh Nagarakatte CGO 2014  </a:t>
            </a:r>
            <a:fld id="{E27220C6-D632-C944-BD19-F4A32E446A2E}" type="slidenum">
              <a:rPr lang="en-US" smtClean="0"/>
              <a:pPr/>
              <a:t>‹#›</a:t>
            </a:fld>
            <a:endParaRPr lang="en-US" dirty="0"/>
          </a:p>
        </p:txBody>
      </p:sp>
      <p:cxnSp>
        <p:nvCxnSpPr>
          <p:cNvPr id="8" name="Straight Connector 7"/>
          <p:cNvCxnSpPr/>
          <p:nvPr userDrawn="1"/>
        </p:nvCxnSpPr>
        <p:spPr>
          <a:xfrm>
            <a:off x="457200" y="1143000"/>
            <a:ext cx="822960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976476" cy="1470025"/>
          </a:xfrm>
        </p:spPr>
        <p:txBody>
          <a:bodyPr>
            <a:normAutofit/>
          </a:bodyPr>
          <a:lstStyle/>
          <a:p>
            <a:r>
              <a:rPr lang="en-US" dirty="0" smtClean="0"/>
              <a:t>Complete Memory-Safety with </a:t>
            </a:r>
            <a:r>
              <a:rPr lang="en-US" dirty="0" err="1" smtClean="0"/>
              <a:t>SoftBoundCETS</a:t>
            </a:r>
            <a:endParaRPr lang="en-US" dirty="0"/>
          </a:p>
        </p:txBody>
      </p:sp>
      <p:cxnSp>
        <p:nvCxnSpPr>
          <p:cNvPr id="7" name="Straight Connector 6"/>
          <p:cNvCxnSpPr/>
          <p:nvPr/>
        </p:nvCxnSpPr>
        <p:spPr>
          <a:xfrm>
            <a:off x="516759" y="3045239"/>
            <a:ext cx="8145517" cy="43793"/>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ubtitle 8"/>
          <p:cNvSpPr>
            <a:spLocks noGrp="1"/>
          </p:cNvSpPr>
          <p:nvPr>
            <p:ph type="subTitle" idx="1"/>
          </p:nvPr>
        </p:nvSpPr>
        <p:spPr/>
        <p:txBody>
          <a:bodyPr/>
          <a:lstStyle/>
          <a:p>
            <a:r>
              <a:rPr lang="en-US" dirty="0" smtClean="0"/>
              <a:t>Slides courtesy of </a:t>
            </a:r>
          </a:p>
          <a:p>
            <a:r>
              <a:rPr lang="en-US" dirty="0" smtClean="0"/>
              <a:t>Prof. Santosh </a:t>
            </a:r>
            <a:r>
              <a:rPr lang="en-US" dirty="0" err="1" smtClean="0"/>
              <a:t>Nagarakatte</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routchi_peripherique.jpg"/>
          <p:cNvPicPr>
            <a:picLocks noChangeAspect="1"/>
          </p:cNvPicPr>
          <p:nvPr/>
        </p:nvPicPr>
        <p:blipFill>
          <a:blip r:embed="rId3"/>
          <a:stretch>
            <a:fillRect/>
          </a:stretch>
        </p:blipFill>
        <p:spPr>
          <a:xfrm>
            <a:off x="225083" y="1177205"/>
            <a:ext cx="8649621" cy="5156347"/>
          </a:xfrm>
          <a:prstGeom prst="rect">
            <a:avLst/>
          </a:prstGeom>
        </p:spPr>
      </p:pic>
      <p:sp>
        <p:nvSpPr>
          <p:cNvPr id="7" name="Title 2"/>
          <p:cNvSpPr>
            <a:spLocks noGrp="1"/>
          </p:cNvSpPr>
          <p:nvPr>
            <p:ph type="title"/>
          </p:nvPr>
        </p:nvSpPr>
        <p:spPr>
          <a:xfrm>
            <a:off x="457200" y="0"/>
            <a:ext cx="8229600" cy="1143000"/>
          </a:xfrm>
        </p:spPr>
        <p:txBody>
          <a:bodyPr>
            <a:normAutofit/>
          </a:bodyPr>
          <a:lstStyle/>
          <a:p>
            <a:r>
              <a:rPr lang="en-US" sz="3600" dirty="0" smtClean="0"/>
              <a:t>Abstractions Not Enforced!</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Pointer Based Checking</a:t>
            </a:r>
            <a:endParaRPr lang="en-US" dirty="0"/>
          </a:p>
        </p:txBody>
      </p:sp>
      <p:sp>
        <p:nvSpPr>
          <p:cNvPr id="5" name="Content Placeholder 2"/>
          <p:cNvSpPr txBox="1">
            <a:spLocks/>
          </p:cNvSpPr>
          <p:nvPr/>
        </p:nvSpPr>
        <p:spPr bwMode="auto">
          <a:xfrm>
            <a:off x="4735629" y="2146125"/>
            <a:ext cx="40386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1" i="0" u="none" strike="noStrike" kern="0" cap="none" spc="0" normalizeH="0" baseline="0" noProof="0" dirty="0" err="1" smtClean="0">
                <a:ln>
                  <a:noFill/>
                </a:ln>
                <a:solidFill>
                  <a:schemeClr val="accent2"/>
                </a:solidFill>
                <a:effectLst/>
                <a:uLnTx/>
                <a:uFillTx/>
                <a:latin typeface="+mn-lt"/>
                <a:ea typeface="+mn-ea"/>
                <a:cs typeface="+mn-cs"/>
              </a:rPr>
              <a:t>Ccured</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 MSCC, P&amp;F, </a:t>
            </a:r>
            <a:r>
              <a:rPr kumimoji="0" lang="en-US" sz="2400" b="1" i="0" u="none" strike="noStrike" kern="0" cap="none" spc="0" normalizeH="0" baseline="0" noProof="0" dirty="0" err="1" smtClean="0">
                <a:ln>
                  <a:noFill/>
                </a:ln>
                <a:solidFill>
                  <a:schemeClr val="accent2"/>
                </a:solidFill>
                <a:effectLst/>
                <a:uLnTx/>
                <a:uFillTx/>
                <a:latin typeface="+mn-lt"/>
                <a:ea typeface="+mn-ea"/>
                <a:cs typeface="+mn-cs"/>
              </a:rPr>
              <a:t>SafeC</a:t>
            </a: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Maintain metadata with pointers</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400" b="1" i="0" u="none" strike="noStrike" kern="0" cap="none" spc="0" normalizeH="0" baseline="0" noProof="0" dirty="0" smtClean="0">
              <a:ln>
                <a:noFill/>
              </a:ln>
              <a:solidFill>
                <a:schemeClr val="accent2"/>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Each pointer has a “view of memory it can access”</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4" name="Group 63"/>
          <p:cNvGrpSpPr/>
          <p:nvPr/>
        </p:nvGrpSpPr>
        <p:grpSpPr>
          <a:xfrm>
            <a:off x="3059234" y="1441215"/>
            <a:ext cx="1904995" cy="2152710"/>
            <a:chOff x="2057405" y="1200090"/>
            <a:chExt cx="1904995" cy="2152710"/>
          </a:xfrm>
        </p:grpSpPr>
        <p:cxnSp>
          <p:nvCxnSpPr>
            <p:cNvPr id="7" name="Straight Arrow Connector 6"/>
            <p:cNvCxnSpPr>
              <a:stCxn id="12" idx="1"/>
            </p:cNvCxnSpPr>
            <p:nvPr/>
          </p:nvCxnSpPr>
          <p:spPr bwMode="auto">
            <a:xfrm rot="10800000">
              <a:off x="2057405" y="1828800"/>
              <a:ext cx="685796" cy="4953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6" name="Group 59"/>
            <p:cNvGrpSpPr/>
            <p:nvPr/>
          </p:nvGrpSpPr>
          <p:grpSpPr>
            <a:xfrm>
              <a:off x="2362200" y="1200090"/>
              <a:ext cx="1600200" cy="2152710"/>
              <a:chOff x="2362200" y="1200090"/>
              <a:chExt cx="1600200" cy="2152710"/>
            </a:xfrm>
          </p:grpSpPr>
          <p:grpSp>
            <p:nvGrpSpPr>
              <p:cNvPr id="8" name="Group 58"/>
              <p:cNvGrpSpPr/>
              <p:nvPr/>
            </p:nvGrpSpPr>
            <p:grpSpPr>
              <a:xfrm>
                <a:off x="2743200" y="1638300"/>
                <a:ext cx="990601" cy="1714500"/>
                <a:chOff x="2743200" y="1638300"/>
                <a:chExt cx="990601" cy="1714500"/>
              </a:xfrm>
            </p:grpSpPr>
            <p:sp>
              <p:nvSpPr>
                <p:cNvPr id="11" name="Rectangle 10"/>
                <p:cNvSpPr/>
                <p:nvPr/>
              </p:nvSpPr>
              <p:spPr bwMode="auto">
                <a:xfrm>
                  <a:off x="2743200" y="1638300"/>
                  <a:ext cx="990600" cy="1714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0" dirty="0" smtClean="0">
                      <a:solidFill>
                        <a:schemeClr val="bg1">
                          <a:lumMod val="65000"/>
                        </a:schemeClr>
                      </a:solidFill>
                      <a:latin typeface="Arial" charset="0"/>
                      <a:ea typeface="ＭＳ Ｐゴシック" pitchFamily="32" charset="-128"/>
                    </a:rPr>
                    <a:t>reg</a:t>
                  </a:r>
                  <a:endPar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12" name="Rectangle 11"/>
                <p:cNvSpPr/>
                <p:nvPr/>
              </p:nvSpPr>
              <p:spPr bwMode="auto">
                <a:xfrm>
                  <a:off x="2743201" y="209550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sp>
            <p:nvSpPr>
              <p:cNvPr id="10" name="TextBox 9"/>
              <p:cNvSpPr txBox="1"/>
              <p:nvPr/>
            </p:nvSpPr>
            <p:spPr>
              <a:xfrm>
                <a:off x="2362200" y="120009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registers</a:t>
                </a:r>
              </a:p>
            </p:txBody>
          </p:sp>
        </p:grpSp>
      </p:grpSp>
      <p:sp>
        <p:nvSpPr>
          <p:cNvPr id="23" name="Rectangle 22"/>
          <p:cNvSpPr/>
          <p:nvPr/>
        </p:nvSpPr>
        <p:spPr bwMode="auto">
          <a:xfrm>
            <a:off x="3728320" y="2908125"/>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meta</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nvGrpSpPr>
          <p:cNvPr id="9" name="Group 62"/>
          <p:cNvGrpSpPr/>
          <p:nvPr/>
        </p:nvGrpSpPr>
        <p:grpSpPr>
          <a:xfrm>
            <a:off x="1361675" y="1003125"/>
            <a:ext cx="2192854" cy="5562600"/>
            <a:chOff x="359846" y="762000"/>
            <a:chExt cx="2192854" cy="5562600"/>
          </a:xfrm>
        </p:grpSpPr>
        <p:sp>
          <p:nvSpPr>
            <p:cNvPr id="25" name="Arc 14"/>
            <p:cNvSpPr/>
            <p:nvPr/>
          </p:nvSpPr>
          <p:spPr bwMode="auto">
            <a:xfrm rot="10062698">
              <a:off x="359846" y="1841005"/>
              <a:ext cx="1219651" cy="3612503"/>
            </a:xfrm>
            <a:prstGeom prst="arc">
              <a:avLst>
                <a:gd name="adj1" fmla="val 16891613"/>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3" name="Group 61"/>
            <p:cNvGrpSpPr/>
            <p:nvPr/>
          </p:nvGrpSpPr>
          <p:grpSpPr>
            <a:xfrm>
              <a:off x="381000" y="762000"/>
              <a:ext cx="2171700" cy="5562600"/>
              <a:chOff x="381000" y="762000"/>
              <a:chExt cx="2171700" cy="5562600"/>
            </a:xfrm>
          </p:grpSpPr>
          <p:sp>
            <p:nvSpPr>
              <p:cNvPr id="27" name="TextBox 26"/>
              <p:cNvSpPr txBox="1"/>
              <p:nvPr/>
            </p:nvSpPr>
            <p:spPr>
              <a:xfrm>
                <a:off x="609600" y="7620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grpSp>
            <p:nvGrpSpPr>
              <p:cNvPr id="14" name="Group 57"/>
              <p:cNvGrpSpPr/>
              <p:nvPr/>
            </p:nvGrpSpPr>
            <p:grpSpPr>
              <a:xfrm>
                <a:off x="381000" y="1181100"/>
                <a:ext cx="2171700" cy="5143500"/>
                <a:chOff x="381000" y="1181100"/>
                <a:chExt cx="2171700" cy="5143500"/>
              </a:xfrm>
            </p:grpSpPr>
            <p:sp>
              <p:nvSpPr>
                <p:cNvPr id="29" name="TextBox 28"/>
                <p:cNvSpPr txBox="1"/>
                <p:nvPr/>
              </p:nvSpPr>
              <p:spPr>
                <a:xfrm>
                  <a:off x="2183688" y="30099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a:t>
                  </a:r>
                  <a:endParaRPr lang="en-US" b="1" baseline="30000" dirty="0" smtClean="0">
                    <a:solidFill>
                      <a:schemeClr val="bg1"/>
                    </a:solidFill>
                    <a:latin typeface="Courier New" pitchFamily="49" charset="0"/>
                    <a:cs typeface="Courier New" pitchFamily="49" charset="0"/>
                  </a:endParaRPr>
                </a:p>
              </p:txBody>
            </p:sp>
            <p:sp>
              <p:nvSpPr>
                <p:cNvPr id="30" name="Rectangle 29"/>
                <p:cNvSpPr/>
                <p:nvPr/>
              </p:nvSpPr>
              <p:spPr bwMode="auto">
                <a:xfrm>
                  <a:off x="952500" y="1181100"/>
                  <a:ext cx="1028700" cy="5143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31" name="Rectangle 30"/>
                <p:cNvSpPr/>
                <p:nvPr/>
              </p:nvSpPr>
              <p:spPr bwMode="auto">
                <a:xfrm>
                  <a:off x="952500" y="1752600"/>
                  <a:ext cx="1028700" cy="1143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2" name="Rectangle 31"/>
                <p:cNvSpPr/>
                <p:nvPr/>
              </p:nvSpPr>
              <p:spPr bwMode="auto">
                <a:xfrm>
                  <a:off x="952501" y="289560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2" charset="-128"/>
                    </a:rPr>
                    <a:t>bal</a:t>
                  </a:r>
                </a:p>
              </p:txBody>
            </p:sp>
            <p:sp>
              <p:nvSpPr>
                <p:cNvPr id="33" name="TextBox 12"/>
                <p:cNvSpPr txBox="1"/>
                <p:nvPr/>
              </p:nvSpPr>
              <p:spPr>
                <a:xfrm>
                  <a:off x="381000" y="1879937"/>
                  <a:ext cx="611207" cy="1015663"/>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10</a:t>
                  </a:r>
                </a:p>
                <a:p>
                  <a:pPr algn="l"/>
                  <a:r>
                    <a:rPr lang="en-US" sz="2000" b="1" dirty="0" smtClean="0">
                      <a:latin typeface="Courier New" pitchFamily="49" charset="0"/>
                      <a:cs typeface="Courier New" pitchFamily="49" charset="0"/>
                    </a:rPr>
                    <a:t>11</a:t>
                  </a:r>
                </a:p>
                <a:p>
                  <a:pPr algn="l"/>
                  <a:r>
                    <a:rPr lang="en-US" sz="2000" b="1" dirty="0" smtClean="0">
                      <a:latin typeface="Courier New" pitchFamily="49" charset="0"/>
                      <a:cs typeface="Courier New" pitchFamily="49" charset="0"/>
                    </a:rPr>
                    <a:t>12</a:t>
                  </a:r>
                </a:p>
              </p:txBody>
            </p:sp>
            <p:sp>
              <p:nvSpPr>
                <p:cNvPr id="34" name="TextBox 33"/>
                <p:cNvSpPr txBox="1"/>
                <p:nvPr/>
              </p:nvSpPr>
              <p:spPr>
                <a:xfrm>
                  <a:off x="381000" y="5238690"/>
                  <a:ext cx="496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38</a:t>
                  </a:r>
                </a:p>
              </p:txBody>
            </p:sp>
            <p:sp>
              <p:nvSpPr>
                <p:cNvPr id="35" name="TextBox 34"/>
                <p:cNvSpPr txBox="1"/>
                <p:nvPr/>
              </p:nvSpPr>
              <p:spPr>
                <a:xfrm>
                  <a:off x="381000" y="2895601"/>
                  <a:ext cx="611207" cy="102870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13</a:t>
                  </a:r>
                </a:p>
                <a:p>
                  <a:pPr algn="l"/>
                  <a:endParaRPr lang="en-US" sz="2000" b="1" dirty="0" smtClean="0">
                    <a:latin typeface="Courier New" pitchFamily="49" charset="0"/>
                    <a:cs typeface="Courier New" pitchFamily="49" charset="0"/>
                  </a:endParaRPr>
                </a:p>
                <a:p>
                  <a:pPr algn="l"/>
                  <a:r>
                    <a:rPr lang="en-US" sz="2000" b="1" dirty="0" smtClean="0">
                      <a:latin typeface="Courier New" pitchFamily="49" charset="0"/>
                      <a:cs typeface="Courier New" pitchFamily="49" charset="0"/>
                    </a:rPr>
                    <a:t>17</a:t>
                  </a:r>
                </a:p>
              </p:txBody>
            </p:sp>
            <p:sp>
              <p:nvSpPr>
                <p:cNvPr id="36" name="Rectangle 35"/>
                <p:cNvSpPr/>
                <p:nvPr/>
              </p:nvSpPr>
              <p:spPr bwMode="auto">
                <a:xfrm>
                  <a:off x="990600" y="518160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grpSp>
      </p:grpSp>
      <p:sp>
        <p:nvSpPr>
          <p:cNvPr id="37" name="Rectangle 36"/>
          <p:cNvSpPr/>
          <p:nvPr/>
        </p:nvSpPr>
        <p:spPr bwMode="auto">
          <a:xfrm>
            <a:off x="1992429" y="4965525"/>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meta</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8" name="Rounded Rectangular Callout 37"/>
          <p:cNvSpPr/>
          <p:nvPr/>
        </p:nvSpPr>
        <p:spPr bwMode="auto">
          <a:xfrm>
            <a:off x="4354629" y="5117925"/>
            <a:ext cx="4191000" cy="1066800"/>
          </a:xfrm>
          <a:prstGeom prst="wedgeRoundRectCallout">
            <a:avLst>
              <a:gd name="adj1" fmla="val -81003"/>
              <a:gd name="adj2" fmla="val -38318"/>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Pointer based metadata for both registers and memory</a:t>
            </a:r>
          </a:p>
        </p:txBody>
      </p:sp>
      <p:sp>
        <p:nvSpPr>
          <p:cNvPr id="40" name="Oval 39"/>
          <p:cNvSpPr/>
          <p:nvPr/>
        </p:nvSpPr>
        <p:spPr bwMode="auto">
          <a:xfrm>
            <a:off x="1763829" y="4432125"/>
            <a:ext cx="1447800" cy="19050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41" name="Rectangle 40"/>
          <p:cNvSpPr/>
          <p:nvPr/>
        </p:nvSpPr>
        <p:spPr>
          <a:xfrm>
            <a:off x="3059229" y="4279725"/>
            <a:ext cx="1402948" cy="954107"/>
          </a:xfrm>
          <a:prstGeom prst="rect">
            <a:avLst/>
          </a:prstGeom>
        </p:spPr>
        <p:txBody>
          <a:bodyPr wrap="none">
            <a:spAutoFit/>
          </a:bodyPr>
          <a:lstStyle/>
          <a:p>
            <a:r>
              <a:rPr lang="en-US" sz="2800" b="1" dirty="0" smtClean="0">
                <a:solidFill>
                  <a:srgbClr val="0000FF"/>
                </a:solidFill>
              </a:rPr>
              <a:t>Fat </a:t>
            </a:r>
          </a:p>
          <a:p>
            <a:r>
              <a:rPr lang="en-US" sz="2800" b="1" dirty="0" smtClean="0">
                <a:solidFill>
                  <a:srgbClr val="0000FF"/>
                </a:solidFill>
              </a:rPr>
              <a:t>pointer</a:t>
            </a:r>
            <a:endParaRPr lang="en-US" sz="28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3" grpId="0" animBg="1"/>
      <p:bldP spid="37" grpId="0" animBg="1"/>
      <p:bldP spid="38" grpId="0" animBg="1"/>
      <p:bldP spid="40"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838700" y="2870870"/>
            <a:ext cx="3771900" cy="3810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5" name="Content Placeholder 7"/>
          <p:cNvSpPr txBox="1">
            <a:spLocks/>
          </p:cNvSpPr>
          <p:nvPr/>
        </p:nvSpPr>
        <p:spPr bwMode="auto">
          <a:xfrm>
            <a:off x="4838700" y="1346870"/>
            <a:ext cx="4343400" cy="521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struct BankAccount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char acctID[3];  int balance;</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b;</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b.balance = 0;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char* ptr = &amp;(b.acctID);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char* p = ptr;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do {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char ch = readchar();</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*p = ch;</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p++;</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 while(ch);</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bwMode="auto">
          <a:xfrm>
            <a:off x="952500" y="1537370"/>
            <a:ext cx="1028700" cy="5143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7" name="Rectangle 6"/>
          <p:cNvSpPr/>
          <p:nvPr/>
        </p:nvSpPr>
        <p:spPr bwMode="auto">
          <a:xfrm>
            <a:off x="952500" y="2108870"/>
            <a:ext cx="1028700" cy="1143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8" name="Rectangle 7"/>
          <p:cNvSpPr/>
          <p:nvPr/>
        </p:nvSpPr>
        <p:spPr bwMode="auto">
          <a:xfrm>
            <a:off x="2743200" y="1994570"/>
            <a:ext cx="990600" cy="1714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0" dirty="0" smtClean="0">
                <a:solidFill>
                  <a:schemeClr val="bg1">
                    <a:lumMod val="65000"/>
                  </a:schemeClr>
                </a:solidFill>
                <a:latin typeface="Arial" charset="0"/>
                <a:ea typeface="ＭＳ Ｐゴシック" pitchFamily="32" charset="-128"/>
              </a:rPr>
              <a:t>reg</a:t>
            </a:r>
            <a:endPar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9" name="Rectangle 8"/>
          <p:cNvSpPr/>
          <p:nvPr/>
        </p:nvSpPr>
        <p:spPr bwMode="auto">
          <a:xfrm>
            <a:off x="952501" y="325187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2" charset="-128"/>
              </a:rPr>
              <a:t>bal</a:t>
            </a:r>
          </a:p>
        </p:txBody>
      </p:sp>
      <p:sp>
        <p:nvSpPr>
          <p:cNvPr id="10" name="TextBox 9"/>
          <p:cNvSpPr txBox="1"/>
          <p:nvPr/>
        </p:nvSpPr>
        <p:spPr>
          <a:xfrm>
            <a:off x="381000" y="2236207"/>
            <a:ext cx="611207" cy="1015663"/>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10</a:t>
            </a:r>
          </a:p>
          <a:p>
            <a:pPr algn="l"/>
            <a:r>
              <a:rPr lang="en-US" sz="2000" b="1" dirty="0" smtClean="0">
                <a:latin typeface="Courier New" pitchFamily="49" charset="0"/>
                <a:cs typeface="Courier New" pitchFamily="49" charset="0"/>
              </a:rPr>
              <a:t>11</a:t>
            </a:r>
          </a:p>
          <a:p>
            <a:pPr algn="l"/>
            <a:r>
              <a:rPr lang="en-US" sz="2000" b="1" dirty="0" smtClean="0">
                <a:latin typeface="Courier New" pitchFamily="49" charset="0"/>
                <a:cs typeface="Courier New" pitchFamily="49" charset="0"/>
              </a:rPr>
              <a:t>12</a:t>
            </a:r>
          </a:p>
        </p:txBody>
      </p:sp>
      <p:sp>
        <p:nvSpPr>
          <p:cNvPr id="11" name="Rectangle 10"/>
          <p:cNvSpPr/>
          <p:nvPr/>
        </p:nvSpPr>
        <p:spPr bwMode="auto">
          <a:xfrm>
            <a:off x="2743201" y="245177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2" name="TextBox 11"/>
          <p:cNvSpPr txBox="1"/>
          <p:nvPr/>
        </p:nvSpPr>
        <p:spPr>
          <a:xfrm>
            <a:off x="381000" y="5594960"/>
            <a:ext cx="496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38</a:t>
            </a:r>
          </a:p>
        </p:txBody>
      </p:sp>
      <p:sp>
        <p:nvSpPr>
          <p:cNvPr id="13" name="TextBox 12"/>
          <p:cNvSpPr txBox="1"/>
          <p:nvPr/>
        </p:nvSpPr>
        <p:spPr>
          <a:xfrm>
            <a:off x="2183688" y="336617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a:t>
            </a:r>
            <a:endParaRPr lang="en-US" b="1" baseline="30000" dirty="0" smtClean="0">
              <a:solidFill>
                <a:schemeClr val="bg1"/>
              </a:solidFill>
              <a:latin typeface="Courier New" pitchFamily="49" charset="0"/>
              <a:cs typeface="Courier New" pitchFamily="49" charset="0"/>
            </a:endParaRPr>
          </a:p>
        </p:txBody>
      </p:sp>
      <p:cxnSp>
        <p:nvCxnSpPr>
          <p:cNvPr id="14" name="Straight Arrow Connector 13"/>
          <p:cNvCxnSpPr>
            <a:stCxn id="11" idx="1"/>
          </p:cNvCxnSpPr>
          <p:nvPr/>
        </p:nvCxnSpPr>
        <p:spPr bwMode="auto">
          <a:xfrm rot="10800000">
            <a:off x="2057405" y="2185070"/>
            <a:ext cx="685796" cy="4953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11" idx="1"/>
            <a:endCxn id="7" idx="3"/>
          </p:cNvCxnSpPr>
          <p:nvPr/>
        </p:nvCxnSpPr>
        <p:spPr bwMode="auto">
          <a:xfrm rot="10800000">
            <a:off x="1981201" y="2680370"/>
            <a:ext cx="762001"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1"/>
          </p:cNvCxnSpPr>
          <p:nvPr/>
        </p:nvCxnSpPr>
        <p:spPr bwMode="auto">
          <a:xfrm rot="10800000" flipV="1">
            <a:off x="2057405" y="2680370"/>
            <a:ext cx="685796" cy="3429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1" idx="1"/>
          </p:cNvCxnSpPr>
          <p:nvPr/>
        </p:nvCxnSpPr>
        <p:spPr bwMode="auto">
          <a:xfrm rot="10800000" flipV="1">
            <a:off x="1981201" y="2680370"/>
            <a:ext cx="762001" cy="91663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969066" y="245177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0x10</a:t>
            </a:r>
            <a:endParaRPr lang="en-US" sz="2000" b="1" baseline="30000" dirty="0" smtClean="0">
              <a:solidFill>
                <a:schemeClr val="bg1"/>
              </a:solidFill>
              <a:latin typeface="+mn-lt"/>
              <a:cs typeface="Courier New" pitchFamily="49" charset="0"/>
            </a:endParaRPr>
          </a:p>
        </p:txBody>
      </p:sp>
      <p:sp>
        <p:nvSpPr>
          <p:cNvPr id="19" name="TextBox 18"/>
          <p:cNvSpPr txBox="1"/>
          <p:nvPr/>
        </p:nvSpPr>
        <p:spPr>
          <a:xfrm>
            <a:off x="3983236" y="2451770"/>
            <a:ext cx="741164"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0x11</a:t>
            </a:r>
            <a:endParaRPr lang="en-US" sz="2000" b="1" baseline="30000" dirty="0" smtClean="0">
              <a:solidFill>
                <a:schemeClr val="bg1"/>
              </a:solidFill>
              <a:latin typeface="+mn-lt"/>
              <a:cs typeface="Courier New" pitchFamily="49" charset="0"/>
            </a:endParaRPr>
          </a:p>
        </p:txBody>
      </p:sp>
      <p:sp>
        <p:nvSpPr>
          <p:cNvPr id="20" name="TextBox 19"/>
          <p:cNvSpPr txBox="1"/>
          <p:nvPr/>
        </p:nvSpPr>
        <p:spPr>
          <a:xfrm>
            <a:off x="3969065" y="245177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0x12</a:t>
            </a:r>
            <a:endParaRPr lang="en-US" sz="2000" b="1" baseline="30000" dirty="0" smtClean="0">
              <a:solidFill>
                <a:schemeClr val="bg1"/>
              </a:solidFill>
              <a:latin typeface="+mn-lt"/>
              <a:cs typeface="Courier New" pitchFamily="49" charset="0"/>
            </a:endParaRPr>
          </a:p>
        </p:txBody>
      </p:sp>
      <p:sp>
        <p:nvSpPr>
          <p:cNvPr id="21" name="TextBox 20"/>
          <p:cNvSpPr txBox="1"/>
          <p:nvPr/>
        </p:nvSpPr>
        <p:spPr>
          <a:xfrm>
            <a:off x="3969065" y="245177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0x13</a:t>
            </a:r>
            <a:endParaRPr lang="en-US" sz="2000" b="1" baseline="30000" dirty="0" smtClean="0">
              <a:solidFill>
                <a:schemeClr val="bg1"/>
              </a:solidFill>
              <a:latin typeface="+mn-lt"/>
              <a:cs typeface="Courier New" pitchFamily="49" charset="0"/>
            </a:endParaRPr>
          </a:p>
        </p:txBody>
      </p:sp>
      <p:sp>
        <p:nvSpPr>
          <p:cNvPr id="22" name="TextBox 21"/>
          <p:cNvSpPr txBox="1"/>
          <p:nvPr/>
        </p:nvSpPr>
        <p:spPr>
          <a:xfrm>
            <a:off x="1600200" y="210887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a</a:t>
            </a:r>
            <a:endParaRPr lang="en-US" b="1" baseline="30000" dirty="0" smtClean="0">
              <a:solidFill>
                <a:schemeClr val="bg1"/>
              </a:solidFill>
              <a:latin typeface="Courier New" pitchFamily="49" charset="0"/>
              <a:cs typeface="Courier New" pitchFamily="49" charset="0"/>
            </a:endParaRPr>
          </a:p>
        </p:txBody>
      </p:sp>
      <p:sp>
        <p:nvSpPr>
          <p:cNvPr id="23" name="TextBox 22"/>
          <p:cNvSpPr txBox="1"/>
          <p:nvPr/>
        </p:nvSpPr>
        <p:spPr>
          <a:xfrm>
            <a:off x="1600200" y="245177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b</a:t>
            </a:r>
            <a:endParaRPr lang="en-US" b="1" baseline="30000" dirty="0" smtClean="0">
              <a:solidFill>
                <a:schemeClr val="bg1"/>
              </a:solidFill>
              <a:latin typeface="Courier New" pitchFamily="49" charset="0"/>
              <a:cs typeface="Courier New" pitchFamily="49" charset="0"/>
            </a:endParaRPr>
          </a:p>
        </p:txBody>
      </p:sp>
      <p:sp>
        <p:nvSpPr>
          <p:cNvPr id="24" name="TextBox 23"/>
          <p:cNvSpPr txBox="1"/>
          <p:nvPr/>
        </p:nvSpPr>
        <p:spPr>
          <a:xfrm>
            <a:off x="1600200" y="2790205"/>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c</a:t>
            </a:r>
            <a:endParaRPr lang="en-US" b="1" baseline="30000" dirty="0" smtClean="0">
              <a:solidFill>
                <a:schemeClr val="bg1"/>
              </a:solidFill>
              <a:latin typeface="Courier New" pitchFamily="49" charset="0"/>
              <a:cs typeface="Courier New" pitchFamily="49" charset="0"/>
            </a:endParaRPr>
          </a:p>
        </p:txBody>
      </p:sp>
      <p:sp>
        <p:nvSpPr>
          <p:cNvPr id="25" name="TextBox 24"/>
          <p:cNvSpPr txBox="1"/>
          <p:nvPr/>
        </p:nvSpPr>
        <p:spPr>
          <a:xfrm>
            <a:off x="381000" y="3251871"/>
            <a:ext cx="611207" cy="102870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13</a:t>
            </a:r>
          </a:p>
          <a:p>
            <a:pPr algn="l"/>
            <a:endParaRPr lang="en-US" sz="2000" b="1" dirty="0" smtClean="0">
              <a:latin typeface="Courier New" pitchFamily="49" charset="0"/>
              <a:cs typeface="Courier New" pitchFamily="49" charset="0"/>
            </a:endParaRPr>
          </a:p>
          <a:p>
            <a:pPr algn="l"/>
            <a:r>
              <a:rPr lang="en-US" sz="2000" b="1" dirty="0" smtClean="0">
                <a:latin typeface="Courier New" pitchFamily="49" charset="0"/>
                <a:cs typeface="Courier New" pitchFamily="49" charset="0"/>
              </a:rPr>
              <a:t>17</a:t>
            </a:r>
          </a:p>
        </p:txBody>
      </p:sp>
      <p:sp>
        <p:nvSpPr>
          <p:cNvPr id="26" name="TextBox 25"/>
          <p:cNvSpPr txBox="1"/>
          <p:nvPr/>
        </p:nvSpPr>
        <p:spPr>
          <a:xfrm>
            <a:off x="3969066" y="245177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0x17</a:t>
            </a:r>
            <a:endParaRPr lang="en-US" sz="2000" b="1" baseline="30000" dirty="0" smtClean="0">
              <a:solidFill>
                <a:schemeClr val="bg1"/>
              </a:solidFill>
              <a:latin typeface="+mn-lt"/>
              <a:cs typeface="Courier New" pitchFamily="49" charset="0"/>
            </a:endParaRPr>
          </a:p>
        </p:txBody>
      </p:sp>
      <p:sp>
        <p:nvSpPr>
          <p:cNvPr id="27" name="TextBox 26"/>
          <p:cNvSpPr txBox="1"/>
          <p:nvPr/>
        </p:nvSpPr>
        <p:spPr>
          <a:xfrm>
            <a:off x="888384" y="104082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sp>
        <p:nvSpPr>
          <p:cNvPr id="28" name="TextBox 27"/>
          <p:cNvSpPr txBox="1"/>
          <p:nvPr/>
        </p:nvSpPr>
        <p:spPr>
          <a:xfrm>
            <a:off x="2362200" y="155636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registers</a:t>
            </a:r>
          </a:p>
        </p:txBody>
      </p:sp>
      <p:sp>
        <p:nvSpPr>
          <p:cNvPr id="29" name="Rectangle 28"/>
          <p:cNvSpPr/>
          <p:nvPr/>
        </p:nvSpPr>
        <p:spPr>
          <a:xfrm>
            <a:off x="4359892" y="3554438"/>
            <a:ext cx="424215" cy="461665"/>
          </a:xfrm>
          <a:prstGeom prst="rect">
            <a:avLst/>
          </a:prstGeom>
        </p:spPr>
        <p:txBody>
          <a:bodyPr wrap="none">
            <a:spAutoFit/>
          </a:bodyPr>
          <a:lstStyle/>
          <a:p>
            <a:r>
              <a:rPr lang="en-US" dirty="0" smtClean="0">
                <a:solidFill>
                  <a:schemeClr val="bg1"/>
                </a:solidFill>
              </a:rPr>
              <a:t>id</a:t>
            </a:r>
            <a:endParaRPr lang="en-US" dirty="0"/>
          </a:p>
        </p:txBody>
      </p:sp>
      <p:sp>
        <p:nvSpPr>
          <p:cNvPr id="30" name="Rectangle 29"/>
          <p:cNvSpPr/>
          <p:nvPr/>
        </p:nvSpPr>
        <p:spPr bwMode="auto">
          <a:xfrm>
            <a:off x="990600" y="553787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1" name="Arc 30"/>
          <p:cNvSpPr/>
          <p:nvPr/>
        </p:nvSpPr>
        <p:spPr bwMode="auto">
          <a:xfrm rot="10062698">
            <a:off x="294257" y="2273478"/>
            <a:ext cx="1219651" cy="3612503"/>
          </a:xfrm>
          <a:prstGeom prst="arc">
            <a:avLst>
              <a:gd name="adj1" fmla="val 16891613"/>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3" name="Group 61"/>
          <p:cNvGrpSpPr/>
          <p:nvPr/>
        </p:nvGrpSpPr>
        <p:grpSpPr>
          <a:xfrm>
            <a:off x="500828" y="2148488"/>
            <a:ext cx="1480372" cy="3389382"/>
            <a:chOff x="500828" y="1792218"/>
            <a:chExt cx="1480372" cy="3389382"/>
          </a:xfrm>
        </p:grpSpPr>
        <p:sp>
          <p:nvSpPr>
            <p:cNvPr id="33" name="Arc 32"/>
            <p:cNvSpPr/>
            <p:nvPr/>
          </p:nvSpPr>
          <p:spPr bwMode="auto">
            <a:xfrm rot="10062698">
              <a:off x="500828" y="1792218"/>
              <a:ext cx="1219651" cy="3297364"/>
            </a:xfrm>
            <a:prstGeom prst="arc">
              <a:avLst>
                <a:gd name="adj1" fmla="val 17247639"/>
                <a:gd name="adj2" fmla="val 5880114"/>
              </a:avLst>
            </a:prstGeom>
            <a:ln>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4" name="Rectangle 33"/>
            <p:cNvSpPr/>
            <p:nvPr/>
          </p:nvSpPr>
          <p:spPr bwMode="auto">
            <a:xfrm>
              <a:off x="990600" y="472440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base</a:t>
              </a:r>
            </a:p>
          </p:txBody>
        </p:sp>
        <p:sp>
          <p:nvSpPr>
            <p:cNvPr id="35" name="Rectangle 34"/>
            <p:cNvSpPr/>
            <p:nvPr/>
          </p:nvSpPr>
          <p:spPr bwMode="auto">
            <a:xfrm>
              <a:off x="990600" y="426720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bound</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6" name="Arc 35"/>
            <p:cNvSpPr/>
            <p:nvPr/>
          </p:nvSpPr>
          <p:spPr bwMode="auto">
            <a:xfrm rot="10062698">
              <a:off x="708938" y="2938840"/>
              <a:ext cx="677138" cy="1368975"/>
            </a:xfrm>
            <a:prstGeom prst="arc">
              <a:avLst>
                <a:gd name="adj1" fmla="val 17247639"/>
                <a:gd name="adj2" fmla="val 5880114"/>
              </a:avLst>
            </a:prstGeom>
            <a:ln>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grpSp>
        <p:nvGrpSpPr>
          <p:cNvPr id="32" name="Group 59"/>
          <p:cNvGrpSpPr/>
          <p:nvPr/>
        </p:nvGrpSpPr>
        <p:grpSpPr>
          <a:xfrm>
            <a:off x="1981200" y="1956470"/>
            <a:ext cx="1752600" cy="1524000"/>
            <a:chOff x="1981200" y="1600200"/>
            <a:chExt cx="1752600" cy="1524000"/>
          </a:xfrm>
        </p:grpSpPr>
        <p:sp>
          <p:nvSpPr>
            <p:cNvPr id="38" name="Rectangle 37"/>
            <p:cNvSpPr/>
            <p:nvPr/>
          </p:nvSpPr>
          <p:spPr bwMode="auto">
            <a:xfrm>
              <a:off x="2743200" y="160020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base</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9" name="Rectangle 38"/>
            <p:cNvSpPr/>
            <p:nvPr/>
          </p:nvSpPr>
          <p:spPr bwMode="auto">
            <a:xfrm>
              <a:off x="2743200" y="266700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bound</a:t>
              </a:r>
            </a:p>
          </p:txBody>
        </p:sp>
        <p:cxnSp>
          <p:nvCxnSpPr>
            <p:cNvPr id="40" name="Straight Arrow Connector 39"/>
            <p:cNvCxnSpPr>
              <a:stCxn id="39" idx="1"/>
            </p:cNvCxnSpPr>
            <p:nvPr/>
          </p:nvCxnSpPr>
          <p:spPr bwMode="auto">
            <a:xfrm rot="10800000">
              <a:off x="1981200" y="2895600"/>
              <a:ext cx="7620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bwMode="auto">
            <a:xfrm rot="10800000">
              <a:off x="1981200" y="1752600"/>
              <a:ext cx="7620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42" name="&quot;No&quot; Symbol 41"/>
          <p:cNvSpPr/>
          <p:nvPr/>
        </p:nvSpPr>
        <p:spPr bwMode="auto">
          <a:xfrm>
            <a:off x="2057400" y="2947070"/>
            <a:ext cx="685800" cy="685800"/>
          </a:xfrm>
          <a:prstGeom prst="noSmoking">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43" name="Rectangle 42"/>
          <p:cNvSpPr/>
          <p:nvPr/>
        </p:nvSpPr>
        <p:spPr bwMode="auto">
          <a:xfrm>
            <a:off x="990600" y="462347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bound</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44" name="Rectangle 43"/>
          <p:cNvSpPr/>
          <p:nvPr/>
        </p:nvSpPr>
        <p:spPr bwMode="auto">
          <a:xfrm>
            <a:off x="990600" y="508067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base</a:t>
            </a:r>
          </a:p>
        </p:txBody>
      </p:sp>
      <p:sp>
        <p:nvSpPr>
          <p:cNvPr id="45" name="Title 1"/>
          <p:cNvSpPr txBox="1">
            <a:spLocks/>
          </p:cNvSpPr>
          <p:nvPr/>
        </p:nvSpPr>
        <p:spPr bwMode="auto">
          <a:xfrm>
            <a:off x="304800" y="152400"/>
            <a:ext cx="853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780000"/>
                </a:solidFill>
                <a:effectLst/>
                <a:uLnTx/>
                <a:uFillTx/>
                <a:latin typeface="+mj-lt"/>
                <a:ea typeface="+mj-ea"/>
                <a:cs typeface="+mj-cs"/>
              </a:rPr>
              <a:t>Pointer Based Checking: </a:t>
            </a:r>
            <a:r>
              <a:rPr lang="en-US" sz="3200" kern="0" dirty="0" smtClean="0">
                <a:solidFill>
                  <a:srgbClr val="780000"/>
                </a:solidFill>
                <a:latin typeface="+mj-lt"/>
                <a:ea typeface="+mj-ea"/>
                <a:cs typeface="+mj-cs"/>
              </a:rPr>
              <a:t>Spatial Safety</a:t>
            </a:r>
            <a:endParaRPr kumimoji="0" lang="en-US" sz="3200" b="0" i="0" u="none" strike="noStrike" kern="0" cap="none" spc="0" normalizeH="0" baseline="0" noProof="0" dirty="0">
              <a:ln>
                <a:noFill/>
              </a:ln>
              <a:solidFill>
                <a:srgbClr val="780000"/>
              </a:solidFill>
              <a:effectLst/>
              <a:uLnTx/>
              <a:uFillTx/>
              <a:latin typeface="+mj-lt"/>
              <a:ea typeface="+mj-ea"/>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09484E-6 -7.04356E-7 L 2.09484E-6 0.1557 " pathEditMode="relative" ptsTypes="AA">
                                      <p:cBhvr>
                                        <p:cTn id="10" dur="1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4.67952E-6 -1.57553E-7 L 0.1876 -0.44486 " pathEditMode="relative" rAng="0" ptsTypes="AA">
                                      <p:cBhvr>
                                        <p:cTn id="18" dur="500" fill="hold"/>
                                        <p:tgtEl>
                                          <p:spTgt spid="44"/>
                                        </p:tgtEl>
                                        <p:attrNameLst>
                                          <p:attrName>ppt_x</p:attrName>
                                          <p:attrName>ppt_y</p:attrName>
                                        </p:attrNameLst>
                                      </p:cBhvr>
                                      <p:rCtr x="9400" y="-22200"/>
                                    </p:animMotion>
                                  </p:childTnLst>
                                </p:cTn>
                              </p:par>
                              <p:par>
                                <p:cTn id="19" presetID="0" presetClass="path" presetSubtype="0" accel="50000" decel="50000" fill="hold" grpId="0" nodeType="withEffect">
                                  <p:stCondLst>
                                    <p:cond delay="0"/>
                                  </p:stCondLst>
                                  <p:childTnLst>
                                    <p:animMotion origin="layout" path="M 0.00417 -2.96571E-7 L 0.1876 -0.21131 " pathEditMode="relative" rAng="0" ptsTypes="AA">
                                      <p:cBhvr>
                                        <p:cTn id="20" dur="500" fill="hold"/>
                                        <p:tgtEl>
                                          <p:spTgt spid="43"/>
                                        </p:tgtEl>
                                        <p:attrNameLst>
                                          <p:attrName>ppt_x</p:attrName>
                                          <p:attrName>ppt_y</p:attrName>
                                        </p:attrNameLst>
                                      </p:cBhvr>
                                      <p:rCtr x="9200" y="-10600"/>
                                    </p:animMotion>
                                  </p:childTnLst>
                                </p:cTn>
                              </p:par>
                            </p:childTnLst>
                          </p:cTn>
                        </p:par>
                        <p:par>
                          <p:cTn id="21" fill="hold">
                            <p:stCondLst>
                              <p:cond delay="500"/>
                            </p:stCondLst>
                            <p:childTnLst>
                              <p:par>
                                <p:cTn id="22" presetID="1" presetClass="exit" presetSubtype="0" fill="hold" grpId="2" nodeType="afterEffect">
                                  <p:stCondLst>
                                    <p:cond delay="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
                            </p:stCondLst>
                            <p:childTnLst>
                              <p:par>
                                <p:cTn id="25" presetID="1" presetClass="exit" presetSubtype="0" fill="hold" grpId="2" nodeType="after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00834 0.16126 L -0.01042 0.37766 " pathEditMode="relative" rAng="0" ptsTypes="AA">
                                      <p:cBhvr>
                                        <p:cTn id="33" dur="500" fill="hold"/>
                                        <p:tgtEl>
                                          <p:spTgt spid="4"/>
                                        </p:tgtEl>
                                        <p:attrNameLst>
                                          <p:attrName>ppt_x</p:attrName>
                                          <p:attrName>ppt_y</p:attrName>
                                        </p:attrNameLst>
                                      </p:cBhvr>
                                      <p:rCtr x="-100" y="10800"/>
                                    </p:animMotion>
                                  </p:childTnLst>
                                </p:cTn>
                              </p:par>
                              <p:par>
                                <p:cTn id="34" presetID="6" presetClass="emph" presetSubtype="0" fill="hold" nodeType="withEffect">
                                  <p:stCondLst>
                                    <p:cond delay="0"/>
                                  </p:stCondLst>
                                  <p:childTnLst>
                                    <p:animScale>
                                      <p:cBhvr>
                                        <p:cTn id="35" dur="500" fill="hold"/>
                                        <p:tgtEl>
                                          <p:spTgt spid="4"/>
                                        </p:tgtEl>
                                      </p:cBhvr>
                                      <p:by x="100000" y="325000"/>
                                    </p:animScale>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par>
                          <p:cTn id="65" fill="hold">
                            <p:stCondLst>
                              <p:cond delay="0"/>
                            </p:stCondLst>
                            <p:childTnLst>
                              <p:par>
                                <p:cTn id="66" presetID="6" presetClass="entr" presetSubtype="32"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circle(out)">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19" grpId="0"/>
      <p:bldP spid="22" grpId="0"/>
      <p:bldP spid="23" grpId="0"/>
      <p:bldP spid="24" grpId="0"/>
      <p:bldP spid="42" grpId="0" animBg="1"/>
      <p:bldP spid="43" grpId="0" animBg="1"/>
      <p:bldP spid="43" grpId="1" animBg="1"/>
      <p:bldP spid="43" grpId="2" animBg="1"/>
      <p:bldP spid="44" grpId="0" animBg="1"/>
      <p:bldP spid="44" grpId="1" animBg="1"/>
      <p:bldP spid="4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5257800" cy="5257800"/>
          </a:xfrm>
        </p:spPr>
        <p:txBody>
          <a:bodyPr/>
          <a:lstStyle/>
          <a:p>
            <a:r>
              <a:rPr lang="en-US" b="1" dirty="0" smtClean="0">
                <a:solidFill>
                  <a:schemeClr val="accent2"/>
                </a:solidFill>
              </a:rPr>
              <a:t>Registers</a:t>
            </a:r>
          </a:p>
          <a:p>
            <a:r>
              <a:rPr lang="en-US" dirty="0" smtClean="0"/>
              <a:t>For memory: </a:t>
            </a:r>
            <a:r>
              <a:rPr lang="en-US" b="1" dirty="0" smtClean="0">
                <a:solidFill>
                  <a:schemeClr val="accent2"/>
                </a:solidFill>
              </a:rPr>
              <a:t>hash table</a:t>
            </a:r>
          </a:p>
          <a:p>
            <a:pPr lvl="1"/>
            <a:r>
              <a:rPr lang="en-US" dirty="0" smtClean="0"/>
              <a:t>Tagged, open hashing</a:t>
            </a:r>
          </a:p>
          <a:p>
            <a:pPr lvl="1"/>
            <a:r>
              <a:rPr lang="en-US" dirty="0" smtClean="0"/>
              <a:t>Fast hash function (bitmask) </a:t>
            </a:r>
          </a:p>
          <a:p>
            <a:pPr lvl="1"/>
            <a:r>
              <a:rPr lang="en-US" dirty="0" smtClean="0"/>
              <a:t>Nine x86 instructions </a:t>
            </a:r>
          </a:p>
          <a:p>
            <a:pPr lvl="2"/>
            <a:r>
              <a:rPr lang="en-US" dirty="0" smtClean="0"/>
              <a:t>Shift, mask, multiply, add, </a:t>
            </a:r>
            <a:br>
              <a:rPr lang="en-US" dirty="0" smtClean="0"/>
            </a:br>
            <a:r>
              <a:rPr lang="en-US" dirty="0" smtClean="0"/>
              <a:t>three loads, </a:t>
            </a:r>
            <a:r>
              <a:rPr lang="en-US" dirty="0" err="1" smtClean="0"/>
              <a:t>cmp</a:t>
            </a:r>
            <a:r>
              <a:rPr lang="en-US" dirty="0" smtClean="0"/>
              <a:t>, branch</a:t>
            </a:r>
          </a:p>
          <a:p>
            <a:r>
              <a:rPr lang="en-US" dirty="0" smtClean="0">
                <a:solidFill>
                  <a:srgbClr val="000000"/>
                </a:solidFill>
              </a:rPr>
              <a:t>Alternative: </a:t>
            </a:r>
            <a:r>
              <a:rPr lang="en-US" b="1" dirty="0" smtClean="0">
                <a:solidFill>
                  <a:schemeClr val="accent2"/>
                </a:solidFill>
              </a:rPr>
              <a:t>shadow space</a:t>
            </a:r>
          </a:p>
          <a:p>
            <a:pPr lvl="1"/>
            <a:r>
              <a:rPr lang="en-US" dirty="0" smtClean="0"/>
              <a:t>No collisions </a:t>
            </a:r>
            <a:r>
              <a:rPr lang="en-US" dirty="0" err="1" smtClean="0">
                <a:latin typeface="Wingdings"/>
                <a:ea typeface="Wingdings"/>
                <a:cs typeface="Wingdings"/>
              </a:rPr>
              <a:t></a:t>
            </a:r>
            <a:r>
              <a:rPr lang="en-US" dirty="0" smtClean="0">
                <a:ea typeface="Wingdings"/>
                <a:cs typeface="Wingdings"/>
              </a:rPr>
              <a:t> e</a:t>
            </a:r>
            <a:r>
              <a:rPr lang="en-US" dirty="0" smtClean="0"/>
              <a:t>liminates tag</a:t>
            </a:r>
          </a:p>
          <a:p>
            <a:pPr lvl="1"/>
            <a:r>
              <a:rPr lang="en-US" dirty="0" smtClean="0"/>
              <a:t>Reduce memory footprint</a:t>
            </a:r>
          </a:p>
          <a:p>
            <a:pPr lvl="1"/>
            <a:r>
              <a:rPr lang="en-US" dirty="0" smtClean="0"/>
              <a:t>Five x86 instructions</a:t>
            </a:r>
          </a:p>
          <a:p>
            <a:pPr lvl="2"/>
            <a:r>
              <a:rPr lang="en-US" dirty="0" smtClean="0"/>
              <a:t>Shift, mask, add, two loads</a:t>
            </a:r>
          </a:p>
          <a:p>
            <a:pPr lvl="2"/>
            <a:endParaRPr lang="en-US" dirty="0" smtClean="0"/>
          </a:p>
        </p:txBody>
      </p:sp>
      <p:sp>
        <p:nvSpPr>
          <p:cNvPr id="5" name="Footer Placeholder 4"/>
          <p:cNvSpPr>
            <a:spLocks noGrp="1"/>
          </p:cNvSpPr>
          <p:nvPr>
            <p:ph type="ftr" sz="quarter" idx="4294967295"/>
          </p:nvPr>
        </p:nvSpPr>
        <p:spPr>
          <a:xfrm>
            <a:off x="3429000" y="6400800"/>
            <a:ext cx="3886200" cy="457200"/>
          </a:xfrm>
          <a:prstGeom prst="rect">
            <a:avLst/>
          </a:prstGeom>
        </p:spPr>
        <p:txBody>
          <a:bodyPr/>
          <a:lstStyle/>
          <a:p>
            <a:r>
              <a:rPr lang="en-US" dirty="0" smtClean="0"/>
              <a:t>SoftBound – Santosh Nagarakatte – PLDI 2009</a:t>
            </a:r>
            <a:endParaRPr lang="en-US" dirty="0"/>
          </a:p>
        </p:txBody>
      </p:sp>
      <p:sp>
        <p:nvSpPr>
          <p:cNvPr id="2" name="Title 1"/>
          <p:cNvSpPr>
            <a:spLocks noGrp="1"/>
          </p:cNvSpPr>
          <p:nvPr>
            <p:ph type="title"/>
          </p:nvPr>
        </p:nvSpPr>
        <p:spPr/>
        <p:txBody>
          <a:bodyPr/>
          <a:lstStyle/>
          <a:p>
            <a:r>
              <a:rPr lang="en-US" dirty="0" smtClean="0"/>
              <a:t>SoftBound Base/Bound Storage</a:t>
            </a:r>
            <a:endParaRPr lang="en-US" dirty="0"/>
          </a:p>
        </p:txBody>
      </p:sp>
      <p:grpSp>
        <p:nvGrpSpPr>
          <p:cNvPr id="16" name="Group 15"/>
          <p:cNvGrpSpPr/>
          <p:nvPr/>
        </p:nvGrpSpPr>
        <p:grpSpPr>
          <a:xfrm>
            <a:off x="6339510" y="3429000"/>
            <a:ext cx="2057400" cy="2857500"/>
            <a:chOff x="5715000" y="3543300"/>
            <a:chExt cx="2057400" cy="2857500"/>
          </a:xfrm>
        </p:grpSpPr>
        <p:sp>
          <p:nvSpPr>
            <p:cNvPr id="12" name="Rectangle 11"/>
            <p:cNvSpPr/>
            <p:nvPr/>
          </p:nvSpPr>
          <p:spPr bwMode="auto">
            <a:xfrm>
              <a:off x="5715000" y="3543300"/>
              <a:ext cx="2057400" cy="2857500"/>
            </a:xfrm>
            <a:prstGeom prst="rect">
              <a:avLst/>
            </a:prstGeom>
            <a:solidFill>
              <a:schemeClr val="accent2">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5400" dirty="0" smtClean="0">
                  <a:solidFill>
                    <a:schemeClr val="bg1">
                      <a:lumMod val="65000"/>
                    </a:schemeClr>
                  </a:solidFill>
                  <a:latin typeface="Arial" charset="0"/>
                  <a:ea typeface="ＭＳ Ｐゴシック" pitchFamily="32" charset="-128"/>
                </a:rPr>
                <a:t>Shado</a:t>
              </a:r>
              <a:r>
                <a:rPr lang="en-US" sz="6600" dirty="0" smtClean="0">
                  <a:solidFill>
                    <a:schemeClr val="bg1">
                      <a:lumMod val="65000"/>
                    </a:schemeClr>
                  </a:solidFill>
                  <a:latin typeface="Arial" charset="0"/>
                  <a:ea typeface="ＭＳ Ｐゴシック" pitchFamily="32" charset="-128"/>
                </a:rPr>
                <a:t>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lumMod val="65000"/>
                    </a:schemeClr>
                  </a:solidFill>
                  <a:effectLst/>
                  <a:latin typeface="Arial" charset="0"/>
                  <a:ea typeface="ＭＳ Ｐゴシック" pitchFamily="32" charset="-128"/>
                </a:rPr>
                <a:t>Space</a:t>
              </a:r>
            </a:p>
          </p:txBody>
        </p:sp>
        <p:sp>
          <p:nvSpPr>
            <p:cNvPr id="14" name="Rectangle 13"/>
            <p:cNvSpPr/>
            <p:nvPr/>
          </p:nvSpPr>
          <p:spPr bwMode="auto">
            <a:xfrm>
              <a:off x="6743700" y="5029200"/>
              <a:ext cx="10287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bound</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5" name="Rectangle 14"/>
            <p:cNvSpPr/>
            <p:nvPr/>
          </p:nvSpPr>
          <p:spPr bwMode="auto">
            <a:xfrm>
              <a:off x="5715000" y="5029200"/>
              <a:ext cx="10287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base</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grpSp>
        <p:nvGrpSpPr>
          <p:cNvPr id="19" name="Group 18"/>
          <p:cNvGrpSpPr/>
          <p:nvPr/>
        </p:nvGrpSpPr>
        <p:grpSpPr>
          <a:xfrm>
            <a:off x="5768008" y="914400"/>
            <a:ext cx="2842592" cy="2400300"/>
            <a:chOff x="5768008" y="914400"/>
            <a:chExt cx="2842592" cy="2400300"/>
          </a:xfrm>
        </p:grpSpPr>
        <p:sp>
          <p:nvSpPr>
            <p:cNvPr id="7" name="Rectangle 6"/>
            <p:cNvSpPr/>
            <p:nvPr/>
          </p:nvSpPr>
          <p:spPr bwMode="auto">
            <a:xfrm>
              <a:off x="5768009" y="914400"/>
              <a:ext cx="2842591" cy="2400300"/>
            </a:xfrm>
            <a:prstGeom prst="rect">
              <a:avLst/>
            </a:prstGeom>
            <a:solidFill>
              <a:schemeClr val="accent2">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600" dirty="0" smtClean="0">
                  <a:solidFill>
                    <a:schemeClr val="bg1">
                      <a:lumMod val="65000"/>
                    </a:schemeClr>
                  </a:solidFill>
                  <a:latin typeface="Arial" charset="0"/>
                  <a:ea typeface="ＭＳ Ｐゴシック" pitchFamily="32" charset="-128"/>
                </a:rPr>
                <a:t>Hash Table</a:t>
              </a:r>
              <a:endParaRPr kumimoji="0" lang="en-US" sz="66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8" name="Rectangle 7"/>
            <p:cNvSpPr/>
            <p:nvPr/>
          </p:nvSpPr>
          <p:spPr bwMode="auto">
            <a:xfrm>
              <a:off x="5768008" y="2095500"/>
              <a:ext cx="646043" cy="480060"/>
            </a:xfrm>
            <a:prstGeom prst="rect">
              <a:avLst/>
            </a:prstGeom>
            <a:solidFill>
              <a:schemeClr val="accent3">
                <a:lumMod val="85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Arial" charset="0"/>
                  <a:ea typeface="ＭＳ Ｐゴシック" pitchFamily="32" charset="-128"/>
                </a:rPr>
                <a:t>tag</a:t>
              </a:r>
              <a:endParaRPr kumimoji="0" lang="en-US" sz="2000" b="0" i="0" u="none" strike="noStrike" cap="none" normalizeH="0" baseline="0" dirty="0" smtClean="0">
                <a:ln>
                  <a:noFill/>
                </a:ln>
                <a:solidFill>
                  <a:schemeClr val="tx1"/>
                </a:solidFill>
                <a:effectLst/>
                <a:latin typeface="Arial" charset="0"/>
                <a:ea typeface="ＭＳ Ｐゴシック" pitchFamily="32" charset="-128"/>
              </a:endParaRPr>
            </a:p>
          </p:txBody>
        </p:sp>
        <p:sp>
          <p:nvSpPr>
            <p:cNvPr id="17" name="Rectangle 16"/>
            <p:cNvSpPr/>
            <p:nvPr/>
          </p:nvSpPr>
          <p:spPr bwMode="auto">
            <a:xfrm>
              <a:off x="6415710" y="2095500"/>
              <a:ext cx="1066800"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base</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8" name="Rectangle 17"/>
            <p:cNvSpPr/>
            <p:nvPr/>
          </p:nvSpPr>
          <p:spPr bwMode="auto">
            <a:xfrm>
              <a:off x="7482510" y="2095500"/>
              <a:ext cx="1104902"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bound</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spTree>
    <p:custDataLst>
      <p:tags r:id="rId1"/>
    </p:custDataLst>
    <p:extLst>
      <p:ext uri="{BB962C8B-B14F-4D97-AF65-F5344CB8AC3E}">
        <p14:creationId xmlns:p14="http://schemas.microsoft.com/office/powerpoint/2010/main" val="14811615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 Dereference Checks</a:t>
            </a:r>
            <a:endParaRPr lang="en-US" dirty="0"/>
          </a:p>
        </p:txBody>
      </p:sp>
      <p:sp>
        <p:nvSpPr>
          <p:cNvPr id="3" name="Content Placeholder 2"/>
          <p:cNvSpPr>
            <a:spLocks noGrp="1"/>
          </p:cNvSpPr>
          <p:nvPr>
            <p:ph idx="1"/>
          </p:nvPr>
        </p:nvSpPr>
        <p:spPr>
          <a:xfrm>
            <a:off x="457200" y="1028700"/>
            <a:ext cx="8229600" cy="5257800"/>
          </a:xfrm>
        </p:spPr>
        <p:txBody>
          <a:bodyPr>
            <a:normAutofit lnSpcReduction="10000"/>
          </a:bodyPr>
          <a:lstStyle/>
          <a:p>
            <a:r>
              <a:rPr lang="en-US" dirty="0" smtClean="0"/>
              <a:t>All pointer dereferences are checked</a:t>
            </a:r>
            <a:endParaRPr lang="en-US" dirty="0" smtClean="0">
              <a:latin typeface="Lucida Console" pitchFamily="49" charset="0"/>
            </a:endParaRPr>
          </a:p>
          <a:p>
            <a:pPr lvl="1">
              <a:buNone/>
            </a:pPr>
            <a:r>
              <a:rPr lang="en-US" dirty="0" smtClean="0">
                <a:solidFill>
                  <a:schemeClr val="accent2"/>
                </a:solidFill>
                <a:latin typeface="Lucida Console" pitchFamily="49" charset="0"/>
              </a:rPr>
              <a:t>if (</a:t>
            </a:r>
            <a:r>
              <a:rPr lang="en-US" dirty="0" err="1" smtClean="0">
                <a:solidFill>
                  <a:schemeClr val="accent2"/>
                </a:solidFill>
                <a:latin typeface="Lucida Console" pitchFamily="49" charset="0"/>
              </a:rPr>
              <a:t>p</a:t>
            </a:r>
            <a:r>
              <a:rPr lang="en-US" dirty="0" smtClean="0">
                <a:solidFill>
                  <a:schemeClr val="accent2"/>
                </a:solidFill>
                <a:latin typeface="Lucida Console" pitchFamily="49" charset="0"/>
              </a:rPr>
              <a:t> &lt; </a:t>
            </a:r>
            <a:r>
              <a:rPr lang="en-US" dirty="0" err="1" smtClean="0">
                <a:solidFill>
                  <a:schemeClr val="accent2"/>
                </a:solidFill>
                <a:latin typeface="Lucida Console" pitchFamily="49" charset="0"/>
              </a:rPr>
              <a:t>p_base</a:t>
            </a:r>
            <a:r>
              <a:rPr lang="en-US" dirty="0" smtClean="0">
                <a:solidFill>
                  <a:schemeClr val="accent2"/>
                </a:solidFill>
                <a:latin typeface="Lucida Console" pitchFamily="49" charset="0"/>
              </a:rPr>
              <a:t>) abort(); </a:t>
            </a:r>
          </a:p>
          <a:p>
            <a:pPr lvl="1">
              <a:buNone/>
            </a:pPr>
            <a:r>
              <a:rPr lang="en-US" dirty="0" smtClean="0">
                <a:solidFill>
                  <a:schemeClr val="accent2"/>
                </a:solidFill>
                <a:latin typeface="Lucida Console" pitchFamily="49" charset="0"/>
              </a:rPr>
              <a:t>if (</a:t>
            </a:r>
            <a:r>
              <a:rPr lang="en-US" dirty="0" err="1" smtClean="0">
                <a:solidFill>
                  <a:schemeClr val="accent2"/>
                </a:solidFill>
                <a:latin typeface="Lucida Console" pitchFamily="49" charset="0"/>
              </a:rPr>
              <a:t>p</a:t>
            </a:r>
            <a:r>
              <a:rPr lang="en-US" dirty="0" smtClean="0">
                <a:solidFill>
                  <a:schemeClr val="accent2"/>
                </a:solidFill>
                <a:latin typeface="Lucida Console" pitchFamily="49" charset="0"/>
              </a:rPr>
              <a:t> + size &gt; </a:t>
            </a:r>
            <a:r>
              <a:rPr lang="en-US" dirty="0" err="1" smtClean="0">
                <a:solidFill>
                  <a:schemeClr val="accent2"/>
                </a:solidFill>
                <a:latin typeface="Lucida Console" pitchFamily="49" charset="0"/>
              </a:rPr>
              <a:t>p_bound</a:t>
            </a:r>
            <a:r>
              <a:rPr lang="en-US" dirty="0" smtClean="0">
                <a:solidFill>
                  <a:schemeClr val="accent2"/>
                </a:solidFill>
                <a:latin typeface="Lucida Console" pitchFamily="49" charset="0"/>
              </a:rPr>
              <a:t>) abort();</a:t>
            </a:r>
          </a:p>
          <a:p>
            <a:pPr lvl="1">
              <a:buNone/>
            </a:pPr>
            <a:r>
              <a:rPr lang="en-US" dirty="0" smtClean="0">
                <a:latin typeface="Lucida Console" pitchFamily="49" charset="0"/>
              </a:rPr>
              <a:t>value = *p;</a:t>
            </a:r>
          </a:p>
          <a:p>
            <a:pPr lvl="1">
              <a:buNone/>
            </a:pPr>
            <a:endParaRPr lang="en-US" dirty="0" smtClean="0">
              <a:solidFill>
                <a:schemeClr val="accent2"/>
              </a:solidFill>
              <a:latin typeface="Lucida Console" pitchFamily="49" charset="0"/>
            </a:endParaRPr>
          </a:p>
          <a:p>
            <a:r>
              <a:rPr lang="en-US" dirty="0" smtClean="0"/>
              <a:t>Five x86 instructions (</a:t>
            </a:r>
            <a:r>
              <a:rPr lang="en-US" dirty="0" err="1" smtClean="0"/>
              <a:t>cmp</a:t>
            </a:r>
            <a:r>
              <a:rPr lang="en-US" dirty="0" smtClean="0"/>
              <a:t>, </a:t>
            </a:r>
            <a:r>
              <a:rPr lang="en-US" dirty="0" err="1" smtClean="0"/>
              <a:t>br</a:t>
            </a:r>
            <a:r>
              <a:rPr lang="en-US" dirty="0" smtClean="0"/>
              <a:t>, add, </a:t>
            </a:r>
            <a:r>
              <a:rPr lang="en-US" dirty="0" err="1" smtClean="0"/>
              <a:t>cmp</a:t>
            </a:r>
            <a:r>
              <a:rPr lang="en-US" dirty="0" smtClean="0"/>
              <a:t>, </a:t>
            </a:r>
            <a:r>
              <a:rPr lang="en-US" dirty="0" err="1" smtClean="0"/>
              <a:t>br</a:t>
            </a:r>
            <a:r>
              <a:rPr lang="en-US" dirty="0" smtClean="0"/>
              <a:t>)</a:t>
            </a:r>
          </a:p>
          <a:p>
            <a:endParaRPr lang="en-US" dirty="0" smtClean="0"/>
          </a:p>
          <a:p>
            <a:r>
              <a:rPr lang="en-US" dirty="0" smtClean="0"/>
              <a:t>Bounds check elimination not focus</a:t>
            </a:r>
          </a:p>
          <a:p>
            <a:pPr lvl="1"/>
            <a:r>
              <a:rPr lang="en-US" dirty="0" smtClean="0"/>
              <a:t>Intra-procedural dominator based</a:t>
            </a:r>
          </a:p>
          <a:p>
            <a:pPr lvl="1"/>
            <a:r>
              <a:rPr lang="en-US" dirty="0" smtClean="0"/>
              <a:t>Previous techniques would help a lot</a:t>
            </a:r>
            <a:endParaRPr lang="en-US" dirty="0" smtClean="0">
              <a:latin typeface="Lucida Console" pitchFamily="49" charset="0"/>
            </a:endParaRPr>
          </a:p>
          <a:p>
            <a:pPr lvl="2">
              <a:buNone/>
            </a:pPr>
            <a:endParaRPr lang="en-US" dirty="0" smtClean="0">
              <a:latin typeface="Lucida Console" pitchFamily="49" charset="0"/>
            </a:endParaRPr>
          </a:p>
        </p:txBody>
      </p:sp>
      <p:sp>
        <p:nvSpPr>
          <p:cNvPr id="5" name="Footer Placeholder 4"/>
          <p:cNvSpPr>
            <a:spLocks noGrp="1"/>
          </p:cNvSpPr>
          <p:nvPr>
            <p:ph type="ftr" sz="quarter" idx="4294967295"/>
          </p:nvPr>
        </p:nvSpPr>
        <p:spPr>
          <a:xfrm>
            <a:off x="3429000" y="6400800"/>
            <a:ext cx="3886200" cy="457200"/>
          </a:xfrm>
          <a:prstGeom prst="rect">
            <a:avLst/>
          </a:prstGeom>
        </p:spPr>
        <p:txBody>
          <a:bodyPr/>
          <a:lstStyle/>
          <a:p>
            <a:pPr>
              <a:defRPr/>
            </a:pPr>
            <a:r>
              <a:rPr lang="en-US" dirty="0" smtClean="0"/>
              <a:t>SoftBound – Santosh Nagarakatte – PLDI 2009</a:t>
            </a:r>
            <a:endParaRPr lang="en-US" dirty="0"/>
          </a:p>
        </p:txBody>
      </p:sp>
      <p:sp>
        <p:nvSpPr>
          <p:cNvPr id="6" name="Rectangle 5"/>
          <p:cNvSpPr/>
          <p:nvPr/>
        </p:nvSpPr>
        <p:spPr bwMode="auto">
          <a:xfrm>
            <a:off x="800100" y="1548775"/>
            <a:ext cx="6134100" cy="914400"/>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Tree>
    <p:custDataLst>
      <p:tags r:id="rId1"/>
    </p:custDataLst>
    <p:extLst>
      <p:ext uri="{BB962C8B-B14F-4D97-AF65-F5344CB8AC3E}">
        <p14:creationId xmlns:p14="http://schemas.microsoft.com/office/powerpoint/2010/main" val="17564866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487362"/>
          </a:xfrm>
        </p:spPr>
        <p:txBody>
          <a:bodyPr>
            <a:normAutofit fontScale="90000"/>
          </a:bodyPr>
          <a:lstStyle/>
          <a:p>
            <a:r>
              <a:rPr lang="en-US" dirty="0" smtClean="0"/>
              <a:t>Pointer Creation</a:t>
            </a:r>
            <a:endParaRPr lang="en-US" dirty="0"/>
          </a:p>
        </p:txBody>
      </p:sp>
      <p:sp>
        <p:nvSpPr>
          <p:cNvPr id="6" name="Text Placeholder 5"/>
          <p:cNvSpPr>
            <a:spLocks noGrp="1"/>
          </p:cNvSpPr>
          <p:nvPr>
            <p:ph type="body" idx="1"/>
          </p:nvPr>
        </p:nvSpPr>
        <p:spPr>
          <a:xfrm>
            <a:off x="74612" y="1535113"/>
            <a:ext cx="4040188" cy="639762"/>
          </a:xfrm>
        </p:spPr>
        <p:txBody>
          <a:bodyPr/>
          <a:lstStyle/>
          <a:p>
            <a:pPr algn="ctr"/>
            <a:r>
              <a:rPr lang="en-US" sz="2800" b="0" u="sng" dirty="0" smtClean="0">
                <a:latin typeface="+mj-lt"/>
              </a:rPr>
              <a:t>Heap Objects</a:t>
            </a:r>
          </a:p>
        </p:txBody>
      </p:sp>
      <p:sp>
        <p:nvSpPr>
          <p:cNvPr id="3" name="Content Placeholder 2"/>
          <p:cNvSpPr>
            <a:spLocks noGrp="1"/>
          </p:cNvSpPr>
          <p:nvPr>
            <p:ph sz="half" idx="2"/>
          </p:nvPr>
        </p:nvSpPr>
        <p:spPr>
          <a:xfrm>
            <a:off x="457200" y="2174875"/>
            <a:ext cx="3657600" cy="3951288"/>
          </a:xfrm>
        </p:spPr>
        <p:txBody>
          <a:bodyPr/>
          <a:lstStyle/>
          <a:p>
            <a:pPr lvl="1">
              <a:buNone/>
            </a:pPr>
            <a:endParaRPr lang="en-US" dirty="0" smtClean="0">
              <a:latin typeface="Lucida Console" pitchFamily="49" charset="0"/>
            </a:endParaRPr>
          </a:p>
          <a:p>
            <a:pPr lvl="1">
              <a:buNone/>
            </a:pPr>
            <a:r>
              <a:rPr lang="en-US" sz="2400" dirty="0" smtClean="0"/>
              <a:t>p = malloc(size);</a:t>
            </a:r>
          </a:p>
          <a:p>
            <a:pPr lvl="1">
              <a:buNone/>
            </a:pPr>
            <a:r>
              <a:rPr lang="en-US" sz="2400" dirty="0" err="1" smtClean="0">
                <a:solidFill>
                  <a:schemeClr val="accent2"/>
                </a:solidFill>
              </a:rPr>
              <a:t>p_base</a:t>
            </a:r>
            <a:r>
              <a:rPr lang="en-US" sz="2400" dirty="0" smtClean="0">
                <a:solidFill>
                  <a:schemeClr val="accent2"/>
                </a:solidFill>
              </a:rPr>
              <a:t> = p;</a:t>
            </a:r>
          </a:p>
          <a:p>
            <a:pPr lvl="1">
              <a:buNone/>
            </a:pPr>
            <a:r>
              <a:rPr lang="en-US" sz="2400" dirty="0" err="1" smtClean="0">
                <a:solidFill>
                  <a:schemeClr val="accent2"/>
                </a:solidFill>
              </a:rPr>
              <a:t>p_bound</a:t>
            </a:r>
            <a:r>
              <a:rPr lang="en-US" sz="2400" dirty="0" smtClean="0">
                <a:solidFill>
                  <a:schemeClr val="accent2"/>
                </a:solidFill>
              </a:rPr>
              <a:t> = p + size;</a:t>
            </a:r>
          </a:p>
          <a:p>
            <a:pPr>
              <a:buNone/>
            </a:pPr>
            <a:endParaRPr lang="en-US" b="1" dirty="0" smtClean="0">
              <a:latin typeface="Lucida Console" pitchFamily="49" charset="0"/>
            </a:endParaRPr>
          </a:p>
          <a:p>
            <a:pPr>
              <a:buNone/>
            </a:pPr>
            <a:endParaRPr lang="en-US" dirty="0" smtClean="0">
              <a:latin typeface="Lucida Console" pitchFamily="49" charset="0"/>
            </a:endParaRPr>
          </a:p>
        </p:txBody>
      </p:sp>
      <p:sp>
        <p:nvSpPr>
          <p:cNvPr id="7" name="Text Placeholder 6"/>
          <p:cNvSpPr>
            <a:spLocks noGrp="1"/>
          </p:cNvSpPr>
          <p:nvPr>
            <p:ph type="body" sz="quarter" idx="3"/>
          </p:nvPr>
        </p:nvSpPr>
        <p:spPr>
          <a:xfrm>
            <a:off x="3962400" y="1535113"/>
            <a:ext cx="4572000" cy="639762"/>
          </a:xfrm>
        </p:spPr>
        <p:txBody>
          <a:bodyPr/>
          <a:lstStyle/>
          <a:p>
            <a:pPr algn="ctr"/>
            <a:r>
              <a:rPr lang="en-US" sz="2800" b="0" u="sng" dirty="0" smtClean="0">
                <a:latin typeface="+mj-lt"/>
              </a:rPr>
              <a:t>Stack and Global Objects</a:t>
            </a:r>
            <a:endParaRPr lang="en-US" sz="2800" b="0" u="sng" dirty="0">
              <a:latin typeface="+mj-lt"/>
            </a:endParaRPr>
          </a:p>
        </p:txBody>
      </p:sp>
      <p:sp>
        <p:nvSpPr>
          <p:cNvPr id="8" name="Content Placeholder 7"/>
          <p:cNvSpPr>
            <a:spLocks noGrp="1"/>
          </p:cNvSpPr>
          <p:nvPr>
            <p:ph sz="quarter" idx="4"/>
          </p:nvPr>
        </p:nvSpPr>
        <p:spPr>
          <a:xfrm>
            <a:off x="4191000" y="2174875"/>
            <a:ext cx="4648200" cy="3844925"/>
          </a:xfrm>
        </p:spPr>
        <p:txBody>
          <a:bodyPr/>
          <a:lstStyle/>
          <a:p>
            <a:pPr lvl="1">
              <a:buNone/>
            </a:pPr>
            <a:endParaRPr lang="en-US" sz="2400" dirty="0" smtClean="0">
              <a:latin typeface="Lucida Console" pitchFamily="49" charset="0"/>
            </a:endParaRPr>
          </a:p>
          <a:p>
            <a:pPr lvl="1">
              <a:buNone/>
            </a:pPr>
            <a:r>
              <a:rPr lang="en-US" sz="2400" dirty="0" err="1" smtClean="0"/>
              <a:t>int</a:t>
            </a:r>
            <a:r>
              <a:rPr lang="en-US" sz="2400" dirty="0" smtClean="0"/>
              <a:t> array[100];</a:t>
            </a:r>
          </a:p>
          <a:p>
            <a:pPr lvl="1">
              <a:buNone/>
            </a:pPr>
            <a:r>
              <a:rPr lang="en-US" sz="2400" dirty="0" err="1" smtClean="0"/>
              <a:t>p</a:t>
            </a:r>
            <a:r>
              <a:rPr lang="en-US" sz="2400" dirty="0" smtClean="0"/>
              <a:t> = &amp;array;</a:t>
            </a:r>
          </a:p>
          <a:p>
            <a:pPr lvl="1">
              <a:buNone/>
            </a:pPr>
            <a:r>
              <a:rPr lang="en-US" sz="2400" dirty="0" err="1" smtClean="0">
                <a:solidFill>
                  <a:schemeClr val="accent2"/>
                </a:solidFill>
              </a:rPr>
              <a:t>p_base</a:t>
            </a:r>
            <a:r>
              <a:rPr lang="en-US" sz="2400" dirty="0" smtClean="0">
                <a:solidFill>
                  <a:schemeClr val="accent2"/>
                </a:solidFill>
              </a:rPr>
              <a:t> = p;</a:t>
            </a:r>
          </a:p>
          <a:p>
            <a:pPr lvl="1">
              <a:buNone/>
            </a:pPr>
            <a:r>
              <a:rPr lang="en-US" sz="2400" dirty="0" err="1" smtClean="0">
                <a:solidFill>
                  <a:schemeClr val="accent2"/>
                </a:solidFill>
              </a:rPr>
              <a:t>p_bound</a:t>
            </a:r>
            <a:r>
              <a:rPr lang="en-US" sz="2400" dirty="0" smtClean="0">
                <a:solidFill>
                  <a:schemeClr val="accent2"/>
                </a:solidFill>
              </a:rPr>
              <a:t> = p + </a:t>
            </a:r>
            <a:r>
              <a:rPr lang="en-US" sz="2400" dirty="0" err="1" smtClean="0">
                <a:solidFill>
                  <a:schemeClr val="accent2"/>
                </a:solidFill>
              </a:rPr>
              <a:t>sizeof(array</a:t>
            </a:r>
            <a:r>
              <a:rPr lang="en-US" sz="2400" dirty="0" smtClean="0">
                <a:solidFill>
                  <a:schemeClr val="accent2"/>
                </a:solidFill>
              </a:rPr>
              <a:t>);</a:t>
            </a:r>
          </a:p>
          <a:p>
            <a:endParaRPr lang="en-US" dirty="0"/>
          </a:p>
        </p:txBody>
      </p:sp>
      <p:sp>
        <p:nvSpPr>
          <p:cNvPr id="5" name="Footer Placeholder 4"/>
          <p:cNvSpPr>
            <a:spLocks noGrp="1"/>
          </p:cNvSpPr>
          <p:nvPr>
            <p:ph type="ftr" sz="quarter" idx="4294967295"/>
          </p:nvPr>
        </p:nvSpPr>
        <p:spPr>
          <a:xfrm>
            <a:off x="3429000" y="6400800"/>
            <a:ext cx="3886200" cy="457200"/>
          </a:xfrm>
          <a:prstGeom prst="rect">
            <a:avLst/>
          </a:prstGeom>
        </p:spPr>
        <p:txBody>
          <a:bodyPr/>
          <a:lstStyle/>
          <a:p>
            <a:pPr>
              <a:defRPr/>
            </a:pPr>
            <a:r>
              <a:rPr lang="en-US" dirty="0" smtClean="0"/>
              <a:t>SoftBound – Santosh Nagarakatte – PLDI 2009</a:t>
            </a:r>
            <a:endParaRPr lang="en-US" dirty="0"/>
          </a:p>
        </p:txBody>
      </p:sp>
    </p:spTree>
    <p:extLst>
      <p:ext uri="{BB962C8B-B14F-4D97-AF65-F5344CB8AC3E}">
        <p14:creationId xmlns:p14="http://schemas.microsoft.com/office/powerpoint/2010/main" val="23808925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Base/Bound Metadata Propagation</a:t>
            </a:r>
            <a:endParaRPr lang="en-US" dirty="0"/>
          </a:p>
        </p:txBody>
      </p:sp>
      <p:sp>
        <p:nvSpPr>
          <p:cNvPr id="3" name="Content Placeholder 2"/>
          <p:cNvSpPr>
            <a:spLocks noGrp="1"/>
          </p:cNvSpPr>
          <p:nvPr>
            <p:ph idx="1"/>
          </p:nvPr>
        </p:nvSpPr>
        <p:spPr>
          <a:xfrm>
            <a:off x="457200" y="990600"/>
            <a:ext cx="8382000" cy="5257800"/>
          </a:xfrm>
        </p:spPr>
        <p:txBody>
          <a:bodyPr>
            <a:normAutofit fontScale="92500" lnSpcReduction="10000"/>
          </a:bodyPr>
          <a:lstStyle/>
          <a:p>
            <a:r>
              <a:rPr lang="en-US" dirty="0" smtClean="0"/>
              <a:t>Pointer assignments and casts</a:t>
            </a:r>
          </a:p>
          <a:p>
            <a:pPr lvl="1"/>
            <a:r>
              <a:rPr lang="en-US" dirty="0" smtClean="0"/>
              <a:t>Just propagate pointer base and bound</a:t>
            </a:r>
          </a:p>
          <a:p>
            <a:pPr lvl="1">
              <a:buNone/>
            </a:pPr>
            <a:endParaRPr lang="en-US" dirty="0" smtClean="0"/>
          </a:p>
          <a:p>
            <a:r>
              <a:rPr lang="en-US" dirty="0" smtClean="0"/>
              <a:t>Loading/storing a pointer from memory</a:t>
            </a:r>
          </a:p>
          <a:p>
            <a:pPr lvl="1"/>
            <a:r>
              <a:rPr lang="en-US" dirty="0" smtClean="0"/>
              <a:t>Loads/stores base and bound from metadata space</a:t>
            </a:r>
          </a:p>
          <a:p>
            <a:pPr lvl="1">
              <a:buNone/>
            </a:pPr>
            <a:endParaRPr lang="en-US" dirty="0" smtClean="0"/>
          </a:p>
          <a:p>
            <a:r>
              <a:rPr lang="en-US" dirty="0" smtClean="0"/>
              <a:t>Pointer arguments to a function</a:t>
            </a:r>
          </a:p>
          <a:p>
            <a:pPr lvl="1"/>
            <a:r>
              <a:rPr lang="en-US" dirty="0" smtClean="0"/>
              <a:t>Bounds passed as extra arguments (in registers)</a:t>
            </a:r>
          </a:p>
          <a:p>
            <a:pPr>
              <a:buNone/>
            </a:pPr>
            <a:r>
              <a:rPr lang="en-US" dirty="0" smtClean="0"/>
              <a:t> 	 </a:t>
            </a:r>
            <a:r>
              <a:rPr lang="en-US" dirty="0" err="1" smtClean="0"/>
              <a:t>int</a:t>
            </a:r>
            <a:r>
              <a:rPr lang="en-US" dirty="0" smtClean="0"/>
              <a:t> </a:t>
            </a:r>
            <a:r>
              <a:rPr lang="en-US" dirty="0" err="1" smtClean="0"/>
              <a:t>f(char</a:t>
            </a:r>
            <a:r>
              <a:rPr lang="en-US" dirty="0" smtClean="0"/>
              <a:t>* </a:t>
            </a:r>
            <a:r>
              <a:rPr lang="en-US" dirty="0" err="1" smtClean="0"/>
              <a:t>p</a:t>
            </a:r>
            <a:r>
              <a:rPr lang="en-US" dirty="0" smtClean="0"/>
              <a:t>) {…}</a:t>
            </a:r>
          </a:p>
          <a:p>
            <a:pPr>
              <a:buNone/>
            </a:pPr>
            <a:endParaRPr lang="en-US" dirty="0" smtClean="0"/>
          </a:p>
          <a:p>
            <a:pPr>
              <a:buNone/>
            </a:pPr>
            <a:r>
              <a:rPr lang="en-US" dirty="0" smtClean="0"/>
              <a:t>	 </a:t>
            </a:r>
            <a:r>
              <a:rPr lang="en-US" dirty="0" err="1" smtClean="0">
                <a:solidFill>
                  <a:schemeClr val="accent2"/>
                </a:solidFill>
              </a:rPr>
              <a:t>int</a:t>
            </a:r>
            <a:r>
              <a:rPr lang="en-US" dirty="0" smtClean="0">
                <a:solidFill>
                  <a:schemeClr val="accent2"/>
                </a:solidFill>
              </a:rPr>
              <a:t>  _f(char* </a:t>
            </a:r>
            <a:r>
              <a:rPr lang="en-US" dirty="0" err="1" smtClean="0">
                <a:solidFill>
                  <a:schemeClr val="accent2"/>
                </a:solidFill>
              </a:rPr>
              <a:t>p</a:t>
            </a:r>
            <a:r>
              <a:rPr lang="en-US" dirty="0" smtClean="0">
                <a:solidFill>
                  <a:schemeClr val="accent2"/>
                </a:solidFill>
              </a:rPr>
              <a:t>, void* </a:t>
            </a:r>
            <a:r>
              <a:rPr lang="en-US" dirty="0" err="1" smtClean="0">
                <a:solidFill>
                  <a:schemeClr val="accent2"/>
                </a:solidFill>
              </a:rPr>
              <a:t>p_base</a:t>
            </a:r>
            <a:r>
              <a:rPr lang="en-US" dirty="0" smtClean="0">
                <a:solidFill>
                  <a:schemeClr val="accent2"/>
                </a:solidFill>
              </a:rPr>
              <a:t>, void* </a:t>
            </a:r>
            <a:r>
              <a:rPr lang="en-US" dirty="0" err="1" smtClean="0">
                <a:solidFill>
                  <a:schemeClr val="accent2"/>
                </a:solidFill>
              </a:rPr>
              <a:t>p_bound</a:t>
            </a:r>
            <a:r>
              <a:rPr lang="en-US" dirty="0" smtClean="0">
                <a:solidFill>
                  <a:schemeClr val="accent2"/>
                </a:solidFill>
              </a:rPr>
              <a:t>)  {…}</a:t>
            </a:r>
          </a:p>
        </p:txBody>
      </p:sp>
      <p:sp>
        <p:nvSpPr>
          <p:cNvPr id="5" name="Footer Placeholder 4"/>
          <p:cNvSpPr>
            <a:spLocks noGrp="1"/>
          </p:cNvSpPr>
          <p:nvPr>
            <p:ph type="ftr" sz="quarter" idx="4294967295"/>
          </p:nvPr>
        </p:nvSpPr>
        <p:spPr>
          <a:xfrm>
            <a:off x="3429000" y="6400800"/>
            <a:ext cx="3886200" cy="457200"/>
          </a:xfrm>
          <a:prstGeom prst="rect">
            <a:avLst/>
          </a:prstGeom>
        </p:spPr>
        <p:txBody>
          <a:bodyPr/>
          <a:lstStyle/>
          <a:p>
            <a:pPr>
              <a:defRPr/>
            </a:pPr>
            <a:r>
              <a:rPr lang="en-US" dirty="0" smtClean="0"/>
              <a:t>SoftBound – Santosh Nagarakatte – PLDI 2009</a:t>
            </a:r>
            <a:endParaRPr lang="en-US" dirty="0"/>
          </a:p>
        </p:txBody>
      </p:sp>
      <p:sp>
        <p:nvSpPr>
          <p:cNvPr id="7" name="Right Arrow 6"/>
          <p:cNvSpPr/>
          <p:nvPr/>
        </p:nvSpPr>
        <p:spPr bwMode="auto">
          <a:xfrm rot="5400000">
            <a:off x="2019300" y="4990350"/>
            <a:ext cx="571500" cy="342900"/>
          </a:xfrm>
          <a:prstGeom prst="rightArrow">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Tree>
    <p:custDataLst>
      <p:tags r:id="rId1"/>
    </p:custDataLst>
    <p:extLst>
      <p:ext uri="{BB962C8B-B14F-4D97-AF65-F5344CB8AC3E}">
        <p14:creationId xmlns:p14="http://schemas.microsoft.com/office/powerpoint/2010/main" val="23183579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Pointers to Structure Fields</a:t>
            </a:r>
            <a:endParaRPr lang="en-US" dirty="0"/>
          </a:p>
        </p:txBody>
      </p:sp>
      <p:sp>
        <p:nvSpPr>
          <p:cNvPr id="6" name="Content Placeholder 5"/>
          <p:cNvSpPr>
            <a:spLocks noGrp="1"/>
          </p:cNvSpPr>
          <p:nvPr>
            <p:ph idx="1"/>
          </p:nvPr>
        </p:nvSpPr>
        <p:spPr>
          <a:xfrm>
            <a:off x="2514600" y="990600"/>
            <a:ext cx="4572000" cy="2095500"/>
          </a:xfrm>
        </p:spPr>
        <p:txBody>
          <a:bodyPr/>
          <a:lstStyle/>
          <a:p>
            <a:pPr>
              <a:buNone/>
            </a:pPr>
            <a:r>
              <a:rPr lang="en-US" sz="2400" dirty="0" err="1" smtClean="0"/>
              <a:t>struct</a:t>
            </a:r>
            <a:r>
              <a:rPr lang="en-US" sz="2400" dirty="0" smtClean="0"/>
              <a:t> {</a:t>
            </a:r>
          </a:p>
          <a:p>
            <a:pPr>
              <a:buNone/>
            </a:pPr>
            <a:r>
              <a:rPr lang="en-US" sz="2400" dirty="0" smtClean="0"/>
              <a:t>	char </a:t>
            </a:r>
            <a:r>
              <a:rPr lang="en-US" sz="2400" dirty="0" err="1" smtClean="0"/>
              <a:t>acctID</a:t>
            </a:r>
            <a:r>
              <a:rPr lang="en-US" sz="2400" dirty="0" smtClean="0"/>
              <a:t>[3];  </a:t>
            </a:r>
            <a:r>
              <a:rPr lang="en-US" sz="2400" dirty="0" err="1" smtClean="0"/>
              <a:t>int</a:t>
            </a:r>
            <a:r>
              <a:rPr lang="en-US" sz="2400" dirty="0" smtClean="0"/>
              <a:t> balance;</a:t>
            </a:r>
          </a:p>
          <a:p>
            <a:pPr>
              <a:buNone/>
            </a:pPr>
            <a:r>
              <a:rPr lang="en-US" sz="2400" dirty="0" smtClean="0"/>
              <a:t> } *</a:t>
            </a:r>
            <a:r>
              <a:rPr lang="en-US" sz="2400" dirty="0" err="1" smtClean="0"/>
              <a:t>ptr</a:t>
            </a:r>
            <a:r>
              <a:rPr lang="en-US" sz="2400" dirty="0" smtClean="0"/>
              <a:t>;</a:t>
            </a:r>
          </a:p>
          <a:p>
            <a:pPr>
              <a:buNone/>
            </a:pPr>
            <a:r>
              <a:rPr lang="en-US" sz="2400" dirty="0" smtClean="0"/>
              <a:t>char* id = &amp;(</a:t>
            </a:r>
            <a:r>
              <a:rPr lang="en-US" sz="2400" dirty="0" err="1" smtClean="0"/>
              <a:t>ptr</a:t>
            </a:r>
            <a:r>
              <a:rPr lang="en-US" sz="2400" dirty="0" smtClean="0"/>
              <a:t>-&gt;</a:t>
            </a:r>
            <a:r>
              <a:rPr lang="en-US" sz="2400" dirty="0" err="1" smtClean="0"/>
              <a:t>acctID</a:t>
            </a:r>
            <a:r>
              <a:rPr lang="en-US" sz="2400" dirty="0" smtClean="0"/>
              <a:t>);</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Footer Placeholder 3"/>
          <p:cNvSpPr>
            <a:spLocks noGrp="1"/>
          </p:cNvSpPr>
          <p:nvPr>
            <p:ph type="ftr" sz="quarter" idx="4294967295"/>
          </p:nvPr>
        </p:nvSpPr>
        <p:spPr>
          <a:xfrm>
            <a:off x="3429000" y="6400800"/>
            <a:ext cx="3886200" cy="457200"/>
          </a:xfrm>
          <a:prstGeom prst="rect">
            <a:avLst/>
          </a:prstGeom>
        </p:spPr>
        <p:txBody>
          <a:bodyPr/>
          <a:lstStyle/>
          <a:p>
            <a:pPr>
              <a:defRPr/>
            </a:pPr>
            <a:r>
              <a:rPr lang="en-US" smtClean="0"/>
              <a:t>SoftBound – Santosh Nagarakatte – PLDI 2009</a:t>
            </a:r>
            <a:endParaRPr lang="en-US" dirty="0"/>
          </a:p>
        </p:txBody>
      </p:sp>
      <p:sp>
        <p:nvSpPr>
          <p:cNvPr id="8" name="Text Placeholder 7"/>
          <p:cNvSpPr>
            <a:spLocks noGrp="1"/>
          </p:cNvSpPr>
          <p:nvPr>
            <p:ph type="body" idx="4294967295"/>
          </p:nvPr>
        </p:nvSpPr>
        <p:spPr>
          <a:xfrm>
            <a:off x="228600" y="2857500"/>
            <a:ext cx="3429000" cy="1143000"/>
          </a:xfrm>
        </p:spPr>
        <p:txBody>
          <a:bodyPr>
            <a:noAutofit/>
          </a:bodyPr>
          <a:lstStyle/>
          <a:p>
            <a:pPr algn="ctr">
              <a:buNone/>
            </a:pPr>
            <a:r>
              <a:rPr lang="en-US" dirty="0" smtClean="0"/>
              <a:t>option #1</a:t>
            </a:r>
          </a:p>
          <a:p>
            <a:pPr algn="ctr">
              <a:buNone/>
            </a:pPr>
            <a:r>
              <a:rPr lang="en-US" u="sng" dirty="0" smtClean="0"/>
              <a:t>Entire Structure</a:t>
            </a:r>
            <a:endParaRPr lang="en-US" u="sng" dirty="0"/>
          </a:p>
        </p:txBody>
      </p:sp>
      <p:sp>
        <p:nvSpPr>
          <p:cNvPr id="7" name="Content Placeholder 6"/>
          <p:cNvSpPr>
            <a:spLocks noGrp="1"/>
          </p:cNvSpPr>
          <p:nvPr>
            <p:ph sz="quarter" idx="4294967295"/>
          </p:nvPr>
        </p:nvSpPr>
        <p:spPr>
          <a:xfrm>
            <a:off x="4457701" y="4114800"/>
            <a:ext cx="4457699" cy="1143000"/>
          </a:xfrm>
        </p:spPr>
        <p:txBody>
          <a:bodyPr/>
          <a:lstStyle/>
          <a:p>
            <a:pPr>
              <a:buNone/>
            </a:pPr>
            <a:r>
              <a:rPr lang="en-US" sz="2400" dirty="0" err="1" smtClean="0">
                <a:solidFill>
                  <a:schemeClr val="accent2"/>
                </a:solidFill>
              </a:rPr>
              <a:t>id_base</a:t>
            </a:r>
            <a:r>
              <a:rPr lang="en-US" sz="2400" dirty="0" smtClean="0">
                <a:solidFill>
                  <a:schemeClr val="accent2"/>
                </a:solidFill>
              </a:rPr>
              <a:t> = &amp;(</a:t>
            </a:r>
            <a:r>
              <a:rPr lang="en-US" sz="2400" dirty="0" err="1" smtClean="0">
                <a:solidFill>
                  <a:schemeClr val="accent2"/>
                </a:solidFill>
              </a:rPr>
              <a:t>ptr</a:t>
            </a:r>
            <a:r>
              <a:rPr lang="en-US" sz="2400" dirty="0" smtClean="0">
                <a:solidFill>
                  <a:schemeClr val="accent2"/>
                </a:solidFill>
              </a:rPr>
              <a:t>-&gt;</a:t>
            </a:r>
            <a:r>
              <a:rPr lang="en-US" sz="2400" dirty="0" err="1" smtClean="0">
                <a:solidFill>
                  <a:schemeClr val="accent2"/>
                </a:solidFill>
              </a:rPr>
              <a:t>acctID</a:t>
            </a:r>
            <a:r>
              <a:rPr lang="en-US" sz="2400" dirty="0" smtClean="0">
                <a:solidFill>
                  <a:schemeClr val="accent2"/>
                </a:solidFill>
              </a:rPr>
              <a:t>);</a:t>
            </a:r>
          </a:p>
          <a:p>
            <a:pPr>
              <a:buNone/>
            </a:pPr>
            <a:r>
              <a:rPr lang="en-US" sz="2400" dirty="0" err="1" smtClean="0">
                <a:solidFill>
                  <a:schemeClr val="accent2"/>
                </a:solidFill>
              </a:rPr>
              <a:t>id_bound</a:t>
            </a:r>
            <a:r>
              <a:rPr lang="en-US" sz="2400" dirty="0" smtClean="0">
                <a:solidFill>
                  <a:schemeClr val="accent2"/>
                </a:solidFill>
              </a:rPr>
              <a:t> = &amp;(</a:t>
            </a:r>
            <a:r>
              <a:rPr lang="en-US" sz="2400" dirty="0" err="1" smtClean="0">
                <a:solidFill>
                  <a:schemeClr val="accent2"/>
                </a:solidFill>
              </a:rPr>
              <a:t>ptr</a:t>
            </a:r>
            <a:r>
              <a:rPr lang="en-US" sz="2400" dirty="0" smtClean="0">
                <a:solidFill>
                  <a:schemeClr val="accent2"/>
                </a:solidFill>
              </a:rPr>
              <a:t>-&gt;</a:t>
            </a:r>
            <a:r>
              <a:rPr lang="en-US" sz="2400" dirty="0" err="1" smtClean="0">
                <a:solidFill>
                  <a:schemeClr val="accent2"/>
                </a:solidFill>
              </a:rPr>
              <a:t>acctID</a:t>
            </a:r>
            <a:r>
              <a:rPr lang="en-US" sz="2400" dirty="0" smtClean="0">
                <a:solidFill>
                  <a:schemeClr val="accent2"/>
                </a:solidFill>
              </a:rPr>
              <a:t>) + 3;</a:t>
            </a:r>
          </a:p>
        </p:txBody>
      </p:sp>
      <p:sp>
        <p:nvSpPr>
          <p:cNvPr id="10" name="Text Placeholder 7"/>
          <p:cNvSpPr txBox="1">
            <a:spLocks/>
          </p:cNvSpPr>
          <p:nvPr/>
        </p:nvSpPr>
        <p:spPr bwMode="auto">
          <a:xfrm>
            <a:off x="571500" y="4114800"/>
            <a:ext cx="3962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l">
              <a:buNone/>
            </a:pPr>
            <a:r>
              <a:rPr lang="en-US" dirty="0" err="1" smtClean="0">
                <a:solidFill>
                  <a:schemeClr val="accent2"/>
                </a:solidFill>
              </a:rPr>
              <a:t>id_base</a:t>
            </a:r>
            <a:r>
              <a:rPr lang="en-US" dirty="0" smtClean="0">
                <a:solidFill>
                  <a:schemeClr val="accent2"/>
                </a:solidFill>
              </a:rPr>
              <a:t> = </a:t>
            </a:r>
            <a:r>
              <a:rPr lang="en-US" dirty="0" err="1" smtClean="0">
                <a:solidFill>
                  <a:schemeClr val="accent2"/>
                </a:solidFill>
              </a:rPr>
              <a:t>ptr_base</a:t>
            </a:r>
            <a:r>
              <a:rPr lang="en-US" dirty="0" smtClean="0">
                <a:solidFill>
                  <a:schemeClr val="accent2"/>
                </a:solidFill>
              </a:rPr>
              <a:t>;</a:t>
            </a:r>
          </a:p>
          <a:p>
            <a:pPr algn="l">
              <a:buNone/>
            </a:pPr>
            <a:r>
              <a:rPr lang="en-US" dirty="0" err="1" smtClean="0">
                <a:solidFill>
                  <a:schemeClr val="accent2"/>
                </a:solidFill>
              </a:rPr>
              <a:t>id_bound</a:t>
            </a:r>
            <a:r>
              <a:rPr lang="en-US" dirty="0" smtClean="0">
                <a:solidFill>
                  <a:schemeClr val="accent2"/>
                </a:solidFill>
              </a:rPr>
              <a:t> = </a:t>
            </a:r>
            <a:r>
              <a:rPr lang="en-US" dirty="0" err="1" smtClean="0">
                <a:solidFill>
                  <a:schemeClr val="accent2"/>
                </a:solidFill>
              </a:rPr>
              <a:t>ptr_bound</a:t>
            </a:r>
            <a:r>
              <a:rPr lang="en-US" dirty="0" smtClean="0">
                <a:solidFill>
                  <a:schemeClr val="accent2"/>
                </a:solidFill>
              </a:rPr>
              <a:t>;</a:t>
            </a:r>
          </a:p>
          <a:p>
            <a:pPr marL="227013" marR="0" lvl="0" indent="-227013" algn="ctr"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800" b="0" i="0" u="sng" strike="noStrike" kern="0" cap="none" spc="0" normalizeH="0" baseline="0" noProof="0" dirty="0">
              <a:ln>
                <a:noFill/>
              </a:ln>
              <a:solidFill>
                <a:schemeClr val="accent2"/>
              </a:solidFill>
              <a:effectLst/>
              <a:uLnTx/>
              <a:uFillTx/>
              <a:latin typeface="+mn-lt"/>
              <a:ea typeface="+mn-ea"/>
              <a:cs typeface="+mn-cs"/>
            </a:endParaRPr>
          </a:p>
        </p:txBody>
      </p:sp>
      <p:sp>
        <p:nvSpPr>
          <p:cNvPr id="13" name="Text Placeholder 7"/>
          <p:cNvSpPr txBox="1">
            <a:spLocks/>
          </p:cNvSpPr>
          <p:nvPr/>
        </p:nvSpPr>
        <p:spPr bwMode="auto">
          <a:xfrm>
            <a:off x="4189412" y="2857500"/>
            <a:ext cx="404018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27013" marR="0" lvl="0" indent="-227013" algn="ctr" defTabSz="914400" rtl="0" eaLnBrk="0" fontAlgn="base" latinLnBrk="0" hangingPunct="0">
              <a:lnSpc>
                <a:spcPct val="100000"/>
              </a:lnSpc>
              <a:spcBef>
                <a:spcPct val="20000"/>
              </a:spcBef>
              <a:spcAft>
                <a:spcPct val="0"/>
              </a:spcAft>
              <a:buClrTx/>
              <a:buSzPct val="100000"/>
              <a:buFont typeface="Arial" charset="0"/>
              <a:buNone/>
              <a:tabLst/>
              <a:defRPr/>
            </a:pPr>
            <a:r>
              <a:rPr lang="en-US" sz="2800" kern="0" dirty="0" smtClean="0">
                <a:latin typeface="+mn-lt"/>
                <a:ea typeface="+mn-ea"/>
              </a:rPr>
              <a:t>option #2</a:t>
            </a:r>
          </a:p>
          <a:p>
            <a:pPr marL="227013" marR="0" lvl="0" indent="-227013" algn="ctr" defTabSz="914400" rtl="0" eaLnBrk="0" fontAlgn="base" latinLnBrk="0" hangingPunct="0">
              <a:lnSpc>
                <a:spcPct val="100000"/>
              </a:lnSpc>
              <a:spcBef>
                <a:spcPct val="20000"/>
              </a:spcBef>
              <a:spcAft>
                <a:spcPct val="0"/>
              </a:spcAft>
              <a:buClrTx/>
              <a:buSzPct val="100000"/>
              <a:buFont typeface="Arial" charset="0"/>
              <a:buNone/>
              <a:tabLst/>
              <a:defRPr/>
            </a:pPr>
            <a:r>
              <a:rPr lang="en-US" sz="2800" u="sng" kern="0" dirty="0" smtClean="0">
                <a:latin typeface="+mn-lt"/>
                <a:ea typeface="+mn-ea"/>
              </a:rPr>
              <a:t>Shrink to Field Only</a:t>
            </a:r>
            <a:endParaRPr kumimoji="0" lang="en-US" sz="2800" b="0" i="0" u="sng" strike="noStrike" kern="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457200" y="5372100"/>
            <a:ext cx="8343900" cy="830997"/>
          </a:xfrm>
          <a:prstGeom prst="rect">
            <a:avLst/>
          </a:prstGeom>
          <a:noFill/>
        </p:spPr>
        <p:txBody>
          <a:bodyPr wrap="square" rtlCol="0">
            <a:spAutoFit/>
          </a:bodyPr>
          <a:lstStyle/>
          <a:p>
            <a:r>
              <a:rPr lang="en-US" b="1" dirty="0" smtClean="0">
                <a:solidFill>
                  <a:schemeClr val="accent2"/>
                </a:solidFill>
              </a:rPr>
              <a:t>Programmer intent ambiguous; </a:t>
            </a:r>
          </a:p>
          <a:p>
            <a:r>
              <a:rPr lang="en-US" b="1" dirty="0" smtClean="0">
                <a:solidFill>
                  <a:schemeClr val="accent2"/>
                </a:solidFill>
              </a:rPr>
              <a:t>optional shrinking of bounds</a:t>
            </a:r>
            <a:endParaRPr lang="en-US" b="1" dirty="0">
              <a:solidFill>
                <a:schemeClr val="accent2"/>
              </a:solidFill>
            </a:endParaRPr>
          </a:p>
        </p:txBody>
      </p:sp>
    </p:spTree>
    <p:extLst>
      <p:ext uri="{BB962C8B-B14F-4D97-AF65-F5344CB8AC3E}">
        <p14:creationId xmlns:p14="http://schemas.microsoft.com/office/powerpoint/2010/main" val="9762555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991100" y="2155340"/>
            <a:ext cx="3771900" cy="3810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5" name="Content Placeholder 7"/>
          <p:cNvSpPr txBox="1">
            <a:spLocks/>
          </p:cNvSpPr>
          <p:nvPr/>
        </p:nvSpPr>
        <p:spPr bwMode="auto">
          <a:xfrm>
            <a:off x="5029200" y="1050440"/>
            <a:ext cx="3886200" cy="537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struct</a:t>
            </a:r>
            <a:r>
              <a:rPr lang="en-US" sz="2000" kern="0" dirty="0" smtClean="0">
                <a:latin typeface="+mn-lt"/>
                <a:ea typeface="+mn-ea"/>
              </a:rPr>
              <a:t> </a:t>
            </a:r>
            <a:r>
              <a:rPr lang="en-US" sz="2000" kern="0" dirty="0" err="1" smtClean="0">
                <a:solidFill>
                  <a:srgbClr val="FF0000"/>
                </a:solidFill>
                <a:latin typeface="+mn-lt"/>
                <a:ea typeface="+mn-ea"/>
              </a:rPr>
              <a:t>foo</a:t>
            </a:r>
            <a:r>
              <a:rPr lang="en-US" sz="2000" kern="0" dirty="0" smtClean="0">
                <a:latin typeface="+mn-lt"/>
                <a:ea typeface="+mn-ea"/>
              </a:rPr>
              <a:t> *</a:t>
            </a:r>
            <a:r>
              <a:rPr lang="en-US" sz="2000" kern="0" dirty="0" err="1" smtClean="0">
                <a:latin typeface="+mn-lt"/>
                <a:ea typeface="+mn-ea"/>
              </a:rPr>
              <a:t>q</a:t>
            </a:r>
            <a:r>
              <a:rPr lang="en-US" sz="2000" kern="0" dirty="0" smtClean="0">
                <a:latin typeface="+mn-lt"/>
                <a:ea typeface="+mn-ea"/>
              </a:rPr>
              <a:t>, *</a:t>
            </a:r>
            <a:r>
              <a:rPr lang="en-US" sz="2000" kern="0" dirty="0" err="1" smtClean="0">
                <a:latin typeface="+mn-lt"/>
                <a:ea typeface="+mn-ea"/>
              </a:rPr>
              <a:t>r</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struct</a:t>
            </a:r>
            <a:r>
              <a:rPr lang="en-US" sz="2000" kern="0" dirty="0" smtClean="0">
                <a:latin typeface="+mn-lt"/>
                <a:ea typeface="+mn-ea"/>
              </a:rPr>
              <a:t> </a:t>
            </a:r>
            <a:r>
              <a:rPr lang="en-US" sz="2000" kern="0" dirty="0" smtClean="0">
                <a:solidFill>
                  <a:schemeClr val="accent1">
                    <a:lumMod val="75000"/>
                  </a:schemeClr>
                </a:solidFill>
                <a:latin typeface="+mn-lt"/>
                <a:ea typeface="+mn-ea"/>
              </a:rPr>
              <a:t>bar</a:t>
            </a:r>
            <a:r>
              <a:rPr lang="en-US" sz="2000" kern="0" dirty="0" smtClean="0">
                <a:latin typeface="+mn-lt"/>
                <a:ea typeface="+mn-ea"/>
              </a:rPr>
              <a:t>  *</a:t>
            </a:r>
            <a:r>
              <a:rPr lang="en-US" sz="2000" kern="0" dirty="0" err="1" smtClean="0">
                <a:latin typeface="+mn-lt"/>
                <a:ea typeface="+mn-ea"/>
              </a:rPr>
              <a:t>p</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q</a:t>
            </a:r>
            <a:r>
              <a:rPr lang="en-US" sz="2000" kern="0" dirty="0" smtClean="0">
                <a:latin typeface="+mn-lt"/>
                <a:ea typeface="+mn-ea"/>
              </a:rPr>
              <a:t> = </a:t>
            </a:r>
            <a:r>
              <a:rPr lang="en-US" sz="2000" kern="0" dirty="0" err="1" smtClean="0">
                <a:latin typeface="+mn-lt"/>
                <a:ea typeface="+mn-ea"/>
              </a:rPr>
              <a:t>malloc(sizeof(struct</a:t>
            </a:r>
            <a:r>
              <a:rPr lang="en-US" sz="2000" kern="0" dirty="0" smtClean="0">
                <a:latin typeface="+mn-lt"/>
                <a:ea typeface="+mn-ea"/>
              </a:rPr>
              <a:t> </a:t>
            </a:r>
            <a:r>
              <a:rPr lang="en-US" sz="2000" kern="0" dirty="0" err="1" smtClean="0">
                <a:latin typeface="+mn-lt"/>
                <a:ea typeface="+mn-ea"/>
              </a:rPr>
              <a:t>foo</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r</a:t>
            </a:r>
            <a:r>
              <a:rPr lang="en-US" sz="2000" kern="0" dirty="0" smtClean="0">
                <a:latin typeface="+mn-lt"/>
                <a:ea typeface="+mn-ea"/>
              </a:rPr>
              <a:t> = </a:t>
            </a:r>
            <a:r>
              <a:rPr lang="en-US" sz="2000" kern="0" dirty="0" err="1" smtClean="0">
                <a:latin typeface="+mn-lt"/>
                <a:ea typeface="+mn-ea"/>
              </a:rPr>
              <a:t>q</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free(q</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p</a:t>
            </a:r>
            <a:r>
              <a:rPr lang="en-US" sz="2000" kern="0" dirty="0" smtClean="0">
                <a:latin typeface="+mn-lt"/>
                <a:ea typeface="+mn-ea"/>
              </a:rPr>
              <a:t> = </a:t>
            </a:r>
            <a:r>
              <a:rPr lang="en-US" sz="2000" kern="0" dirty="0" err="1" smtClean="0">
                <a:latin typeface="+mn-lt"/>
                <a:ea typeface="+mn-ea"/>
              </a:rPr>
              <a:t>malloc(sizeof(struct</a:t>
            </a:r>
            <a:r>
              <a:rPr lang="en-US" sz="2000" kern="0" dirty="0" smtClean="0">
                <a:latin typeface="+mn-lt"/>
                <a:ea typeface="+mn-ea"/>
              </a:rPr>
              <a:t> bar));</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r>
              <a:rPr lang="en-US" sz="2000" kern="0" dirty="0" err="1" smtClean="0">
                <a:latin typeface="+mn-lt"/>
                <a:ea typeface="+mn-ea"/>
              </a:rPr>
              <a:t>r</a:t>
            </a:r>
            <a:r>
              <a:rPr lang="en-US" sz="2000" kern="0" dirty="0" smtClean="0">
                <a:latin typeface="+mn-lt"/>
                <a:ea typeface="+mn-ea"/>
              </a:rPr>
              <a:t> =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000" kern="0" dirty="0" smtClean="0">
              <a:latin typeface="+mn-lt"/>
              <a:ea typeface="+mn-ea"/>
            </a:endParaRPr>
          </a:p>
        </p:txBody>
      </p:sp>
      <p:sp>
        <p:nvSpPr>
          <p:cNvPr id="6" name="Rectangle 5"/>
          <p:cNvSpPr/>
          <p:nvPr/>
        </p:nvSpPr>
        <p:spPr bwMode="auto">
          <a:xfrm>
            <a:off x="2666997" y="1621940"/>
            <a:ext cx="761997" cy="28194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7" name="Rectangle 6"/>
          <p:cNvSpPr/>
          <p:nvPr/>
        </p:nvSpPr>
        <p:spPr bwMode="auto">
          <a:xfrm>
            <a:off x="2666996" y="3205486"/>
            <a:ext cx="762001" cy="550054"/>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cxnSp>
        <p:nvCxnSpPr>
          <p:cNvPr id="8" name="Straight Arrow Connector 7"/>
          <p:cNvCxnSpPr>
            <a:stCxn id="19" idx="1"/>
          </p:cNvCxnSpPr>
          <p:nvPr/>
        </p:nvCxnSpPr>
        <p:spPr bwMode="auto">
          <a:xfrm rot="10800000">
            <a:off x="1600197" y="2764940"/>
            <a:ext cx="1080028" cy="685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2666997" y="2155340"/>
            <a:ext cx="762003" cy="55710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cxnSp>
        <p:nvCxnSpPr>
          <p:cNvPr id="10" name="Straight Arrow Connector 9"/>
          <p:cNvCxnSpPr/>
          <p:nvPr/>
        </p:nvCxnSpPr>
        <p:spPr bwMode="auto">
          <a:xfrm rot="10800000">
            <a:off x="1600197" y="2155340"/>
            <a:ext cx="1066800" cy="304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914397" y="1621940"/>
            <a:ext cx="723900" cy="49530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12" name="Rectangle 11"/>
          <p:cNvSpPr/>
          <p:nvPr/>
        </p:nvSpPr>
        <p:spPr bwMode="auto">
          <a:xfrm>
            <a:off x="914397" y="2764940"/>
            <a:ext cx="723900" cy="762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l"/>
            <a:endParaRPr lang="en-US" dirty="0" smtClean="0">
              <a:solidFill>
                <a:schemeClr val="bg1"/>
              </a:solidFill>
              <a:latin typeface="Arial" charset="0"/>
              <a:ea typeface="ＭＳ Ｐゴシック" pitchFamily="32" charset="-128"/>
            </a:endParaRPr>
          </a:p>
        </p:txBody>
      </p:sp>
      <p:sp>
        <p:nvSpPr>
          <p:cNvPr id="13" name="Rectangle 12"/>
          <p:cNvSpPr/>
          <p:nvPr/>
        </p:nvSpPr>
        <p:spPr bwMode="auto">
          <a:xfrm>
            <a:off x="914397" y="5660540"/>
            <a:ext cx="748772"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2" charset="-128"/>
              </a:rPr>
              <a:t>q</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4" name="Rectangle 13"/>
          <p:cNvSpPr/>
          <p:nvPr/>
        </p:nvSpPr>
        <p:spPr bwMode="auto">
          <a:xfrm>
            <a:off x="914400" y="2155340"/>
            <a:ext cx="723900" cy="1981200"/>
          </a:xfrm>
          <a:prstGeom prst="rect">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l"/>
            <a:endParaRPr lang="en-US" dirty="0" smtClean="0">
              <a:solidFill>
                <a:schemeClr val="bg1"/>
              </a:solidFill>
              <a:latin typeface="Arial" charset="0"/>
              <a:ea typeface="ＭＳ Ｐゴシック" pitchFamily="32" charset="-128"/>
            </a:endParaRPr>
          </a:p>
        </p:txBody>
      </p:sp>
      <p:sp>
        <p:nvSpPr>
          <p:cNvPr id="15" name="TextBox 14"/>
          <p:cNvSpPr txBox="1"/>
          <p:nvPr/>
        </p:nvSpPr>
        <p:spPr>
          <a:xfrm>
            <a:off x="2209800" y="1240940"/>
            <a:ext cx="1600200" cy="400110"/>
          </a:xfrm>
          <a:prstGeom prst="rect">
            <a:avLst/>
          </a:prstGeom>
          <a:noFill/>
        </p:spPr>
        <p:txBody>
          <a:bodyPr wrap="square" rtlCol="0">
            <a:spAutoFit/>
          </a:bodyPr>
          <a:lstStyle/>
          <a:p>
            <a:r>
              <a:rPr lang="en-US" sz="2000" b="1" dirty="0" err="1" smtClean="0">
                <a:latin typeface="Courier New" pitchFamily="49" charset="0"/>
                <a:cs typeface="Courier New" pitchFamily="49" charset="0"/>
              </a:rPr>
              <a:t>reg</a:t>
            </a:r>
            <a:endParaRPr lang="en-US" sz="2000" b="1" dirty="0" smtClean="0">
              <a:latin typeface="Courier New" pitchFamily="49" charset="0"/>
              <a:cs typeface="Courier New" pitchFamily="49" charset="0"/>
            </a:endParaRPr>
          </a:p>
        </p:txBody>
      </p:sp>
      <p:sp>
        <p:nvSpPr>
          <p:cNvPr id="16" name="TextBox 15"/>
          <p:cNvSpPr txBox="1"/>
          <p:nvPr/>
        </p:nvSpPr>
        <p:spPr>
          <a:xfrm>
            <a:off x="457200" y="122183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cxnSp>
        <p:nvCxnSpPr>
          <p:cNvPr id="17" name="Straight Arrow Connector 16"/>
          <p:cNvCxnSpPr/>
          <p:nvPr/>
        </p:nvCxnSpPr>
        <p:spPr bwMode="auto">
          <a:xfrm rot="10800000">
            <a:off x="1600197" y="2764940"/>
            <a:ext cx="1066800" cy="685801"/>
          </a:xfrm>
          <a:prstGeom prst="straightConnector1">
            <a:avLst/>
          </a:prstGeom>
          <a:ln>
            <a:solidFill>
              <a:srgbClr val="800000"/>
            </a:solidFill>
            <a:prstDash val="sysDash"/>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hape 17"/>
          <p:cNvCxnSpPr>
            <a:stCxn id="13" idx="1"/>
          </p:cNvCxnSpPr>
          <p:nvPr/>
        </p:nvCxnSpPr>
        <p:spPr bwMode="auto">
          <a:xfrm rot="10800000">
            <a:off x="914397" y="2993540"/>
            <a:ext cx="1588" cy="2895600"/>
          </a:xfrm>
          <a:prstGeom prst="curvedConnector4">
            <a:avLst>
              <a:gd name="adj1" fmla="val 41693325"/>
              <a:gd name="adj2" fmla="val 103509"/>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bwMode="auto">
          <a:xfrm>
            <a:off x="2680225" y="3222140"/>
            <a:ext cx="748772"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2" charset="-128"/>
              </a:rPr>
              <a: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0" name="Rectangle 19"/>
          <p:cNvSpPr/>
          <p:nvPr/>
        </p:nvSpPr>
        <p:spPr>
          <a:xfrm>
            <a:off x="2392289" y="5515343"/>
            <a:ext cx="1570111" cy="830997"/>
          </a:xfrm>
          <a:prstGeom prst="rect">
            <a:avLst/>
          </a:prstGeom>
        </p:spPr>
        <p:txBody>
          <a:bodyPr wrap="none">
            <a:spAutoFit/>
          </a:bodyPr>
          <a:lstStyle/>
          <a:p>
            <a:pPr algn="ctr"/>
            <a:r>
              <a:rPr lang="en-US" b="1" dirty="0" smtClean="0"/>
              <a:t>Valid IDs: </a:t>
            </a:r>
            <a:br>
              <a:rPr lang="en-US" b="1" dirty="0" smtClean="0"/>
            </a:br>
            <a:endParaRPr lang="en-US" b="1" dirty="0"/>
          </a:p>
        </p:txBody>
      </p:sp>
      <p:sp>
        <p:nvSpPr>
          <p:cNvPr id="21" name="Rectangle 20"/>
          <p:cNvSpPr/>
          <p:nvPr/>
        </p:nvSpPr>
        <p:spPr bwMode="auto">
          <a:xfrm>
            <a:off x="914400" y="5220052"/>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ID#1</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2" name="Rectangle 21"/>
          <p:cNvSpPr/>
          <p:nvPr/>
        </p:nvSpPr>
        <p:spPr bwMode="auto">
          <a:xfrm>
            <a:off x="2667000" y="162194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ID#2</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3" name="Rectangle 22"/>
          <p:cNvSpPr/>
          <p:nvPr/>
        </p:nvSpPr>
        <p:spPr>
          <a:xfrm>
            <a:off x="2392289" y="5508140"/>
            <a:ext cx="1570111" cy="830997"/>
          </a:xfrm>
          <a:prstGeom prst="rect">
            <a:avLst/>
          </a:prstGeom>
        </p:spPr>
        <p:txBody>
          <a:bodyPr wrap="none">
            <a:spAutoFit/>
          </a:bodyPr>
          <a:lstStyle/>
          <a:p>
            <a:pPr algn="ctr"/>
            <a:r>
              <a:rPr lang="en-US" b="1" dirty="0" smtClean="0"/>
              <a:t>Valid IDs: </a:t>
            </a:r>
          </a:p>
          <a:p>
            <a:pPr algn="ctr"/>
            <a:r>
              <a:rPr lang="en-US" b="1" dirty="0" smtClean="0"/>
              <a:t>#1</a:t>
            </a:r>
          </a:p>
        </p:txBody>
      </p:sp>
      <p:sp>
        <p:nvSpPr>
          <p:cNvPr id="24" name="Rectangle 23"/>
          <p:cNvSpPr/>
          <p:nvPr/>
        </p:nvSpPr>
        <p:spPr>
          <a:xfrm>
            <a:off x="2392289" y="5508140"/>
            <a:ext cx="1570111" cy="830997"/>
          </a:xfrm>
          <a:prstGeom prst="rect">
            <a:avLst/>
          </a:prstGeom>
        </p:spPr>
        <p:txBody>
          <a:bodyPr wrap="none">
            <a:spAutoFit/>
          </a:bodyPr>
          <a:lstStyle/>
          <a:p>
            <a:pPr algn="ctr"/>
            <a:r>
              <a:rPr lang="en-US" b="1" dirty="0" smtClean="0"/>
              <a:t>Valid IDs: </a:t>
            </a:r>
          </a:p>
          <a:p>
            <a:pPr algn="ctr"/>
            <a:r>
              <a:rPr lang="en-US" b="1" dirty="0" smtClean="0"/>
              <a:t>#2</a:t>
            </a:r>
          </a:p>
        </p:txBody>
      </p:sp>
      <p:sp>
        <p:nvSpPr>
          <p:cNvPr id="25" name="Rounded Rectangular Callout 24"/>
          <p:cNvSpPr/>
          <p:nvPr/>
        </p:nvSpPr>
        <p:spPr bwMode="auto">
          <a:xfrm>
            <a:off x="1981200" y="4441340"/>
            <a:ext cx="2743200" cy="914400"/>
          </a:xfrm>
          <a:prstGeom prst="wedgeRoundRectCallout">
            <a:avLst>
              <a:gd name="adj1" fmla="val -61617"/>
              <a:gd name="adj2" fmla="val 56365"/>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unique identifier with pointers</a:t>
            </a:r>
          </a:p>
        </p:txBody>
      </p:sp>
      <p:sp>
        <p:nvSpPr>
          <p:cNvPr id="26" name="Rounded Rectangular Callout 25"/>
          <p:cNvSpPr/>
          <p:nvPr/>
        </p:nvSpPr>
        <p:spPr bwMode="auto">
          <a:xfrm>
            <a:off x="4419600" y="5889140"/>
            <a:ext cx="3657600" cy="914400"/>
          </a:xfrm>
          <a:prstGeom prst="wedgeRoundRectCallout">
            <a:avLst>
              <a:gd name="adj1" fmla="val -66973"/>
              <a:gd name="adj2" fmla="val -4997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Maintain the set of valid identifiers</a:t>
            </a:r>
          </a:p>
        </p:txBody>
      </p:sp>
      <p:sp>
        <p:nvSpPr>
          <p:cNvPr id="27" name="Rectangle 26"/>
          <p:cNvSpPr/>
          <p:nvPr/>
        </p:nvSpPr>
        <p:spPr bwMode="auto">
          <a:xfrm>
            <a:off x="914400" y="5220052"/>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ID#1</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8" name="Oval 27"/>
          <p:cNvSpPr/>
          <p:nvPr/>
        </p:nvSpPr>
        <p:spPr bwMode="auto">
          <a:xfrm>
            <a:off x="2438400" y="5355740"/>
            <a:ext cx="1447800" cy="14478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29" name="Oval 28"/>
          <p:cNvSpPr/>
          <p:nvPr/>
        </p:nvSpPr>
        <p:spPr bwMode="auto">
          <a:xfrm>
            <a:off x="2438400" y="5355740"/>
            <a:ext cx="1447800" cy="14478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30" name="&quot;No&quot; Symbol 29"/>
          <p:cNvSpPr/>
          <p:nvPr/>
        </p:nvSpPr>
        <p:spPr bwMode="auto">
          <a:xfrm>
            <a:off x="1752600" y="2841140"/>
            <a:ext cx="685800" cy="685800"/>
          </a:xfrm>
          <a:prstGeom prst="noSmoking">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31" name="Title 1"/>
          <p:cNvSpPr>
            <a:spLocks noGrp="1"/>
          </p:cNvSpPr>
          <p:nvPr>
            <p:ph type="title"/>
          </p:nvPr>
        </p:nvSpPr>
        <p:spPr>
          <a:xfrm>
            <a:off x="304800" y="152400"/>
            <a:ext cx="8534400" cy="533400"/>
          </a:xfrm>
        </p:spPr>
        <p:txBody>
          <a:bodyPr>
            <a:noAutofit/>
          </a:bodyPr>
          <a:lstStyle/>
          <a:p>
            <a:r>
              <a:rPr lang="en-US" sz="3600" dirty="0" smtClean="0"/>
              <a:t>Pointer Based Checking: Temporal Safety</a:t>
            </a:r>
            <a:endParaRPr lang="en-US" sz="3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39459E-7 -4.37558E-6 L 2.39459E-7 0.11101 " pathEditMode="relative" ptsTypes="AA">
                                      <p:cBhvr>
                                        <p:cTn id="22" dur="500" fill="hold"/>
                                        <p:tgtEl>
                                          <p:spTgt spid="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0" presetClass="path" presetSubtype="0" accel="50000" decel="50000" fill="hold" grpId="0" nodeType="withEffect">
                                  <p:stCondLst>
                                    <p:cond delay="0"/>
                                  </p:stCondLst>
                                  <p:childTnLst>
                                    <p:animMotion origin="layout" path="M -0.1925 0.3553 L 0.00069 3.98334E-6 " pathEditMode="relative" rAng="0" ptsTypes="AA">
                                      <p:cBhvr>
                                        <p:cTn id="28" dur="500" fill="hold"/>
                                        <p:tgtEl>
                                          <p:spTgt spid="19"/>
                                        </p:tgtEl>
                                        <p:attrNameLst>
                                          <p:attrName>ppt_x</p:attrName>
                                          <p:attrName>ppt_y</p:attrName>
                                        </p:attrNameLst>
                                      </p:cBhvr>
                                      <p:rCtr x="97" y="-178"/>
                                    </p:animMotion>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0" presetClass="path" presetSubtype="0" accel="50000" decel="50000" fill="hold" grpId="1" nodeType="withEffect">
                                  <p:stCondLst>
                                    <p:cond delay="0"/>
                                  </p:stCondLst>
                                  <p:childTnLst>
                                    <p:animMotion origin="layout" path="M 4.31648E-6 -1.63114E-6 L 0.19246 -0.22498 " pathEditMode="relative" rAng="0" ptsTypes="AA">
                                      <p:cBhvr>
                                        <p:cTn id="32" dur="500" fill="hold"/>
                                        <p:tgtEl>
                                          <p:spTgt spid="27"/>
                                        </p:tgtEl>
                                        <p:attrNameLst>
                                          <p:attrName>ppt_x</p:attrName>
                                          <p:attrName>ppt_y</p:attrName>
                                        </p:attrNameLst>
                                      </p:cBhvr>
                                      <p:rCtr x="96" y="-113"/>
                                    </p:animMotion>
                                  </p:childTnLst>
                                </p:cTn>
                              </p:par>
                            </p:childTnLst>
                          </p:cTn>
                        </p:par>
                        <p:par>
                          <p:cTn id="33" fill="hold">
                            <p:stCondLst>
                              <p:cond delay="500"/>
                            </p:stCondLst>
                            <p:childTnLst>
                              <p:par>
                                <p:cTn id="34" presetID="1" presetClass="exit" presetSubtype="0" fill="hold" grpId="2" nodeType="afterEffect">
                                  <p:stCondLst>
                                    <p:cond delay="0"/>
                                  </p:stCondLst>
                                  <p:childTnLst>
                                    <p:set>
                                      <p:cBhvr>
                                        <p:cTn id="35" dur="1" fill="hold">
                                          <p:stCondLst>
                                            <p:cond delay="0"/>
                                          </p:stCondLst>
                                        </p:cTn>
                                        <p:tgtEl>
                                          <p:spTgt spid="2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1" nodeType="clickEffect">
                                  <p:stCondLst>
                                    <p:cond delay="0"/>
                                  </p:stCondLst>
                                  <p:childTnLst>
                                    <p:animMotion origin="layout" path="M 1.11022E-16 0.11111 L -0.00208 0.20556 " pathEditMode="relative" rAng="0" ptsTypes="AA">
                                      <p:cBhvr>
                                        <p:cTn id="43" dur="500" fill="hold"/>
                                        <p:tgtEl>
                                          <p:spTgt spid="4"/>
                                        </p:tgtEl>
                                        <p:attrNameLst>
                                          <p:attrName>ppt_x</p:attrName>
                                          <p:attrName>ppt_y</p:attrName>
                                        </p:attrNameLst>
                                      </p:cBhvr>
                                      <p:rCtr x="-1" y="47"/>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ntr" presetSubtype="0" fill="hold" grpId="1"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8"/>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2" nodeType="clickEffect">
                                  <p:stCondLst>
                                    <p:cond delay="0"/>
                                  </p:stCondLst>
                                  <p:childTnLst>
                                    <p:animMotion origin="layout" path="M 1.82197E-7 0.19982 L -0.00208 0.31637 " pathEditMode="relative" rAng="0" ptsTypes="AA">
                                      <p:cBhvr>
                                        <p:cTn id="67" dur="500" fill="hold"/>
                                        <p:tgtEl>
                                          <p:spTgt spid="4"/>
                                        </p:tgtEl>
                                        <p:attrNameLst>
                                          <p:attrName>ppt_x</p:attrName>
                                          <p:attrName>ppt_y</p:attrName>
                                        </p:attrNameLst>
                                      </p:cBhvr>
                                      <p:rCtr x="-1" y="58"/>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par>
                                <p:cTn id="78" presetID="1" presetClass="exit" presetSubtype="0" fill="hold" grpId="2"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29"/>
                                        </p:tgtEl>
                                        <p:attrNameLst>
                                          <p:attrName>style.visibility</p:attrName>
                                        </p:attrNameLst>
                                      </p:cBhvr>
                                      <p:to>
                                        <p:strVal val="hidden"/>
                                      </p:to>
                                    </p:set>
                                  </p:childTnLst>
                                </p:cTn>
                              </p:par>
                              <p:par>
                                <p:cTn id="86" presetID="0" presetClass="path" presetSubtype="0" accel="50000" decel="50000" fill="hold" grpId="3" nodeType="withEffect">
                                  <p:stCondLst>
                                    <p:cond delay="0"/>
                                  </p:stCondLst>
                                  <p:childTnLst>
                                    <p:animMotion origin="layout" path="M -0.00208 0.31637 L -0.00208 0.42738 " pathEditMode="relative" rAng="0" ptsTypes="AA">
                                      <p:cBhvr>
                                        <p:cTn id="87" dur="500" fill="hold"/>
                                        <p:tgtEl>
                                          <p:spTgt spid="4"/>
                                        </p:tgtEl>
                                        <p:attrNameLst>
                                          <p:attrName>ppt_x</p:attrName>
                                          <p:attrName>ppt_y</p:attrName>
                                        </p:attrNameLst>
                                      </p:cBhvr>
                                      <p:rCtr x="0" y="56"/>
                                    </p:animMotion>
                                  </p:childTnLst>
                                </p:cTn>
                              </p:par>
                            </p:childTnLst>
                          </p:cTn>
                        </p:par>
                        <p:par>
                          <p:cTn id="88" fill="hold">
                            <p:stCondLst>
                              <p:cond delay="500"/>
                            </p:stCondLst>
                            <p:childTnLst>
                              <p:par>
                                <p:cTn id="89" presetID="6" presetClass="entr" presetSubtype="3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circle(ou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12" grpId="0" animBg="1"/>
      <p:bldP spid="14" grpId="0" animBg="1"/>
      <p:bldP spid="19" grpId="0" animBg="1"/>
      <p:bldP spid="19" grpId="1" animBg="1"/>
      <p:bldP spid="19" grpId="2" animBg="1"/>
      <p:bldP spid="20" grpId="0"/>
      <p:bldP spid="20" grpId="1"/>
      <p:bldP spid="20" grpId="2"/>
      <p:bldP spid="21" grpId="0" animBg="1"/>
      <p:bldP spid="22" grpId="0" animBg="1"/>
      <p:bldP spid="23" grpId="0"/>
      <p:bldP spid="23" grpId="1"/>
      <p:bldP spid="24" grpId="0"/>
      <p:bldP spid="25" grpId="0" animBg="1"/>
      <p:bldP spid="26" grpId="0" animBg="1"/>
      <p:bldP spid="27" grpId="0" animBg="1"/>
      <p:bldP spid="27" grpId="1" animBg="1"/>
      <p:bldP spid="27" grpId="2" animBg="1"/>
      <p:bldP spid="28" grpId="0" animBg="1"/>
      <p:bldP spid="28" grpId="1" animBg="1"/>
      <p:bldP spid="29" grpId="0" animBg="1"/>
      <p:bldP spid="29" grpId="1"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33596" y="1513510"/>
            <a:ext cx="723900" cy="49530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5" name="Rectangle 4"/>
          <p:cNvSpPr/>
          <p:nvPr/>
        </p:nvSpPr>
        <p:spPr bwMode="auto">
          <a:xfrm>
            <a:off x="2133596" y="4790110"/>
            <a:ext cx="748772"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2" charset="-128"/>
              </a:rPr>
              <a:t>q</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6" name="Rectangle 5"/>
          <p:cNvSpPr/>
          <p:nvPr/>
        </p:nvSpPr>
        <p:spPr bwMode="auto">
          <a:xfrm>
            <a:off x="2133600" y="2046910"/>
            <a:ext cx="723900" cy="1295400"/>
          </a:xfrm>
          <a:prstGeom prst="rect">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l"/>
            <a:endParaRPr lang="en-US" dirty="0" smtClean="0">
              <a:solidFill>
                <a:schemeClr val="bg1"/>
              </a:solidFill>
              <a:latin typeface="Arial" charset="0"/>
              <a:ea typeface="ＭＳ Ｐゴシック" pitchFamily="32" charset="-128"/>
            </a:endParaRPr>
          </a:p>
        </p:txBody>
      </p:sp>
      <p:sp>
        <p:nvSpPr>
          <p:cNvPr id="7" name="TextBox 6"/>
          <p:cNvSpPr txBox="1"/>
          <p:nvPr/>
        </p:nvSpPr>
        <p:spPr>
          <a:xfrm>
            <a:off x="1676400" y="11134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cxnSp>
        <p:nvCxnSpPr>
          <p:cNvPr id="8" name="Shape 7"/>
          <p:cNvCxnSpPr>
            <a:stCxn id="5" idx="1"/>
          </p:cNvCxnSpPr>
          <p:nvPr/>
        </p:nvCxnSpPr>
        <p:spPr bwMode="auto">
          <a:xfrm rot="10800000">
            <a:off x="2133596" y="2123110"/>
            <a:ext cx="1588" cy="2895600"/>
          </a:xfrm>
          <a:prstGeom prst="curvedConnector4">
            <a:avLst>
              <a:gd name="adj1" fmla="val 41693325"/>
              <a:gd name="adj2" fmla="val 103509"/>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2133599" y="433291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ID#1</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0" name="Rectangle 9"/>
          <p:cNvSpPr/>
          <p:nvPr/>
        </p:nvSpPr>
        <p:spPr bwMode="auto">
          <a:xfrm>
            <a:off x="2133599" y="387571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0xF8</a:t>
            </a:r>
          </a:p>
        </p:txBody>
      </p:sp>
      <p:sp>
        <p:nvSpPr>
          <p:cNvPr id="11" name="Rectangle 10"/>
          <p:cNvSpPr/>
          <p:nvPr/>
        </p:nvSpPr>
        <p:spPr bwMode="auto">
          <a:xfrm>
            <a:off x="2133599" y="433291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#42</a:t>
            </a:r>
          </a:p>
        </p:txBody>
      </p:sp>
      <p:sp>
        <p:nvSpPr>
          <p:cNvPr id="12" name="TextBox 11"/>
          <p:cNvSpPr txBox="1"/>
          <p:nvPr/>
        </p:nvSpPr>
        <p:spPr>
          <a:xfrm>
            <a:off x="1219200" y="5990200"/>
            <a:ext cx="990600"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0xF8</a:t>
            </a:r>
          </a:p>
        </p:txBody>
      </p:sp>
      <p:sp>
        <p:nvSpPr>
          <p:cNvPr id="13" name="Rectangle 12"/>
          <p:cNvSpPr/>
          <p:nvPr/>
        </p:nvSpPr>
        <p:spPr bwMode="auto">
          <a:xfrm>
            <a:off x="2146827" y="600931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#42</a:t>
            </a:r>
          </a:p>
        </p:txBody>
      </p:sp>
      <p:sp>
        <p:nvSpPr>
          <p:cNvPr id="14" name="Content Placeholder 6"/>
          <p:cNvSpPr txBox="1">
            <a:spLocks/>
          </p:cNvSpPr>
          <p:nvPr/>
        </p:nvSpPr>
        <p:spPr bwMode="auto">
          <a:xfrm>
            <a:off x="4648200" y="1284910"/>
            <a:ext cx="4038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Split identifier</a:t>
            </a:r>
          </a:p>
          <a:p>
            <a:pPr marL="742950" marR="0" lvl="1"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rPr>
              <a:t>Lock &amp; Key</a:t>
            </a:r>
          </a:p>
          <a:p>
            <a:pPr marL="742950" marR="0" lvl="1" indent="-284163" algn="l" defTabSz="914400" rtl="0" eaLnBrk="1" fontAlgn="base" latinLnBrk="0" hangingPunct="1">
              <a:lnSpc>
                <a:spcPct val="100000"/>
              </a:lnSpc>
              <a:spcBef>
                <a:spcPct val="20000"/>
              </a:spcBef>
              <a:spcAft>
                <a:spcPct val="0"/>
              </a:spcAft>
              <a:buClrTx/>
              <a:buSzPct val="120000"/>
              <a:buFont typeface="Arial"/>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ndParaRPr>
          </a:p>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Invariant: valid if</a:t>
            </a:r>
          </a:p>
          <a:p>
            <a:pPr marL="285750" marR="0" lvl="0" indent="-284163" algn="l" defTabSz="914400" rtl="0" eaLnBrk="1" fontAlgn="base" latinLnBrk="0" hangingPunct="1">
              <a:lnSpc>
                <a:spcPct val="100000"/>
              </a:lnSpc>
              <a:spcBef>
                <a:spcPct val="20000"/>
              </a:spcBef>
              <a:spcAft>
                <a:spcPct val="0"/>
              </a:spcAft>
              <a:buClrTx/>
              <a:buSzPct val="120000"/>
              <a:buFont typeface="Arial"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memory[lock</a:t>
            </a: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 </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ptr.key</a:t>
            </a: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marR="0" lvl="0" indent="-284163" algn="l" defTabSz="914400" rtl="0" eaLnBrk="1" fontAlgn="base" latinLnBrk="0" hangingPunct="1">
              <a:lnSpc>
                <a:spcPct val="100000"/>
              </a:lnSpc>
              <a:spcBef>
                <a:spcPct val="20000"/>
              </a:spcBef>
              <a:spcAft>
                <a:spcPct val="0"/>
              </a:spcAft>
              <a:buClrTx/>
              <a:buSzPct val="120000"/>
              <a:buFont typeface="Arial" charset="0"/>
              <a:buNone/>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Allocation</a:t>
            </a:r>
          </a:p>
          <a:p>
            <a:pPr marL="285750" marR="0" lvl="0" indent="-284163" algn="l" defTabSz="914400" rtl="0" eaLnBrk="1" fontAlgn="base" latinLnBrk="0" hangingPunct="1">
              <a:lnSpc>
                <a:spcPct val="100000"/>
              </a:lnSpc>
              <a:spcBef>
                <a:spcPct val="20000"/>
              </a:spcBef>
              <a:spcAft>
                <a:spcPct val="0"/>
              </a:spcAft>
              <a:buClrTx/>
              <a:buSzPct val="120000"/>
              <a:buFont typeface="Arial"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memory[lock</a:t>
            </a: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 key</a:t>
            </a:r>
          </a:p>
          <a:p>
            <a:pPr marL="285750" marR="0" lvl="0" indent="-284163" algn="l" defTabSz="914400" rtl="0" eaLnBrk="1" fontAlgn="base" latinLnBrk="0" hangingPunct="1">
              <a:lnSpc>
                <a:spcPct val="100000"/>
              </a:lnSpc>
              <a:spcBef>
                <a:spcPct val="20000"/>
              </a:spcBef>
              <a:spcAft>
                <a:spcPct val="0"/>
              </a:spcAft>
              <a:buClrTx/>
              <a:buSzPct val="120000"/>
              <a:buFont typeface="Arial"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Check: exception if </a:t>
            </a:r>
          </a:p>
          <a:p>
            <a:pPr marL="285750" marR="0" lvl="0" indent="-284163" algn="l" defTabSz="914400" rtl="0" eaLnBrk="1" fontAlgn="base" latinLnBrk="0" hangingPunct="1">
              <a:lnSpc>
                <a:spcPct val="100000"/>
              </a:lnSpc>
              <a:spcBef>
                <a:spcPct val="20000"/>
              </a:spcBef>
              <a:spcAft>
                <a:spcPct val="0"/>
              </a:spcAft>
              <a:buClrTx/>
              <a:buSzPct val="120000"/>
              <a:buFont typeface="Arial"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memory[lock</a:t>
            </a: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 key</a:t>
            </a:r>
          </a:p>
          <a:p>
            <a:pPr marL="285750" marR="0" lvl="0" indent="-284163" algn="l" defTabSz="914400" rtl="0" eaLnBrk="1" fontAlgn="base" latinLnBrk="0" hangingPunct="1">
              <a:lnSpc>
                <a:spcPct val="100000"/>
              </a:lnSpc>
              <a:spcBef>
                <a:spcPct val="20000"/>
              </a:spcBef>
              <a:spcAft>
                <a:spcPct val="0"/>
              </a:spcAft>
              <a:buClrTx/>
              <a:buSzPct val="120000"/>
              <a:buFont typeface="Arial"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Deallocation</a:t>
            </a: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marR="0" lvl="0" indent="-284163" algn="l" defTabSz="914400" rtl="0" eaLnBrk="1" fontAlgn="base" latinLnBrk="0" hangingPunct="1">
              <a:lnSpc>
                <a:spcPct val="100000"/>
              </a:lnSpc>
              <a:spcBef>
                <a:spcPct val="20000"/>
              </a:spcBef>
              <a:spcAft>
                <a:spcPct val="0"/>
              </a:spcAft>
              <a:buClrTx/>
              <a:buSzPct val="120000"/>
              <a:buFont typeface="Arial"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memory[lock</a:t>
            </a: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 0</a:t>
            </a:r>
          </a:p>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endParaRPr kumimoji="0" lang="en-US" sz="18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Oval 14"/>
          <p:cNvSpPr/>
          <p:nvPr/>
        </p:nvSpPr>
        <p:spPr>
          <a:xfrm>
            <a:off x="1600199" y="4256710"/>
            <a:ext cx="1828800" cy="609600"/>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52599" y="3570910"/>
            <a:ext cx="1828800" cy="1447800"/>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c 16"/>
          <p:cNvSpPr/>
          <p:nvPr/>
        </p:nvSpPr>
        <p:spPr bwMode="auto">
          <a:xfrm rot="21155694">
            <a:off x="2129635" y="3930453"/>
            <a:ext cx="1393438" cy="2177734"/>
          </a:xfrm>
          <a:prstGeom prst="arc">
            <a:avLst>
              <a:gd name="adj1" fmla="val 16835246"/>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Title 1"/>
          <p:cNvSpPr>
            <a:spLocks noGrp="1"/>
          </p:cNvSpPr>
          <p:nvPr>
            <p:ph type="title"/>
          </p:nvPr>
        </p:nvSpPr>
        <p:spPr>
          <a:xfrm>
            <a:off x="304800" y="152400"/>
            <a:ext cx="8534400" cy="533400"/>
          </a:xfrm>
        </p:spPr>
        <p:txBody>
          <a:bodyPr>
            <a:normAutofit fontScale="90000"/>
          </a:bodyPr>
          <a:lstStyle/>
          <a:p>
            <a:r>
              <a:rPr lang="en-US" dirty="0" smtClean="0"/>
              <a:t>Pointer Based Checking: Lock &amp; Key </a:t>
            </a:r>
            <a:endParaRPr lang="en-US" dirty="0"/>
          </a:p>
        </p:txBody>
      </p:sp>
      <p:sp>
        <p:nvSpPr>
          <p:cNvPr id="19" name="Rectangle 18"/>
          <p:cNvSpPr/>
          <p:nvPr/>
        </p:nvSpPr>
        <p:spPr bwMode="auto">
          <a:xfrm>
            <a:off x="2133600" y="6009310"/>
            <a:ext cx="748772"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a:t>
            </a:r>
            <a:r>
              <a:rPr lang="en-US" sz="2000" dirty="0" smtClean="0">
                <a:solidFill>
                  <a:schemeClr val="bg1"/>
                </a:solidFill>
                <a:latin typeface="Arial" charset="0"/>
                <a:ea typeface="ＭＳ Ｐゴシック" pitchFamily="32" charset="-128"/>
              </a:rPr>
              <a:t>0</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0" name="Oval 19"/>
          <p:cNvSpPr/>
          <p:nvPr/>
        </p:nvSpPr>
        <p:spPr>
          <a:xfrm>
            <a:off x="1219200" y="5933110"/>
            <a:ext cx="1828800" cy="609600"/>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219200" y="5933110"/>
            <a:ext cx="1828800" cy="609600"/>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62000" y="3875710"/>
            <a:ext cx="990600"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lock</a:t>
            </a:r>
          </a:p>
        </p:txBody>
      </p:sp>
      <p:sp>
        <p:nvSpPr>
          <p:cNvPr id="23" name="TextBox 22"/>
          <p:cNvSpPr txBox="1"/>
          <p:nvPr/>
        </p:nvSpPr>
        <p:spPr>
          <a:xfrm>
            <a:off x="762000" y="4332910"/>
            <a:ext cx="990600"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key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build="p"/>
      <p:bldP spid="15" grpId="0" animBg="1"/>
      <p:bldP spid="15" grpId="1" animBg="1"/>
      <p:bldP spid="16" grpId="0" animBg="1"/>
      <p:bldP spid="16" grpId="1" animBg="1"/>
      <p:bldP spid="17" grpId="0" animBg="1"/>
      <p:bldP spid="19" grpId="0" animBg="1"/>
      <p:bldP spid="20" grpId="0" animBg="1"/>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468"/>
            <a:ext cx="8229600" cy="533400"/>
          </a:xfrm>
        </p:spPr>
        <p:txBody>
          <a:bodyPr>
            <a:normAutofit fontScale="90000"/>
          </a:bodyPr>
          <a:lstStyle/>
          <a:p>
            <a:r>
              <a:rPr lang="en-US" sz="3600" dirty="0" smtClean="0">
                <a:solidFill>
                  <a:schemeClr val="tx1"/>
                </a:solidFill>
              </a:rPr>
              <a:t>Project goal:</a:t>
            </a:r>
            <a:br>
              <a:rPr lang="en-US" sz="3600" dirty="0" smtClean="0">
                <a:solidFill>
                  <a:schemeClr val="tx1"/>
                </a:solidFill>
              </a:rPr>
            </a:br>
            <a:r>
              <a:rPr lang="en-US" sz="3600" dirty="0" smtClean="0"/>
              <a:t>Make C/C++ safe and secure</a:t>
            </a:r>
            <a:endParaRPr lang="en-US" sz="3600" dirty="0"/>
          </a:p>
        </p:txBody>
      </p:sp>
      <p:sp>
        <p:nvSpPr>
          <p:cNvPr id="5" name="Title 1"/>
          <p:cNvSpPr txBox="1">
            <a:spLocks/>
          </p:cNvSpPr>
          <p:nvPr/>
        </p:nvSpPr>
        <p:spPr bwMode="auto">
          <a:xfrm>
            <a:off x="457200" y="2095500"/>
            <a:ext cx="82296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mj-lt"/>
                <a:ea typeface="+mj-ea"/>
                <a:cs typeface="+mj-cs"/>
              </a:rPr>
              <a:t>Why?</a:t>
            </a:r>
            <a:r>
              <a:rPr kumimoji="0" lang="en-US" sz="3600" b="0" i="0" u="none" strike="noStrike" kern="0" cap="none" spc="0" normalizeH="0" baseline="0" noProof="0" dirty="0" smtClean="0">
                <a:ln>
                  <a:noFill/>
                </a:ln>
                <a:solidFill>
                  <a:srgbClr val="780000"/>
                </a:solidFill>
                <a:effectLst/>
                <a:uLnTx/>
                <a:uFillTx/>
                <a:latin typeface="+mj-lt"/>
                <a:ea typeface="+mj-ea"/>
                <a:cs typeface="+mj-cs"/>
              </a:rPr>
              <a:t/>
            </a:r>
            <a:br>
              <a:rPr kumimoji="0" lang="en-US" sz="3600" b="0" i="0" u="none" strike="noStrike" kern="0" cap="none" spc="0" normalizeH="0" baseline="0" noProof="0" dirty="0" smtClean="0">
                <a:ln>
                  <a:noFill/>
                </a:ln>
                <a:solidFill>
                  <a:srgbClr val="780000"/>
                </a:solidFill>
                <a:effectLst/>
                <a:uLnTx/>
                <a:uFillTx/>
                <a:latin typeface="+mj-lt"/>
                <a:ea typeface="+mj-ea"/>
                <a:cs typeface="+mj-cs"/>
              </a:rPr>
            </a:br>
            <a:r>
              <a:rPr kumimoji="0" lang="en-US" sz="3600" b="0" i="0" u="none" strike="noStrike" kern="0" cap="none" spc="0" normalizeH="0" baseline="0" noProof="0" dirty="0" smtClean="0">
                <a:ln>
                  <a:noFill/>
                </a:ln>
                <a:solidFill>
                  <a:srgbClr val="780000"/>
                </a:solidFill>
                <a:effectLst/>
                <a:uLnTx/>
                <a:uFillTx/>
                <a:latin typeface="+mj-lt"/>
                <a:ea typeface="+mj-ea"/>
                <a:cs typeface="+mj-cs"/>
              </a:rPr>
              <a:t>Lack of </a:t>
            </a:r>
            <a:r>
              <a:rPr kumimoji="0" lang="en-US" sz="3600" b="1" i="1" u="none" strike="noStrike" kern="0" cap="none" spc="0" normalizeH="0" baseline="0" noProof="0" dirty="0" smtClean="0">
                <a:ln>
                  <a:noFill/>
                </a:ln>
                <a:solidFill>
                  <a:schemeClr val="accent2"/>
                </a:solidFill>
                <a:effectLst/>
                <a:uLnTx/>
                <a:uFillTx/>
                <a:latin typeface="+mj-lt"/>
                <a:ea typeface="+mj-ea"/>
                <a:cs typeface="+mj-cs"/>
              </a:rPr>
              <a:t>memory</a:t>
            </a:r>
            <a:r>
              <a:rPr kumimoji="0" lang="en-US" sz="3600" b="1" i="1" u="none" strike="noStrike" kern="0" cap="none" spc="0" normalizeH="0" noProof="0" dirty="0" smtClean="0">
                <a:ln>
                  <a:noFill/>
                </a:ln>
                <a:solidFill>
                  <a:schemeClr val="accent2"/>
                </a:solidFill>
                <a:effectLst/>
                <a:uLnTx/>
                <a:uFillTx/>
                <a:latin typeface="+mj-lt"/>
                <a:ea typeface="+mj-ea"/>
                <a:cs typeface="+mj-cs"/>
              </a:rPr>
              <a:t> safety </a:t>
            </a:r>
            <a:r>
              <a:rPr kumimoji="0" lang="en-US" sz="3600" b="0" i="0" u="none" strike="noStrike" kern="0" cap="none" spc="0" normalizeH="0" noProof="0" dirty="0" smtClean="0">
                <a:ln>
                  <a:noFill/>
                </a:ln>
                <a:solidFill>
                  <a:srgbClr val="780000"/>
                </a:solidFill>
                <a:effectLst/>
                <a:uLnTx/>
                <a:uFillTx/>
                <a:latin typeface="+mj-lt"/>
                <a:ea typeface="+mj-ea"/>
                <a:cs typeface="+mj-cs"/>
              </a:rPr>
              <a:t>is the root cause of serious </a:t>
            </a:r>
            <a:r>
              <a:rPr kumimoji="0" lang="en-US" sz="3600" b="1" i="0" u="none" strike="noStrike" kern="0" cap="none" spc="0" normalizeH="0" noProof="0" dirty="0" smtClean="0">
                <a:ln>
                  <a:noFill/>
                </a:ln>
                <a:solidFill>
                  <a:srgbClr val="0069B9"/>
                </a:solidFill>
                <a:effectLst/>
                <a:uLnTx/>
                <a:uFillTx/>
                <a:latin typeface="+mj-lt"/>
                <a:ea typeface="+mj-ea"/>
                <a:cs typeface="+mj-cs"/>
              </a:rPr>
              <a:t>bugs </a:t>
            </a:r>
            <a:r>
              <a:rPr kumimoji="0" lang="en-US" sz="3600" b="0" i="0" u="none" strike="noStrike" kern="0" cap="none" spc="0" normalizeH="0" noProof="0" dirty="0" smtClean="0">
                <a:ln>
                  <a:noFill/>
                </a:ln>
                <a:solidFill>
                  <a:srgbClr val="780000"/>
                </a:solidFill>
                <a:effectLst/>
                <a:uLnTx/>
                <a:uFillTx/>
                <a:latin typeface="+mj-lt"/>
                <a:ea typeface="+mj-ea"/>
                <a:cs typeface="+mj-cs"/>
              </a:rPr>
              <a:t>and </a:t>
            </a:r>
            <a:br>
              <a:rPr kumimoji="0" lang="en-US" sz="3600" b="0" i="0" u="none" strike="noStrike" kern="0" cap="none" spc="0" normalizeH="0" noProof="0" dirty="0" smtClean="0">
                <a:ln>
                  <a:noFill/>
                </a:ln>
                <a:solidFill>
                  <a:srgbClr val="780000"/>
                </a:solidFill>
                <a:effectLst/>
                <a:uLnTx/>
                <a:uFillTx/>
                <a:latin typeface="+mj-lt"/>
                <a:ea typeface="+mj-ea"/>
                <a:cs typeface="+mj-cs"/>
              </a:rPr>
            </a:br>
            <a:r>
              <a:rPr kumimoji="0" lang="en-US" sz="3600" b="1" i="0" u="none" strike="noStrike" kern="0" cap="none" spc="0" normalizeH="0" noProof="0" dirty="0" smtClean="0">
                <a:ln>
                  <a:noFill/>
                </a:ln>
                <a:solidFill>
                  <a:srgbClr val="0069B9"/>
                </a:solidFill>
                <a:effectLst/>
                <a:uLnTx/>
                <a:uFillTx/>
                <a:latin typeface="+mj-lt"/>
                <a:ea typeface="+mj-ea"/>
                <a:cs typeface="+mj-cs"/>
              </a:rPr>
              <a:t>security vulnerabilities </a:t>
            </a:r>
            <a:endParaRPr kumimoji="0" lang="en-US" sz="3600" b="1" i="0" u="none" strike="noStrike" kern="0" cap="none" spc="0" normalizeH="0" baseline="0" noProof="0" dirty="0">
              <a:ln>
                <a:noFill/>
              </a:ln>
              <a:solidFill>
                <a:srgbClr val="0069B9"/>
              </a:solidFill>
              <a:effectLst/>
              <a:uLnTx/>
              <a:uFillTx/>
              <a:latin typeface="+mj-lt"/>
              <a:ea typeface="+mj-ea"/>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5"/>
          <p:cNvGrpSpPr/>
          <p:nvPr/>
        </p:nvGrpSpPr>
        <p:grpSpPr>
          <a:xfrm>
            <a:off x="2667000" y="3676590"/>
            <a:ext cx="1600200" cy="2800410"/>
            <a:chOff x="2667000" y="3676590"/>
            <a:chExt cx="1600200" cy="2800410"/>
          </a:xfrm>
        </p:grpSpPr>
        <p:sp>
          <p:nvSpPr>
            <p:cNvPr id="5" name="Rectangle 4"/>
            <p:cNvSpPr/>
            <p:nvPr/>
          </p:nvSpPr>
          <p:spPr bwMode="auto">
            <a:xfrm>
              <a:off x="2667000" y="4076700"/>
              <a:ext cx="1600200" cy="24003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ts val="0"/>
                </a:spcAft>
                <a:buClrTx/>
                <a:buSzTx/>
                <a:buFontTx/>
                <a:buNone/>
                <a:tabLst/>
              </a:pPr>
              <a:r>
                <a:rPr lang="en-US" sz="5400" dirty="0" smtClean="0">
                  <a:solidFill>
                    <a:schemeClr val="bg1">
                      <a:lumMod val="65000"/>
                    </a:schemeClr>
                  </a:solidFill>
                  <a:latin typeface="Arial" charset="0"/>
                  <a:ea typeface="ＭＳ Ｐゴシック" pitchFamily="32" charset="-128"/>
                </a:rPr>
                <a:t>Meta</a:t>
              </a:r>
              <a:br>
                <a:rPr lang="en-US" sz="5400" dirty="0" smtClean="0">
                  <a:solidFill>
                    <a:schemeClr val="bg1">
                      <a:lumMod val="65000"/>
                    </a:schemeClr>
                  </a:solidFill>
                  <a:latin typeface="Arial" charset="0"/>
                  <a:ea typeface="ＭＳ Ｐゴシック" pitchFamily="32" charset="-128"/>
                </a:rPr>
              </a:br>
              <a:r>
                <a:rPr lang="en-US" sz="5400" dirty="0" smtClean="0">
                  <a:solidFill>
                    <a:schemeClr val="bg1">
                      <a:lumMod val="65000"/>
                    </a:schemeClr>
                  </a:solidFill>
                  <a:latin typeface="Arial" charset="0"/>
                  <a:ea typeface="ＭＳ Ｐゴシック" pitchFamily="32" charset="-128"/>
                </a:rPr>
                <a:t>data</a:t>
              </a:r>
              <a:endParaRPr kumimoji="0" lang="en-US" sz="54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6" name="TextBox 5"/>
            <p:cNvSpPr txBox="1"/>
            <p:nvPr/>
          </p:nvSpPr>
          <p:spPr>
            <a:xfrm>
              <a:off x="2667000" y="367659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metadata</a:t>
              </a:r>
            </a:p>
          </p:txBody>
        </p:sp>
      </p:grpSp>
      <p:sp>
        <p:nvSpPr>
          <p:cNvPr id="7" name="Title 1"/>
          <p:cNvSpPr>
            <a:spLocks noGrp="1"/>
          </p:cNvSpPr>
          <p:nvPr>
            <p:ph type="title"/>
          </p:nvPr>
        </p:nvSpPr>
        <p:spPr>
          <a:xfrm>
            <a:off x="304800" y="304800"/>
            <a:ext cx="8534400" cy="533400"/>
          </a:xfrm>
        </p:spPr>
        <p:txBody>
          <a:bodyPr>
            <a:normAutofit fontScale="90000"/>
          </a:bodyPr>
          <a:lstStyle/>
          <a:p>
            <a:r>
              <a:rPr lang="en-US" dirty="0" smtClean="0"/>
              <a:t>Disjoint Metadata </a:t>
            </a:r>
            <a:endParaRPr lang="en-US" sz="2400" dirty="0"/>
          </a:p>
        </p:txBody>
      </p:sp>
      <p:sp>
        <p:nvSpPr>
          <p:cNvPr id="8" name="Rectangle 7"/>
          <p:cNvSpPr/>
          <p:nvPr/>
        </p:nvSpPr>
        <p:spPr bwMode="auto">
          <a:xfrm>
            <a:off x="952500" y="1181100"/>
            <a:ext cx="1028700" cy="5143500"/>
          </a:xfrm>
          <a:prstGeom prst="rect">
            <a:avLst/>
          </a:prstGeom>
          <a:solidFill>
            <a:schemeClr val="accent1">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9" name="Rectangle 8"/>
          <p:cNvSpPr/>
          <p:nvPr/>
        </p:nvSpPr>
        <p:spPr bwMode="auto">
          <a:xfrm>
            <a:off x="952500" y="1752600"/>
            <a:ext cx="1028700" cy="1143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0" name="Rectangle 9"/>
          <p:cNvSpPr/>
          <p:nvPr/>
        </p:nvSpPr>
        <p:spPr bwMode="auto">
          <a:xfrm>
            <a:off x="2743200" y="1638300"/>
            <a:ext cx="990600" cy="19431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0" dirty="0" smtClean="0">
                <a:solidFill>
                  <a:schemeClr val="bg1">
                    <a:lumMod val="65000"/>
                  </a:schemeClr>
                </a:solidFill>
                <a:latin typeface="Arial" charset="0"/>
                <a:ea typeface="ＭＳ Ｐゴシック" pitchFamily="32" charset="-128"/>
              </a:rPr>
              <a:t>reg</a:t>
            </a:r>
            <a:endPar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11" name="Rectangle 10"/>
          <p:cNvSpPr/>
          <p:nvPr/>
        </p:nvSpPr>
        <p:spPr bwMode="auto">
          <a:xfrm>
            <a:off x="952501" y="289560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2" charset="-128"/>
              </a:rPr>
              <a:t>bal</a:t>
            </a:r>
          </a:p>
        </p:txBody>
      </p:sp>
      <p:sp>
        <p:nvSpPr>
          <p:cNvPr id="12" name="TextBox 11"/>
          <p:cNvSpPr txBox="1"/>
          <p:nvPr/>
        </p:nvSpPr>
        <p:spPr>
          <a:xfrm>
            <a:off x="381000" y="1879937"/>
            <a:ext cx="611207" cy="1015663"/>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10</a:t>
            </a:r>
          </a:p>
          <a:p>
            <a:pPr algn="l"/>
            <a:r>
              <a:rPr lang="en-US" sz="2000" b="1" dirty="0" smtClean="0">
                <a:latin typeface="Courier New" pitchFamily="49" charset="0"/>
                <a:cs typeface="Courier New" pitchFamily="49" charset="0"/>
              </a:rPr>
              <a:t>11</a:t>
            </a:r>
          </a:p>
          <a:p>
            <a:pPr algn="l"/>
            <a:r>
              <a:rPr lang="en-US" sz="2000" b="1" dirty="0" smtClean="0">
                <a:latin typeface="Courier New" pitchFamily="49" charset="0"/>
                <a:cs typeface="Courier New" pitchFamily="49" charset="0"/>
              </a:rPr>
              <a:t>12</a:t>
            </a:r>
          </a:p>
        </p:txBody>
      </p:sp>
      <p:sp>
        <p:nvSpPr>
          <p:cNvPr id="13" name="Rectangle 12"/>
          <p:cNvSpPr/>
          <p:nvPr/>
        </p:nvSpPr>
        <p:spPr bwMode="auto">
          <a:xfrm>
            <a:off x="2743201" y="209550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4" name="TextBox 13"/>
          <p:cNvSpPr txBox="1"/>
          <p:nvPr/>
        </p:nvSpPr>
        <p:spPr>
          <a:xfrm>
            <a:off x="381000" y="5238690"/>
            <a:ext cx="496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38</a:t>
            </a:r>
          </a:p>
        </p:txBody>
      </p:sp>
      <p:sp>
        <p:nvSpPr>
          <p:cNvPr id="15" name="TextBox 14"/>
          <p:cNvSpPr txBox="1"/>
          <p:nvPr/>
        </p:nvSpPr>
        <p:spPr>
          <a:xfrm>
            <a:off x="2183688" y="30099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a:t>
            </a:r>
            <a:endParaRPr lang="en-US" b="1" baseline="30000" dirty="0" smtClean="0">
              <a:solidFill>
                <a:schemeClr val="bg1"/>
              </a:solidFill>
              <a:latin typeface="Courier New" pitchFamily="49" charset="0"/>
              <a:cs typeface="Courier New" pitchFamily="49" charset="0"/>
            </a:endParaRPr>
          </a:p>
        </p:txBody>
      </p:sp>
      <p:cxnSp>
        <p:nvCxnSpPr>
          <p:cNvPr id="16" name="Straight Arrow Connector 15"/>
          <p:cNvCxnSpPr>
            <a:stCxn id="13" idx="1"/>
          </p:cNvCxnSpPr>
          <p:nvPr/>
        </p:nvCxnSpPr>
        <p:spPr bwMode="auto">
          <a:xfrm rot="10800000">
            <a:off x="2057405" y="1828800"/>
            <a:ext cx="685796" cy="4953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600200" y="17526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a</a:t>
            </a:r>
            <a:endParaRPr lang="en-US" b="1" baseline="30000" dirty="0" smtClean="0">
              <a:solidFill>
                <a:schemeClr val="bg1"/>
              </a:solidFill>
              <a:latin typeface="Courier New" pitchFamily="49" charset="0"/>
              <a:cs typeface="Courier New" pitchFamily="49" charset="0"/>
            </a:endParaRPr>
          </a:p>
        </p:txBody>
      </p:sp>
      <p:sp>
        <p:nvSpPr>
          <p:cNvPr id="18" name="TextBox 17"/>
          <p:cNvSpPr txBox="1"/>
          <p:nvPr/>
        </p:nvSpPr>
        <p:spPr>
          <a:xfrm>
            <a:off x="1600200" y="20955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b</a:t>
            </a:r>
            <a:endParaRPr lang="en-US" b="1" baseline="30000" dirty="0" smtClean="0">
              <a:solidFill>
                <a:schemeClr val="bg1"/>
              </a:solidFill>
              <a:latin typeface="Courier New" pitchFamily="49" charset="0"/>
              <a:cs typeface="Courier New" pitchFamily="49" charset="0"/>
            </a:endParaRPr>
          </a:p>
        </p:txBody>
      </p:sp>
      <p:sp>
        <p:nvSpPr>
          <p:cNvPr id="19" name="TextBox 18"/>
          <p:cNvSpPr txBox="1"/>
          <p:nvPr/>
        </p:nvSpPr>
        <p:spPr>
          <a:xfrm>
            <a:off x="1600200" y="2433935"/>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c</a:t>
            </a:r>
            <a:endParaRPr lang="en-US" b="1" baseline="30000" dirty="0" smtClean="0">
              <a:solidFill>
                <a:schemeClr val="bg1"/>
              </a:solidFill>
              <a:latin typeface="Courier New" pitchFamily="49" charset="0"/>
              <a:cs typeface="Courier New" pitchFamily="49" charset="0"/>
            </a:endParaRPr>
          </a:p>
        </p:txBody>
      </p:sp>
      <p:sp>
        <p:nvSpPr>
          <p:cNvPr id="20" name="TextBox 19"/>
          <p:cNvSpPr txBox="1"/>
          <p:nvPr/>
        </p:nvSpPr>
        <p:spPr>
          <a:xfrm>
            <a:off x="381000" y="2895601"/>
            <a:ext cx="611207" cy="102870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13</a:t>
            </a:r>
          </a:p>
          <a:p>
            <a:pPr algn="l"/>
            <a:endParaRPr lang="en-US" sz="2000" b="1" dirty="0" smtClean="0">
              <a:latin typeface="Courier New" pitchFamily="49" charset="0"/>
              <a:cs typeface="Courier New" pitchFamily="49" charset="0"/>
            </a:endParaRPr>
          </a:p>
          <a:p>
            <a:pPr algn="l"/>
            <a:r>
              <a:rPr lang="en-US" sz="2000" b="1" dirty="0" smtClean="0">
                <a:latin typeface="Courier New" pitchFamily="49" charset="0"/>
                <a:cs typeface="Courier New" pitchFamily="49" charset="0"/>
              </a:rPr>
              <a:t>17</a:t>
            </a:r>
          </a:p>
        </p:txBody>
      </p:sp>
      <p:sp>
        <p:nvSpPr>
          <p:cNvPr id="21" name="TextBox 20"/>
          <p:cNvSpPr txBox="1"/>
          <p:nvPr/>
        </p:nvSpPr>
        <p:spPr>
          <a:xfrm>
            <a:off x="609600" y="7620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sp>
        <p:nvSpPr>
          <p:cNvPr id="22" name="TextBox 21"/>
          <p:cNvSpPr txBox="1"/>
          <p:nvPr/>
        </p:nvSpPr>
        <p:spPr>
          <a:xfrm>
            <a:off x="2514600" y="120009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registers</a:t>
            </a:r>
          </a:p>
        </p:txBody>
      </p:sp>
      <p:sp>
        <p:nvSpPr>
          <p:cNvPr id="23" name="Rectangle 22"/>
          <p:cNvSpPr/>
          <p:nvPr/>
        </p:nvSpPr>
        <p:spPr bwMode="auto">
          <a:xfrm>
            <a:off x="990600" y="5114752"/>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4" name="Arc 23"/>
          <p:cNvSpPr/>
          <p:nvPr/>
        </p:nvSpPr>
        <p:spPr bwMode="auto">
          <a:xfrm rot="10062698">
            <a:off x="294257" y="1917208"/>
            <a:ext cx="1219651" cy="3612503"/>
          </a:xfrm>
          <a:prstGeom prst="arc">
            <a:avLst>
              <a:gd name="adj1" fmla="val 16891613"/>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5" name="Rectangle 24"/>
          <p:cNvSpPr/>
          <p:nvPr/>
        </p:nvSpPr>
        <p:spPr bwMode="auto">
          <a:xfrm>
            <a:off x="990600" y="464820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meta</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6" name="Oval 25"/>
          <p:cNvSpPr/>
          <p:nvPr/>
        </p:nvSpPr>
        <p:spPr bwMode="auto">
          <a:xfrm>
            <a:off x="762000" y="4267200"/>
            <a:ext cx="1447800" cy="19050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27" name="Rectangle 26"/>
          <p:cNvSpPr/>
          <p:nvPr/>
        </p:nvSpPr>
        <p:spPr bwMode="auto">
          <a:xfrm>
            <a:off x="2667000" y="5105400"/>
            <a:ext cx="16002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metadata</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28" name="Content Placeholder 2"/>
          <p:cNvSpPr txBox="1">
            <a:spLocks/>
          </p:cNvSpPr>
          <p:nvPr/>
        </p:nvSpPr>
        <p:spPr bwMode="auto">
          <a:xfrm>
            <a:off x="4419600" y="1905000"/>
            <a:ext cx="46482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1" i="0" u="none" strike="noStrike" kern="0" cap="none" spc="0" normalizeH="0" baseline="0" noProof="0" smtClean="0">
              <a:ln>
                <a:noFill/>
              </a:ln>
              <a:solidFill>
                <a:schemeClr val="accent2"/>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1" i="0" u="none" strike="noStrike" kern="0" cap="none" spc="0" normalizeH="0" baseline="0" noProof="0" smtClean="0">
                <a:ln>
                  <a:noFill/>
                </a:ln>
                <a:solidFill>
                  <a:schemeClr val="accent2"/>
                </a:solidFill>
                <a:effectLst/>
                <a:uLnTx/>
                <a:uFillTx/>
                <a:latin typeface="+mn-lt"/>
                <a:ea typeface="+mn-ea"/>
                <a:cs typeface="+mn-cs"/>
              </a:rPr>
              <a:t>Memory layout changed </a:t>
            </a:r>
            <a:r>
              <a:rPr kumimoji="0" lang="en-US" sz="2400" b="0" i="0" u="none" strike="noStrike" kern="0" cap="none" spc="0" normalizeH="0" baseline="0" noProof="0" smtClean="0">
                <a:ln>
                  <a:noFill/>
                </a:ln>
                <a:solidFill>
                  <a:schemeClr val="tx1"/>
                </a:solidFill>
                <a:effectLst/>
                <a:uLnTx/>
                <a:uFillTx/>
                <a:latin typeface="Wingdings"/>
                <a:ea typeface="Wingdings"/>
                <a:cs typeface="Wingdings"/>
              </a:rPr>
              <a:t></a:t>
            </a:r>
            <a:r>
              <a:rPr kumimoji="0" lang="en-US" sz="2400" b="1" i="0" u="none" strike="noStrike" kern="0" cap="none" spc="0" normalizeH="0" baseline="0" noProof="0" smtClean="0">
                <a:ln>
                  <a:noFill/>
                </a:ln>
                <a:solidFill>
                  <a:schemeClr val="accent2"/>
                </a:solidFill>
                <a:effectLst/>
                <a:uLnTx/>
                <a:uFillTx/>
                <a:latin typeface="+mn-lt"/>
                <a:ea typeface="+mn-ea"/>
                <a:cs typeface="+mn-cs"/>
              </a:rPr>
              <a:t> library compatibility lost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400" b="1" i="0" u="none" strike="noStrike" kern="0" cap="none" spc="0" normalizeH="0" baseline="0" noProof="0" smtClean="0">
              <a:ln>
                <a:noFill/>
              </a:ln>
              <a:solidFill>
                <a:schemeClr val="accent2"/>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1" i="0" u="none" strike="noStrike" kern="0" cap="none" spc="0" normalizeH="0" baseline="0" noProof="0" smtClean="0">
                <a:ln>
                  <a:noFill/>
                </a:ln>
                <a:solidFill>
                  <a:schemeClr val="accent2"/>
                </a:solidFill>
                <a:effectLst/>
                <a:uLnTx/>
                <a:uFillTx/>
                <a:latin typeface="+mn-lt"/>
                <a:ea typeface="+mn-ea"/>
                <a:cs typeface="+mn-cs"/>
              </a:rPr>
              <a:t>Arbitrary type casts </a:t>
            </a:r>
            <a:r>
              <a:rPr kumimoji="0" lang="en-US" sz="2400" b="0" i="0" u="none" strike="noStrike" kern="0" cap="none" spc="0" normalizeH="0" baseline="0" noProof="0" smtClean="0">
                <a:ln>
                  <a:noFill/>
                </a:ln>
                <a:solidFill>
                  <a:schemeClr val="tx1"/>
                </a:solidFill>
                <a:effectLst/>
                <a:uLnTx/>
                <a:uFillTx/>
                <a:latin typeface="Wingdings"/>
                <a:ea typeface="Wingdings"/>
                <a:cs typeface="Wingdings"/>
              </a:rPr>
              <a:t></a:t>
            </a:r>
            <a:r>
              <a:rPr kumimoji="0" lang="en-US" sz="2400" b="1" i="0" u="none" strike="noStrike" kern="0" cap="none" spc="0" normalizeH="0" baseline="0" noProof="0" smtClean="0">
                <a:ln>
                  <a:noFill/>
                </a:ln>
                <a:solidFill>
                  <a:schemeClr val="accent2"/>
                </a:solidFill>
                <a:effectLst/>
                <a:uLnTx/>
                <a:uFillTx/>
                <a:latin typeface="+mn-lt"/>
                <a:ea typeface="+mn-ea"/>
                <a:cs typeface="+mn-cs"/>
              </a:rPr>
              <a:t> comprehensiveness lost</a:t>
            </a:r>
            <a:endParaRPr kumimoji="0" lang="en-US" sz="2000" b="0" i="0" u="none" strike="noStrike" kern="0" cap="none" spc="0" normalizeH="0" baseline="0" noProof="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417 -1.57553E-7 L 0.21262 0.06673 " pathEditMode="relative" rAng="0" ptsTypes="AA">
                                      <p:cBhvr>
                                        <p:cTn id="20" dur="500" fill="hold"/>
                                        <p:tgtEl>
                                          <p:spTgt spid="25"/>
                                        </p:tgtEl>
                                        <p:attrNameLst>
                                          <p:attrName>ppt_x</p:attrName>
                                          <p:attrName>ppt_y</p:attrName>
                                        </p:attrNameLst>
                                      </p:cBhvr>
                                      <p:rCtr x="10400" y="3300"/>
                                    </p:animMotion>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305800" cy="533400"/>
          </a:xfrm>
        </p:spPr>
        <p:txBody>
          <a:bodyPr>
            <a:normAutofit fontScale="90000"/>
          </a:bodyPr>
          <a:lstStyle/>
          <a:p>
            <a:r>
              <a:rPr lang="en-US" dirty="0" smtClean="0"/>
              <a:t> Real World ‘C’ with Disjoint Metadata</a:t>
            </a:r>
            <a:endParaRPr lang="en-US" dirty="0"/>
          </a:p>
        </p:txBody>
      </p:sp>
      <p:sp>
        <p:nvSpPr>
          <p:cNvPr id="5" name="Content Placeholder 2"/>
          <p:cNvSpPr txBox="1">
            <a:spLocks/>
          </p:cNvSpPr>
          <p:nvPr/>
        </p:nvSpPr>
        <p:spPr bwMode="auto">
          <a:xfrm>
            <a:off x="4572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 Key issue: type casts</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7"/>
          <p:cNvSpPr txBox="1">
            <a:spLocks/>
          </p:cNvSpPr>
          <p:nvPr/>
        </p:nvSpPr>
        <p:spPr bwMode="auto">
          <a:xfrm>
            <a:off x="838200" y="2209800"/>
            <a:ext cx="434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struct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err="1" smtClean="0">
                <a:ln>
                  <a:noFill/>
                </a:ln>
                <a:solidFill>
                  <a:schemeClr val="tx1"/>
                </a:solidFill>
                <a:effectLst/>
                <a:uLnTx/>
                <a:uFillTx/>
                <a:latin typeface="+mn-lt"/>
                <a:ea typeface="+mn-ea"/>
                <a:cs typeface="+mn-cs"/>
              </a:rPr>
              <a:t>foo</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int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arr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	</a:t>
            </a:r>
            <a:r>
              <a:rPr lang="en-US" sz="2000" kern="0" dirty="0" err="1" smtClean="0">
                <a:latin typeface="+mn-lt"/>
                <a:ea typeface="+mn-ea"/>
              </a:rPr>
              <a:t>size_t</a:t>
            </a:r>
            <a:r>
              <a:rPr lang="en-US" sz="2000" kern="0" dirty="0" smtClean="0">
                <a:latin typeface="+mn-lt"/>
                <a:ea typeface="+mn-ea"/>
              </a:rPr>
              <a:t> </a:t>
            </a:r>
            <a:r>
              <a:rPr lang="en-US" sz="2000" kern="0" dirty="0" err="1" smtClean="0">
                <a:latin typeface="+mn-lt"/>
                <a:ea typeface="+mn-ea"/>
              </a:rPr>
              <a:t>b</a:t>
            </a:r>
            <a:r>
              <a:rPr lang="en-US" sz="2000" kern="0" dirty="0" smtClean="0">
                <a:latin typeface="+mn-lt"/>
                <a:ea typeface="+mn-ea"/>
              </a:rPr>
              <a: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sz="2000" kern="0" dirty="0" smtClean="0">
                <a:latin typeface="+mn-lt"/>
                <a:ea typeface="+mn-ea"/>
              </a:rPr>
              <a: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Content Placeholder 7"/>
          <p:cNvSpPr txBox="1">
            <a:spLocks/>
          </p:cNvSpPr>
          <p:nvPr/>
        </p:nvSpPr>
        <p:spPr bwMode="auto">
          <a:xfrm>
            <a:off x="2667000" y="2286000"/>
            <a:ext cx="434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struct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sz="2000" kern="0" dirty="0" smtClean="0">
                <a:latin typeface="+mn-lt"/>
                <a:ea typeface="+mn-ea"/>
              </a:rPr>
              <a:t>bar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sz="2000" kern="0" noProof="0" dirty="0" err="1" smtClean="0">
                <a:latin typeface="+mn-lt"/>
                <a:ea typeface="+mn-ea"/>
              </a:rPr>
              <a:t>size_t</a:t>
            </a:r>
            <a:r>
              <a:rPr lang="en-US" sz="2000" kern="0" noProof="0" dirty="0" smtClean="0">
                <a:latin typeface="+mn-lt"/>
                <a:ea typeface="+mn-ea"/>
              </a:rPr>
              <a:t> </a:t>
            </a:r>
            <a:r>
              <a:rPr lang="en-US" sz="2000" kern="0" noProof="0" dirty="0" err="1" smtClean="0">
                <a:latin typeface="+mn-lt"/>
                <a:ea typeface="+mn-ea"/>
              </a:rPr>
              <a:t>x</a:t>
            </a:r>
            <a:r>
              <a:rPr lang="en-US" sz="2000" kern="0" noProof="0" dirty="0" smtClean="0">
                <a:latin typeface="+mn-lt"/>
                <a:ea typeface="+mn-ea"/>
              </a:rPr>
              <a: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	</a:t>
            </a:r>
            <a:r>
              <a:rPr lang="en-US" sz="2000" kern="0" dirty="0" err="1" smtClean="0">
                <a:latin typeface="+mn-lt"/>
                <a:ea typeface="+mn-ea"/>
              </a:rPr>
              <a:t>size_t</a:t>
            </a:r>
            <a:r>
              <a:rPr lang="en-US" sz="2000" kern="0" dirty="0" smtClean="0">
                <a:latin typeface="+mn-lt"/>
                <a:ea typeface="+mn-ea"/>
              </a:rPr>
              <a:t> </a:t>
            </a:r>
            <a:r>
              <a:rPr lang="en-US" sz="2000" kern="0" dirty="0" err="1" smtClean="0">
                <a:latin typeface="+mn-lt"/>
                <a:ea typeface="+mn-ea"/>
              </a:rPr>
              <a:t>y</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7"/>
          <p:cNvSpPr txBox="1">
            <a:spLocks/>
          </p:cNvSpPr>
          <p:nvPr/>
        </p:nvSpPr>
        <p:spPr bwMode="auto">
          <a:xfrm>
            <a:off x="990600" y="3657600"/>
            <a:ext cx="3124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struct</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err="1" smtClean="0">
                <a:ln>
                  <a:noFill/>
                </a:ln>
                <a:solidFill>
                  <a:schemeClr val="tx1"/>
                </a:solidFill>
                <a:effectLst/>
                <a:uLnTx/>
                <a:uFillTx/>
                <a:latin typeface="+mn-lt"/>
                <a:ea typeface="+mn-ea"/>
                <a:cs typeface="+mn-cs"/>
              </a:rPr>
              <a:t>foo</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err="1" smtClean="0">
                <a:ln>
                  <a:noFill/>
                </a:ln>
                <a:solidFill>
                  <a:schemeClr val="tx1"/>
                </a:solidFill>
                <a:effectLst/>
                <a:uLnTx/>
                <a:uFillTx/>
                <a:latin typeface="+mn-lt"/>
                <a:ea typeface="+mn-ea"/>
                <a:cs typeface="+mn-cs"/>
              </a:rPr>
              <a:t>p</a:t>
            </a:r>
            <a:r>
              <a:rPr kumimoji="0" lang="en-US" sz="2000" b="0" i="0" u="none" strike="noStrike" kern="0" cap="none" spc="0" normalizeH="0" noProof="0" dirty="0" smtClean="0">
                <a:ln>
                  <a:noFill/>
                </a:ln>
                <a:solidFill>
                  <a:schemeClr val="tx1"/>
                </a:solidFill>
                <a:effectLst/>
                <a:uLnTx/>
                <a:uFillTx/>
                <a:latin typeface="+mn-lt"/>
                <a:ea typeface="+mn-ea"/>
                <a:cs typeface="+mn-cs"/>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baseline="0" dirty="0" err="1" smtClean="0">
                <a:latin typeface="+mn-lt"/>
                <a:ea typeface="+mn-ea"/>
              </a:rPr>
              <a:t>struct</a:t>
            </a:r>
            <a:r>
              <a:rPr lang="en-US" sz="2000" kern="0" dirty="0" smtClean="0">
                <a:latin typeface="+mn-lt"/>
                <a:ea typeface="+mn-ea"/>
              </a:rPr>
              <a:t> bar *</a:t>
            </a:r>
            <a:r>
              <a:rPr lang="en-US" sz="2000" kern="0" dirty="0" err="1" smtClean="0">
                <a:latin typeface="+mn-lt"/>
                <a:ea typeface="+mn-ea"/>
              </a:rPr>
              <a:t>q</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q</a:t>
            </a:r>
            <a:r>
              <a:rPr lang="en-US" sz="2000" kern="0" dirty="0" smtClean="0">
                <a:latin typeface="+mn-lt"/>
                <a:ea typeface="+mn-ea"/>
              </a:rPr>
              <a:t> = (</a:t>
            </a:r>
            <a:r>
              <a:rPr lang="en-US" sz="2000" kern="0" dirty="0" err="1" smtClean="0">
                <a:latin typeface="+mn-lt"/>
                <a:ea typeface="+mn-ea"/>
              </a:rPr>
              <a:t>struct</a:t>
            </a:r>
            <a:r>
              <a:rPr lang="en-US" sz="2000" kern="0" dirty="0" smtClean="0">
                <a:latin typeface="+mn-lt"/>
                <a:ea typeface="+mn-ea"/>
              </a:rPr>
              <a:t> bar *) </a:t>
            </a:r>
            <a:r>
              <a:rPr lang="en-US" sz="2000" kern="0" dirty="0" err="1" smtClean="0">
                <a:latin typeface="+mn-lt"/>
                <a:ea typeface="+mn-ea"/>
              </a:rPr>
              <a:t>p</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 *</a:t>
            </a:r>
            <a:r>
              <a:rPr lang="en-US" sz="2000" kern="0" dirty="0" err="1" smtClean="0">
                <a:latin typeface="+mn-lt"/>
                <a:ea typeface="+mn-ea"/>
              </a:rPr>
              <a:t>q</a:t>
            </a:r>
            <a:r>
              <a:rPr lang="en-US" sz="2000" kern="0" dirty="0" smtClean="0">
                <a:latin typeface="+mn-lt"/>
                <a:ea typeface="+mn-ea"/>
              </a:rPr>
              <a:t> =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000" kern="0" dirty="0" smtClean="0">
              <a:latin typeface="+mn-lt"/>
              <a:ea typeface="+mn-ea"/>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000" kern="0" dirty="0" smtClean="0">
              <a:latin typeface="+mn-lt"/>
              <a:ea typeface="+mn-ea"/>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bwMode="auto">
          <a:xfrm>
            <a:off x="6362700" y="2362200"/>
            <a:ext cx="1028700" cy="39624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10" name="Rectangle 9"/>
          <p:cNvSpPr/>
          <p:nvPr/>
        </p:nvSpPr>
        <p:spPr bwMode="auto">
          <a:xfrm>
            <a:off x="6362700" y="2895600"/>
            <a:ext cx="1028700" cy="6858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solidFill>
                  <a:schemeClr val="bg1"/>
                </a:solidFill>
                <a:latin typeface="Arial" charset="0"/>
                <a:ea typeface="ＭＳ Ｐゴシック" pitchFamily="32" charset="-128"/>
              </a:rPr>
              <a:t>arr</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1" name="Rectangle 10"/>
          <p:cNvSpPr/>
          <p:nvPr/>
        </p:nvSpPr>
        <p:spPr bwMode="auto">
          <a:xfrm>
            <a:off x="6362700" y="426720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ea typeface="ＭＳ Ｐゴシック" pitchFamily="32" charset="-128"/>
              </a:rPr>
              <a:t>b</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2" name="Rectangle 11"/>
          <p:cNvSpPr/>
          <p:nvPr/>
        </p:nvSpPr>
        <p:spPr bwMode="auto">
          <a:xfrm>
            <a:off x="6362700" y="3581400"/>
            <a:ext cx="1028699" cy="6858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meta</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3" name="Rectangle 12"/>
          <p:cNvSpPr/>
          <p:nvPr/>
        </p:nvSpPr>
        <p:spPr bwMode="auto">
          <a:xfrm>
            <a:off x="6362700" y="358140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ea typeface="ＭＳ Ｐゴシック" pitchFamily="32" charset="-128"/>
              </a:rPr>
              <a:t>b</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4" name="Rectangle 13"/>
          <p:cNvSpPr/>
          <p:nvPr/>
        </p:nvSpPr>
        <p:spPr bwMode="auto">
          <a:xfrm>
            <a:off x="914400" y="4648200"/>
            <a:ext cx="3200400" cy="685800"/>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nvGrpSpPr>
          <p:cNvPr id="3" name="Group 17"/>
          <p:cNvGrpSpPr/>
          <p:nvPr/>
        </p:nvGrpSpPr>
        <p:grpSpPr>
          <a:xfrm>
            <a:off x="4533900" y="2895600"/>
            <a:ext cx="1828800" cy="990600"/>
            <a:chOff x="3733800" y="2895600"/>
            <a:chExt cx="1828800" cy="990600"/>
          </a:xfrm>
        </p:grpSpPr>
        <p:cxnSp>
          <p:nvCxnSpPr>
            <p:cNvPr id="16" name="Straight Arrow Connector 15"/>
            <p:cNvCxnSpPr/>
            <p:nvPr/>
          </p:nvCxnSpPr>
          <p:spPr bwMode="auto">
            <a:xfrm flipV="1">
              <a:off x="4343400" y="2895600"/>
              <a:ext cx="121920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bwMode="auto">
            <a:xfrm>
              <a:off x="3733800" y="342900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sp>
        <p:nvSpPr>
          <p:cNvPr id="18" name="Rectangle 17"/>
          <p:cNvSpPr/>
          <p:nvPr/>
        </p:nvSpPr>
        <p:spPr bwMode="auto">
          <a:xfrm>
            <a:off x="914400" y="5410200"/>
            <a:ext cx="3200400" cy="685800"/>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19" name="Lightning Bolt 18"/>
          <p:cNvSpPr/>
          <p:nvPr/>
        </p:nvSpPr>
        <p:spPr bwMode="auto">
          <a:xfrm rot="1237869">
            <a:off x="5601702" y="3580398"/>
            <a:ext cx="800100" cy="800100"/>
          </a:xfrm>
          <a:prstGeom prst="lightningBol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20" name="Rectangle 19"/>
          <p:cNvSpPr/>
          <p:nvPr/>
        </p:nvSpPr>
        <p:spPr>
          <a:xfrm>
            <a:off x="4963030" y="990600"/>
            <a:ext cx="3723770" cy="523220"/>
          </a:xfrm>
          <a:prstGeom prst="rect">
            <a:avLst/>
          </a:prstGeom>
        </p:spPr>
        <p:txBody>
          <a:bodyPr wrap="square">
            <a:spAutoFit/>
          </a:bodyPr>
          <a:lstStyle/>
          <a:p>
            <a:r>
              <a:rPr lang="en-US" sz="2800" b="1" dirty="0" smtClean="0">
                <a:solidFill>
                  <a:srgbClr val="0000FF"/>
                </a:solidFill>
              </a:rPr>
              <a:t>Disallow casts??</a:t>
            </a:r>
          </a:p>
        </p:txBody>
      </p:sp>
      <p:sp>
        <p:nvSpPr>
          <p:cNvPr id="21" name="Rectangle 20"/>
          <p:cNvSpPr/>
          <p:nvPr/>
        </p:nvSpPr>
        <p:spPr>
          <a:xfrm>
            <a:off x="533400" y="1457981"/>
            <a:ext cx="8229600" cy="954107"/>
          </a:xfrm>
          <a:prstGeom prst="rect">
            <a:avLst/>
          </a:prstGeom>
        </p:spPr>
        <p:txBody>
          <a:bodyPr wrap="square">
            <a:spAutoFit/>
          </a:bodyPr>
          <a:lstStyle/>
          <a:p>
            <a:r>
              <a:rPr lang="en-US" sz="2800" b="1" dirty="0" smtClean="0">
                <a:solidFill>
                  <a:srgbClr val="0000FF"/>
                </a:solidFill>
              </a:rPr>
              <a:t>Insight: casts can only manufacture pointers but not metadata</a:t>
            </a:r>
          </a:p>
        </p:txBody>
      </p:sp>
      <p:sp>
        <p:nvSpPr>
          <p:cNvPr id="22" name="&quot;No&quot; Symbol 21"/>
          <p:cNvSpPr/>
          <p:nvPr/>
        </p:nvSpPr>
        <p:spPr bwMode="auto">
          <a:xfrm>
            <a:off x="5638800" y="3581400"/>
            <a:ext cx="685800" cy="685800"/>
          </a:xfrm>
          <a:prstGeom prst="noSmoking">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22"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3.4914E-7 -2.54866E-6 L 0.12715 -0.09453 " pathEditMode="relative" rAng="0" ptsTypes="AA">
                                      <p:cBhvr>
                                        <p:cTn id="51" dur="2000" fill="hold"/>
                                        <p:tgtEl>
                                          <p:spTgt spid="12"/>
                                        </p:tgtEl>
                                        <p:attrNameLst>
                                          <p:attrName>ppt_x</p:attrName>
                                          <p:attrName>ppt_y</p:attrName>
                                        </p:attrNameLst>
                                      </p:cBhvr>
                                      <p:rCtr x="6400" y="-4700"/>
                                    </p:animMotion>
                                  </p:childTnLst>
                                </p:cTn>
                              </p:par>
                            </p:childTnLst>
                          </p:cTn>
                        </p:par>
                        <p:par>
                          <p:cTn id="52" fill="hold">
                            <p:stCondLst>
                              <p:cond delay="2000"/>
                            </p:stCondLst>
                            <p:childTnLst>
                              <p:par>
                                <p:cTn id="53" presetID="6" presetClass="entr" presetSubtype="3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out)">
                                      <p:cBhvr>
                                        <p:cTn id="55" dur="500"/>
                                        <p:tgtEl>
                                          <p:spTgt spid="22"/>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xit"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1" grpId="1" animBg="1"/>
      <p:bldP spid="12" grpId="0" animBg="1"/>
      <p:bldP spid="12" grpId="1" animBg="1"/>
      <p:bldP spid="13" grpId="0" animBg="1"/>
      <p:bldP spid="14" grpId="0" animBg="1"/>
      <p:bldP spid="18" grpId="0" animBg="1"/>
      <p:bldP spid="20" grpId="0"/>
      <p:bldP spid="20" grpId="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533400"/>
          </a:xfrm>
        </p:spPr>
        <p:txBody>
          <a:bodyPr>
            <a:normAutofit fontScale="90000"/>
          </a:bodyPr>
          <a:lstStyle/>
          <a:p>
            <a:r>
              <a:rPr lang="en-US" dirty="0" smtClean="0"/>
              <a:t>Accesses to Disjoint Metadata Space</a:t>
            </a:r>
            <a:endParaRPr lang="en-US" dirty="0"/>
          </a:p>
        </p:txBody>
      </p:sp>
      <p:sp>
        <p:nvSpPr>
          <p:cNvPr id="5" name="Content Placeholder 7"/>
          <p:cNvSpPr txBox="1">
            <a:spLocks/>
          </p:cNvSpPr>
          <p:nvPr/>
        </p:nvSpPr>
        <p:spPr bwMode="auto">
          <a:xfrm>
            <a:off x="838200" y="1447800"/>
            <a:ext cx="3733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kern="0" baseline="0" dirty="0" err="1" smtClean="0">
                <a:latin typeface="+mn-lt"/>
                <a:ea typeface="+mn-ea"/>
              </a:rPr>
              <a:t>int</a:t>
            </a:r>
            <a:r>
              <a:rPr lang="en-US" kern="0" dirty="0" smtClean="0">
                <a:latin typeface="+mn-lt"/>
                <a:ea typeface="+mn-ea"/>
              </a:rPr>
              <a:t> *</a:t>
            </a:r>
            <a:r>
              <a:rPr lang="en-US" kern="0" dirty="0" err="1" smtClean="0">
                <a:latin typeface="+mn-lt"/>
                <a:ea typeface="+mn-ea"/>
              </a:rPr>
              <a:t>p</a:t>
            </a:r>
            <a:r>
              <a:rPr lang="en-US"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kern="0" baseline="0" dirty="0" err="1" smtClean="0">
                <a:latin typeface="+mn-lt"/>
                <a:ea typeface="+mn-ea"/>
              </a:rPr>
              <a:t>int</a:t>
            </a:r>
            <a:r>
              <a:rPr lang="en-US" kern="0" baseline="0" dirty="0" smtClean="0">
                <a:latin typeface="+mn-lt"/>
                <a:ea typeface="+mn-ea"/>
              </a:rPr>
              <a:t> **</a:t>
            </a:r>
            <a:r>
              <a:rPr lang="en-US" kern="0" baseline="0" dirty="0" err="1" smtClean="0">
                <a:latin typeface="+mn-lt"/>
                <a:ea typeface="+mn-ea"/>
              </a:rPr>
              <a:t>q</a:t>
            </a:r>
            <a:r>
              <a:rPr lang="en-US" kern="0" baseline="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kern="0" dirty="0" err="1" smtClean="0">
                <a:latin typeface="+mn-lt"/>
                <a:ea typeface="+mn-ea"/>
              </a:rPr>
              <a:t>p_meta</a:t>
            </a:r>
            <a:r>
              <a:rPr lang="en-US" kern="0" dirty="0" smtClean="0">
                <a:latin typeface="+mn-lt"/>
                <a:ea typeface="+mn-ea"/>
              </a:rPr>
              <a:t> = </a:t>
            </a:r>
            <a:r>
              <a:rPr lang="en-US" kern="0" dirty="0" err="1" smtClean="0">
                <a:latin typeface="+mn-lt"/>
                <a:ea typeface="+mn-ea"/>
              </a:rPr>
              <a:t>load_meta(q</a:t>
            </a:r>
            <a:r>
              <a:rPr lang="en-US"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kern="0" dirty="0" err="1" smtClean="0">
                <a:latin typeface="+mn-lt"/>
                <a:ea typeface="+mn-ea"/>
              </a:rPr>
              <a:t>p</a:t>
            </a:r>
            <a:r>
              <a:rPr lang="en-US" kern="0" dirty="0" smtClean="0">
                <a:latin typeface="+mn-lt"/>
                <a:ea typeface="+mn-ea"/>
              </a:rPr>
              <a:t> = *</a:t>
            </a:r>
            <a:r>
              <a:rPr lang="en-US" kern="0" dirty="0" err="1" smtClean="0">
                <a:latin typeface="+mn-lt"/>
                <a:ea typeface="+mn-ea"/>
              </a:rPr>
              <a:t>q</a:t>
            </a:r>
            <a:r>
              <a:rPr lang="en-US"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kern="0" dirty="0" smtClean="0">
              <a:latin typeface="+mn-lt"/>
              <a:ea typeface="+mn-ea"/>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bwMode="auto">
          <a:xfrm>
            <a:off x="729784" y="2496610"/>
            <a:ext cx="3429000" cy="609600"/>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7" name="Rectangle 6"/>
          <p:cNvSpPr/>
          <p:nvPr/>
        </p:nvSpPr>
        <p:spPr>
          <a:xfrm>
            <a:off x="381000" y="4038600"/>
            <a:ext cx="8458200" cy="954107"/>
          </a:xfrm>
          <a:prstGeom prst="rect">
            <a:avLst/>
          </a:prstGeom>
        </p:spPr>
        <p:txBody>
          <a:bodyPr wrap="square">
            <a:spAutoFit/>
          </a:bodyPr>
          <a:lstStyle/>
          <a:p>
            <a:r>
              <a:rPr lang="en-US" sz="2800" b="1" dirty="0" smtClean="0">
                <a:solidFill>
                  <a:srgbClr val="0000FF"/>
                </a:solidFill>
              </a:rPr>
              <a:t>Metadata accesses using address of the pointer than what pointer points to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533400"/>
          </a:xfrm>
        </p:spPr>
        <p:txBody>
          <a:bodyPr>
            <a:noAutofit/>
          </a:bodyPr>
          <a:lstStyle/>
          <a:p>
            <a:r>
              <a:rPr lang="en-US" sz="3600" dirty="0" smtClean="0"/>
              <a:t>How Do We Organize the Metadata Space?</a:t>
            </a:r>
            <a:endParaRPr lang="en-US" sz="3600" dirty="0"/>
          </a:p>
        </p:txBody>
      </p:sp>
      <p:sp>
        <p:nvSpPr>
          <p:cNvPr id="6" name="Content Placeholder 2"/>
          <p:cNvSpPr txBox="1">
            <a:spLocks/>
          </p:cNvSpPr>
          <p:nvPr/>
        </p:nvSpPr>
        <p:spPr bwMode="auto">
          <a:xfrm>
            <a:off x="685800" y="1177730"/>
            <a:ext cx="7467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6" lvl="1" indent="-227013" algn="l">
              <a:spcBef>
                <a:spcPct val="20000"/>
              </a:spcBef>
              <a:buSzPct val="100000"/>
              <a:buFont typeface="Arial" charset="0"/>
              <a:buChar char="•"/>
            </a:pPr>
            <a:r>
              <a:rPr kumimoji="0" lang="en-US" sz="2000" b="0" i="0" u="none" strike="noStrike" kern="0" cap="none" spc="0" normalizeH="0" baseline="0" noProof="0" dirty="0" smtClean="0">
                <a:ln>
                  <a:noFill/>
                </a:ln>
                <a:solidFill>
                  <a:schemeClr val="tx1"/>
                </a:solidFill>
                <a:effectLst/>
                <a:uLnTx/>
                <a:uFillTx/>
                <a:latin typeface="+mn-lt"/>
              </a:rPr>
              <a:t>Shadow entire virtual address space</a:t>
            </a:r>
          </a:p>
          <a:p>
            <a:pPr marL="688976" lvl="2" indent="-227013" algn="l">
              <a:spcBef>
                <a:spcPct val="20000"/>
              </a:spcBef>
              <a:buSzPct val="100000"/>
              <a:buFont typeface="Arial" charset="0"/>
              <a:buChar char="•"/>
            </a:pPr>
            <a:r>
              <a:rPr lang="en-US" sz="2000" kern="0" dirty="0" smtClean="0">
                <a:latin typeface="+mn-lt"/>
              </a:rPr>
              <a:t>Allocate entries on demand</a:t>
            </a:r>
            <a:endParaRPr kumimoji="0" lang="en-US" sz="2000" b="0" i="0" u="none" strike="noStrike" kern="0" cap="none" spc="0" normalizeH="0" baseline="0" noProof="0" dirty="0" smtClean="0">
              <a:ln>
                <a:noFill/>
              </a:ln>
              <a:solidFill>
                <a:schemeClr val="tx1"/>
              </a:solidFill>
              <a:effectLst/>
              <a:uLnTx/>
              <a:uFillTx/>
              <a:latin typeface="+mn-lt"/>
            </a:endParaRPr>
          </a:p>
          <a:p>
            <a:pPr marL="688976" marR="0" lvl="2"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32 bytes metadata for every word</a:t>
            </a:r>
          </a:p>
          <a:p>
            <a:pPr marL="688976" marR="0" lvl="2"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12 x86 instructions </a:t>
            </a:r>
          </a:p>
          <a:p>
            <a:pPr marL="1144588" marR="0" lvl="3"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(6 loads/stores, 2 adds, 2 shift, </a:t>
            </a:r>
            <a:r>
              <a:rPr kumimoji="0" lang="en-US" sz="2000" b="0" i="0" u="none" strike="noStrike" kern="0" cap="none" spc="0" normalizeH="0" noProof="0" dirty="0" smtClean="0">
                <a:ln>
                  <a:noFill/>
                </a:ln>
                <a:solidFill>
                  <a:schemeClr val="tx1"/>
                </a:solidFill>
                <a:effectLst/>
                <a:uLnTx/>
                <a:uFillTx/>
                <a:latin typeface="+mn-lt"/>
              </a:rPr>
              <a:t> </a:t>
            </a:r>
            <a:r>
              <a:rPr kumimoji="0" lang="en-US" sz="2000" b="0" i="0" u="none" strike="noStrike" kern="0" cap="none" spc="0" normalizeH="0" baseline="0" noProof="0" dirty="0" err="1" smtClean="0">
                <a:ln>
                  <a:noFill/>
                </a:ln>
                <a:solidFill>
                  <a:schemeClr val="tx1"/>
                </a:solidFill>
                <a:effectLst/>
                <a:uLnTx/>
                <a:uFillTx/>
                <a:latin typeface="+mn-lt"/>
              </a:rPr>
              <a:t>mov</a:t>
            </a:r>
            <a:r>
              <a:rPr kumimoji="0" lang="en-US" sz="2000" b="0" i="0" u="none" strike="noStrike" kern="0" cap="none" spc="0" normalizeH="0" baseline="0" noProof="0" dirty="0" smtClean="0">
                <a:ln>
                  <a:noFill/>
                </a:ln>
                <a:solidFill>
                  <a:schemeClr val="tx1"/>
                </a:solidFill>
                <a:effectLst/>
                <a:uLnTx/>
                <a:uFillTx/>
                <a:latin typeface="+mn-lt"/>
              </a:rPr>
              <a:t> and mask)</a:t>
            </a:r>
          </a:p>
          <a:p>
            <a:pPr marL="688976" marR="0" lvl="2"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2" name="Group 5"/>
          <p:cNvGrpSpPr/>
          <p:nvPr/>
        </p:nvGrpSpPr>
        <p:grpSpPr>
          <a:xfrm>
            <a:off x="368054" y="3749420"/>
            <a:ext cx="8394948" cy="2914710"/>
            <a:chOff x="444254" y="2876490"/>
            <a:chExt cx="8394948" cy="2914710"/>
          </a:xfrm>
        </p:grpSpPr>
        <p:grpSp>
          <p:nvGrpSpPr>
            <p:cNvPr id="3" name="Group 28"/>
            <p:cNvGrpSpPr/>
            <p:nvPr/>
          </p:nvGrpSpPr>
          <p:grpSpPr>
            <a:xfrm>
              <a:off x="444253" y="2876490"/>
              <a:ext cx="8394942" cy="2914710"/>
              <a:chOff x="1371600" y="2647890"/>
              <a:chExt cx="6952232" cy="2914710"/>
            </a:xfrm>
          </p:grpSpPr>
          <p:grpSp>
            <p:nvGrpSpPr>
              <p:cNvPr id="4" name="Group 4"/>
              <p:cNvGrpSpPr/>
              <p:nvPr/>
            </p:nvGrpSpPr>
            <p:grpSpPr>
              <a:xfrm>
                <a:off x="1371600" y="3048000"/>
                <a:ext cx="6952232" cy="2514600"/>
                <a:chOff x="2057400" y="3797995"/>
                <a:chExt cx="6952232" cy="2514600"/>
              </a:xfrm>
            </p:grpSpPr>
            <p:cxnSp>
              <p:nvCxnSpPr>
                <p:cNvPr id="13" name="Straight Arrow Connector 5"/>
                <p:cNvCxnSpPr>
                  <a:stCxn id="33" idx="2"/>
                </p:cNvCxnSpPr>
                <p:nvPr/>
              </p:nvCxnSpPr>
              <p:spPr bwMode="auto">
                <a:xfrm rot="5400000">
                  <a:off x="2915819" y="4838458"/>
                  <a:ext cx="1132145" cy="1133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29" idx="1"/>
                </p:cNvCxnSpPr>
                <p:nvPr/>
              </p:nvCxnSpPr>
              <p:spPr bwMode="auto">
                <a:xfrm flipV="1">
                  <a:off x="3781022" y="5627370"/>
                  <a:ext cx="457200" cy="1143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7" name="Group 34"/>
                <p:cNvGrpSpPr/>
                <p:nvPr/>
              </p:nvGrpSpPr>
              <p:grpSpPr>
                <a:xfrm>
                  <a:off x="2057400" y="3797995"/>
                  <a:ext cx="6952232" cy="2514600"/>
                  <a:chOff x="2057400" y="3797995"/>
                  <a:chExt cx="6952232" cy="2514600"/>
                </a:xfrm>
              </p:grpSpPr>
              <p:sp>
                <p:nvSpPr>
                  <p:cNvPr id="16" name="TextBox 15"/>
                  <p:cNvSpPr txBox="1"/>
                  <p:nvPr/>
                </p:nvSpPr>
                <p:spPr>
                  <a:xfrm>
                    <a:off x="3390203" y="3943290"/>
                    <a:ext cx="184666" cy="400110"/>
                  </a:xfrm>
                  <a:prstGeom prst="rect">
                    <a:avLst/>
                  </a:prstGeom>
                  <a:noFill/>
                </p:spPr>
                <p:txBody>
                  <a:bodyPr wrap="square" rtlCol="0">
                    <a:spAutoFit/>
                  </a:bodyPr>
                  <a:lstStyle/>
                  <a:p>
                    <a:endParaRPr lang="en-US" sz="2000" dirty="0"/>
                  </a:p>
                </p:txBody>
              </p:sp>
              <p:sp>
                <p:nvSpPr>
                  <p:cNvPr id="17" name="TextBox 9"/>
                  <p:cNvSpPr txBox="1"/>
                  <p:nvPr/>
                </p:nvSpPr>
                <p:spPr>
                  <a:xfrm>
                    <a:off x="4273730" y="3943290"/>
                    <a:ext cx="184666" cy="400110"/>
                  </a:xfrm>
                  <a:prstGeom prst="rect">
                    <a:avLst/>
                  </a:prstGeom>
                  <a:noFill/>
                </p:spPr>
                <p:txBody>
                  <a:bodyPr wrap="square" rtlCol="0">
                    <a:spAutoFit/>
                  </a:bodyPr>
                  <a:lstStyle/>
                  <a:p>
                    <a:endParaRPr lang="en-US" sz="2000" dirty="0"/>
                  </a:p>
                </p:txBody>
              </p:sp>
              <p:cxnSp>
                <p:nvCxnSpPr>
                  <p:cNvPr id="18" name="Straight Arrow Connector 17"/>
                  <p:cNvCxnSpPr>
                    <a:stCxn id="29" idx="3"/>
                  </p:cNvCxnSpPr>
                  <p:nvPr/>
                </p:nvCxnSpPr>
                <p:spPr bwMode="auto">
                  <a:xfrm>
                    <a:off x="5152622" y="5627370"/>
                    <a:ext cx="609600" cy="1301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 name="Group 16"/>
                  <p:cNvGrpSpPr/>
                  <p:nvPr/>
                </p:nvGrpSpPr>
                <p:grpSpPr>
                  <a:xfrm>
                    <a:off x="3030360" y="3797995"/>
                    <a:ext cx="1828800" cy="480060"/>
                    <a:chOff x="6577894" y="445195"/>
                    <a:chExt cx="1828800" cy="480060"/>
                  </a:xfrm>
                </p:grpSpPr>
                <p:sp>
                  <p:nvSpPr>
                    <p:cNvPr id="33" name="Rectangle 32"/>
                    <p:cNvSpPr/>
                    <p:nvPr/>
                  </p:nvSpPr>
                  <p:spPr bwMode="auto">
                    <a:xfrm>
                      <a:off x="6577894" y="445195"/>
                      <a:ext cx="914400" cy="480060"/>
                    </a:xfrm>
                    <a:prstGeom prst="rect">
                      <a:avLst/>
                    </a:prstGeom>
                    <a:solidFill>
                      <a:schemeClr val="accent3">
                        <a:lumMod val="85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pitchFamily="32" charset="-128"/>
                      </a:endParaRPr>
                    </a:p>
                  </p:txBody>
                </p:sp>
                <p:sp>
                  <p:nvSpPr>
                    <p:cNvPr id="34" name="Rectangle 11"/>
                    <p:cNvSpPr/>
                    <p:nvPr/>
                  </p:nvSpPr>
                  <p:spPr bwMode="auto">
                    <a:xfrm>
                      <a:off x="7492294" y="445195"/>
                      <a:ext cx="914400" cy="480060"/>
                    </a:xfrm>
                    <a:prstGeom prst="rect">
                      <a:avLst/>
                    </a:prstGeom>
                    <a:solidFill>
                      <a:schemeClr val="accent3">
                        <a:lumMod val="85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pitchFamily="32" charset="-128"/>
                      </a:endParaRPr>
                    </a:p>
                  </p:txBody>
                </p:sp>
              </p:grpSp>
              <p:sp>
                <p:nvSpPr>
                  <p:cNvPr id="20" name="Oval 19"/>
                  <p:cNvSpPr/>
                  <p:nvPr/>
                </p:nvSpPr>
                <p:spPr bwMode="auto">
                  <a:xfrm>
                    <a:off x="5686022" y="5486400"/>
                    <a:ext cx="609600" cy="457200"/>
                  </a:xfrm>
                  <a:prstGeom prst="ellipse">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a:t>
                    </a:r>
                  </a:p>
                </p:txBody>
              </p:sp>
              <p:cxnSp>
                <p:nvCxnSpPr>
                  <p:cNvPr id="21" name="Elbow Connector 13"/>
                  <p:cNvCxnSpPr>
                    <a:endCxn id="20" idx="0"/>
                  </p:cNvCxnSpPr>
                  <p:nvPr/>
                </p:nvCxnSpPr>
                <p:spPr bwMode="auto">
                  <a:xfrm rot="16200000" flipH="1">
                    <a:off x="4592219" y="4087796"/>
                    <a:ext cx="1208345" cy="1588862"/>
                  </a:xfrm>
                  <a:prstGeom prst="bentConnector3">
                    <a:avLst>
                      <a:gd name="adj1" fmla="val 1788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 name="Group 31"/>
                  <p:cNvGrpSpPr/>
                  <p:nvPr/>
                </p:nvGrpSpPr>
                <p:grpSpPr>
                  <a:xfrm>
                    <a:off x="6674760" y="5093395"/>
                    <a:ext cx="2334872" cy="1219200"/>
                    <a:chOff x="6674760" y="5093395"/>
                    <a:chExt cx="2334872" cy="1219200"/>
                  </a:xfrm>
                </p:grpSpPr>
                <p:sp>
                  <p:nvSpPr>
                    <p:cNvPr id="30" name="Rectangle 29"/>
                    <p:cNvSpPr/>
                    <p:nvPr/>
                  </p:nvSpPr>
                  <p:spPr bwMode="auto">
                    <a:xfrm>
                      <a:off x="6674760" y="5093395"/>
                      <a:ext cx="2334872" cy="12192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31" name="Rectangle 30"/>
                    <p:cNvSpPr/>
                    <p:nvPr/>
                  </p:nvSpPr>
                  <p:spPr bwMode="auto">
                    <a:xfrm>
                      <a:off x="6674761" y="5493069"/>
                      <a:ext cx="567941"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charset="0"/>
                          <a:ea typeface="ＭＳ Ｐゴシック" pitchFamily="32" charset="-128"/>
                        </a:rPr>
                        <a:t>base</a:t>
                      </a:r>
                      <a:endParaRPr kumimoji="0" lang="en-US" sz="16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2" name="Rectangle 31"/>
                    <p:cNvSpPr/>
                    <p:nvPr/>
                  </p:nvSpPr>
                  <p:spPr bwMode="auto">
                    <a:xfrm>
                      <a:off x="7274873" y="5493069"/>
                      <a:ext cx="631046"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charset="0"/>
                          <a:ea typeface="ＭＳ Ｐゴシック" pitchFamily="32" charset="-128"/>
                        </a:rPr>
                        <a:t>bound</a:t>
                      </a:r>
                      <a:endParaRPr kumimoji="0" lang="en-US" sz="1600" b="0" i="0" u="none" strike="noStrike" cap="none" normalizeH="0" baseline="0" dirty="0" smtClean="0">
                        <a:ln>
                          <a:noFill/>
                        </a:ln>
                        <a:solidFill>
                          <a:schemeClr val="bg1"/>
                        </a:solidFill>
                        <a:effectLst/>
                        <a:latin typeface="Arial" charset="0"/>
                        <a:ea typeface="ＭＳ Ｐゴシック" pitchFamily="32" charset="-128"/>
                      </a:endParaRPr>
                    </a:p>
                  </p:txBody>
                </p:sp>
              </p:grpSp>
              <p:grpSp>
                <p:nvGrpSpPr>
                  <p:cNvPr id="15" name="Group 33"/>
                  <p:cNvGrpSpPr/>
                  <p:nvPr/>
                </p:nvGrpSpPr>
                <p:grpSpPr>
                  <a:xfrm>
                    <a:off x="4238222" y="5029200"/>
                    <a:ext cx="914400" cy="1207195"/>
                    <a:chOff x="4238222" y="5029200"/>
                    <a:chExt cx="914400" cy="1207195"/>
                  </a:xfrm>
                </p:grpSpPr>
                <p:sp>
                  <p:nvSpPr>
                    <p:cNvPr id="28" name="Rectangle 8"/>
                    <p:cNvSpPr/>
                    <p:nvPr/>
                  </p:nvSpPr>
                  <p:spPr bwMode="auto">
                    <a:xfrm>
                      <a:off x="4238222" y="5029200"/>
                      <a:ext cx="914399" cy="1207195"/>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lumMod val="65000"/>
                            </a:schemeClr>
                          </a:solidFill>
                          <a:effectLst/>
                          <a:latin typeface="Arial" charset="0"/>
                          <a:ea typeface="ＭＳ Ｐゴシック" pitchFamily="32" charset="-128"/>
                        </a:rPr>
                        <a:t>r</a:t>
                      </a:r>
                      <a:endParaRPr kumimoji="0" lang="en-US" sz="32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29" name="Rectangle 28"/>
                    <p:cNvSpPr/>
                    <p:nvPr/>
                  </p:nvSpPr>
                  <p:spPr bwMode="auto">
                    <a:xfrm>
                      <a:off x="4238222" y="5387340"/>
                      <a:ext cx="914400"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grpSp>
              <p:cxnSp>
                <p:nvCxnSpPr>
                  <p:cNvPr id="24" name="Straight Arrow Connector 16"/>
                  <p:cNvCxnSpPr/>
                  <p:nvPr/>
                </p:nvCxnSpPr>
                <p:spPr bwMode="auto">
                  <a:xfrm flipV="1">
                    <a:off x="6295622" y="5702995"/>
                    <a:ext cx="379139" cy="120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5" name="Oval 17"/>
                  <p:cNvSpPr/>
                  <p:nvPr/>
                </p:nvSpPr>
                <p:spPr bwMode="auto">
                  <a:xfrm>
                    <a:off x="3171422" y="5410200"/>
                    <a:ext cx="609600" cy="457200"/>
                  </a:xfrm>
                  <a:prstGeom prst="ellipse">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a:t>
                    </a:r>
                  </a:p>
                </p:txBody>
              </p:sp>
              <p:sp>
                <p:nvSpPr>
                  <p:cNvPr id="26" name="TextBox 25"/>
                  <p:cNvSpPr txBox="1"/>
                  <p:nvPr/>
                </p:nvSpPr>
                <p:spPr>
                  <a:xfrm>
                    <a:off x="2057400" y="5105400"/>
                    <a:ext cx="1054170" cy="400110"/>
                  </a:xfrm>
                  <a:prstGeom prst="rect">
                    <a:avLst/>
                  </a:prstGeom>
                  <a:noFill/>
                </p:spPr>
                <p:txBody>
                  <a:bodyPr wrap="square" rtlCol="0">
                    <a:spAutoFit/>
                  </a:bodyPr>
                  <a:lstStyle/>
                  <a:p>
                    <a:r>
                      <a:rPr lang="en-US" sz="2000" dirty="0" err="1" smtClean="0"/>
                      <a:t>trie</a:t>
                    </a:r>
                    <a:r>
                      <a:rPr lang="en-US" sz="2000" dirty="0" smtClean="0"/>
                      <a:t> root</a:t>
                    </a:r>
                    <a:endParaRPr lang="en-US" sz="2000" dirty="0"/>
                  </a:p>
                </p:txBody>
              </p:sp>
              <p:cxnSp>
                <p:nvCxnSpPr>
                  <p:cNvPr id="27" name="Straight Arrow Connector 26"/>
                  <p:cNvCxnSpPr/>
                  <p:nvPr/>
                </p:nvCxnSpPr>
                <p:spPr bwMode="auto">
                  <a:xfrm flipV="1">
                    <a:off x="2638022" y="5638800"/>
                    <a:ext cx="533400" cy="1143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sp>
            <p:nvSpPr>
              <p:cNvPr id="12" name="TextBox 11"/>
              <p:cNvSpPr txBox="1"/>
              <p:nvPr/>
            </p:nvSpPr>
            <p:spPr>
              <a:xfrm>
                <a:off x="2746276" y="2647890"/>
                <a:ext cx="1097125" cy="400110"/>
              </a:xfrm>
              <a:prstGeom prst="rect">
                <a:avLst/>
              </a:prstGeom>
              <a:noFill/>
            </p:spPr>
            <p:txBody>
              <a:bodyPr wrap="square" rtlCol="0">
                <a:spAutoFit/>
              </a:bodyPr>
              <a:lstStyle/>
              <a:p>
                <a:r>
                  <a:rPr lang="en-US" sz="2000" dirty="0" smtClean="0"/>
                  <a:t>address</a:t>
                </a:r>
                <a:endParaRPr lang="en-US" sz="2000" dirty="0"/>
              </a:p>
            </p:txBody>
          </p:sp>
        </p:grpSp>
        <p:sp>
          <p:nvSpPr>
            <p:cNvPr id="9" name="Rectangle 8"/>
            <p:cNvSpPr/>
            <p:nvPr/>
          </p:nvSpPr>
          <p:spPr bwMode="auto">
            <a:xfrm>
              <a:off x="7543801" y="4953000"/>
              <a:ext cx="609599"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2" charset="-128"/>
                </a:rPr>
                <a:t>key</a:t>
              </a:r>
            </a:p>
          </p:txBody>
        </p:sp>
        <p:sp>
          <p:nvSpPr>
            <p:cNvPr id="10" name="Rectangle 9"/>
            <p:cNvSpPr/>
            <p:nvPr/>
          </p:nvSpPr>
          <p:spPr bwMode="auto">
            <a:xfrm>
              <a:off x="8192249" y="4953000"/>
              <a:ext cx="609599" cy="480060"/>
            </a:xfrm>
            <a:prstGeom prst="rect">
              <a:avLst/>
            </a:prstGeom>
            <a:solidFill>
              <a:srgbClr val="FF6600"/>
            </a:solidFill>
            <a:ln>
              <a:solidFill>
                <a:srgbClr val="FF616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2" charset="-128"/>
                </a:rPr>
                <a:t>lock</a:t>
              </a:r>
            </a:p>
          </p:txBody>
        </p:sp>
      </p:grpSp>
      <p:sp>
        <p:nvSpPr>
          <p:cNvPr id="35" name="Rectangle 34"/>
          <p:cNvSpPr/>
          <p:nvPr/>
        </p:nvSpPr>
        <p:spPr>
          <a:xfrm>
            <a:off x="228600" y="3158930"/>
            <a:ext cx="8839200" cy="523220"/>
          </a:xfrm>
          <a:prstGeom prst="rect">
            <a:avLst/>
          </a:prstGeom>
        </p:spPr>
        <p:txBody>
          <a:bodyPr wrap="square">
            <a:spAutoFit/>
          </a:bodyPr>
          <a:lstStyle/>
          <a:p>
            <a:r>
              <a:rPr lang="en-US" sz="2800" b="1" dirty="0" smtClean="0">
                <a:solidFill>
                  <a:srgbClr val="0000FF"/>
                </a:solidFill>
              </a:rPr>
              <a:t>Translation using a </a:t>
            </a:r>
            <a:r>
              <a:rPr lang="en-US" sz="2800" b="1" dirty="0" err="1" smtClean="0">
                <a:solidFill>
                  <a:srgbClr val="0000FF"/>
                </a:solidFill>
              </a:rPr>
              <a:t>trie</a:t>
            </a:r>
            <a:r>
              <a:rPr lang="en-US" sz="2800" b="1" dirty="0" smtClean="0">
                <a:solidFill>
                  <a:srgbClr val="0000FF"/>
                </a:solidFill>
              </a:rPr>
              <a:t>, a page table like structure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533400"/>
          </a:xfrm>
        </p:spPr>
        <p:txBody>
          <a:bodyPr>
            <a:normAutofit fontScale="90000"/>
          </a:bodyPr>
          <a:lstStyle/>
          <a:p>
            <a:r>
              <a:rPr lang="en-US" dirty="0" smtClean="0"/>
              <a:t>Performance Design Choice</a:t>
            </a:r>
            <a:endParaRPr lang="en-US" dirty="0"/>
          </a:p>
        </p:txBody>
      </p:sp>
      <p:sp>
        <p:nvSpPr>
          <p:cNvPr id="5" name="Content Placeholder 2"/>
          <p:cNvSpPr txBox="1">
            <a:spLocks/>
          </p:cNvSpPr>
          <p:nvPr/>
        </p:nvSpPr>
        <p:spPr bwMode="auto">
          <a:xfrm>
            <a:off x="457200" y="990600"/>
            <a:ext cx="8458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Design choice: Metadata only with pointers</a:t>
            </a: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Programs primarily manipulate data </a:t>
            </a: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Metadata propagation on only pointer operations</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Type casts between pointers is allowed</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Casting  an integer to a pointer is disallowed</a:t>
            </a: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Pointer obtains NULL/Invalid metadata</a:t>
            </a: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Dereferencing such a pointer would raise exception</a:t>
            </a:r>
            <a:endParaRPr kumimoji="0" lang="en-US" sz="20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64640" y="1086040"/>
            <a:ext cx="9144000" cy="954107"/>
          </a:xfrm>
          <a:prstGeom prst="rect">
            <a:avLst/>
          </a:prstGeom>
        </p:spPr>
        <p:txBody>
          <a:bodyPr wrap="square">
            <a:spAutoFit/>
          </a:bodyPr>
          <a:lstStyle/>
          <a:p>
            <a:r>
              <a:rPr lang="en-US" sz="2700" b="1" dirty="0" smtClean="0">
                <a:solidFill>
                  <a:srgbClr val="0000FF"/>
                </a:solidFill>
              </a:rPr>
              <a:t>Disjoint metadata accesses are expensive</a:t>
            </a:r>
          </a:p>
          <a:p>
            <a:r>
              <a:rPr lang="en-US" sz="2700" b="1" dirty="0" smtClean="0">
                <a:solidFill>
                  <a:srgbClr val="0000FF"/>
                </a:solidFill>
              </a:rPr>
              <a:t>Metadata with non-</a:t>
            </a:r>
            <a:r>
              <a:rPr lang="en-US" sz="2700" b="1" dirty="0" err="1" smtClean="0">
                <a:solidFill>
                  <a:srgbClr val="0000FF"/>
                </a:solidFill>
              </a:rPr>
              <a:t>pointers</a:t>
            </a:r>
            <a:r>
              <a:rPr lang="en-US" sz="2700" dirty="0" err="1" smtClean="0">
                <a:latin typeface="Wingdings"/>
                <a:ea typeface="Wingdings"/>
                <a:cs typeface="Wingdings"/>
              </a:rPr>
              <a:t></a:t>
            </a:r>
            <a:r>
              <a:rPr lang="en-US" sz="2700" b="1" dirty="0" smtClean="0">
                <a:solidFill>
                  <a:srgbClr val="0000FF"/>
                </a:solidFill>
              </a:rPr>
              <a:t> Performance overhead</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533400"/>
          </a:xfrm>
        </p:spPr>
        <p:txBody>
          <a:bodyPr>
            <a:noAutofit/>
          </a:bodyPr>
          <a:lstStyle/>
          <a:p>
            <a:r>
              <a:rPr lang="en-US" sz="3600" dirty="0" smtClean="0"/>
              <a:t>Pointer Metadata Allocation/Propagation</a:t>
            </a:r>
            <a:endParaRPr lang="en-US" sz="3600" dirty="0"/>
          </a:p>
        </p:txBody>
      </p:sp>
      <p:sp>
        <p:nvSpPr>
          <p:cNvPr id="5" name="Content Placeholder 2"/>
          <p:cNvSpPr txBox="1">
            <a:spLocks/>
          </p:cNvSpPr>
          <p:nvPr/>
        </p:nvSpPr>
        <p:spPr bwMode="auto">
          <a:xfrm>
            <a:off x="304800" y="2201810"/>
            <a:ext cx="3657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p_base</a:t>
            </a:r>
            <a:r>
              <a:rPr kumimoji="0" lang="en-US" sz="2400" b="0" i="0" u="none" strike="noStrike" kern="0" cap="none" spc="0" normalizeH="0" baseline="0" noProof="0" dirty="0" smtClean="0">
                <a:ln>
                  <a:noFill/>
                </a:ln>
                <a:solidFill>
                  <a:schemeClr val="accent2"/>
                </a:solidFill>
                <a:effectLst/>
                <a:uLnTx/>
                <a:uFillTx/>
                <a:latin typeface="+mn-lt"/>
              </a:rPr>
              <a:t> = </a:t>
            </a:r>
            <a:r>
              <a:rPr kumimoji="0" lang="en-US" sz="2400" b="0" i="0" u="none" strike="noStrike" kern="0" cap="none" spc="0" normalizeH="0" baseline="0" noProof="0" dirty="0" err="1" smtClean="0">
                <a:ln>
                  <a:noFill/>
                </a:ln>
                <a:solidFill>
                  <a:schemeClr val="accent2"/>
                </a:solidFill>
                <a:effectLst/>
                <a:uLnTx/>
                <a:uFillTx/>
                <a:latin typeface="+mn-lt"/>
              </a:rPr>
              <a:t>p</a:t>
            </a:r>
            <a:r>
              <a:rPr kumimoji="0" lang="en-US" sz="2400" b="0" i="0" u="none" strike="noStrike" kern="0" cap="none" spc="0" normalizeH="0" baseline="0" noProof="0" dirty="0" smtClean="0">
                <a:ln>
                  <a:noFill/>
                </a:ln>
                <a:solidFill>
                  <a:schemeClr val="accent2"/>
                </a:solidFill>
                <a:effectLst/>
                <a:uLnTx/>
                <a:uFillTx/>
                <a:latin typeface="+mn-lt"/>
              </a:rPr>
              <a:t>;</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p_bound</a:t>
            </a:r>
            <a:r>
              <a:rPr kumimoji="0" lang="en-US" sz="2400" b="0" i="0" u="none" strike="noStrike" kern="0" cap="none" spc="0" normalizeH="0" baseline="0" noProof="0" dirty="0" smtClean="0">
                <a:ln>
                  <a:noFill/>
                </a:ln>
                <a:solidFill>
                  <a:schemeClr val="accent2"/>
                </a:solidFill>
                <a:effectLst/>
                <a:uLnTx/>
                <a:uFillTx/>
                <a:latin typeface="+mn-lt"/>
              </a:rPr>
              <a:t> = </a:t>
            </a:r>
            <a:r>
              <a:rPr kumimoji="0" lang="en-US" sz="2400" b="0" i="0" u="none" strike="noStrike" kern="0" cap="none" spc="0" normalizeH="0" baseline="0" noProof="0" dirty="0" err="1" smtClean="0">
                <a:ln>
                  <a:noFill/>
                </a:ln>
                <a:solidFill>
                  <a:schemeClr val="accent2"/>
                </a:solidFill>
                <a:effectLst/>
                <a:uLnTx/>
                <a:uFillTx/>
                <a:latin typeface="+mn-lt"/>
              </a:rPr>
              <a:t>p</a:t>
            </a:r>
            <a:r>
              <a:rPr kumimoji="0" lang="en-US" sz="2400" b="0" i="0" u="none" strike="noStrike" kern="0" cap="none" spc="0" normalizeH="0" baseline="0" noProof="0" dirty="0" smtClean="0">
                <a:ln>
                  <a:noFill/>
                </a:ln>
                <a:solidFill>
                  <a:schemeClr val="accent2"/>
                </a:solidFill>
                <a:effectLst/>
                <a:uLnTx/>
                <a:uFillTx/>
                <a:latin typeface="+mn-lt"/>
              </a:rPr>
              <a:t> + size;</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1" i="0" u="none" strike="noStrike" kern="0" cap="none" spc="0" normalizeH="0" baseline="0" noProof="0" dirty="0" smtClean="0">
              <a:ln>
                <a:noFill/>
              </a:ln>
              <a:solidFill>
                <a:schemeClr val="tx1"/>
              </a:solidFill>
              <a:effectLst/>
              <a:uLnTx/>
              <a:uFillTx/>
              <a:latin typeface="Lucida Console" pitchFamily="49" charset="0"/>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Lucida Console" pitchFamily="49" charset="0"/>
              <a:ea typeface="+mn-ea"/>
              <a:cs typeface="+mn-cs"/>
            </a:endParaRPr>
          </a:p>
        </p:txBody>
      </p:sp>
      <p:sp>
        <p:nvSpPr>
          <p:cNvPr id="6" name="Content Placeholder 2"/>
          <p:cNvSpPr txBox="1">
            <a:spLocks/>
          </p:cNvSpPr>
          <p:nvPr/>
        </p:nvSpPr>
        <p:spPr bwMode="auto">
          <a:xfrm>
            <a:off x="304800" y="3116210"/>
            <a:ext cx="441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p_key</a:t>
            </a:r>
            <a:r>
              <a:rPr kumimoji="0" lang="en-US" sz="2400" b="0" i="0" u="none" strike="noStrike" kern="0" cap="none" spc="0" normalizeH="0" baseline="0" noProof="0" dirty="0" smtClean="0">
                <a:ln>
                  <a:noFill/>
                </a:ln>
                <a:solidFill>
                  <a:schemeClr val="accent2"/>
                </a:solidFill>
                <a:effectLst/>
                <a:uLnTx/>
                <a:uFillTx/>
                <a:latin typeface="+mn-lt"/>
              </a:rPr>
              <a:t> =</a:t>
            </a:r>
            <a:r>
              <a:rPr kumimoji="0" lang="en-US" sz="2400" b="0" i="0" u="none" strike="noStrike" kern="0" cap="none" spc="0" normalizeH="0" noProof="0" dirty="0" smtClean="0">
                <a:ln>
                  <a:noFill/>
                </a:ln>
                <a:solidFill>
                  <a:schemeClr val="accent2"/>
                </a:solidFill>
                <a:effectLst/>
                <a:uLnTx/>
                <a:uFillTx/>
                <a:latin typeface="+mn-lt"/>
              </a:rPr>
              <a:t> </a:t>
            </a:r>
            <a:r>
              <a:rPr kumimoji="0" lang="en-US" sz="2400" b="0" i="0" u="none" strike="noStrike" kern="0" cap="none" spc="0" normalizeH="0" noProof="0" dirty="0" err="1" smtClean="0">
                <a:ln>
                  <a:noFill/>
                </a:ln>
                <a:solidFill>
                  <a:schemeClr val="accent2"/>
                </a:solidFill>
                <a:effectLst/>
                <a:uLnTx/>
                <a:uFillTx/>
                <a:latin typeface="+mn-lt"/>
              </a:rPr>
              <a:t>allocate_key</a:t>
            </a:r>
            <a:r>
              <a:rPr kumimoji="0" lang="en-US" sz="2400" b="0" i="0" u="none" strike="noStrike" kern="0" cap="none" spc="0" normalizeH="0" noProof="0" dirty="0" smtClean="0">
                <a:ln>
                  <a:noFill/>
                </a:ln>
                <a:solidFill>
                  <a:schemeClr val="accent2"/>
                </a:solidFill>
                <a:effectLst/>
                <a:uLnTx/>
                <a:uFillTx/>
                <a:latin typeface="+mn-lt"/>
              </a:rPr>
              <a:t>():</a:t>
            </a:r>
            <a:endParaRPr kumimoji="0" lang="en-US" sz="2400" b="0" i="0" u="none" strike="noStrike" kern="0" cap="none" spc="0" normalizeH="0" baseline="0" noProof="0" dirty="0" smtClean="0">
              <a:ln>
                <a:noFill/>
              </a:ln>
              <a:solidFill>
                <a:schemeClr val="accent2"/>
              </a:solidFill>
              <a:effectLst/>
              <a:uLnTx/>
              <a:uFillTx/>
              <a:latin typeface="+mn-lt"/>
            </a:endParaRP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p_lock</a:t>
            </a:r>
            <a:r>
              <a:rPr kumimoji="0" lang="en-US" sz="2400" b="0" i="0" u="none" strike="noStrike" kern="0" cap="none" spc="0" normalizeH="0" baseline="0" noProof="0" dirty="0" smtClean="0">
                <a:ln>
                  <a:noFill/>
                </a:ln>
                <a:solidFill>
                  <a:schemeClr val="accent2"/>
                </a:solidFill>
                <a:effectLst/>
                <a:uLnTx/>
                <a:uFillTx/>
                <a:latin typeface="+mn-lt"/>
              </a:rPr>
              <a:t> = </a:t>
            </a:r>
            <a:r>
              <a:rPr kumimoji="0" lang="en-US" sz="2400" b="0" i="0" u="none" strike="noStrike" kern="0" cap="none" spc="0" normalizeH="0" baseline="0" noProof="0" dirty="0" err="1" smtClean="0">
                <a:ln>
                  <a:noFill/>
                </a:ln>
                <a:solidFill>
                  <a:schemeClr val="accent2"/>
                </a:solidFill>
                <a:effectLst/>
                <a:uLnTx/>
                <a:uFillTx/>
                <a:latin typeface="+mn-lt"/>
              </a:rPr>
              <a:t>allocate_lock</a:t>
            </a:r>
            <a:r>
              <a:rPr kumimoji="0" lang="en-US" sz="2400" b="0" i="0" u="none" strike="noStrike" kern="0" cap="none" spc="0" normalizeH="0" baseline="0" noProof="0" dirty="0" smtClean="0">
                <a:ln>
                  <a:noFill/>
                </a:ln>
                <a:solidFill>
                  <a:schemeClr val="accent2"/>
                </a:solidFill>
                <a:effectLst/>
                <a:uLnTx/>
                <a:uFillTx/>
                <a:latin typeface="+mn-lt"/>
              </a:rPr>
              <a:t>()</a:t>
            </a:r>
            <a:r>
              <a:rPr lang="en-US" kern="0" dirty="0" smtClean="0">
                <a:solidFill>
                  <a:schemeClr val="accent2"/>
                </a:solidFill>
                <a:latin typeface="+mn-lt"/>
              </a:rPr>
              <a:t>;</a:t>
            </a:r>
            <a:endParaRPr kumimoji="0" lang="en-US" sz="2400" b="0" i="0" u="none" strike="noStrike" kern="0" cap="none" spc="0" normalizeH="0" baseline="0" noProof="0" dirty="0" smtClean="0">
              <a:ln>
                <a:noFill/>
              </a:ln>
              <a:solidFill>
                <a:schemeClr val="accent2"/>
              </a:solidFill>
              <a:effectLst/>
              <a:uLnTx/>
              <a:uFillTx/>
              <a:latin typeface="+mn-lt"/>
            </a:endParaRP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0" cap="none" spc="0" normalizeH="0" baseline="0" noProof="0" dirty="0" smtClean="0">
              <a:ln>
                <a:noFill/>
              </a:ln>
              <a:solidFill>
                <a:schemeClr val="accent2"/>
              </a:solidFill>
              <a:effectLst/>
              <a:uLnTx/>
              <a:uFillTx/>
              <a:latin typeface="+mn-lt"/>
            </a:endParaRPr>
          </a:p>
        </p:txBody>
      </p:sp>
      <p:sp>
        <p:nvSpPr>
          <p:cNvPr id="7" name="Content Placeholder 2"/>
          <p:cNvSpPr txBox="1">
            <a:spLocks/>
          </p:cNvSpPr>
          <p:nvPr/>
        </p:nvSpPr>
        <p:spPr bwMode="auto">
          <a:xfrm>
            <a:off x="4343400" y="1820810"/>
            <a:ext cx="5105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check_double_frees</a:t>
            </a:r>
            <a:r>
              <a:rPr kumimoji="0" lang="en-US" sz="2400" b="0" i="0" u="none" strike="noStrike" kern="0" cap="none" spc="0" normalizeH="0" baseline="0" noProof="0" dirty="0" smtClean="0">
                <a:ln>
                  <a:noFill/>
                </a:ln>
                <a:solidFill>
                  <a:schemeClr val="accent2"/>
                </a:solidFill>
                <a:effectLst/>
                <a:uLnTx/>
                <a:uFillTx/>
                <a:latin typeface="+mn-lt"/>
              </a:rPr>
              <a:t>();</a:t>
            </a:r>
          </a:p>
        </p:txBody>
      </p:sp>
      <p:sp>
        <p:nvSpPr>
          <p:cNvPr id="8" name="Content Placeholder 2"/>
          <p:cNvSpPr txBox="1">
            <a:spLocks/>
          </p:cNvSpPr>
          <p:nvPr/>
        </p:nvSpPr>
        <p:spPr bwMode="auto">
          <a:xfrm>
            <a:off x="4343400" y="2887610"/>
            <a:ext cx="5105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chemeClr val="accent2"/>
                </a:solidFill>
                <a:effectLst/>
                <a:uLnTx/>
                <a:uFillTx/>
                <a:latin typeface="+mn-lt"/>
              </a:rPr>
              <a:t>*(</a:t>
            </a:r>
            <a:r>
              <a:rPr kumimoji="0" lang="en-US" sz="2400" b="0" i="0" u="none" strike="noStrike" kern="0" cap="none" spc="0" normalizeH="0" baseline="0" noProof="0" dirty="0" err="1" smtClean="0">
                <a:ln>
                  <a:noFill/>
                </a:ln>
                <a:solidFill>
                  <a:schemeClr val="accent2"/>
                </a:solidFill>
                <a:effectLst/>
                <a:uLnTx/>
                <a:uFillTx/>
                <a:latin typeface="+mn-lt"/>
              </a:rPr>
              <a:t>p_lock</a:t>
            </a:r>
            <a:r>
              <a:rPr kumimoji="0" lang="en-US" sz="2400" b="0" i="0" u="none" strike="noStrike" kern="0" cap="none" spc="0" normalizeH="0" baseline="0" noProof="0" dirty="0" smtClean="0">
                <a:ln>
                  <a:noFill/>
                </a:ln>
                <a:solidFill>
                  <a:schemeClr val="accent2"/>
                </a:solidFill>
                <a:effectLst/>
                <a:uLnTx/>
                <a:uFillTx/>
                <a:latin typeface="+mn-lt"/>
              </a:rPr>
              <a:t>)</a:t>
            </a:r>
            <a:r>
              <a:rPr kumimoji="0" lang="en-US" sz="2400" b="0" i="0" u="none" strike="noStrike" kern="0" cap="none" spc="0" normalizeH="0" noProof="0" dirty="0" smtClean="0">
                <a:ln>
                  <a:noFill/>
                </a:ln>
                <a:solidFill>
                  <a:schemeClr val="accent2"/>
                </a:solidFill>
                <a:effectLst/>
                <a:uLnTx/>
                <a:uFillTx/>
                <a:latin typeface="+mn-lt"/>
              </a:rPr>
              <a:t> = INVALID_KEY;</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lang="en-US" kern="0" baseline="0" dirty="0" err="1" smtClean="0">
                <a:solidFill>
                  <a:schemeClr val="accent2"/>
                </a:solidFill>
                <a:latin typeface="+mn-lt"/>
              </a:rPr>
              <a:t>deallocate</a:t>
            </a:r>
            <a:r>
              <a:rPr lang="en-US" kern="0" dirty="0" err="1" smtClean="0">
                <a:solidFill>
                  <a:schemeClr val="accent2"/>
                </a:solidFill>
                <a:latin typeface="+mn-lt"/>
              </a:rPr>
              <a:t>_lock(p_lock</a:t>
            </a:r>
            <a:r>
              <a:rPr lang="en-US" kern="0" dirty="0" smtClean="0">
                <a:solidFill>
                  <a:schemeClr val="accent2"/>
                </a:solidFill>
                <a:latin typeface="+mn-lt"/>
              </a:rPr>
              <a:t>);</a:t>
            </a:r>
            <a:endParaRPr kumimoji="0" lang="en-US" sz="2400" b="0" i="0" u="none" strike="noStrike" kern="0" cap="none" spc="0" normalizeH="0" baseline="0" noProof="0" dirty="0" smtClean="0">
              <a:ln>
                <a:noFill/>
              </a:ln>
              <a:solidFill>
                <a:schemeClr val="accent2"/>
              </a:solidFill>
              <a:effectLst/>
              <a:uLnTx/>
              <a:uFillTx/>
              <a:latin typeface="+mn-lt"/>
            </a:endParaRPr>
          </a:p>
        </p:txBody>
      </p:sp>
      <p:grpSp>
        <p:nvGrpSpPr>
          <p:cNvPr id="3" name="Group 16"/>
          <p:cNvGrpSpPr/>
          <p:nvPr/>
        </p:nvGrpSpPr>
        <p:grpSpPr>
          <a:xfrm>
            <a:off x="76200" y="1135010"/>
            <a:ext cx="4192588" cy="1447800"/>
            <a:chOff x="76200" y="685800"/>
            <a:chExt cx="4192588" cy="1447800"/>
          </a:xfrm>
        </p:grpSpPr>
        <p:sp>
          <p:nvSpPr>
            <p:cNvPr id="10" name="Content Placeholder 2"/>
            <p:cNvSpPr txBox="1">
              <a:spLocks/>
            </p:cNvSpPr>
            <p:nvPr/>
          </p:nvSpPr>
          <p:spPr bwMode="auto">
            <a:xfrm>
              <a:off x="76200" y="1371600"/>
              <a:ext cx="3429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tx1"/>
                  </a:solidFill>
                  <a:effectLst/>
                  <a:uLnTx/>
                  <a:uFillTx/>
                  <a:latin typeface="+mn-lt"/>
                </a:rPr>
                <a:t>p</a:t>
              </a:r>
              <a:r>
                <a:rPr kumimoji="0" lang="en-US" sz="2400" b="0" i="0" u="none" strike="noStrike" kern="0" cap="none" spc="0" normalizeH="0" baseline="0" noProof="0" dirty="0" smtClean="0">
                  <a:ln>
                    <a:noFill/>
                  </a:ln>
                  <a:solidFill>
                    <a:schemeClr val="tx1"/>
                  </a:solidFill>
                  <a:effectLst/>
                  <a:uLnTx/>
                  <a:uFillTx/>
                  <a:latin typeface="+mn-lt"/>
                </a:rPr>
                <a:t> = </a:t>
              </a:r>
              <a:r>
                <a:rPr kumimoji="0" lang="en-US" sz="2400" b="0" i="0" u="none" strike="noStrike" kern="0" cap="none" spc="0" normalizeH="0" baseline="0" noProof="0" dirty="0" err="1" smtClean="0">
                  <a:ln>
                    <a:noFill/>
                  </a:ln>
                  <a:solidFill>
                    <a:schemeClr val="tx1"/>
                  </a:solidFill>
                  <a:effectLst/>
                  <a:uLnTx/>
                  <a:uFillTx/>
                  <a:latin typeface="+mn-lt"/>
                </a:rPr>
                <a:t>malloc(size</a:t>
              </a:r>
              <a:r>
                <a:rPr kumimoji="0" lang="en-US" sz="2400" b="0" i="0" u="none" strike="noStrike" kern="0" cap="none" spc="0" normalizeH="0" baseline="0" noProof="0" dirty="0" smtClean="0">
                  <a:ln>
                    <a:noFill/>
                  </a:ln>
                  <a:solidFill>
                    <a:schemeClr val="tx1"/>
                  </a:solidFill>
                  <a:effectLst/>
                  <a:uLnTx/>
                  <a:uFillTx/>
                  <a:latin typeface="+mn-lt"/>
                </a:rPr>
                <a:t>)</a:t>
              </a:r>
              <a:r>
                <a:rPr lang="en-US" kern="0" dirty="0" smtClean="0">
                  <a:latin typeface="+mn-lt"/>
                </a:rPr>
                <a:t>;</a:t>
              </a:r>
              <a:endParaRPr kumimoji="0" lang="en-US" sz="2400" b="0" i="0" u="none" strike="noStrike" kern="0" cap="none" spc="0" normalizeH="0" baseline="0" noProof="0" dirty="0" smtClean="0">
                <a:ln>
                  <a:noFill/>
                </a:ln>
                <a:solidFill>
                  <a:schemeClr val="accent2"/>
                </a:solidFill>
                <a:effectLst/>
                <a:uLnTx/>
                <a:uFillTx/>
                <a:latin typeface="+mn-lt"/>
              </a:endParaRPr>
            </a:p>
          </p:txBody>
        </p:sp>
        <p:sp>
          <p:nvSpPr>
            <p:cNvPr id="11" name="Text Placeholder 5"/>
            <p:cNvSpPr txBox="1">
              <a:spLocks/>
            </p:cNvSpPr>
            <p:nvPr/>
          </p:nvSpPr>
          <p:spPr bwMode="auto">
            <a:xfrm>
              <a:off x="228600" y="685800"/>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Pct val="100000"/>
                <a:buFont typeface="Arial" charset="0"/>
                <a:buNone/>
                <a:tabLst/>
                <a:defRPr/>
              </a:pPr>
              <a:r>
                <a:rPr lang="en-US" sz="2800" u="sng" kern="0" dirty="0" smtClean="0">
                  <a:latin typeface="+mj-lt"/>
                  <a:ea typeface="+mn-ea"/>
                </a:rPr>
                <a:t>Memory</a:t>
              </a:r>
              <a:r>
                <a:rPr kumimoji="0" lang="en-US" sz="2800" b="0" i="0" u="sng" strike="noStrike" kern="0" cap="none" spc="0" normalizeH="0" baseline="0" noProof="0" dirty="0" smtClean="0">
                  <a:ln>
                    <a:noFill/>
                  </a:ln>
                  <a:solidFill>
                    <a:schemeClr val="tx1"/>
                  </a:solidFill>
                  <a:effectLst/>
                  <a:uLnTx/>
                  <a:uFillTx/>
                  <a:latin typeface="+mj-lt"/>
                  <a:ea typeface="+mn-ea"/>
                  <a:cs typeface="+mn-cs"/>
                </a:rPr>
                <a:t> </a:t>
              </a:r>
              <a:r>
                <a:rPr lang="en-US" sz="2800" u="sng" kern="0" dirty="0" smtClean="0">
                  <a:latin typeface="+mj-lt"/>
                  <a:ea typeface="+mn-ea"/>
                </a:rPr>
                <a:t>a</a:t>
              </a:r>
              <a:r>
                <a:rPr kumimoji="0" lang="en-US" sz="2800" b="0" i="0" u="sng" strike="noStrike" kern="0" cap="none" spc="0" normalizeH="0" baseline="0" noProof="0" dirty="0" err="1" smtClean="0">
                  <a:ln>
                    <a:noFill/>
                  </a:ln>
                  <a:solidFill>
                    <a:schemeClr val="tx1"/>
                  </a:solidFill>
                  <a:effectLst/>
                  <a:uLnTx/>
                  <a:uFillTx/>
                  <a:latin typeface="+mj-lt"/>
                  <a:ea typeface="+mn-ea"/>
                  <a:cs typeface="+mn-cs"/>
                </a:rPr>
                <a:t>llocation</a:t>
              </a:r>
              <a:endParaRPr kumimoji="0" lang="en-US" sz="2800" b="0" i="0" u="sng" strike="noStrike" kern="0" cap="none" spc="0" normalizeH="0" baseline="0" noProof="0" dirty="0" smtClean="0">
                <a:ln>
                  <a:noFill/>
                </a:ln>
                <a:solidFill>
                  <a:schemeClr val="tx1"/>
                </a:solidFill>
                <a:effectLst/>
                <a:uLnTx/>
                <a:uFillTx/>
                <a:latin typeface="+mj-lt"/>
                <a:ea typeface="+mn-ea"/>
                <a:cs typeface="+mn-cs"/>
              </a:endParaRPr>
            </a:p>
          </p:txBody>
        </p:sp>
      </p:grpSp>
      <p:grpSp>
        <p:nvGrpSpPr>
          <p:cNvPr id="9" name="Group 17"/>
          <p:cNvGrpSpPr/>
          <p:nvPr/>
        </p:nvGrpSpPr>
        <p:grpSpPr>
          <a:xfrm>
            <a:off x="4419600" y="1104848"/>
            <a:ext cx="4040188" cy="2043426"/>
            <a:chOff x="4419600" y="655638"/>
            <a:chExt cx="4040188" cy="2043426"/>
          </a:xfrm>
        </p:grpSpPr>
        <p:sp>
          <p:nvSpPr>
            <p:cNvPr id="13" name="Rectangle 12"/>
            <p:cNvSpPr/>
            <p:nvPr/>
          </p:nvSpPr>
          <p:spPr>
            <a:xfrm>
              <a:off x="4419600" y="1905000"/>
              <a:ext cx="2237469" cy="794064"/>
            </a:xfrm>
            <a:prstGeom prst="rect">
              <a:avLst/>
            </a:prstGeom>
          </p:spPr>
          <p:txBody>
            <a:bodyPr wrap="square">
              <a:spAutoFit/>
            </a:bodyPr>
            <a:lstStyle/>
            <a:p>
              <a:pPr marL="682625" lvl="1" indent="-223838">
                <a:spcBef>
                  <a:spcPct val="20000"/>
                </a:spcBef>
                <a:defRPr/>
              </a:pPr>
              <a:r>
                <a:rPr lang="en-US" sz="2400" kern="0" dirty="0" err="1" smtClean="0"/>
                <a:t>free(p</a:t>
              </a:r>
              <a:r>
                <a:rPr lang="en-US" sz="2400" kern="0" dirty="0" smtClean="0"/>
                <a:t>);</a:t>
              </a:r>
              <a:endParaRPr lang="en-US" sz="2400" kern="0" dirty="0" smtClean="0">
                <a:solidFill>
                  <a:schemeClr val="accent2"/>
                </a:solidFill>
              </a:endParaRPr>
            </a:p>
            <a:p>
              <a:pPr marL="682625" lvl="1" indent="-223838" algn="l">
                <a:spcBef>
                  <a:spcPct val="20000"/>
                </a:spcBef>
                <a:defRPr/>
              </a:pPr>
              <a:endParaRPr lang="en-US" kern="0" dirty="0" smtClean="0"/>
            </a:p>
          </p:txBody>
        </p:sp>
        <p:sp>
          <p:nvSpPr>
            <p:cNvPr id="14" name="Text Placeholder 5"/>
            <p:cNvSpPr txBox="1">
              <a:spLocks/>
            </p:cNvSpPr>
            <p:nvPr/>
          </p:nvSpPr>
          <p:spPr bwMode="auto">
            <a:xfrm>
              <a:off x="4419600" y="655638"/>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Pct val="100000"/>
                <a:buFont typeface="Arial" charset="0"/>
                <a:buNone/>
                <a:tabLst/>
                <a:defRPr/>
              </a:pPr>
              <a:r>
                <a:rPr lang="en-US" sz="2800" u="sng" kern="0" dirty="0" smtClean="0">
                  <a:latin typeface="+mj-lt"/>
                  <a:ea typeface="+mn-ea"/>
                </a:rPr>
                <a:t>Memory</a:t>
              </a:r>
              <a:r>
                <a:rPr kumimoji="0" lang="en-US" sz="2800" b="0" i="0" u="sng" strike="noStrike" kern="0" cap="none" spc="0" normalizeH="0" baseline="0" noProof="0" dirty="0" smtClean="0">
                  <a:ln>
                    <a:noFill/>
                  </a:ln>
                  <a:solidFill>
                    <a:schemeClr val="tx1"/>
                  </a:solidFill>
                  <a:effectLst/>
                  <a:uLnTx/>
                  <a:uFillTx/>
                  <a:latin typeface="+mj-lt"/>
                  <a:ea typeface="+mn-ea"/>
                  <a:cs typeface="+mn-cs"/>
                </a:rPr>
                <a:t> </a:t>
              </a:r>
              <a:r>
                <a:rPr kumimoji="0" lang="en-US" sz="2800" b="0" i="0" u="sng" strike="noStrike" kern="0" cap="none" spc="0" normalizeH="0" baseline="0" noProof="0" dirty="0" err="1" smtClean="0">
                  <a:ln>
                    <a:noFill/>
                  </a:ln>
                  <a:solidFill>
                    <a:schemeClr val="tx1"/>
                  </a:solidFill>
                  <a:effectLst/>
                  <a:uLnTx/>
                  <a:uFillTx/>
                  <a:latin typeface="+mj-lt"/>
                  <a:ea typeface="+mn-ea"/>
                  <a:cs typeface="+mn-cs"/>
                </a:rPr>
                <a:t>deallocation</a:t>
              </a:r>
              <a:endParaRPr kumimoji="0" lang="en-US" sz="2800" b="0" i="0" u="sng" strike="noStrike" kern="0" cap="none" spc="0" normalizeH="0" baseline="0" noProof="0" dirty="0" smtClean="0">
                <a:ln>
                  <a:noFill/>
                </a:ln>
                <a:solidFill>
                  <a:schemeClr val="tx1"/>
                </a:solidFill>
                <a:effectLst/>
                <a:uLnTx/>
                <a:uFillTx/>
                <a:latin typeface="+mj-lt"/>
                <a:ea typeface="+mn-ea"/>
                <a:cs typeface="+mn-cs"/>
              </a:endParaRPr>
            </a:p>
          </p:txBody>
        </p:sp>
      </p:grpSp>
      <p:grpSp>
        <p:nvGrpSpPr>
          <p:cNvPr id="12" name="Group 18"/>
          <p:cNvGrpSpPr/>
          <p:nvPr/>
        </p:nvGrpSpPr>
        <p:grpSpPr>
          <a:xfrm>
            <a:off x="531812" y="4259210"/>
            <a:ext cx="5945188" cy="1325562"/>
            <a:chOff x="531812" y="3810000"/>
            <a:chExt cx="5945188" cy="1325562"/>
          </a:xfrm>
        </p:grpSpPr>
        <p:sp>
          <p:nvSpPr>
            <p:cNvPr id="16" name="Text Placeholder 5"/>
            <p:cNvSpPr txBox="1">
              <a:spLocks/>
            </p:cNvSpPr>
            <p:nvPr/>
          </p:nvSpPr>
          <p:spPr bwMode="auto">
            <a:xfrm>
              <a:off x="531812" y="4495800"/>
              <a:ext cx="2516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Pct val="100000"/>
                <a:buFont typeface="Arial" charset="0"/>
                <a:buNone/>
                <a:tabLst/>
                <a:defRPr/>
              </a:pPr>
              <a:r>
                <a:rPr lang="en-US" sz="2800" u="sng" kern="0" dirty="0" smtClean="0">
                  <a:latin typeface="+mj-lt"/>
                  <a:ea typeface="+mn-ea"/>
                </a:rPr>
                <a:t>Pointer arithmetic/copies</a:t>
              </a:r>
              <a:endParaRPr kumimoji="0" lang="en-US" sz="2800" b="0" i="0" u="sng" strike="noStrike" kern="0" cap="none" spc="0" normalizeH="0" baseline="0" noProof="0" dirty="0" smtClean="0">
                <a:ln>
                  <a:noFill/>
                </a:ln>
                <a:solidFill>
                  <a:schemeClr val="tx1"/>
                </a:solidFill>
                <a:effectLst/>
                <a:uLnTx/>
                <a:uFillTx/>
                <a:latin typeface="+mj-lt"/>
                <a:ea typeface="+mn-ea"/>
                <a:cs typeface="+mn-cs"/>
              </a:endParaRPr>
            </a:p>
          </p:txBody>
        </p:sp>
        <p:sp>
          <p:nvSpPr>
            <p:cNvPr id="17" name="Content Placeholder 2"/>
            <p:cNvSpPr txBox="1">
              <a:spLocks/>
            </p:cNvSpPr>
            <p:nvPr/>
          </p:nvSpPr>
          <p:spPr bwMode="auto">
            <a:xfrm>
              <a:off x="3048000" y="3810000"/>
              <a:ext cx="3429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tx1"/>
                  </a:solidFill>
                  <a:effectLst/>
                  <a:uLnTx/>
                  <a:uFillTx/>
                  <a:latin typeface="+mn-lt"/>
                </a:rPr>
                <a:t>p</a:t>
              </a:r>
              <a:r>
                <a:rPr kumimoji="0" lang="en-US"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noProof="0" dirty="0" err="1" smtClean="0">
                  <a:ln>
                    <a:noFill/>
                  </a:ln>
                  <a:solidFill>
                    <a:schemeClr val="tx1"/>
                  </a:solidFill>
                  <a:effectLst/>
                  <a:uLnTx/>
                  <a:uFillTx/>
                  <a:latin typeface="+mn-lt"/>
                </a:rPr>
                <a:t>q</a:t>
              </a:r>
              <a:r>
                <a:rPr kumimoji="0" lang="en-US" sz="2400" b="0" i="0" u="none" strike="noStrike" kern="0" cap="none" spc="0" normalizeH="0" noProof="0" dirty="0" smtClean="0">
                  <a:ln>
                    <a:noFill/>
                  </a:ln>
                  <a:solidFill>
                    <a:schemeClr val="tx1"/>
                  </a:solidFill>
                  <a:effectLst/>
                  <a:uLnTx/>
                  <a:uFillTx/>
                  <a:latin typeface="+mn-lt"/>
                </a:rPr>
                <a:t> + 10;</a:t>
              </a:r>
            </a:p>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0" cap="none" spc="0" normalizeH="0" baseline="0" noProof="0" dirty="0" smtClean="0">
                <a:ln>
                  <a:noFill/>
                </a:ln>
                <a:solidFill>
                  <a:schemeClr val="accent2"/>
                </a:solidFill>
                <a:effectLst/>
                <a:uLnTx/>
                <a:uFillTx/>
                <a:latin typeface="+mn-lt"/>
              </a:endParaRPr>
            </a:p>
          </p:txBody>
        </p:sp>
      </p:grpSp>
      <p:sp>
        <p:nvSpPr>
          <p:cNvPr id="18" name="Content Placeholder 2"/>
          <p:cNvSpPr txBox="1">
            <a:spLocks/>
          </p:cNvSpPr>
          <p:nvPr/>
        </p:nvSpPr>
        <p:spPr bwMode="auto">
          <a:xfrm>
            <a:off x="2881960" y="4640210"/>
            <a:ext cx="3657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p_base</a:t>
            </a:r>
            <a:r>
              <a:rPr kumimoji="0" lang="en-US" sz="2400" b="0" i="0" u="none" strike="noStrike" kern="0" cap="none" spc="0" normalizeH="0" baseline="0" noProof="0" dirty="0" smtClean="0">
                <a:ln>
                  <a:noFill/>
                </a:ln>
                <a:solidFill>
                  <a:schemeClr val="accent2"/>
                </a:solidFill>
                <a:effectLst/>
                <a:uLnTx/>
                <a:uFillTx/>
                <a:latin typeface="+mn-lt"/>
              </a:rPr>
              <a:t> = </a:t>
            </a:r>
            <a:r>
              <a:rPr lang="en-US" kern="0" dirty="0" err="1" smtClean="0">
                <a:solidFill>
                  <a:schemeClr val="accent2"/>
                </a:solidFill>
                <a:latin typeface="+mn-lt"/>
              </a:rPr>
              <a:t>q_base</a:t>
            </a:r>
            <a:r>
              <a:rPr kumimoji="0" lang="en-US" sz="2400" b="0" i="0" u="none" strike="noStrike" kern="0" cap="none" spc="0" normalizeH="0" baseline="0" noProof="0" dirty="0" smtClean="0">
                <a:ln>
                  <a:noFill/>
                </a:ln>
                <a:solidFill>
                  <a:schemeClr val="accent2"/>
                </a:solidFill>
                <a:effectLst/>
                <a:uLnTx/>
                <a:uFillTx/>
                <a:latin typeface="+mn-lt"/>
              </a:rPr>
              <a:t>;</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err="1" smtClean="0">
                <a:ln>
                  <a:noFill/>
                </a:ln>
                <a:solidFill>
                  <a:schemeClr val="accent2"/>
                </a:solidFill>
                <a:effectLst/>
                <a:uLnTx/>
                <a:uFillTx/>
                <a:latin typeface="+mn-lt"/>
              </a:rPr>
              <a:t>p_bound</a:t>
            </a:r>
            <a:r>
              <a:rPr kumimoji="0" lang="en-US" sz="2400" b="0" i="0" u="none" strike="noStrike" kern="0" cap="none" spc="0" normalizeH="0" baseline="0" noProof="0" dirty="0" smtClean="0">
                <a:ln>
                  <a:noFill/>
                </a:ln>
                <a:solidFill>
                  <a:schemeClr val="accent2"/>
                </a:solidFill>
                <a:effectLst/>
                <a:uLnTx/>
                <a:uFillTx/>
                <a:latin typeface="+mn-lt"/>
              </a:rPr>
              <a:t> =</a:t>
            </a:r>
            <a:r>
              <a:rPr kumimoji="0" lang="en-US" sz="2400" b="0" i="0" u="none" strike="noStrike" kern="0" cap="none" spc="0" normalizeH="0" noProof="0" dirty="0" smtClean="0">
                <a:ln>
                  <a:noFill/>
                </a:ln>
                <a:solidFill>
                  <a:schemeClr val="accent2"/>
                </a:solidFill>
                <a:effectLst/>
                <a:uLnTx/>
                <a:uFillTx/>
                <a:latin typeface="+mn-lt"/>
              </a:rPr>
              <a:t> </a:t>
            </a:r>
            <a:r>
              <a:rPr kumimoji="0" lang="en-US" sz="2400" b="0" i="0" u="none" strike="noStrike" kern="0" cap="none" spc="0" normalizeH="0" noProof="0" dirty="0" err="1" smtClean="0">
                <a:ln>
                  <a:noFill/>
                </a:ln>
                <a:solidFill>
                  <a:schemeClr val="accent2"/>
                </a:solidFill>
                <a:effectLst/>
                <a:uLnTx/>
                <a:uFillTx/>
                <a:latin typeface="+mn-lt"/>
              </a:rPr>
              <a:t>q_bound</a:t>
            </a:r>
            <a:r>
              <a:rPr kumimoji="0" lang="en-US" sz="2400" b="0" i="0" u="none" strike="noStrike" kern="0" cap="none" spc="0" normalizeH="0" noProof="0" dirty="0" smtClean="0">
                <a:ln>
                  <a:noFill/>
                </a:ln>
                <a:solidFill>
                  <a:schemeClr val="accent2"/>
                </a:solidFill>
                <a:effectLst/>
                <a:uLnTx/>
                <a:uFillTx/>
                <a:latin typeface="+mn-lt"/>
              </a:rPr>
              <a:t>;</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lang="en-US" kern="0" baseline="0" dirty="0" err="1" smtClean="0">
                <a:solidFill>
                  <a:schemeClr val="accent2"/>
                </a:solidFill>
                <a:latin typeface="+mn-lt"/>
              </a:rPr>
              <a:t>p_key</a:t>
            </a:r>
            <a:r>
              <a:rPr lang="en-US" kern="0" dirty="0" smtClean="0">
                <a:solidFill>
                  <a:schemeClr val="accent2"/>
                </a:solidFill>
                <a:latin typeface="+mn-lt"/>
              </a:rPr>
              <a:t>  = </a:t>
            </a:r>
            <a:r>
              <a:rPr lang="en-US" kern="0" dirty="0" err="1" smtClean="0">
                <a:solidFill>
                  <a:schemeClr val="accent2"/>
                </a:solidFill>
                <a:latin typeface="+mn-lt"/>
              </a:rPr>
              <a:t>q_key</a:t>
            </a:r>
            <a:r>
              <a:rPr lang="en-US" kern="0" dirty="0" smtClean="0">
                <a:solidFill>
                  <a:schemeClr val="accent2"/>
                </a:solidFill>
                <a:latin typeface="+mn-lt"/>
              </a:rPr>
              <a:t>;</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r>
              <a:rPr lang="en-US" kern="0" dirty="0" err="1" smtClean="0">
                <a:solidFill>
                  <a:schemeClr val="accent2"/>
                </a:solidFill>
                <a:latin typeface="+mn-lt"/>
              </a:rPr>
              <a:t>p_lock</a:t>
            </a:r>
            <a:r>
              <a:rPr lang="en-US" kern="0" dirty="0" smtClean="0">
                <a:solidFill>
                  <a:schemeClr val="accent2"/>
                </a:solidFill>
                <a:latin typeface="+mn-lt"/>
              </a:rPr>
              <a:t> = </a:t>
            </a:r>
            <a:r>
              <a:rPr lang="en-US" kern="0" dirty="0" err="1" smtClean="0">
                <a:solidFill>
                  <a:schemeClr val="accent2"/>
                </a:solidFill>
                <a:latin typeface="+mn-lt"/>
              </a:rPr>
              <a:t>q_lock</a:t>
            </a:r>
            <a:r>
              <a:rPr lang="en-US" kern="0" dirty="0" smtClean="0">
                <a:solidFill>
                  <a:schemeClr val="accent2"/>
                </a:solidFill>
                <a:latin typeface="+mn-lt"/>
              </a:rPr>
              <a:t>;</a:t>
            </a:r>
          </a:p>
          <a:p>
            <a:pPr marL="682625" marR="0" lvl="1" indent="-223838"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0" cap="none" spc="0" normalizeH="0" baseline="0" noProof="0" dirty="0" smtClean="0">
              <a:ln>
                <a:noFill/>
              </a:ln>
              <a:solidFill>
                <a:schemeClr val="accent2"/>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1" i="0" u="none" strike="noStrike" kern="0" cap="none" spc="0" normalizeH="0" baseline="0" noProof="0" dirty="0" smtClean="0">
              <a:ln>
                <a:noFill/>
              </a:ln>
              <a:solidFill>
                <a:schemeClr val="tx1"/>
              </a:solidFill>
              <a:effectLst/>
              <a:uLnTx/>
              <a:uFillTx/>
              <a:latin typeface="Lucida Console" pitchFamily="49" charset="0"/>
              <a:ea typeface="+mn-ea"/>
              <a:cs typeface="+mn-c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Lucida Console" pitchFamily="49" charset="0"/>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2667000" y="1390840"/>
            <a:ext cx="2895600" cy="51816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ts val="0"/>
              </a:spcAft>
              <a:buClrTx/>
              <a:buSzTx/>
              <a:buFontTx/>
              <a:buNone/>
              <a:tabLst/>
            </a:pPr>
            <a:r>
              <a:rPr lang="en-US" sz="5400" dirty="0" smtClean="0">
                <a:solidFill>
                  <a:schemeClr val="bg1">
                    <a:lumMod val="65000"/>
                  </a:schemeClr>
                </a:solidFill>
                <a:latin typeface="Arial" charset="0"/>
                <a:ea typeface="ＭＳ Ｐゴシック" pitchFamily="32" charset="-128"/>
              </a:rPr>
              <a:t>Meta</a:t>
            </a:r>
            <a:br>
              <a:rPr lang="en-US" sz="5400" dirty="0" smtClean="0">
                <a:solidFill>
                  <a:schemeClr val="bg1">
                    <a:lumMod val="65000"/>
                  </a:schemeClr>
                </a:solidFill>
                <a:latin typeface="Arial" charset="0"/>
                <a:ea typeface="ＭＳ Ｐゴシック" pitchFamily="32" charset="-128"/>
              </a:rPr>
            </a:br>
            <a:r>
              <a:rPr lang="en-US" sz="5400" dirty="0" smtClean="0">
                <a:solidFill>
                  <a:schemeClr val="bg1">
                    <a:lumMod val="65000"/>
                  </a:schemeClr>
                </a:solidFill>
                <a:latin typeface="Arial" charset="0"/>
                <a:ea typeface="ＭＳ Ｐゴシック" pitchFamily="32" charset="-128"/>
              </a:rPr>
              <a:t>data</a:t>
            </a:r>
            <a:endParaRPr kumimoji="0" lang="en-US" sz="54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8" name="Rectangle 7"/>
          <p:cNvSpPr/>
          <p:nvPr/>
        </p:nvSpPr>
        <p:spPr bwMode="auto">
          <a:xfrm>
            <a:off x="952500" y="1428940"/>
            <a:ext cx="1028700" cy="5143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10" name="Rectangle 9"/>
          <p:cNvSpPr/>
          <p:nvPr/>
        </p:nvSpPr>
        <p:spPr bwMode="auto">
          <a:xfrm>
            <a:off x="952500" y="3006530"/>
            <a:ext cx="1028700" cy="6858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2" name="Rectangle 11"/>
          <p:cNvSpPr/>
          <p:nvPr/>
        </p:nvSpPr>
        <p:spPr bwMode="auto">
          <a:xfrm>
            <a:off x="952501" y="3692330"/>
            <a:ext cx="1028699"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2" charset="-128"/>
              </a:rPr>
              <a:t>bal</a:t>
            </a:r>
          </a:p>
        </p:txBody>
      </p:sp>
      <p:sp>
        <p:nvSpPr>
          <p:cNvPr id="13" name="TextBox 12"/>
          <p:cNvSpPr txBox="1"/>
          <p:nvPr/>
        </p:nvSpPr>
        <p:spPr>
          <a:xfrm>
            <a:off x="152400" y="2143267"/>
            <a:ext cx="992207" cy="1015663"/>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0x10</a:t>
            </a:r>
          </a:p>
          <a:p>
            <a:pPr algn="l"/>
            <a:r>
              <a:rPr lang="en-US" sz="2000" b="1" dirty="0" smtClean="0">
                <a:latin typeface="Courier New" pitchFamily="49" charset="0"/>
                <a:cs typeface="Courier New" pitchFamily="49" charset="0"/>
              </a:rPr>
              <a:t>0x11</a:t>
            </a:r>
          </a:p>
          <a:p>
            <a:pPr algn="l"/>
            <a:r>
              <a:rPr lang="en-US" sz="2000" b="1" dirty="0" smtClean="0">
                <a:latin typeface="Courier New" pitchFamily="49" charset="0"/>
                <a:cs typeface="Courier New" pitchFamily="49" charset="0"/>
              </a:rPr>
              <a:t>0x12</a:t>
            </a:r>
          </a:p>
        </p:txBody>
      </p:sp>
      <p:sp>
        <p:nvSpPr>
          <p:cNvPr id="16" name="TextBox 15"/>
          <p:cNvSpPr txBox="1"/>
          <p:nvPr/>
        </p:nvSpPr>
        <p:spPr>
          <a:xfrm>
            <a:off x="188893" y="4987730"/>
            <a:ext cx="877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0x38</a:t>
            </a:r>
          </a:p>
        </p:txBody>
      </p:sp>
      <p:sp>
        <p:nvSpPr>
          <p:cNvPr id="18" name="TextBox 17"/>
          <p:cNvSpPr txBox="1"/>
          <p:nvPr/>
        </p:nvSpPr>
        <p:spPr>
          <a:xfrm>
            <a:off x="2183688" y="327323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a:t>
            </a:r>
            <a:endParaRPr lang="en-US" b="1" baseline="30000" dirty="0" smtClean="0">
              <a:solidFill>
                <a:schemeClr val="bg1"/>
              </a:solidFill>
              <a:latin typeface="Courier New" pitchFamily="49" charset="0"/>
              <a:cs typeface="Courier New" pitchFamily="49" charset="0"/>
            </a:endParaRPr>
          </a:p>
        </p:txBody>
      </p:sp>
      <p:sp>
        <p:nvSpPr>
          <p:cNvPr id="37" name="TextBox 36"/>
          <p:cNvSpPr txBox="1"/>
          <p:nvPr/>
        </p:nvSpPr>
        <p:spPr>
          <a:xfrm>
            <a:off x="152400" y="3006530"/>
            <a:ext cx="992207" cy="1631216"/>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0x13</a:t>
            </a:r>
          </a:p>
          <a:p>
            <a:pPr algn="l"/>
            <a:r>
              <a:rPr lang="en-US" sz="2000" b="1" dirty="0" smtClean="0">
                <a:latin typeface="Courier New" pitchFamily="49" charset="0"/>
                <a:cs typeface="Courier New" pitchFamily="49" charset="0"/>
              </a:rPr>
              <a:t>0x14</a:t>
            </a:r>
          </a:p>
          <a:p>
            <a:pPr algn="l"/>
            <a:r>
              <a:rPr lang="en-US" sz="2000" b="1" dirty="0" smtClean="0">
                <a:latin typeface="Courier New" pitchFamily="49" charset="0"/>
                <a:cs typeface="Courier New" pitchFamily="49" charset="0"/>
              </a:rPr>
              <a:t>0x15</a:t>
            </a:r>
          </a:p>
          <a:p>
            <a:pPr algn="l"/>
            <a:r>
              <a:rPr lang="en-US" sz="2000" b="1" dirty="0" smtClean="0">
                <a:latin typeface="Courier New" pitchFamily="49" charset="0"/>
                <a:cs typeface="Courier New" pitchFamily="49" charset="0"/>
              </a:rPr>
              <a:t>0x16</a:t>
            </a:r>
          </a:p>
          <a:p>
            <a:pPr algn="l"/>
            <a:r>
              <a:rPr lang="en-US" sz="2000" b="1" dirty="0" smtClean="0">
                <a:latin typeface="Courier New" pitchFamily="49" charset="0"/>
                <a:cs typeface="Courier New" pitchFamily="49" charset="0"/>
              </a:rPr>
              <a:t>0x17</a:t>
            </a:r>
          </a:p>
        </p:txBody>
      </p:sp>
      <p:sp>
        <p:nvSpPr>
          <p:cNvPr id="40" name="TextBox 39"/>
          <p:cNvSpPr txBox="1"/>
          <p:nvPr/>
        </p:nvSpPr>
        <p:spPr>
          <a:xfrm>
            <a:off x="609600" y="7620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sp>
        <p:nvSpPr>
          <p:cNvPr id="68" name="Rectangle 67"/>
          <p:cNvSpPr/>
          <p:nvPr/>
        </p:nvSpPr>
        <p:spPr bwMode="auto">
          <a:xfrm>
            <a:off x="990600" y="491153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32" charset="-128"/>
              </a:rPr>
              <a:t>q</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8" name="Rectangle 37"/>
          <p:cNvSpPr/>
          <p:nvPr/>
        </p:nvSpPr>
        <p:spPr bwMode="auto">
          <a:xfrm>
            <a:off x="2667000" y="20921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0x13</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9" name="Rectangle 38"/>
          <p:cNvSpPr/>
          <p:nvPr/>
        </p:nvSpPr>
        <p:spPr bwMode="auto">
          <a:xfrm>
            <a:off x="3429000" y="20921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0x15</a:t>
            </a:r>
          </a:p>
        </p:txBody>
      </p:sp>
      <p:sp>
        <p:nvSpPr>
          <p:cNvPr id="42" name="Rectangle 41"/>
          <p:cNvSpPr/>
          <p:nvPr/>
        </p:nvSpPr>
        <p:spPr bwMode="auto">
          <a:xfrm>
            <a:off x="4953000" y="2092130"/>
            <a:ext cx="609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#42</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44" name="Rectangle 43"/>
          <p:cNvSpPr/>
          <p:nvPr/>
        </p:nvSpPr>
        <p:spPr bwMode="auto">
          <a:xfrm>
            <a:off x="2667000" y="49115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0x15</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45" name="Rectangle 44"/>
          <p:cNvSpPr/>
          <p:nvPr/>
        </p:nvSpPr>
        <p:spPr bwMode="auto">
          <a:xfrm>
            <a:off x="3429000" y="49115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0x17</a:t>
            </a:r>
          </a:p>
        </p:txBody>
      </p:sp>
      <p:cxnSp>
        <p:nvCxnSpPr>
          <p:cNvPr id="47" name="Straight Connector 46"/>
          <p:cNvCxnSpPr/>
          <p:nvPr/>
        </p:nvCxnSpPr>
        <p:spPr>
          <a:xfrm rot="10800000">
            <a:off x="2057401" y="3082730"/>
            <a:ext cx="990598" cy="1588"/>
          </a:xfrm>
          <a:prstGeom prst="line">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1981201" y="3692330"/>
            <a:ext cx="1828797" cy="1588"/>
          </a:xfrm>
          <a:prstGeom prst="line">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781303" y="2816028"/>
            <a:ext cx="533401" cy="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1981204" y="3768530"/>
            <a:ext cx="1142997" cy="1588"/>
          </a:xfrm>
          <a:prstGeom prst="line">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3238499" y="3120831"/>
            <a:ext cx="114300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2552701" y="4340029"/>
            <a:ext cx="1142997"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981202" y="4376542"/>
            <a:ext cx="1904999" cy="1589"/>
          </a:xfrm>
          <a:prstGeom prst="line">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619496" y="4644826"/>
            <a:ext cx="533401" cy="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438400" y="762000"/>
            <a:ext cx="30480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disjoint metadata</a:t>
            </a:r>
          </a:p>
        </p:txBody>
      </p:sp>
      <p:sp>
        <p:nvSpPr>
          <p:cNvPr id="36" name="Rectangle 35"/>
          <p:cNvSpPr/>
          <p:nvPr/>
        </p:nvSpPr>
        <p:spPr bwMode="auto">
          <a:xfrm>
            <a:off x="990600" y="5978330"/>
            <a:ext cx="990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#42</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41" name="TextBox 40"/>
          <p:cNvSpPr txBox="1"/>
          <p:nvPr/>
        </p:nvSpPr>
        <p:spPr>
          <a:xfrm>
            <a:off x="188893" y="5978330"/>
            <a:ext cx="877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0xF8</a:t>
            </a:r>
          </a:p>
        </p:txBody>
      </p:sp>
      <p:sp>
        <p:nvSpPr>
          <p:cNvPr id="50" name="Rectangle 49"/>
          <p:cNvSpPr/>
          <p:nvPr/>
        </p:nvSpPr>
        <p:spPr bwMode="auto">
          <a:xfrm>
            <a:off x="4191000" y="20921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0xF8</a:t>
            </a:r>
          </a:p>
        </p:txBody>
      </p:sp>
      <p:sp>
        <p:nvSpPr>
          <p:cNvPr id="54" name="Rectangle 53"/>
          <p:cNvSpPr/>
          <p:nvPr/>
        </p:nvSpPr>
        <p:spPr bwMode="auto">
          <a:xfrm>
            <a:off x="4953000" y="4911530"/>
            <a:ext cx="6096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#42</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56" name="Rectangle 55"/>
          <p:cNvSpPr/>
          <p:nvPr/>
        </p:nvSpPr>
        <p:spPr bwMode="auto">
          <a:xfrm>
            <a:off x="4191000" y="4911530"/>
            <a:ext cx="762000" cy="457200"/>
          </a:xfrm>
          <a:prstGeom prst="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0xF8</a:t>
            </a:r>
          </a:p>
        </p:txBody>
      </p:sp>
      <p:sp>
        <p:nvSpPr>
          <p:cNvPr id="62" name="Freeform 61"/>
          <p:cNvSpPr/>
          <p:nvPr/>
        </p:nvSpPr>
        <p:spPr>
          <a:xfrm>
            <a:off x="2057400" y="2549330"/>
            <a:ext cx="3657600" cy="3810000"/>
          </a:xfrm>
          <a:custGeom>
            <a:avLst/>
            <a:gdLst>
              <a:gd name="connsiteX0" fmla="*/ 2081162 w 3459043"/>
              <a:gd name="connsiteY0" fmla="*/ 0 h 3457678"/>
              <a:gd name="connsiteX1" fmla="*/ 2769420 w 3459043"/>
              <a:gd name="connsiteY1" fmla="*/ 450645 h 3457678"/>
              <a:gd name="connsiteX2" fmla="*/ 3285613 w 3459043"/>
              <a:gd name="connsiteY2" fmla="*/ 1212645 h 3457678"/>
              <a:gd name="connsiteX3" fmla="*/ 3359355 w 3459043"/>
              <a:gd name="connsiteY3" fmla="*/ 2695678 h 3457678"/>
              <a:gd name="connsiteX4" fmla="*/ 2687484 w 3459043"/>
              <a:gd name="connsiteY4" fmla="*/ 3342968 h 3457678"/>
              <a:gd name="connsiteX5" fmla="*/ 1065162 w 3459043"/>
              <a:gd name="connsiteY5" fmla="*/ 3383936 h 3457678"/>
              <a:gd name="connsiteX6" fmla="*/ 0 w 3459043"/>
              <a:gd name="connsiteY6" fmla="*/ 3285613 h 34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043" h="3457678">
                <a:moveTo>
                  <a:pt x="2081162" y="0"/>
                </a:moveTo>
                <a:cubicBezTo>
                  <a:pt x="2324920" y="124269"/>
                  <a:pt x="2568678" y="248538"/>
                  <a:pt x="2769420" y="450645"/>
                </a:cubicBezTo>
                <a:cubicBezTo>
                  <a:pt x="2970162" y="652752"/>
                  <a:pt x="3187291" y="838473"/>
                  <a:pt x="3285613" y="1212645"/>
                </a:cubicBezTo>
                <a:cubicBezTo>
                  <a:pt x="3383936" y="1586817"/>
                  <a:pt x="3459043" y="2340624"/>
                  <a:pt x="3359355" y="2695678"/>
                </a:cubicBezTo>
                <a:cubicBezTo>
                  <a:pt x="3259667" y="3050732"/>
                  <a:pt x="3069850" y="3228258"/>
                  <a:pt x="2687484" y="3342968"/>
                </a:cubicBezTo>
                <a:cubicBezTo>
                  <a:pt x="2305118" y="3457678"/>
                  <a:pt x="1513076" y="3393495"/>
                  <a:pt x="1065162" y="3383936"/>
                </a:cubicBezTo>
                <a:cubicBezTo>
                  <a:pt x="617248" y="3374377"/>
                  <a:pt x="308624" y="3329995"/>
                  <a:pt x="0" y="3285613"/>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2133600" y="5368730"/>
            <a:ext cx="2514600" cy="775656"/>
          </a:xfrm>
          <a:custGeom>
            <a:avLst/>
            <a:gdLst>
              <a:gd name="connsiteX0" fmla="*/ 2064774 w 2150806"/>
              <a:gd name="connsiteY0" fmla="*/ 0 h 775656"/>
              <a:gd name="connsiteX1" fmla="*/ 2064774 w 2150806"/>
              <a:gd name="connsiteY1" fmla="*/ 524387 h 775656"/>
              <a:gd name="connsiteX2" fmla="*/ 1548581 w 2150806"/>
              <a:gd name="connsiteY2" fmla="*/ 737419 h 775656"/>
              <a:gd name="connsiteX3" fmla="*/ 0 w 2150806"/>
              <a:gd name="connsiteY3" fmla="*/ 753807 h 775656"/>
            </a:gdLst>
            <a:ahLst/>
            <a:cxnLst>
              <a:cxn ang="0">
                <a:pos x="connsiteX0" y="connsiteY0"/>
              </a:cxn>
              <a:cxn ang="0">
                <a:pos x="connsiteX1" y="connsiteY1"/>
              </a:cxn>
              <a:cxn ang="0">
                <a:pos x="connsiteX2" y="connsiteY2"/>
              </a:cxn>
              <a:cxn ang="0">
                <a:pos x="connsiteX3" y="connsiteY3"/>
              </a:cxn>
            </a:cxnLst>
            <a:rect l="l" t="t" r="r" b="b"/>
            <a:pathLst>
              <a:path w="2150806" h="775656">
                <a:moveTo>
                  <a:pt x="2064774" y="0"/>
                </a:moveTo>
                <a:cubicBezTo>
                  <a:pt x="2107790" y="200742"/>
                  <a:pt x="2150806" y="401484"/>
                  <a:pt x="2064774" y="524387"/>
                </a:cubicBezTo>
                <a:cubicBezTo>
                  <a:pt x="1978742" y="647290"/>
                  <a:pt x="1892710" y="699182"/>
                  <a:pt x="1548581" y="737419"/>
                </a:cubicBezTo>
                <a:cubicBezTo>
                  <a:pt x="1204452" y="775656"/>
                  <a:pt x="0" y="753807"/>
                  <a:pt x="0" y="753807"/>
                </a:cubicBezTo>
              </a:path>
            </a:pathLst>
          </a:custGeom>
          <a:ln>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2133600" y="1634930"/>
            <a:ext cx="1600200" cy="338554"/>
          </a:xfrm>
          <a:prstGeom prst="rect">
            <a:avLst/>
          </a:prstGeom>
          <a:noFill/>
        </p:spPr>
        <p:txBody>
          <a:bodyPr wrap="square" rtlCol="0">
            <a:spAutoFit/>
          </a:bodyPr>
          <a:lstStyle/>
          <a:p>
            <a:r>
              <a:rPr lang="en-US" sz="1600" b="1" dirty="0" smtClean="0">
                <a:latin typeface="Courier New" pitchFamily="49" charset="0"/>
                <a:cs typeface="Courier New" pitchFamily="49" charset="0"/>
              </a:rPr>
              <a:t>base</a:t>
            </a:r>
          </a:p>
        </p:txBody>
      </p:sp>
      <p:sp>
        <p:nvSpPr>
          <p:cNvPr id="65" name="TextBox 64"/>
          <p:cNvSpPr txBox="1"/>
          <p:nvPr/>
        </p:nvSpPr>
        <p:spPr>
          <a:xfrm>
            <a:off x="2971800" y="1634930"/>
            <a:ext cx="1600200" cy="338554"/>
          </a:xfrm>
          <a:prstGeom prst="rect">
            <a:avLst/>
          </a:prstGeom>
          <a:noFill/>
        </p:spPr>
        <p:txBody>
          <a:bodyPr wrap="square" rtlCol="0">
            <a:spAutoFit/>
          </a:bodyPr>
          <a:lstStyle/>
          <a:p>
            <a:r>
              <a:rPr lang="en-US" sz="1600" b="1" dirty="0" smtClean="0">
                <a:latin typeface="Courier New" pitchFamily="49" charset="0"/>
                <a:cs typeface="Courier New" pitchFamily="49" charset="0"/>
              </a:rPr>
              <a:t>bound</a:t>
            </a:r>
          </a:p>
        </p:txBody>
      </p:sp>
      <p:sp>
        <p:nvSpPr>
          <p:cNvPr id="69" name="TextBox 68"/>
          <p:cNvSpPr txBox="1"/>
          <p:nvPr/>
        </p:nvSpPr>
        <p:spPr>
          <a:xfrm>
            <a:off x="3657600" y="1634930"/>
            <a:ext cx="1600200" cy="338554"/>
          </a:xfrm>
          <a:prstGeom prst="rect">
            <a:avLst/>
          </a:prstGeom>
          <a:noFill/>
        </p:spPr>
        <p:txBody>
          <a:bodyPr wrap="square" rtlCol="0">
            <a:spAutoFit/>
          </a:bodyPr>
          <a:lstStyle/>
          <a:p>
            <a:r>
              <a:rPr lang="en-US" sz="1600" b="1" dirty="0" smtClean="0">
                <a:latin typeface="Courier New" pitchFamily="49" charset="0"/>
                <a:cs typeface="Courier New" pitchFamily="49" charset="0"/>
              </a:rPr>
              <a:t>lock</a:t>
            </a:r>
          </a:p>
        </p:txBody>
      </p:sp>
      <p:sp>
        <p:nvSpPr>
          <p:cNvPr id="70" name="TextBox 69"/>
          <p:cNvSpPr txBox="1"/>
          <p:nvPr/>
        </p:nvSpPr>
        <p:spPr>
          <a:xfrm>
            <a:off x="4419600" y="1634930"/>
            <a:ext cx="1600200" cy="338554"/>
          </a:xfrm>
          <a:prstGeom prst="rect">
            <a:avLst/>
          </a:prstGeom>
          <a:noFill/>
        </p:spPr>
        <p:txBody>
          <a:bodyPr wrap="square" rtlCol="0">
            <a:spAutoFit/>
          </a:bodyPr>
          <a:lstStyle/>
          <a:p>
            <a:r>
              <a:rPr lang="en-US" sz="1600" b="1" dirty="0" smtClean="0">
                <a:latin typeface="Courier New" pitchFamily="49" charset="0"/>
                <a:cs typeface="Courier New" pitchFamily="49" charset="0"/>
              </a:rPr>
              <a:t>key</a:t>
            </a:r>
          </a:p>
        </p:txBody>
      </p:sp>
      <p:sp>
        <p:nvSpPr>
          <p:cNvPr id="71" name="Arc 70"/>
          <p:cNvSpPr/>
          <p:nvPr/>
        </p:nvSpPr>
        <p:spPr bwMode="auto">
          <a:xfrm rot="11585773" flipH="1">
            <a:off x="1475355" y="3824377"/>
            <a:ext cx="1024514" cy="1135292"/>
          </a:xfrm>
          <a:prstGeom prst="arc">
            <a:avLst>
              <a:gd name="adj1" fmla="val 16891613"/>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2" name="Rectangle 71"/>
          <p:cNvSpPr/>
          <p:nvPr/>
        </p:nvSpPr>
        <p:spPr bwMode="auto">
          <a:xfrm>
            <a:off x="990600" y="2092130"/>
            <a:ext cx="990600"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73" name="Arc 72"/>
          <p:cNvSpPr/>
          <p:nvPr/>
        </p:nvSpPr>
        <p:spPr bwMode="auto">
          <a:xfrm rot="21155694">
            <a:off x="1397479" y="2165529"/>
            <a:ext cx="1108996" cy="785818"/>
          </a:xfrm>
          <a:prstGeom prst="arc">
            <a:avLst>
              <a:gd name="adj1" fmla="val 16835246"/>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0" name="Title 1"/>
          <p:cNvSpPr>
            <a:spLocks noGrp="1"/>
          </p:cNvSpPr>
          <p:nvPr>
            <p:ph type="title"/>
          </p:nvPr>
        </p:nvSpPr>
        <p:spPr>
          <a:xfrm>
            <a:off x="304800" y="228600"/>
            <a:ext cx="8534400" cy="533400"/>
          </a:xfrm>
        </p:spPr>
        <p:txBody>
          <a:bodyPr>
            <a:noAutofit/>
          </a:bodyPr>
          <a:lstStyle/>
          <a:p>
            <a:r>
              <a:rPr lang="en-US" sz="3600" dirty="0" smtClean="0"/>
              <a:t>Summary: Pointer Based Disjoint Metadata</a:t>
            </a:r>
            <a:endParaRPr lang="en-US" sz="3600" dirty="0"/>
          </a:p>
        </p:txBody>
      </p:sp>
      <p:sp>
        <p:nvSpPr>
          <p:cNvPr id="74" name="Content Placeholder 126"/>
          <p:cNvSpPr txBox="1">
            <a:spLocks/>
          </p:cNvSpPr>
          <p:nvPr/>
        </p:nvSpPr>
        <p:spPr bwMode="auto">
          <a:xfrm>
            <a:off x="5638800" y="3997130"/>
            <a:ext cx="3352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4163" algn="l" defTabSz="914400" rtl="0" eaLnBrk="1" fontAlgn="base" latinLnBrk="0" hangingPunct="1">
              <a:lnSpc>
                <a:spcPct val="100000"/>
              </a:lnSpc>
              <a:spcBef>
                <a:spcPct val="20000"/>
              </a:spcBef>
              <a:spcAft>
                <a:spcPct val="0"/>
              </a:spcAft>
              <a:buClrTx/>
              <a:buSzPct val="120000"/>
              <a:buFont typeface="Arial"/>
              <a:buChar char="•"/>
              <a:tabLst/>
              <a:defRPr/>
            </a:pPr>
            <a:r>
              <a:rPr lang="en-US" sz="2000" b="1" kern="0" dirty="0" smtClean="0">
                <a:solidFill>
                  <a:schemeClr val="accent1">
                    <a:lumMod val="50000"/>
                  </a:schemeClr>
                </a:solidFill>
                <a:latin typeface="+mn-lt"/>
                <a:ea typeface="+mn-ea"/>
              </a:rPr>
              <a:t>D</a:t>
            </a:r>
            <a:r>
              <a:rPr kumimoji="0" lang="en-US" sz="2000" b="1" i="0" u="none" strike="noStrike" kern="0" cap="none" spc="0" normalizeH="0" baseline="0" noProof="0" dirty="0" err="1" smtClean="0">
                <a:ln>
                  <a:noFill/>
                </a:ln>
                <a:solidFill>
                  <a:schemeClr val="accent1">
                    <a:lumMod val="50000"/>
                  </a:schemeClr>
                </a:solidFill>
                <a:effectLst/>
                <a:uLnTx/>
                <a:uFillTx/>
                <a:latin typeface="+mn-lt"/>
                <a:ea typeface="+mn-ea"/>
                <a:cs typeface="+mn-cs"/>
              </a:rPr>
              <a:t>isjoint</a:t>
            </a:r>
            <a:r>
              <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rPr>
              <a:t> shadow space</a:t>
            </a:r>
          </a:p>
          <a:p>
            <a:pPr marL="690563" marR="0" lvl="1" indent="-230188"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1800" b="1" i="0" u="none" strike="noStrike" kern="0" cap="none" spc="0" normalizeH="0" baseline="0" noProof="0" dirty="0" smtClean="0">
                <a:ln>
                  <a:noFill/>
                </a:ln>
                <a:solidFill>
                  <a:srgbClr val="000000"/>
                </a:solidFill>
                <a:effectLst/>
                <a:uLnTx/>
                <a:uFillTx/>
                <a:latin typeface="+mn-lt"/>
              </a:rPr>
              <a:t>Memory layout intact </a:t>
            </a:r>
          </a:p>
          <a:p>
            <a:pPr marL="690563" marR="0" lvl="1" indent="-230188"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1800" b="1" i="0" u="none" strike="noStrike" kern="0" cap="none" spc="0" normalizeH="0" baseline="0" noProof="0" dirty="0" smtClean="0">
                <a:ln>
                  <a:noFill/>
                </a:ln>
                <a:solidFill>
                  <a:srgbClr val="000000"/>
                </a:solidFill>
                <a:effectLst/>
                <a:uLnTx/>
                <a:uFillTx/>
                <a:latin typeface="+mn-lt"/>
              </a:rPr>
              <a:t>Protects metadata</a:t>
            </a:r>
          </a:p>
          <a:p>
            <a:pPr marL="690563" marR="0" lvl="1" indent="-230188"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1800" b="1" i="0" u="none" strike="noStrike" kern="0" cap="none" spc="0" normalizeH="0" baseline="0" noProof="0" dirty="0" smtClean="0">
                <a:ln>
                  <a:noFill/>
                </a:ln>
                <a:solidFill>
                  <a:srgbClr val="000000"/>
                </a:solidFill>
                <a:effectLst/>
                <a:uLnTx/>
                <a:uFillTx/>
                <a:latin typeface="+mn-lt"/>
              </a:rPr>
              <a:t>Allocated on-demand</a:t>
            </a:r>
          </a:p>
          <a:p>
            <a:pPr marL="690563" marR="0" lvl="1" indent="-230188" algn="l" defTabSz="914400" rtl="0" eaLnBrk="1" fontAlgn="base" latinLnBrk="0" hangingPunct="1">
              <a:lnSpc>
                <a:spcPct val="100000"/>
              </a:lnSpc>
              <a:spcBef>
                <a:spcPct val="20000"/>
              </a:spcBef>
              <a:spcAft>
                <a:spcPct val="0"/>
              </a:spcAft>
              <a:buClrTx/>
              <a:buSzPct val="120000"/>
              <a:buFont typeface="Arial"/>
              <a:buChar char="•"/>
              <a:tabLst/>
              <a:defRPr/>
            </a:pPr>
            <a:r>
              <a:rPr kumimoji="0" lang="en-US" sz="1800" b="1" i="0" u="none" strike="noStrike" kern="0" cap="none" spc="0" normalizeH="0" baseline="0" noProof="0" dirty="0" smtClean="0">
                <a:ln>
                  <a:noFill/>
                </a:ln>
                <a:solidFill>
                  <a:srgbClr val="000000"/>
                </a:solidFill>
                <a:effectLst/>
                <a:uLnTx/>
                <a:uFillTx/>
                <a:latin typeface="+mn-lt"/>
              </a:rPr>
              <a:t>But, hurts locality</a:t>
            </a:r>
          </a:p>
        </p:txBody>
      </p:sp>
      <p:sp>
        <p:nvSpPr>
          <p:cNvPr id="43" name="Content Placeholder 126"/>
          <p:cNvSpPr txBox="1">
            <a:spLocks/>
          </p:cNvSpPr>
          <p:nvPr/>
        </p:nvSpPr>
        <p:spPr bwMode="auto">
          <a:xfrm>
            <a:off x="5638800" y="1177730"/>
            <a:ext cx="3352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algn="l" eaLnBrk="1" hangingPunct="1">
              <a:spcBef>
                <a:spcPct val="20000"/>
              </a:spcBef>
              <a:buSzPct val="120000"/>
              <a:buFont typeface="Arial"/>
              <a:buChar char="•"/>
              <a:defRPr/>
            </a:pPr>
            <a:r>
              <a:rPr lang="en-US" sz="2000" b="1" kern="0" dirty="0" smtClean="0">
                <a:solidFill>
                  <a:schemeClr val="accent1">
                    <a:lumMod val="50000"/>
                  </a:schemeClr>
                </a:solidFill>
              </a:rPr>
              <a:t>Bounds Check</a:t>
            </a:r>
          </a:p>
          <a:p>
            <a:pPr marL="742950" lvl="2" indent="-284163" algn="l" eaLnBrk="1" hangingPunct="1">
              <a:spcBef>
                <a:spcPct val="20000"/>
              </a:spcBef>
              <a:buSzPct val="120000"/>
              <a:buFont typeface="Arial"/>
              <a:buChar char="•"/>
              <a:defRPr/>
            </a:pPr>
            <a:r>
              <a:rPr lang="en-US" sz="1800" b="1" kern="0" dirty="0" smtClean="0">
                <a:solidFill>
                  <a:srgbClr val="000000"/>
                </a:solidFill>
              </a:rPr>
              <a:t>Easy once you have “base” &amp; “bound”</a:t>
            </a:r>
            <a:endParaRPr kumimoji="0" lang="en-US" sz="2000" b="1" i="0" u="none" strike="noStrike" kern="0" cap="none" spc="0" normalizeH="0" baseline="0" noProof="0" dirty="0" smtClean="0">
              <a:ln>
                <a:noFill/>
              </a:ln>
              <a:solidFill>
                <a:srgbClr val="000000"/>
              </a:solidFill>
              <a:effectLst/>
              <a:uLnTx/>
              <a:uFillTx/>
              <a:latin typeface="+mn-lt"/>
              <a:ea typeface="+mn-ea"/>
              <a:cs typeface="+mn-cs"/>
            </a:endParaRPr>
          </a:p>
          <a:p>
            <a:pPr marL="742950" lvl="1" indent="-284163" algn="l" eaLnBrk="1" hangingPunct="1">
              <a:spcBef>
                <a:spcPct val="20000"/>
              </a:spcBef>
              <a:buSzPct val="120000"/>
              <a:buFont typeface="Arial"/>
              <a:buChar char="•"/>
              <a:defRPr/>
            </a:pPr>
            <a:endParaRPr kumimoji="0" lang="en-US" sz="2000" b="1" i="0" u="none" strike="noStrike" kern="0" cap="none" spc="0" normalizeH="0" baseline="0" noProof="0" dirty="0" smtClean="0">
              <a:ln>
                <a:noFill/>
              </a:ln>
              <a:solidFill>
                <a:srgbClr val="000000"/>
              </a:solidFill>
              <a:effectLst/>
              <a:uLnTx/>
              <a:uFillTx/>
              <a:latin typeface="+mn-lt"/>
              <a:ea typeface="+mn-ea"/>
              <a:cs typeface="+mn-cs"/>
            </a:endParaRPr>
          </a:p>
        </p:txBody>
      </p:sp>
      <p:sp>
        <p:nvSpPr>
          <p:cNvPr id="57" name="Oval 56"/>
          <p:cNvSpPr/>
          <p:nvPr/>
        </p:nvSpPr>
        <p:spPr bwMode="auto">
          <a:xfrm>
            <a:off x="2590800" y="1711130"/>
            <a:ext cx="1524000" cy="12954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64" name="Oval 63"/>
          <p:cNvSpPr/>
          <p:nvPr/>
        </p:nvSpPr>
        <p:spPr bwMode="auto">
          <a:xfrm>
            <a:off x="4191000" y="1939730"/>
            <a:ext cx="1600200" cy="8382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66" name="Left Arrow 65"/>
          <p:cNvSpPr/>
          <p:nvPr/>
        </p:nvSpPr>
        <p:spPr>
          <a:xfrm rot="2607643">
            <a:off x="5149599" y="2769584"/>
            <a:ext cx="649602" cy="457200"/>
          </a:xfrm>
          <a:prstGeom prst="leftArrow">
            <a:avLst/>
          </a:prstGeom>
          <a:solidFill>
            <a:srgbClr val="0000FF"/>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eft Arrow 74"/>
          <p:cNvSpPr/>
          <p:nvPr/>
        </p:nvSpPr>
        <p:spPr>
          <a:xfrm rot="20766825">
            <a:off x="4068966" y="1448413"/>
            <a:ext cx="1676400" cy="457200"/>
          </a:xfrm>
          <a:prstGeom prst="leftArrow">
            <a:avLst/>
          </a:prstGeom>
          <a:solidFill>
            <a:srgbClr val="0000FF"/>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Content Placeholder 126"/>
          <p:cNvSpPr txBox="1">
            <a:spLocks/>
          </p:cNvSpPr>
          <p:nvPr/>
        </p:nvSpPr>
        <p:spPr bwMode="auto">
          <a:xfrm>
            <a:off x="5715000" y="2168330"/>
            <a:ext cx="3352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algn="l" eaLnBrk="1" hangingPunct="1">
              <a:spcBef>
                <a:spcPct val="20000"/>
              </a:spcBef>
              <a:buSzPct val="120000"/>
              <a:buFont typeface="Arial"/>
              <a:buChar char="•"/>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285750" indent="-284163" algn="l" eaLnBrk="1" hangingPunct="1">
              <a:spcBef>
                <a:spcPct val="20000"/>
              </a:spcBef>
              <a:buSzPct val="120000"/>
              <a:buFont typeface="Arial"/>
              <a:buChar char="•"/>
              <a:defRPr/>
            </a:pPr>
            <a:r>
              <a:rPr lang="en-US" sz="2000" b="1" kern="0" dirty="0" smtClean="0">
                <a:solidFill>
                  <a:schemeClr val="accent1">
                    <a:lumMod val="50000"/>
                  </a:schemeClr>
                </a:solidFill>
                <a:latin typeface="+mn-lt"/>
                <a:ea typeface="+mn-ea"/>
              </a:rPr>
              <a:t>Temporal Check</a:t>
            </a:r>
          </a:p>
          <a:p>
            <a:pPr marL="285750" indent="-284163" algn="l" eaLnBrk="1" hangingPunct="1">
              <a:spcBef>
                <a:spcPct val="20000"/>
              </a:spcBef>
              <a:buSzPct val="120000"/>
              <a:defRPr/>
            </a:pPr>
            <a:r>
              <a:rPr lang="en-US" sz="2000" b="1" kern="0" dirty="0" smtClean="0">
                <a:solidFill>
                  <a:schemeClr val="accent1">
                    <a:lumMod val="50000"/>
                  </a:schemeClr>
                </a:solidFill>
                <a:latin typeface="+mn-lt"/>
                <a:ea typeface="+mn-ea"/>
              </a:rPr>
              <a:t>       </a:t>
            </a:r>
            <a:r>
              <a:rPr lang="en-US" sz="2000" b="1" kern="0" dirty="0" smtClean="0">
                <a:solidFill>
                  <a:srgbClr val="000000"/>
                </a:solidFill>
              </a:rPr>
              <a:t>Check if </a:t>
            </a:r>
          </a:p>
          <a:p>
            <a:pPr marL="742950" lvl="1" indent="-284163" algn="l" eaLnBrk="1" hangingPunct="1">
              <a:spcBef>
                <a:spcPct val="20000"/>
              </a:spcBef>
              <a:buSzPct val="120000"/>
              <a:defRPr/>
            </a:pPr>
            <a:r>
              <a:rPr lang="en-US" sz="2000" b="1" kern="0" dirty="0" smtClean="0">
                <a:solidFill>
                  <a:srgbClr val="000000"/>
                </a:solidFill>
              </a:rPr>
              <a:t>key = </a:t>
            </a:r>
            <a:r>
              <a:rPr lang="en-US" sz="2000" b="1" kern="0" dirty="0" err="1" smtClean="0">
                <a:solidFill>
                  <a:srgbClr val="000000"/>
                </a:solidFill>
              </a:rPr>
              <a:t>mem[lock</a:t>
            </a:r>
            <a:r>
              <a:rPr lang="en-US" sz="2000" b="1" kern="0" dirty="0" smtClean="0">
                <a:solidFill>
                  <a:srgbClr val="000000"/>
                </a:solidFill>
              </a:rPr>
              <a:t>]</a:t>
            </a:r>
          </a:p>
          <a:p>
            <a:pPr marL="742950" lvl="1" indent="-284163" algn="l" eaLnBrk="1" hangingPunct="1">
              <a:spcBef>
                <a:spcPct val="20000"/>
              </a:spcBef>
              <a:buSzPct val="120000"/>
              <a:defRPr/>
            </a:pPr>
            <a:endParaRPr kumimoji="0" lang="en-US" sz="2000" b="1" i="0" u="none" strike="noStrike" kern="0" cap="none" spc="0" normalizeH="0" baseline="0" noProof="0" dirty="0" smtClean="0">
              <a:ln>
                <a:noFill/>
              </a:ln>
              <a:solidFill>
                <a:srgbClr val="000000"/>
              </a:solidFill>
              <a:effectLst/>
              <a:uLnTx/>
              <a:uFillTx/>
              <a:latin typeface="+mn-lt"/>
              <a:ea typeface="+mn-ea"/>
              <a:cs typeface="+mn-cs"/>
            </a:endParaRPr>
          </a:p>
          <a:p>
            <a:pPr marL="742950" lvl="1" indent="-284163" algn="l" eaLnBrk="1" hangingPunct="1">
              <a:spcBef>
                <a:spcPct val="20000"/>
              </a:spcBef>
              <a:buSzPct val="120000"/>
              <a:buFont typeface="Arial"/>
              <a:buChar char="•"/>
              <a:defRPr/>
            </a:pPr>
            <a:endParaRPr kumimoji="0" lang="en-US" sz="2000" b="1"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3" grpId="0"/>
      <p:bldP spid="57" grpId="0" animBg="1"/>
      <p:bldP spid="57" grpId="1" animBg="1"/>
      <p:bldP spid="64" grpId="0" animBg="1"/>
      <p:bldP spid="64" grpId="1" animBg="1"/>
      <p:bldP spid="66" grpId="0" animBg="1"/>
      <p:bldP spid="75" grpId="0" animBg="1"/>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Perform Pointer-Based Checking?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Source-to-source translation</a:t>
            </a:r>
          </a:p>
          <a:p>
            <a:pPr lvl="1"/>
            <a:r>
              <a:rPr lang="en-US" dirty="0" smtClean="0"/>
              <a:t>Pointers are readily available</a:t>
            </a:r>
          </a:p>
          <a:p>
            <a:pPr lvl="1"/>
            <a:r>
              <a:rPr lang="en-US" dirty="0" smtClean="0"/>
              <a:t>Added code confuses the optimizer</a:t>
            </a:r>
          </a:p>
          <a:p>
            <a:r>
              <a:rPr lang="en-US" dirty="0" smtClean="0"/>
              <a:t>Compiler instrumentation</a:t>
            </a:r>
          </a:p>
          <a:p>
            <a:pPr lvl="1"/>
            <a:r>
              <a:rPr lang="en-US" dirty="0" smtClean="0"/>
              <a:t>Pointers need to be optimized</a:t>
            </a:r>
          </a:p>
          <a:p>
            <a:pPr lvl="1"/>
            <a:r>
              <a:rPr lang="en-US" dirty="0" smtClean="0"/>
              <a:t>Can operate on optimized code</a:t>
            </a:r>
          </a:p>
          <a:p>
            <a:r>
              <a:rPr lang="en-US" dirty="0" smtClean="0"/>
              <a:t>Binary instrumentation</a:t>
            </a:r>
          </a:p>
          <a:p>
            <a:pPr lvl="1"/>
            <a:r>
              <a:rPr lang="en-US" dirty="0" smtClean="0"/>
              <a:t>Pointer identification is hard</a:t>
            </a:r>
          </a:p>
          <a:p>
            <a:pPr lvl="1"/>
            <a:r>
              <a:rPr lang="en-US" dirty="0" smtClean="0"/>
              <a:t>Extra code translates into overhead</a:t>
            </a:r>
          </a:p>
          <a:p>
            <a:r>
              <a:rPr lang="en-US" dirty="0" smtClean="0"/>
              <a:t>Hardware injection</a:t>
            </a:r>
          </a:p>
          <a:p>
            <a:pPr lvl="1"/>
            <a:r>
              <a:rPr lang="en-US" dirty="0" smtClean="0"/>
              <a:t>Pointers identifications is hard</a:t>
            </a:r>
          </a:p>
          <a:p>
            <a:pPr lvl="1"/>
            <a:r>
              <a:rPr lang="en-US" dirty="0" smtClean="0"/>
              <a:t>Streamlined injection necessary</a:t>
            </a:r>
          </a:p>
          <a:p>
            <a:pPr lvl="1"/>
            <a:endParaRPr lang="en-US" dirty="0" smtClean="0"/>
          </a:p>
        </p:txBody>
      </p:sp>
      <p:grpSp>
        <p:nvGrpSpPr>
          <p:cNvPr id="7" name="Group 6"/>
          <p:cNvGrpSpPr/>
          <p:nvPr/>
        </p:nvGrpSpPr>
        <p:grpSpPr>
          <a:xfrm>
            <a:off x="5580186" y="1143000"/>
            <a:ext cx="3944814" cy="2389555"/>
            <a:chOff x="5580186" y="1143000"/>
            <a:chExt cx="3944814" cy="2389555"/>
          </a:xfrm>
        </p:grpSpPr>
        <p:sp>
          <p:nvSpPr>
            <p:cNvPr id="5" name="Left Brace 4"/>
            <p:cNvSpPr/>
            <p:nvPr/>
          </p:nvSpPr>
          <p:spPr bwMode="auto">
            <a:xfrm flipH="1">
              <a:off x="5580186" y="1143000"/>
              <a:ext cx="1125414" cy="2389555"/>
            </a:xfrm>
            <a:prstGeom prst="leftBrace">
              <a:avLst>
                <a:gd name="adj1" fmla="val 8333"/>
                <a:gd name="adj2" fmla="val 45338"/>
              </a:avLst>
            </a:prstGeom>
            <a:ln>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Rectangle 5"/>
            <p:cNvSpPr/>
            <p:nvPr/>
          </p:nvSpPr>
          <p:spPr>
            <a:xfrm>
              <a:off x="5715000" y="1308318"/>
              <a:ext cx="3810000" cy="1815882"/>
            </a:xfrm>
            <a:prstGeom prst="rect">
              <a:avLst/>
            </a:prstGeom>
          </p:spPr>
          <p:txBody>
            <a:bodyPr wrap="square">
              <a:spAutoFit/>
            </a:bodyPr>
            <a:lstStyle/>
            <a:p>
              <a:pPr lvl="1" algn="l"/>
              <a:r>
                <a:rPr lang="en-US" sz="2800" b="1" dirty="0" smtClean="0">
                  <a:solidFill>
                    <a:schemeClr val="accent2"/>
                  </a:solidFill>
                </a:rPr>
                <a:t>Compiler instrumentation</a:t>
              </a:r>
            </a:p>
            <a:p>
              <a:pPr lvl="1" algn="l"/>
              <a:r>
                <a:rPr lang="en-US" sz="2800" b="1" dirty="0" smtClean="0">
                  <a:solidFill>
                    <a:schemeClr val="accent2"/>
                  </a:solidFill>
                </a:rPr>
                <a:t>provides best</a:t>
              </a:r>
            </a:p>
            <a:p>
              <a:pPr lvl="1" algn="l"/>
              <a:r>
                <a:rPr lang="en-US" sz="2800" b="1" dirty="0" smtClean="0">
                  <a:solidFill>
                    <a:schemeClr val="accent2"/>
                  </a:solidFill>
                </a:rPr>
                <a:t> of both</a:t>
              </a:r>
            </a:p>
          </p:txBody>
        </p:sp>
      </p:grpSp>
      <p:grpSp>
        <p:nvGrpSpPr>
          <p:cNvPr id="8" name="Group 7"/>
          <p:cNvGrpSpPr/>
          <p:nvPr/>
        </p:nvGrpSpPr>
        <p:grpSpPr>
          <a:xfrm>
            <a:off x="5562600" y="3630245"/>
            <a:ext cx="3944814" cy="2389555"/>
            <a:chOff x="5580186" y="1143000"/>
            <a:chExt cx="3944814" cy="2389555"/>
          </a:xfrm>
        </p:grpSpPr>
        <p:sp>
          <p:nvSpPr>
            <p:cNvPr id="9" name="Left Brace 8"/>
            <p:cNvSpPr/>
            <p:nvPr/>
          </p:nvSpPr>
          <p:spPr bwMode="auto">
            <a:xfrm flipH="1">
              <a:off x="5580186" y="1143000"/>
              <a:ext cx="1125414" cy="2389555"/>
            </a:xfrm>
            <a:prstGeom prst="leftBrace">
              <a:avLst>
                <a:gd name="adj1" fmla="val 8333"/>
                <a:gd name="adj2" fmla="val 45338"/>
              </a:avLst>
            </a:prstGeom>
            <a:ln>
              <a:headEnd type="none" w="med" len="med"/>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Rectangle 9"/>
            <p:cNvSpPr/>
            <p:nvPr/>
          </p:nvSpPr>
          <p:spPr>
            <a:xfrm>
              <a:off x="5715000" y="1285786"/>
              <a:ext cx="3810000" cy="2246769"/>
            </a:xfrm>
            <a:prstGeom prst="rect">
              <a:avLst/>
            </a:prstGeom>
          </p:spPr>
          <p:txBody>
            <a:bodyPr wrap="square">
              <a:spAutoFit/>
            </a:bodyPr>
            <a:lstStyle/>
            <a:p>
              <a:pPr lvl="1" algn="l"/>
              <a:r>
                <a:rPr lang="en-US" sz="2800" b="1" dirty="0" smtClean="0">
                  <a:solidFill>
                    <a:schemeClr val="accent2"/>
                  </a:solidFill>
                </a:rPr>
                <a:t>Hardware</a:t>
              </a:r>
            </a:p>
            <a:p>
              <a:pPr lvl="1" algn="l"/>
              <a:r>
                <a:rPr lang="en-US" sz="2800" b="1" dirty="0" smtClean="0">
                  <a:solidFill>
                    <a:schemeClr val="accent2"/>
                  </a:solidFill>
                </a:rPr>
                <a:t>injection </a:t>
              </a:r>
            </a:p>
            <a:p>
              <a:pPr lvl="1" algn="l"/>
              <a:r>
                <a:rPr lang="en-US" sz="2800" b="1" dirty="0" smtClean="0">
                  <a:solidFill>
                    <a:schemeClr val="accent2"/>
                  </a:solidFill>
                </a:rPr>
                <a:t>can streamline </a:t>
              </a:r>
            </a:p>
            <a:p>
              <a:pPr lvl="1" algn="l"/>
              <a:r>
                <a:rPr lang="en-US" sz="2800" b="1" dirty="0" smtClean="0">
                  <a:solidFill>
                    <a:schemeClr val="accent2"/>
                  </a:solidFill>
                </a:rPr>
                <a:t>the extra code</a:t>
              </a:r>
            </a:p>
            <a:p>
              <a:pPr lvl="1" algn="l"/>
              <a:r>
                <a:rPr lang="en-US" sz="2800" b="1" dirty="0" smtClean="0">
                  <a:solidFill>
                    <a:schemeClr val="accent2"/>
                  </a:solidFill>
                </a:rPr>
                <a:t>added</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SoftBoundCETS</a:t>
            </a:r>
            <a:r>
              <a:rPr lang="en-US" dirty="0" smtClean="0"/>
              <a:t> Compiler Instrumentation</a:t>
            </a:r>
            <a:endParaRPr lang="en-US" dirty="0"/>
          </a:p>
        </p:txBody>
      </p:sp>
      <p:sp>
        <p:nvSpPr>
          <p:cNvPr id="3" name="Content Placeholder 2"/>
          <p:cNvSpPr>
            <a:spLocks noGrp="1"/>
          </p:cNvSpPr>
          <p:nvPr>
            <p:ph idx="1"/>
          </p:nvPr>
        </p:nvSpPr>
        <p:spPr/>
        <p:txBody>
          <a:bodyPr>
            <a:noAutofit/>
          </a:bodyPr>
          <a:lstStyle/>
          <a:p>
            <a:r>
              <a:rPr lang="en-US" sz="2400" b="1" dirty="0" smtClean="0">
                <a:solidFill>
                  <a:srgbClr val="0069B9"/>
                </a:solidFill>
              </a:rPr>
              <a:t>Goal: reduce  performance overheads</a:t>
            </a:r>
          </a:p>
          <a:p>
            <a:pPr lvl="1"/>
            <a:r>
              <a:rPr lang="en-US" dirty="0" smtClean="0"/>
              <a:t>How to identify pointers?</a:t>
            </a:r>
          </a:p>
          <a:p>
            <a:pPr lvl="1"/>
            <a:r>
              <a:rPr lang="en-US" dirty="0" smtClean="0"/>
              <a:t>How to propagate metadata across function calls?</a:t>
            </a:r>
          </a:p>
          <a:p>
            <a:pPr lvl="1"/>
            <a:r>
              <a:rPr lang="en-US" dirty="0" smtClean="0"/>
              <a:t>How to perform instrumentation?</a:t>
            </a:r>
          </a:p>
          <a:p>
            <a:pPr>
              <a:buNone/>
            </a:pPr>
            <a:endParaRPr lang="en-US" dirty="0" smtClean="0"/>
          </a:p>
          <a:p>
            <a:r>
              <a:rPr lang="en-US" sz="2400" b="1" dirty="0" smtClean="0">
                <a:solidFill>
                  <a:srgbClr val="0069B9"/>
                </a:solidFill>
              </a:rPr>
              <a:t>Approach: perform instrumentation over LLVM IR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a:buNone/>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LLVM IR – C Code</a:t>
            </a:r>
            <a:endParaRPr lang="en-US" dirty="0"/>
          </a:p>
        </p:txBody>
      </p:sp>
      <p:sp>
        <p:nvSpPr>
          <p:cNvPr id="6" name="Rectangle 5"/>
          <p:cNvSpPr/>
          <p:nvPr/>
        </p:nvSpPr>
        <p:spPr>
          <a:xfrm>
            <a:off x="152400" y="1245536"/>
            <a:ext cx="8991600" cy="5016759"/>
          </a:xfrm>
          <a:prstGeom prst="rect">
            <a:avLst/>
          </a:prstGeom>
        </p:spPr>
        <p:txBody>
          <a:bodyPr wrap="square">
            <a:spAutoFit/>
          </a:bodyPr>
          <a:lstStyle/>
          <a:p>
            <a:pPr algn="l"/>
            <a:r>
              <a:rPr lang="en-US" altLang="zh-CN" sz="1600" b="1" dirty="0" err="1" smtClean="0">
                <a:latin typeface="Courier New" pitchFamily="49" charset="0"/>
                <a:cs typeface="Courier New" pitchFamily="49" charset="0"/>
              </a:rPr>
              <a:t>struct</a:t>
            </a:r>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node_t</a:t>
            </a:r>
            <a:r>
              <a:rPr lang="en-US" altLang="zh-CN" sz="1600" b="1" dirty="0" smtClean="0">
                <a:latin typeface="Courier New" pitchFamily="49" charset="0"/>
                <a:cs typeface="Courier New" pitchFamily="49" charset="0"/>
              </a:rPr>
              <a:t> {</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size_t</a:t>
            </a:r>
            <a:r>
              <a:rPr lang="en-US" altLang="zh-CN" sz="1600" b="1" dirty="0" smtClean="0">
                <a:latin typeface="Courier New" pitchFamily="49" charset="0"/>
                <a:cs typeface="Courier New" pitchFamily="49" charset="0"/>
              </a:rPr>
              <a:t> value;</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struct</a:t>
            </a:r>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node_t</a:t>
            </a:r>
            <a:r>
              <a:rPr lang="en-US" altLang="zh-CN" sz="1600" b="1" dirty="0" smtClean="0">
                <a:latin typeface="Courier New" pitchFamily="49" charset="0"/>
                <a:cs typeface="Courier New" pitchFamily="49" charset="0"/>
              </a:rPr>
              <a:t>* next;</a:t>
            </a:r>
          </a:p>
          <a:p>
            <a:pPr algn="l"/>
            <a:r>
              <a:rPr lang="en-US" altLang="zh-CN" sz="1600" b="1" dirty="0" smtClean="0">
                <a:latin typeface="Courier New" pitchFamily="49" charset="0"/>
                <a:cs typeface="Courier New" pitchFamily="49" charset="0"/>
              </a:rPr>
              <a:t>};</a:t>
            </a:r>
          </a:p>
          <a:p>
            <a:pPr algn="l"/>
            <a:r>
              <a:rPr lang="en-US" altLang="zh-CN" sz="1600" b="1" dirty="0" err="1" smtClean="0">
                <a:latin typeface="Courier New" pitchFamily="49" charset="0"/>
                <a:cs typeface="Courier New" pitchFamily="49" charset="0"/>
              </a:rPr>
              <a:t>typedef</a:t>
            </a:r>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struct</a:t>
            </a:r>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node_t</a:t>
            </a:r>
            <a:r>
              <a:rPr lang="en-US" altLang="zh-CN" sz="1600" b="1" dirty="0" smtClean="0">
                <a:latin typeface="Courier New" pitchFamily="49" charset="0"/>
                <a:cs typeface="Courier New" pitchFamily="49" charset="0"/>
              </a:rPr>
              <a:t> node;</a:t>
            </a:r>
          </a:p>
          <a:p>
            <a:pPr algn="l"/>
            <a:endParaRPr lang="en-US" altLang="zh-CN" sz="1600" b="1" dirty="0" smtClean="0">
              <a:latin typeface="Courier New" pitchFamily="49" charset="0"/>
              <a:cs typeface="Courier New" pitchFamily="49" charset="0"/>
            </a:endParaRPr>
          </a:p>
          <a:p>
            <a:pPr algn="l"/>
            <a:r>
              <a:rPr lang="en-US" altLang="zh-CN" sz="1600" b="1" dirty="0" err="1" smtClean="0">
                <a:latin typeface="Courier New" pitchFamily="49" charset="0"/>
                <a:cs typeface="Courier New" pitchFamily="49" charset="0"/>
              </a:rPr>
              <a:t>int</a:t>
            </a:r>
            <a:r>
              <a:rPr lang="en-US" altLang="zh-CN" sz="1600" b="1" dirty="0" smtClean="0">
                <a:latin typeface="Courier New" pitchFamily="49" charset="0"/>
                <a:cs typeface="Courier New" pitchFamily="49" charset="0"/>
              </a:rPr>
              <a:t> main(){</a:t>
            </a:r>
          </a:p>
          <a:p>
            <a:pPr algn="l"/>
            <a:r>
              <a:rPr lang="en-US" altLang="zh-CN" sz="1600" b="1" dirty="0" smtClean="0">
                <a:latin typeface="Courier New" pitchFamily="49" charset="0"/>
                <a:cs typeface="Courier New" pitchFamily="49" charset="0"/>
              </a:rPr>
              <a:t> node* </a:t>
            </a:r>
            <a:r>
              <a:rPr lang="en-US" altLang="zh-CN" sz="1600" b="1" dirty="0" err="1" smtClean="0">
                <a:latin typeface="Courier New" pitchFamily="49" charset="0"/>
                <a:cs typeface="Courier New" pitchFamily="49" charset="0"/>
              </a:rPr>
              <a:t>fptr</a:t>
            </a:r>
            <a:r>
              <a:rPr lang="en-US" altLang="zh-CN" sz="1600" b="1" dirty="0" smtClean="0">
                <a:latin typeface="Courier New" pitchFamily="49" charset="0"/>
                <a:cs typeface="Courier New" pitchFamily="49" charset="0"/>
              </a:rPr>
              <a:t> = </a:t>
            </a:r>
            <a:r>
              <a:rPr lang="en-US" altLang="zh-CN" sz="1600" b="1" dirty="0" err="1" smtClean="0">
                <a:latin typeface="Courier New" pitchFamily="49" charset="0"/>
                <a:cs typeface="Courier New" pitchFamily="49" charset="0"/>
              </a:rPr>
              <a:t>malloc(sizeof(node</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node* </a:t>
            </a:r>
            <a:r>
              <a:rPr lang="en-US" altLang="zh-CN" sz="1600" b="1" dirty="0" err="1" smtClean="0">
                <a:latin typeface="Courier New" pitchFamily="49" charset="0"/>
                <a:cs typeface="Courier New" pitchFamily="49" charset="0"/>
              </a:rPr>
              <a:t>ptr</a:t>
            </a:r>
            <a:r>
              <a:rPr lang="en-US" altLang="zh-CN" sz="1600" b="1" dirty="0" smtClean="0">
                <a:latin typeface="Courier New" pitchFamily="49" charset="0"/>
                <a:cs typeface="Courier New" pitchFamily="49" charset="0"/>
              </a:rPr>
              <a:t> = </a:t>
            </a:r>
            <a:r>
              <a:rPr lang="en-US" altLang="zh-CN" sz="1600" b="1" dirty="0" err="1" smtClean="0">
                <a:latin typeface="Courier New" pitchFamily="49" charset="0"/>
                <a:cs typeface="Courier New" pitchFamily="49" charset="0"/>
              </a:rPr>
              <a:t>fptr</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fptr</a:t>
            </a:r>
            <a:r>
              <a:rPr lang="en-US" altLang="zh-CN" sz="1600" b="1" dirty="0" smtClean="0">
                <a:latin typeface="Courier New" pitchFamily="49" charset="0"/>
                <a:cs typeface="Courier New" pitchFamily="49" charset="0"/>
              </a:rPr>
              <a:t> -&gt; value = 0;</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fptr</a:t>
            </a:r>
            <a:r>
              <a:rPr lang="en-US" altLang="zh-CN" sz="1600" b="1" dirty="0" smtClean="0">
                <a:latin typeface="Courier New" pitchFamily="49" charset="0"/>
                <a:cs typeface="Courier New" pitchFamily="49" charset="0"/>
              </a:rPr>
              <a:t> -&gt; next = NULL;</a:t>
            </a:r>
          </a:p>
          <a:p>
            <a:pPr algn="l"/>
            <a:r>
              <a:rPr lang="en-US" altLang="zh-CN" sz="1600" b="1" dirty="0" smtClean="0">
                <a:latin typeface="Courier New" pitchFamily="49" charset="0"/>
                <a:cs typeface="Courier New" pitchFamily="49" charset="0"/>
              </a:rPr>
              <a:t> </a:t>
            </a:r>
          </a:p>
          <a:p>
            <a:pPr algn="l"/>
            <a:r>
              <a:rPr lang="en-US" altLang="zh-CN" sz="1600" b="1" dirty="0" smtClean="0">
                <a:latin typeface="Courier New" pitchFamily="49" charset="0"/>
                <a:cs typeface="Courier New" pitchFamily="49" charset="0"/>
              </a:rPr>
              <a:t> for (</a:t>
            </a:r>
            <a:r>
              <a:rPr lang="en-US" altLang="zh-CN" sz="1600" b="1" dirty="0" err="1" smtClean="0">
                <a:latin typeface="Courier New" pitchFamily="49" charset="0"/>
                <a:cs typeface="Courier New" pitchFamily="49" charset="0"/>
              </a:rPr>
              <a:t>i</a:t>
            </a:r>
            <a:r>
              <a:rPr lang="en-US" altLang="zh-CN" sz="1600" b="1" dirty="0" smtClean="0">
                <a:latin typeface="Courier New" pitchFamily="49" charset="0"/>
                <a:cs typeface="Courier New" pitchFamily="49" charset="0"/>
              </a:rPr>
              <a:t>= 0; </a:t>
            </a:r>
            <a:r>
              <a:rPr lang="en-US" altLang="zh-CN" sz="1600" b="1" dirty="0" err="1" smtClean="0">
                <a:latin typeface="Courier New" pitchFamily="49" charset="0"/>
                <a:cs typeface="Courier New" pitchFamily="49" charset="0"/>
              </a:rPr>
              <a:t>i</a:t>
            </a:r>
            <a:r>
              <a:rPr lang="en-US" altLang="zh-CN" sz="1600" b="1" dirty="0" smtClean="0">
                <a:latin typeface="Courier New" pitchFamily="49" charset="0"/>
                <a:cs typeface="Courier New" pitchFamily="49" charset="0"/>
              </a:rPr>
              <a:t> &lt; 128 ; </a:t>
            </a:r>
            <a:r>
              <a:rPr lang="en-US" altLang="zh-CN" sz="1600" b="1" dirty="0" err="1" smtClean="0">
                <a:latin typeface="Courier New" pitchFamily="49" charset="0"/>
                <a:cs typeface="Courier New" pitchFamily="49" charset="0"/>
              </a:rPr>
              <a:t>i</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node* </a:t>
            </a:r>
            <a:r>
              <a:rPr lang="en-US" altLang="zh-CN" sz="1600" b="1" dirty="0" err="1" smtClean="0">
                <a:latin typeface="Courier New" pitchFamily="49" charset="0"/>
                <a:cs typeface="Courier New" pitchFamily="49" charset="0"/>
              </a:rPr>
              <a:t>new_ptr</a:t>
            </a:r>
            <a:r>
              <a:rPr lang="en-US" altLang="zh-CN" sz="1600" b="1" dirty="0" smtClean="0">
                <a:latin typeface="Courier New" pitchFamily="49" charset="0"/>
                <a:cs typeface="Courier New" pitchFamily="49" charset="0"/>
              </a:rPr>
              <a:t> = </a:t>
            </a:r>
            <a:r>
              <a:rPr lang="en-US" altLang="zh-CN" sz="1600" b="1" dirty="0" err="1" smtClean="0">
                <a:latin typeface="Courier New" pitchFamily="49" charset="0"/>
                <a:cs typeface="Courier New" pitchFamily="49" charset="0"/>
              </a:rPr>
              <a:t>malloc(sizeof(node</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new_ptr</a:t>
            </a:r>
            <a:r>
              <a:rPr lang="en-US" altLang="zh-CN" sz="1600" b="1" dirty="0" smtClean="0">
                <a:latin typeface="Courier New" pitchFamily="49" charset="0"/>
                <a:cs typeface="Courier New" pitchFamily="49" charset="0"/>
              </a:rPr>
              <a:t>-&gt;value = I;</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new_ptr</a:t>
            </a:r>
            <a:r>
              <a:rPr lang="en-US" altLang="zh-CN" sz="1600" b="1" dirty="0" smtClean="0">
                <a:latin typeface="Courier New" pitchFamily="49" charset="0"/>
                <a:cs typeface="Courier New" pitchFamily="49" charset="0"/>
              </a:rPr>
              <a:t>-&gt;next = </a:t>
            </a:r>
            <a:r>
              <a:rPr lang="en-US" altLang="zh-CN" sz="1600" b="1" dirty="0" err="1" smtClean="0">
                <a:latin typeface="Courier New" pitchFamily="49" charset="0"/>
                <a:cs typeface="Courier New" pitchFamily="49" charset="0"/>
              </a:rPr>
              <a:t>ptr</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ptr</a:t>
            </a:r>
            <a:r>
              <a:rPr lang="en-US" altLang="zh-CN" sz="1600" b="1" dirty="0" smtClean="0">
                <a:latin typeface="Courier New" pitchFamily="49" charset="0"/>
                <a:cs typeface="Courier New" pitchFamily="49" charset="0"/>
              </a:rPr>
              <a:t>  = </a:t>
            </a:r>
            <a:r>
              <a:rPr lang="en-US" altLang="zh-CN" sz="1600" b="1" dirty="0" err="1" smtClean="0">
                <a:latin typeface="Courier New" pitchFamily="49" charset="0"/>
                <a:cs typeface="Courier New" pitchFamily="49" charset="0"/>
              </a:rPr>
              <a:t>new_ptr</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 }</a:t>
            </a:r>
          </a:p>
          <a:p>
            <a:pPr algn="l"/>
            <a:r>
              <a:rPr lang="en-US" altLang="zh-CN" sz="1600" b="1" dirty="0" smtClean="0">
                <a:latin typeface="Courier New" pitchFamily="49" charset="0"/>
                <a:cs typeface="Courier New" pitchFamily="49" charset="0"/>
              </a:rPr>
              <a:t> </a:t>
            </a:r>
            <a:r>
              <a:rPr lang="en-US" altLang="zh-CN" sz="1600" b="1" dirty="0" err="1" smtClean="0">
                <a:latin typeface="Courier New" pitchFamily="49" charset="0"/>
                <a:cs typeface="Courier New" pitchFamily="49" charset="0"/>
              </a:rPr>
              <a:t>fptr</a:t>
            </a:r>
            <a:r>
              <a:rPr lang="en-US" altLang="zh-CN" sz="1600" b="1" dirty="0" smtClean="0">
                <a:latin typeface="Courier New" pitchFamily="49" charset="0"/>
                <a:cs typeface="Courier New" pitchFamily="49" charset="0"/>
              </a:rPr>
              <a:t>-&gt;next = </a:t>
            </a:r>
            <a:r>
              <a:rPr lang="en-US" altLang="zh-CN" sz="1600" b="1" dirty="0" err="1" smtClean="0">
                <a:latin typeface="Courier New" pitchFamily="49" charset="0"/>
                <a:cs typeface="Courier New" pitchFamily="49" charset="0"/>
              </a:rPr>
              <a:t>ptr</a:t>
            </a:r>
            <a:r>
              <a:rPr lang="en-US" altLang="zh-CN" sz="1600" b="1" dirty="0" smtClean="0">
                <a:latin typeface="Courier New" pitchFamily="49" charset="0"/>
                <a:cs typeface="Courier New" pitchFamily="49" charset="0"/>
              </a:rPr>
              <a:t>;</a:t>
            </a:r>
          </a:p>
          <a:p>
            <a:pPr algn="l"/>
            <a:r>
              <a:rPr lang="en-US" altLang="zh-CN" sz="1600" b="1" dirty="0" smtClean="0">
                <a:latin typeface="Courier New" pitchFamily="49" charset="0"/>
                <a:cs typeface="Courier New" pitchFamily="49" charset="0"/>
              </a:rPr>
              <a:t>}</a:t>
            </a:r>
          </a:p>
        </p:txBody>
      </p:sp>
      <p:sp>
        <p:nvSpPr>
          <p:cNvPr id="7" name="Rectangular Callout 6"/>
          <p:cNvSpPr/>
          <p:nvPr/>
        </p:nvSpPr>
        <p:spPr>
          <a:xfrm>
            <a:off x="5181600" y="2383940"/>
            <a:ext cx="2520280" cy="648072"/>
          </a:xfrm>
          <a:prstGeom prst="wedgeRectCallout">
            <a:avLst>
              <a:gd name="adj1" fmla="val -177289"/>
              <a:gd name="adj2" fmla="val 176924"/>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000" dirty="0" smtClean="0">
                <a:latin typeface="Arial" pitchFamily="34" charset="0"/>
                <a:cs typeface="Arial" pitchFamily="34" charset="0"/>
              </a:rPr>
              <a:t>Pointer store</a:t>
            </a:r>
            <a:endParaRPr lang="zh-CN" altLang="en-US" sz="2000" dirty="0">
              <a:latin typeface="Arial" pitchFamily="34" charset="0"/>
              <a:cs typeface="Arial" pitchFamily="34" charset="0"/>
            </a:endParaRPr>
          </a:p>
        </p:txBody>
      </p:sp>
      <p:sp>
        <p:nvSpPr>
          <p:cNvPr id="8" name="Rectangular Callout 7"/>
          <p:cNvSpPr/>
          <p:nvPr/>
        </p:nvSpPr>
        <p:spPr>
          <a:xfrm>
            <a:off x="5181600" y="2307740"/>
            <a:ext cx="2520280" cy="746268"/>
          </a:xfrm>
          <a:prstGeom prst="wedgeRectCallout">
            <a:avLst>
              <a:gd name="adj1" fmla="val -171690"/>
              <a:gd name="adj2" fmla="val 305969"/>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000" dirty="0" smtClean="0">
                <a:latin typeface="Arial" pitchFamily="34" charset="0"/>
                <a:cs typeface="Arial" pitchFamily="34" charset="0"/>
              </a:rPr>
              <a:t>Pointer store</a:t>
            </a:r>
            <a:endParaRPr lang="zh-CN" altLang="en-US" sz="2000" dirty="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635002" y="4251575"/>
            <a:ext cx="984999" cy="801391"/>
          </a:xfrm>
          <a:prstGeom prst="rect">
            <a:avLst/>
          </a:prstGeom>
        </p:spPr>
      </p:pic>
      <p:sp>
        <p:nvSpPr>
          <p:cNvPr id="21" name="TextBox 20"/>
          <p:cNvSpPr txBox="1"/>
          <p:nvPr/>
        </p:nvSpPr>
        <p:spPr>
          <a:xfrm>
            <a:off x="1929899" y="1988248"/>
            <a:ext cx="5943600" cy="800219"/>
          </a:xfrm>
          <a:prstGeom prst="rect">
            <a:avLst/>
          </a:prstGeom>
          <a:noFill/>
        </p:spPr>
        <p:txBody>
          <a:bodyPr wrap="square" rtlCol="0">
            <a:spAutoFit/>
          </a:bodyPr>
          <a:lstStyle/>
          <a:p>
            <a:pPr algn="l"/>
            <a:r>
              <a:rPr lang="en-US" sz="2800" dirty="0" smtClean="0">
                <a:solidFill>
                  <a:schemeClr val="accent2"/>
                </a:solidFill>
                <a:latin typeface="+mn-lt"/>
              </a:rPr>
              <a:t>Oracle </a:t>
            </a:r>
            <a:r>
              <a:rPr lang="en-US" sz="2800" dirty="0" err="1" smtClean="0">
                <a:solidFill>
                  <a:schemeClr val="accent2"/>
                </a:solidFill>
                <a:latin typeface="+mn-lt"/>
              </a:rPr>
              <a:t>MySQL</a:t>
            </a:r>
            <a:r>
              <a:rPr lang="en-US" sz="2800" dirty="0" smtClean="0">
                <a:solidFill>
                  <a:schemeClr val="accent2"/>
                </a:solidFill>
                <a:latin typeface="+mn-lt"/>
              </a:rPr>
              <a:t> – </a:t>
            </a:r>
            <a:r>
              <a:rPr lang="en-US" sz="2800" b="1" dirty="0" smtClean="0"/>
              <a:t>buffer overflow</a:t>
            </a:r>
            <a:r>
              <a:rPr lang="en-US" sz="2800" b="1" dirty="0" smtClean="0">
                <a:latin typeface="+mn-lt"/>
              </a:rPr>
              <a:t/>
            </a:r>
            <a:br>
              <a:rPr lang="en-US" sz="2800" b="1" dirty="0" smtClean="0">
                <a:latin typeface="+mn-lt"/>
              </a:rPr>
            </a:br>
            <a:r>
              <a:rPr lang="en-US" dirty="0" smtClean="0">
                <a:latin typeface="+mn-lt"/>
              </a:rPr>
              <a:t>CVE-2014-0001 - </a:t>
            </a:r>
            <a:r>
              <a:rPr lang="en-US" i="1" dirty="0" smtClean="0">
                <a:latin typeface="+mn-lt"/>
              </a:rPr>
              <a:t>Severity: </a:t>
            </a:r>
            <a:r>
              <a:rPr lang="en-US" i="1" dirty="0" smtClean="0"/>
              <a:t>7.5</a:t>
            </a:r>
            <a:r>
              <a:rPr lang="en-US" i="1" dirty="0" smtClean="0">
                <a:latin typeface="+mn-lt"/>
              </a:rPr>
              <a:t> (High)</a:t>
            </a:r>
            <a:endParaRPr lang="en-US" dirty="0">
              <a:latin typeface="+mn-lt"/>
            </a:endParaRPr>
          </a:p>
        </p:txBody>
      </p:sp>
      <p:sp>
        <p:nvSpPr>
          <p:cNvPr id="22" name="TextBox 21"/>
          <p:cNvSpPr txBox="1"/>
          <p:nvPr/>
        </p:nvSpPr>
        <p:spPr>
          <a:xfrm>
            <a:off x="1905000" y="3053480"/>
            <a:ext cx="6781800" cy="800219"/>
          </a:xfrm>
          <a:prstGeom prst="rect">
            <a:avLst/>
          </a:prstGeom>
          <a:noFill/>
        </p:spPr>
        <p:txBody>
          <a:bodyPr wrap="square" rtlCol="0">
            <a:spAutoFit/>
          </a:bodyPr>
          <a:lstStyle/>
          <a:p>
            <a:pPr algn="l"/>
            <a:r>
              <a:rPr lang="en-US" sz="2800" dirty="0" smtClean="0">
                <a:solidFill>
                  <a:schemeClr val="accent2"/>
                </a:solidFill>
              </a:rPr>
              <a:t>Firefox</a:t>
            </a:r>
            <a:r>
              <a:rPr lang="en-US" sz="2800" dirty="0" smtClean="0">
                <a:solidFill>
                  <a:schemeClr val="accent2"/>
                </a:solidFill>
                <a:latin typeface="+mn-lt"/>
              </a:rPr>
              <a:t> – </a:t>
            </a:r>
            <a:r>
              <a:rPr lang="en-US" sz="2800" b="1" dirty="0" smtClean="0">
                <a:latin typeface="+mn-lt"/>
              </a:rPr>
              <a:t>use-after-free vulnerability </a:t>
            </a:r>
            <a:r>
              <a:rPr lang="en-US" sz="2800" dirty="0" smtClean="0">
                <a:solidFill>
                  <a:schemeClr val="accent2"/>
                </a:solidFill>
                <a:latin typeface="+mn-lt"/>
              </a:rPr>
              <a:t/>
            </a:r>
            <a:br>
              <a:rPr lang="en-US" sz="2800" dirty="0" smtClean="0">
                <a:solidFill>
                  <a:schemeClr val="accent2"/>
                </a:solidFill>
                <a:latin typeface="+mn-lt"/>
              </a:rPr>
            </a:br>
            <a:r>
              <a:rPr lang="en-US" dirty="0" smtClean="0">
                <a:latin typeface="+mn-lt"/>
              </a:rPr>
              <a:t>CVE-2014-1486 - </a:t>
            </a:r>
            <a:r>
              <a:rPr lang="en-US" i="1" dirty="0" smtClean="0">
                <a:latin typeface="+mn-lt"/>
              </a:rPr>
              <a:t>Severity: 10.0 (High)</a:t>
            </a:r>
            <a:endParaRPr lang="en-US" dirty="0">
              <a:latin typeface="+mn-lt"/>
            </a:endParaRPr>
          </a:p>
        </p:txBody>
      </p:sp>
      <p:sp>
        <p:nvSpPr>
          <p:cNvPr id="23" name="TextBox 22"/>
          <p:cNvSpPr txBox="1"/>
          <p:nvPr/>
        </p:nvSpPr>
        <p:spPr>
          <a:xfrm>
            <a:off x="1905000" y="4224440"/>
            <a:ext cx="6934200" cy="800219"/>
          </a:xfrm>
          <a:prstGeom prst="rect">
            <a:avLst/>
          </a:prstGeom>
          <a:noFill/>
        </p:spPr>
        <p:txBody>
          <a:bodyPr wrap="square" rtlCol="0">
            <a:spAutoFit/>
          </a:bodyPr>
          <a:lstStyle/>
          <a:p>
            <a:pPr algn="l"/>
            <a:r>
              <a:rPr lang="en-US" sz="2800" dirty="0" smtClean="0">
                <a:solidFill>
                  <a:schemeClr val="accent2"/>
                </a:solidFill>
              </a:rPr>
              <a:t>Google Chrome</a:t>
            </a:r>
            <a:r>
              <a:rPr lang="en-US" sz="2800" dirty="0" smtClean="0">
                <a:solidFill>
                  <a:schemeClr val="accent2"/>
                </a:solidFill>
                <a:latin typeface="+mn-lt"/>
              </a:rPr>
              <a:t>– </a:t>
            </a:r>
            <a:r>
              <a:rPr lang="en-US" sz="2800" b="1" dirty="0" smtClean="0">
                <a:latin typeface="+mn-lt"/>
              </a:rPr>
              <a:t>use-after-free vulnerability </a:t>
            </a:r>
            <a:r>
              <a:rPr lang="en-US" dirty="0" smtClean="0">
                <a:latin typeface="+mn-lt"/>
              </a:rPr>
              <a:t>CVE-2013-6649 - </a:t>
            </a:r>
            <a:r>
              <a:rPr lang="en-US" i="1" dirty="0" smtClean="0">
                <a:latin typeface="+mn-lt"/>
              </a:rPr>
              <a:t>Severity: </a:t>
            </a:r>
            <a:r>
              <a:rPr lang="en-US" i="1" dirty="0" smtClean="0"/>
              <a:t>7.5</a:t>
            </a:r>
            <a:r>
              <a:rPr lang="en-US" i="1" dirty="0" smtClean="0">
                <a:latin typeface="+mn-lt"/>
              </a:rPr>
              <a:t> (</a:t>
            </a:r>
            <a:r>
              <a:rPr lang="en-US" i="1" dirty="0" smtClean="0"/>
              <a:t>High</a:t>
            </a:r>
            <a:r>
              <a:rPr lang="en-US" i="1" dirty="0" smtClean="0">
                <a:latin typeface="+mn-lt"/>
              </a:rPr>
              <a:t>)</a:t>
            </a:r>
          </a:p>
        </p:txBody>
      </p:sp>
      <p:grpSp>
        <p:nvGrpSpPr>
          <p:cNvPr id="2" name="Group 17"/>
          <p:cNvGrpSpPr/>
          <p:nvPr/>
        </p:nvGrpSpPr>
        <p:grpSpPr>
          <a:xfrm>
            <a:off x="6958457" y="2490791"/>
            <a:ext cx="1824130" cy="2530812"/>
            <a:chOff x="6958457" y="2490791"/>
            <a:chExt cx="1824130" cy="2530812"/>
          </a:xfrm>
        </p:grpSpPr>
        <p:sp>
          <p:nvSpPr>
            <p:cNvPr id="25" name="Rectangle 24"/>
            <p:cNvSpPr/>
            <p:nvPr/>
          </p:nvSpPr>
          <p:spPr>
            <a:xfrm>
              <a:off x="6958457" y="3534175"/>
              <a:ext cx="1768821" cy="369332"/>
            </a:xfrm>
            <a:prstGeom prst="rect">
              <a:avLst/>
            </a:prstGeom>
          </p:spPr>
          <p:txBody>
            <a:bodyPr wrap="none">
              <a:spAutoFit/>
            </a:bodyPr>
            <a:lstStyle/>
            <a:p>
              <a:r>
                <a:rPr lang="en-US" dirty="0" smtClean="0">
                  <a:solidFill>
                    <a:srgbClr val="FF0000"/>
                  </a:solidFill>
                </a:rPr>
                <a:t>February 6</a:t>
              </a:r>
              <a:r>
                <a:rPr lang="en-US" dirty="0" smtClean="0">
                  <a:solidFill>
                    <a:srgbClr val="FF0000"/>
                  </a:solidFill>
                  <a:latin typeface="+mn-lt"/>
                </a:rPr>
                <a:t>, 2014</a:t>
              </a:r>
              <a:r>
                <a:rPr lang="en-US" dirty="0" smtClean="0">
                  <a:solidFill>
                    <a:schemeClr val="accent2"/>
                  </a:solidFill>
                  <a:latin typeface="+mn-lt"/>
                </a:rPr>
                <a:t> </a:t>
              </a:r>
              <a:endParaRPr lang="en-US" dirty="0">
                <a:latin typeface="+mn-lt"/>
              </a:endParaRPr>
            </a:p>
          </p:txBody>
        </p:sp>
        <p:sp>
          <p:nvSpPr>
            <p:cNvPr id="26" name="Rectangle 25"/>
            <p:cNvSpPr/>
            <p:nvPr/>
          </p:nvSpPr>
          <p:spPr>
            <a:xfrm>
              <a:off x="7007742" y="2490791"/>
              <a:ext cx="1774845" cy="369332"/>
            </a:xfrm>
            <a:prstGeom prst="rect">
              <a:avLst/>
            </a:prstGeom>
          </p:spPr>
          <p:txBody>
            <a:bodyPr wrap="none">
              <a:spAutoFit/>
            </a:bodyPr>
            <a:lstStyle/>
            <a:p>
              <a:r>
                <a:rPr lang="en-US" dirty="0" smtClean="0">
                  <a:solidFill>
                    <a:srgbClr val="FF0000"/>
                  </a:solidFill>
                </a:rPr>
                <a:t>January</a:t>
              </a:r>
              <a:r>
                <a:rPr lang="en-US" dirty="0" smtClean="0">
                  <a:solidFill>
                    <a:srgbClr val="FF0000"/>
                  </a:solidFill>
                  <a:latin typeface="+mn-lt"/>
                </a:rPr>
                <a:t> </a:t>
              </a:r>
              <a:r>
                <a:rPr lang="en-US" dirty="0" smtClean="0">
                  <a:solidFill>
                    <a:srgbClr val="FF0000"/>
                  </a:solidFill>
                </a:rPr>
                <a:t>31</a:t>
              </a:r>
              <a:r>
                <a:rPr lang="en-US" dirty="0" smtClean="0">
                  <a:solidFill>
                    <a:srgbClr val="FF0000"/>
                  </a:solidFill>
                  <a:latin typeface="+mn-lt"/>
                </a:rPr>
                <a:t>, 2014</a:t>
              </a:r>
              <a:r>
                <a:rPr lang="en-US" dirty="0" smtClean="0">
                  <a:solidFill>
                    <a:schemeClr val="accent2"/>
                  </a:solidFill>
                  <a:latin typeface="+mn-lt"/>
                </a:rPr>
                <a:t> </a:t>
              </a:r>
              <a:endParaRPr lang="en-US" dirty="0">
                <a:latin typeface="+mn-lt"/>
              </a:endParaRPr>
            </a:p>
          </p:txBody>
        </p:sp>
        <p:sp>
          <p:nvSpPr>
            <p:cNvPr id="27" name="Rectangle 26"/>
            <p:cNvSpPr/>
            <p:nvPr/>
          </p:nvSpPr>
          <p:spPr>
            <a:xfrm>
              <a:off x="6958457" y="4652271"/>
              <a:ext cx="1774845" cy="369332"/>
            </a:xfrm>
            <a:prstGeom prst="rect">
              <a:avLst/>
            </a:prstGeom>
          </p:spPr>
          <p:txBody>
            <a:bodyPr wrap="none">
              <a:spAutoFit/>
            </a:bodyPr>
            <a:lstStyle/>
            <a:p>
              <a:r>
                <a:rPr lang="en-US" dirty="0" smtClean="0">
                  <a:solidFill>
                    <a:srgbClr val="FF0000"/>
                  </a:solidFill>
                </a:rPr>
                <a:t>January</a:t>
              </a:r>
              <a:r>
                <a:rPr lang="en-US" dirty="0" smtClean="0">
                  <a:solidFill>
                    <a:srgbClr val="FF0000"/>
                  </a:solidFill>
                  <a:latin typeface="+mn-lt"/>
                </a:rPr>
                <a:t> 28, 2014</a:t>
              </a:r>
              <a:r>
                <a:rPr lang="en-US" dirty="0" smtClean="0">
                  <a:solidFill>
                    <a:schemeClr val="accent2"/>
                  </a:solidFill>
                  <a:latin typeface="+mn-lt"/>
                </a:rPr>
                <a:t> </a:t>
              </a:r>
              <a:endParaRPr lang="en-US" dirty="0">
                <a:latin typeface="+mn-lt"/>
              </a:endParaRPr>
            </a:p>
          </p:txBody>
        </p:sp>
      </p:grpSp>
      <p:sp>
        <p:nvSpPr>
          <p:cNvPr id="28" name="Rectangle 27"/>
          <p:cNvSpPr/>
          <p:nvPr/>
        </p:nvSpPr>
        <p:spPr>
          <a:xfrm>
            <a:off x="381000" y="5352952"/>
            <a:ext cx="8305800" cy="1219200"/>
          </a:xfrm>
          <a:prstGeom prst="rect">
            <a:avLst/>
          </a:prstGeom>
        </p:spPr>
        <p:txBody>
          <a:bodyPr wrap="square">
            <a:noAutofit/>
          </a:bodyPr>
          <a:lstStyle/>
          <a:p>
            <a:pPr algn="l"/>
            <a:r>
              <a:rPr lang="en-US" dirty="0" smtClean="0">
                <a:latin typeface="+mn-lt"/>
              </a:rPr>
              <a:t>DHS/NIST National Vulnerability Database:</a:t>
            </a:r>
          </a:p>
          <a:p>
            <a:pPr algn="l">
              <a:buFont typeface="Arial"/>
              <a:buChar char="•"/>
            </a:pPr>
            <a:r>
              <a:rPr lang="en-US" dirty="0" smtClean="0">
                <a:latin typeface="+mn-lt"/>
              </a:rPr>
              <a:t> Last three months: </a:t>
            </a:r>
            <a:r>
              <a:rPr lang="en-US" b="1" dirty="0" smtClean="0"/>
              <a:t> 92 buffer overflow and 23</a:t>
            </a:r>
            <a:r>
              <a:rPr lang="en-US" b="1" dirty="0" smtClean="0">
                <a:latin typeface="+mn-lt"/>
              </a:rPr>
              <a:t> use-after-free disclosures</a:t>
            </a:r>
          </a:p>
          <a:p>
            <a:pPr algn="l">
              <a:buFont typeface="Arial"/>
              <a:buChar char="•"/>
            </a:pPr>
            <a:r>
              <a:rPr lang="en-US" b="1" dirty="0" smtClean="0">
                <a:latin typeface="+mn-lt"/>
              </a:rPr>
              <a:t> </a:t>
            </a:r>
            <a:r>
              <a:rPr lang="en-US" dirty="0" smtClean="0">
                <a:latin typeface="+mn-lt"/>
              </a:rPr>
              <a:t>Last three years: </a:t>
            </a:r>
            <a:r>
              <a:rPr lang="en-US" b="1" dirty="0" smtClean="0"/>
              <a:t>1135</a:t>
            </a:r>
            <a:r>
              <a:rPr lang="en-US" b="1" dirty="0" smtClean="0">
                <a:latin typeface="+mn-lt"/>
              </a:rPr>
              <a:t> buffer </a:t>
            </a:r>
            <a:r>
              <a:rPr lang="en-US" b="1" dirty="0" smtClean="0"/>
              <a:t>overflows </a:t>
            </a:r>
            <a:r>
              <a:rPr lang="en-US" b="1" dirty="0" smtClean="0">
                <a:latin typeface="+mn-lt"/>
              </a:rPr>
              <a:t>and 425 use-after-free disclosures	</a:t>
            </a:r>
          </a:p>
        </p:txBody>
      </p:sp>
      <p:sp>
        <p:nvSpPr>
          <p:cNvPr id="18" name="Rectangle 17"/>
          <p:cNvSpPr/>
          <p:nvPr/>
        </p:nvSpPr>
        <p:spPr>
          <a:xfrm>
            <a:off x="7007742" y="1526583"/>
            <a:ext cx="1774845" cy="369332"/>
          </a:xfrm>
          <a:prstGeom prst="rect">
            <a:avLst/>
          </a:prstGeom>
        </p:spPr>
        <p:txBody>
          <a:bodyPr wrap="none">
            <a:spAutoFit/>
          </a:bodyPr>
          <a:lstStyle/>
          <a:p>
            <a:r>
              <a:rPr lang="en-US" dirty="0" smtClean="0">
                <a:solidFill>
                  <a:srgbClr val="FF0000"/>
                </a:solidFill>
                <a:latin typeface="+mn-lt"/>
              </a:rPr>
              <a:t>January </a:t>
            </a:r>
            <a:r>
              <a:rPr lang="en-US" dirty="0" smtClean="0">
                <a:solidFill>
                  <a:srgbClr val="FF0000"/>
                </a:solidFill>
              </a:rPr>
              <a:t>30</a:t>
            </a:r>
            <a:r>
              <a:rPr lang="en-US" dirty="0" smtClean="0">
                <a:solidFill>
                  <a:srgbClr val="FF0000"/>
                </a:solidFill>
                <a:latin typeface="+mn-lt"/>
              </a:rPr>
              <a:t>, 2014</a:t>
            </a:r>
            <a:r>
              <a:rPr lang="en-US" dirty="0" smtClean="0">
                <a:solidFill>
                  <a:schemeClr val="accent2"/>
                </a:solidFill>
                <a:latin typeface="+mn-lt"/>
              </a:rPr>
              <a:t> </a:t>
            </a:r>
            <a:endParaRPr lang="en-US" dirty="0">
              <a:latin typeface="+mn-lt"/>
            </a:endParaRPr>
          </a:p>
        </p:txBody>
      </p:sp>
      <p:sp>
        <p:nvSpPr>
          <p:cNvPr id="19" name="TextBox 18"/>
          <p:cNvSpPr txBox="1"/>
          <p:nvPr/>
        </p:nvSpPr>
        <p:spPr>
          <a:xfrm>
            <a:off x="1982703" y="1069776"/>
            <a:ext cx="5943600" cy="800219"/>
          </a:xfrm>
          <a:prstGeom prst="rect">
            <a:avLst/>
          </a:prstGeom>
          <a:noFill/>
        </p:spPr>
        <p:txBody>
          <a:bodyPr wrap="square" rtlCol="0">
            <a:spAutoFit/>
          </a:bodyPr>
          <a:lstStyle/>
          <a:p>
            <a:pPr algn="l"/>
            <a:r>
              <a:rPr lang="en-US" sz="2800" dirty="0" smtClean="0">
                <a:solidFill>
                  <a:schemeClr val="accent2"/>
                </a:solidFill>
              </a:rPr>
              <a:t>Adobe Acrobat</a:t>
            </a:r>
            <a:r>
              <a:rPr lang="en-US" sz="2800" dirty="0" smtClean="0">
                <a:solidFill>
                  <a:schemeClr val="accent2"/>
                </a:solidFill>
                <a:latin typeface="+mn-lt"/>
              </a:rPr>
              <a:t> – </a:t>
            </a:r>
            <a:r>
              <a:rPr lang="en-US" sz="2800" b="1" dirty="0" smtClean="0"/>
              <a:t>buffer overflow </a:t>
            </a:r>
          </a:p>
          <a:p>
            <a:pPr algn="l"/>
            <a:r>
              <a:rPr lang="en-US" dirty="0" smtClean="0">
                <a:latin typeface="+mn-lt"/>
              </a:rPr>
              <a:t>CVE-2013-1376- </a:t>
            </a:r>
            <a:r>
              <a:rPr lang="en-US" i="1" dirty="0" smtClean="0">
                <a:latin typeface="+mn-lt"/>
              </a:rPr>
              <a:t>Severity: 10.0 (High)</a:t>
            </a:r>
            <a:endParaRPr lang="en-US" dirty="0">
              <a:latin typeface="+mn-lt"/>
            </a:endParaRPr>
          </a:p>
        </p:txBody>
      </p:sp>
      <p:pic>
        <p:nvPicPr>
          <p:cNvPr id="30" name="Picture 29"/>
          <p:cNvPicPr>
            <a:picLocks noChangeAspect="1"/>
          </p:cNvPicPr>
          <p:nvPr/>
        </p:nvPicPr>
        <p:blipFill>
          <a:blip r:embed="rId4"/>
          <a:stretch>
            <a:fillRect/>
          </a:stretch>
        </p:blipFill>
        <p:spPr>
          <a:xfrm>
            <a:off x="635002" y="1424385"/>
            <a:ext cx="924398" cy="688383"/>
          </a:xfrm>
          <a:prstGeom prst="rect">
            <a:avLst/>
          </a:prstGeom>
        </p:spPr>
      </p:pic>
      <p:pic>
        <p:nvPicPr>
          <p:cNvPr id="31" name="Picture 30"/>
          <p:cNvPicPr>
            <a:picLocks noChangeAspect="1"/>
          </p:cNvPicPr>
          <p:nvPr/>
        </p:nvPicPr>
        <p:blipFill>
          <a:blip r:embed="rId5"/>
          <a:stretch>
            <a:fillRect/>
          </a:stretch>
        </p:blipFill>
        <p:spPr>
          <a:xfrm>
            <a:off x="635002" y="2290693"/>
            <a:ext cx="1067419" cy="661763"/>
          </a:xfrm>
          <a:prstGeom prst="rect">
            <a:avLst/>
          </a:prstGeom>
        </p:spPr>
      </p:pic>
      <p:pic>
        <p:nvPicPr>
          <p:cNvPr id="33" name="Picture 32"/>
          <p:cNvPicPr>
            <a:picLocks noChangeAspect="1"/>
          </p:cNvPicPr>
          <p:nvPr/>
        </p:nvPicPr>
        <p:blipFill>
          <a:blip r:embed="rId6">
            <a:clrChange>
              <a:clrFrom>
                <a:srgbClr val="FEFEFE"/>
              </a:clrFrom>
              <a:clrTo>
                <a:srgbClr val="FEFEFE">
                  <a:alpha val="0"/>
                </a:srgbClr>
              </a:clrTo>
            </a:clrChange>
          </a:blip>
          <a:stretch>
            <a:fillRect/>
          </a:stretch>
        </p:blipFill>
        <p:spPr>
          <a:xfrm>
            <a:off x="635002" y="3255768"/>
            <a:ext cx="881364" cy="690264"/>
          </a:xfrm>
          <a:prstGeom prst="rect">
            <a:avLst/>
          </a:prstGeom>
        </p:spPr>
      </p:pic>
      <p:sp>
        <p:nvSpPr>
          <p:cNvPr id="34" name="Title 1"/>
          <p:cNvSpPr>
            <a:spLocks noGrp="1"/>
          </p:cNvSpPr>
          <p:nvPr>
            <p:ph type="title"/>
          </p:nvPr>
        </p:nvSpPr>
        <p:spPr>
          <a:xfrm>
            <a:off x="457200" y="398468"/>
            <a:ext cx="8229600" cy="533400"/>
          </a:xfrm>
        </p:spPr>
        <p:txBody>
          <a:bodyPr>
            <a:normAutofit fontScale="90000"/>
          </a:bodyPr>
          <a:lstStyle/>
          <a:p>
            <a:r>
              <a:rPr lang="en-US" sz="3600" dirty="0" smtClean="0">
                <a:solidFill>
                  <a:schemeClr val="tx1"/>
                </a:solidFill>
              </a:rPr>
              <a:t>Security Vulnerabilities due to Lack of Memory Safety</a:t>
            </a:r>
            <a:endParaRPr lang="en-US" sz="3600"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Background on LLVM IR</a:t>
            </a:r>
            <a:endParaRPr lang="en-US" dirty="0"/>
          </a:p>
        </p:txBody>
      </p:sp>
      <p:sp>
        <p:nvSpPr>
          <p:cNvPr id="5" name="Rectangle 4"/>
          <p:cNvSpPr/>
          <p:nvPr/>
        </p:nvSpPr>
        <p:spPr>
          <a:xfrm>
            <a:off x="152400" y="1338476"/>
            <a:ext cx="8991600" cy="5324535"/>
          </a:xfrm>
          <a:prstGeom prst="rect">
            <a:avLst/>
          </a:prstGeom>
        </p:spPr>
        <p:txBody>
          <a:bodyPr wrap="square">
            <a:spAutoFit/>
          </a:bodyPr>
          <a:lstStyle/>
          <a:p>
            <a:pPr algn="l"/>
            <a:r>
              <a:rPr lang="en-US" altLang="zh-CN" sz="2000" b="1" dirty="0" smtClean="0">
                <a:latin typeface="Courier New" pitchFamily="49" charset="0"/>
                <a:cs typeface="Courier New" pitchFamily="49" charset="0"/>
              </a:rPr>
              <a:t>%</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 type {i64,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 </a:t>
            </a:r>
          </a:p>
          <a:p>
            <a:pPr algn="l"/>
            <a:r>
              <a:rPr lang="en-US" altLang="zh-CN" sz="2000" b="1" dirty="0" smtClean="0">
                <a:latin typeface="Courier New" pitchFamily="49" charset="0"/>
                <a:cs typeface="Courier New" pitchFamily="49" charset="0"/>
              </a:rPr>
              <a:t>define i32 @main(i32 %</a:t>
            </a:r>
            <a:r>
              <a:rPr lang="en-US" altLang="zh-CN" sz="2000" b="1" dirty="0" err="1" smtClean="0">
                <a:latin typeface="Courier New" pitchFamily="49" charset="0"/>
                <a:cs typeface="Courier New" pitchFamily="49" charset="0"/>
              </a:rPr>
              <a:t>argc</a:t>
            </a:r>
            <a:r>
              <a:rPr lang="en-US" altLang="zh-CN" sz="2000" b="1" dirty="0" smtClean="0">
                <a:latin typeface="Courier New" pitchFamily="49" charset="0"/>
                <a:cs typeface="Courier New" pitchFamily="49" charset="0"/>
              </a:rPr>
              <a:t>, i8** </a:t>
            </a:r>
            <a:r>
              <a:rPr lang="en-US" altLang="zh-CN" sz="2000" b="1" dirty="0" err="1" smtClean="0">
                <a:latin typeface="Courier New" pitchFamily="49" charset="0"/>
                <a:cs typeface="Courier New" pitchFamily="49" charset="0"/>
              </a:rPr>
              <a:t>argv</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entry:</a:t>
            </a:r>
          </a:p>
          <a:p>
            <a:pPr algn="l"/>
            <a:r>
              <a:rPr lang="en-US" altLang="zh-CN" sz="2000" b="1" dirty="0" smtClean="0">
                <a:latin typeface="Courier New" pitchFamily="49" charset="0"/>
                <a:cs typeface="Courier New" pitchFamily="49" charset="0"/>
              </a:rPr>
              <a:t>  %call = call i8* malloc(i64 16) </a:t>
            </a:r>
          </a:p>
          <a:p>
            <a:pPr algn="l"/>
            <a:r>
              <a:rPr lang="en-US" altLang="zh-CN" sz="2000" b="1" dirty="0" smtClean="0">
                <a:latin typeface="Courier New" pitchFamily="49" charset="0"/>
                <a:cs typeface="Courier New" pitchFamily="49" charset="0"/>
              </a:rPr>
              <a:t>  %0 = </a:t>
            </a:r>
            <a:r>
              <a:rPr lang="en-US" altLang="zh-CN" sz="2000" b="1" dirty="0" err="1" smtClean="0">
                <a:latin typeface="Courier New" pitchFamily="49" charset="0"/>
                <a:cs typeface="Courier New" pitchFamily="49" charset="0"/>
              </a:rPr>
              <a:t>bitcast</a:t>
            </a:r>
            <a:r>
              <a:rPr lang="en-US" altLang="zh-CN" sz="2000" b="1" dirty="0" smtClean="0">
                <a:latin typeface="Courier New" pitchFamily="49" charset="0"/>
                <a:cs typeface="Courier New" pitchFamily="49" charset="0"/>
              </a:rPr>
              <a:t> i8* %cal to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  %value = </a:t>
            </a:r>
            <a:r>
              <a:rPr lang="en-US" altLang="zh-CN" sz="2000" b="1" dirty="0" err="1" smtClean="0">
                <a:latin typeface="Courier New" pitchFamily="49" charset="0"/>
                <a:cs typeface="Courier New" pitchFamily="49" charset="0"/>
              </a:rPr>
              <a:t>gep</a:t>
            </a:r>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%0, i32 0, i32 0</a:t>
            </a:r>
          </a:p>
          <a:p>
            <a:pPr algn="l"/>
            <a:r>
              <a:rPr lang="en-US" altLang="zh-CN" sz="2000" b="1" dirty="0" smtClean="0">
                <a:latin typeface="Courier New" pitchFamily="49" charset="0"/>
                <a:cs typeface="Courier New" pitchFamily="49" charset="0"/>
              </a:rPr>
              <a:t>  store i64 0, i64* %value</a:t>
            </a:r>
          </a:p>
          <a:p>
            <a:pPr algn="l"/>
            <a:r>
              <a:rPr lang="en-US" altLang="zh-CN" sz="2000" b="1" dirty="0" smtClean="0">
                <a:latin typeface="Courier New" pitchFamily="49" charset="0"/>
                <a:cs typeface="Courier New" pitchFamily="49" charset="0"/>
              </a:rPr>
              <a:t>  %next = </a:t>
            </a:r>
            <a:r>
              <a:rPr lang="en-US" altLang="zh-CN" sz="2000" b="1" dirty="0" err="1" smtClean="0">
                <a:latin typeface="Courier New" pitchFamily="49" charset="0"/>
                <a:cs typeface="Courier New" pitchFamily="49" charset="0"/>
              </a:rPr>
              <a:t>gep</a:t>
            </a:r>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%0, i32 0, i32 1</a:t>
            </a:r>
          </a:p>
          <a:p>
            <a:pPr algn="l"/>
            <a:r>
              <a:rPr lang="en-US" altLang="zh-CN" sz="2000" b="1" dirty="0" smtClean="0">
                <a:latin typeface="Courier New" pitchFamily="49" charset="0"/>
                <a:cs typeface="Courier New" pitchFamily="49" charset="0"/>
              </a:rPr>
              <a:t>  store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null,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next</a:t>
            </a:r>
          </a:p>
          <a:p>
            <a:pPr algn="l"/>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br</a:t>
            </a:r>
            <a:r>
              <a:rPr lang="en-US" altLang="zh-CN" sz="2000" b="1" dirty="0" smtClean="0">
                <a:latin typeface="Courier New" pitchFamily="49" charset="0"/>
                <a:cs typeface="Courier New" pitchFamily="49" charset="0"/>
              </a:rPr>
              <a:t> label %</a:t>
            </a:r>
            <a:r>
              <a:rPr lang="en-US" altLang="zh-CN" sz="2000" b="1" dirty="0" err="1" smtClean="0">
                <a:latin typeface="Courier New" pitchFamily="49" charset="0"/>
                <a:cs typeface="Courier New" pitchFamily="49" charset="0"/>
              </a:rPr>
              <a:t>for.cond</a:t>
            </a:r>
            <a:endParaRPr lang="en-US" altLang="zh-CN" sz="2000" b="1" dirty="0" smtClean="0">
              <a:latin typeface="Courier New" pitchFamily="49" charset="0"/>
              <a:cs typeface="Courier New" pitchFamily="49" charset="0"/>
            </a:endParaRPr>
          </a:p>
          <a:p>
            <a:pPr algn="l"/>
            <a:endParaRPr lang="en-US" altLang="zh-CN" sz="2000" b="1" dirty="0" smtClean="0">
              <a:latin typeface="Courier New" pitchFamily="49" charset="0"/>
              <a:cs typeface="Courier New" pitchFamily="49" charset="0"/>
            </a:endParaRPr>
          </a:p>
          <a:p>
            <a:pPr algn="l"/>
            <a:r>
              <a:rPr lang="en-US" altLang="zh-CN" sz="2000" b="1" dirty="0" err="1" smtClean="0">
                <a:latin typeface="Courier New" pitchFamily="49" charset="0"/>
                <a:cs typeface="Courier New" pitchFamily="49" charset="0"/>
              </a:rPr>
              <a:t>for.cond</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  %ptr.0 = phi %</a:t>
            </a:r>
            <a:r>
              <a:rPr lang="en-US" altLang="zh-CN" sz="2000" b="1" dirty="0" err="1" smtClean="0">
                <a:latin typeface="Courier New" pitchFamily="49" charset="0"/>
                <a:cs typeface="Courier New" pitchFamily="49" charset="0"/>
              </a:rPr>
              <a:t>node_t</a:t>
            </a:r>
            <a:r>
              <a:rPr lang="en-US" altLang="zh-CN" sz="2000" b="1" dirty="0" smtClean="0">
                <a:latin typeface="Courier New" pitchFamily="49" charset="0"/>
                <a:cs typeface="Courier New" pitchFamily="49" charset="0"/>
              </a:rPr>
              <a:t>* [%0, %entry], [%1, %</a:t>
            </a:r>
            <a:r>
              <a:rPr lang="en-US" altLang="zh-CN" sz="2000" b="1" dirty="0" err="1" smtClean="0">
                <a:latin typeface="Courier New" pitchFamily="49" charset="0"/>
                <a:cs typeface="Courier New" pitchFamily="49" charset="0"/>
              </a:rPr>
              <a:t>for.inc</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  %i.0 = phi i64 [0, %entry], [%inc, %</a:t>
            </a:r>
            <a:r>
              <a:rPr lang="en-US" altLang="zh-CN" sz="2000" b="1" dirty="0" err="1" smtClean="0">
                <a:latin typeface="Courier New" pitchFamily="49" charset="0"/>
                <a:cs typeface="Courier New" pitchFamily="49" charset="0"/>
              </a:rPr>
              <a:t>for.inc</a:t>
            </a:r>
            <a:r>
              <a:rPr lang="en-US" altLang="zh-CN" sz="2000" b="1" dirty="0" smtClean="0">
                <a:latin typeface="Courier New" pitchFamily="49" charset="0"/>
                <a:cs typeface="Courier New" pitchFamily="49" charset="0"/>
              </a:rPr>
              <a:t>]</a:t>
            </a:r>
          </a:p>
          <a:p>
            <a:pPr algn="l"/>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cmp</a:t>
            </a:r>
            <a:r>
              <a:rPr lang="en-US" altLang="zh-CN" sz="2000" b="1" dirty="0" smtClean="0">
                <a:latin typeface="Courier New" pitchFamily="49" charset="0"/>
                <a:cs typeface="Courier New" pitchFamily="49" charset="0"/>
              </a:rPr>
              <a:t> = </a:t>
            </a:r>
            <a:r>
              <a:rPr lang="en-US" altLang="zh-CN" sz="2000" b="1" dirty="0" err="1" smtClean="0">
                <a:latin typeface="Courier New" pitchFamily="49" charset="0"/>
                <a:cs typeface="Courier New" pitchFamily="49" charset="0"/>
              </a:rPr>
              <a:t>icmp</a:t>
            </a:r>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ult</a:t>
            </a:r>
            <a:r>
              <a:rPr lang="en-US" altLang="zh-CN" sz="2000" b="1" dirty="0" smtClean="0">
                <a:latin typeface="Courier New" pitchFamily="49" charset="0"/>
                <a:cs typeface="Courier New" pitchFamily="49" charset="0"/>
              </a:rPr>
              <a:t> i64 %i.0, 128</a:t>
            </a:r>
          </a:p>
          <a:p>
            <a:pPr algn="l"/>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br</a:t>
            </a:r>
            <a:r>
              <a:rPr lang="en-US" altLang="zh-CN" sz="2000" b="1" dirty="0" smtClean="0">
                <a:latin typeface="Courier New" pitchFamily="49" charset="0"/>
                <a:cs typeface="Courier New" pitchFamily="49" charset="0"/>
              </a:rPr>
              <a:t> i1 %</a:t>
            </a:r>
            <a:r>
              <a:rPr lang="en-US" altLang="zh-CN" sz="2000" b="1" dirty="0" err="1" smtClean="0">
                <a:latin typeface="Courier New" pitchFamily="49" charset="0"/>
                <a:cs typeface="Courier New" pitchFamily="49" charset="0"/>
              </a:rPr>
              <a:t>cmp</a:t>
            </a:r>
            <a:r>
              <a:rPr lang="en-US" altLang="zh-CN" sz="2000" b="1" dirty="0" smtClean="0">
                <a:latin typeface="Courier New" pitchFamily="49" charset="0"/>
                <a:cs typeface="Courier New" pitchFamily="49" charset="0"/>
              </a:rPr>
              <a:t>, label %</a:t>
            </a:r>
            <a:r>
              <a:rPr lang="en-US" altLang="zh-CN" sz="2000" b="1" dirty="0" err="1" smtClean="0">
                <a:latin typeface="Courier New" pitchFamily="49" charset="0"/>
                <a:cs typeface="Courier New" pitchFamily="49" charset="0"/>
              </a:rPr>
              <a:t>for.body</a:t>
            </a:r>
            <a:r>
              <a:rPr lang="en-US" altLang="zh-CN" sz="2000" b="1" dirty="0" smtClean="0">
                <a:latin typeface="Courier New" pitchFamily="49" charset="0"/>
                <a:cs typeface="Courier New" pitchFamily="49" charset="0"/>
              </a:rPr>
              <a:t>, label %</a:t>
            </a:r>
            <a:r>
              <a:rPr lang="en-US" altLang="zh-CN" sz="2000" b="1" dirty="0" err="1" smtClean="0">
                <a:latin typeface="Courier New" pitchFamily="49" charset="0"/>
                <a:cs typeface="Courier New" pitchFamily="49" charset="0"/>
              </a:rPr>
              <a:t>for.end</a:t>
            </a:r>
            <a:endParaRPr lang="en-US" altLang="zh-CN" sz="2000" b="1" dirty="0" smtClean="0">
              <a:latin typeface="Courier New" pitchFamily="49" charset="0"/>
              <a:cs typeface="Courier New" pitchFamily="49" charset="0"/>
            </a:endParaRPr>
          </a:p>
        </p:txBody>
      </p:sp>
      <p:sp>
        <p:nvSpPr>
          <p:cNvPr id="6" name="Rectangular Callout 5"/>
          <p:cNvSpPr/>
          <p:nvPr/>
        </p:nvSpPr>
        <p:spPr>
          <a:xfrm>
            <a:off x="5937920" y="1198220"/>
            <a:ext cx="2520280" cy="648072"/>
          </a:xfrm>
          <a:prstGeom prst="wedgeRectCallout">
            <a:avLst>
              <a:gd name="adj1" fmla="val -95708"/>
              <a:gd name="adj2" fmla="val 21418"/>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000" dirty="0" smtClean="0">
                <a:latin typeface="Arial" pitchFamily="34" charset="0"/>
                <a:cs typeface="Arial" pitchFamily="34" charset="0"/>
              </a:rPr>
              <a:t>Explicitly typed</a:t>
            </a:r>
            <a:endParaRPr lang="zh-CN" altLang="en-US" sz="2000" dirty="0">
              <a:latin typeface="Arial" pitchFamily="34" charset="0"/>
              <a:cs typeface="Arial" pitchFamily="34" charset="0"/>
            </a:endParaRPr>
          </a:p>
        </p:txBody>
      </p:sp>
      <p:sp>
        <p:nvSpPr>
          <p:cNvPr id="7" name="Rectangular Callout 6"/>
          <p:cNvSpPr/>
          <p:nvPr/>
        </p:nvSpPr>
        <p:spPr>
          <a:xfrm>
            <a:off x="5715000" y="4473570"/>
            <a:ext cx="3124200" cy="1029072"/>
          </a:xfrm>
          <a:prstGeom prst="wedgeRectCallout">
            <a:avLst>
              <a:gd name="adj1" fmla="val -156360"/>
              <a:gd name="adj2" fmla="val 44185"/>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000" dirty="0" smtClean="0">
                <a:latin typeface="Arial" pitchFamily="34" charset="0"/>
                <a:cs typeface="Arial" pitchFamily="34" charset="0"/>
              </a:rPr>
              <a:t>IR is in SSA</a:t>
            </a:r>
          </a:p>
          <a:p>
            <a:r>
              <a:rPr lang="en-US" altLang="zh-CN" sz="2000" dirty="0" smtClean="0">
                <a:latin typeface="Arial" pitchFamily="34" charset="0"/>
                <a:cs typeface="Arial" pitchFamily="34" charset="0"/>
              </a:rPr>
              <a:t>phi nodes merge values from predecessors </a:t>
            </a:r>
            <a:endParaRPr lang="zh-CN" altLang="en-US" sz="2000" dirty="0">
              <a:latin typeface="Arial" pitchFamily="34" charset="0"/>
              <a:cs typeface="Arial" pitchFamily="34" charset="0"/>
            </a:endParaRPr>
          </a:p>
        </p:txBody>
      </p:sp>
      <p:sp>
        <p:nvSpPr>
          <p:cNvPr id="8" name="Rectangular Callout 7"/>
          <p:cNvSpPr/>
          <p:nvPr/>
        </p:nvSpPr>
        <p:spPr>
          <a:xfrm>
            <a:off x="6019800" y="2187570"/>
            <a:ext cx="2743200" cy="1029072"/>
          </a:xfrm>
          <a:prstGeom prst="wedgeRectCallout">
            <a:avLst>
              <a:gd name="adj1" fmla="val -123454"/>
              <a:gd name="adj2" fmla="val 63771"/>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2000" dirty="0" smtClean="0">
                <a:latin typeface="Arial" pitchFamily="34" charset="0"/>
                <a:cs typeface="Arial" pitchFamily="34" charset="0"/>
              </a:rPr>
              <a:t>Pointer arithmetic using </a:t>
            </a:r>
            <a:r>
              <a:rPr lang="en-US" altLang="zh-CN" sz="2000" dirty="0" err="1" smtClean="0">
                <a:latin typeface="Arial" pitchFamily="34" charset="0"/>
                <a:cs typeface="Arial" pitchFamily="34" charset="0"/>
              </a:rPr>
              <a:t>gep</a:t>
            </a:r>
            <a:endParaRPr lang="zh-CN" altLang="en-US" sz="2000" dirty="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Instrument IR Code?</a:t>
            </a:r>
            <a:endParaRPr lang="en-US" dirty="0"/>
          </a:p>
        </p:txBody>
      </p:sp>
      <p:sp>
        <p:nvSpPr>
          <p:cNvPr id="3" name="Content Placeholder 2"/>
          <p:cNvSpPr>
            <a:spLocks noGrp="1"/>
          </p:cNvSpPr>
          <p:nvPr>
            <p:ph idx="1"/>
          </p:nvPr>
        </p:nvSpPr>
        <p:spPr/>
        <p:txBody>
          <a:bodyPr/>
          <a:lstStyle/>
          <a:p>
            <a:r>
              <a:rPr lang="en-US" dirty="0" smtClean="0"/>
              <a:t>Introduce calls to C functions</a:t>
            </a:r>
          </a:p>
          <a:p>
            <a:pPr lvl="1"/>
            <a:r>
              <a:rPr lang="en-US" dirty="0" smtClean="0"/>
              <a:t>Checks, metadata accesses all written in C code</a:t>
            </a:r>
          </a:p>
          <a:p>
            <a:pPr lvl="1"/>
            <a:endParaRPr lang="en-US" dirty="0" smtClean="0"/>
          </a:p>
          <a:p>
            <a:r>
              <a:rPr lang="en-US" dirty="0" err="1" smtClean="0"/>
              <a:t>SoftBoundCETS</a:t>
            </a:r>
            <a:r>
              <a:rPr lang="en-US" dirty="0" smtClean="0"/>
              <a:t> Instrumentation Algorithm</a:t>
            </a:r>
          </a:p>
          <a:p>
            <a:pPr lvl="1"/>
            <a:r>
              <a:rPr lang="en-US" dirty="0" smtClean="0"/>
              <a:t>Operates in three passes</a:t>
            </a:r>
          </a:p>
          <a:p>
            <a:pPr lvl="1"/>
            <a:r>
              <a:rPr lang="en-US" dirty="0" smtClean="0"/>
              <a:t>First pass introduces temporaries for metadata</a:t>
            </a:r>
          </a:p>
          <a:p>
            <a:pPr lvl="1"/>
            <a:r>
              <a:rPr lang="en-US" dirty="0" smtClean="0"/>
              <a:t>Second pass populates the phi nodes</a:t>
            </a:r>
          </a:p>
          <a:p>
            <a:pPr lvl="1"/>
            <a:r>
              <a:rPr lang="en-US" dirty="0" smtClean="0"/>
              <a:t>Third pass introduces calls to check handlers</a:t>
            </a:r>
          </a:p>
          <a:p>
            <a:pPr lvl="1">
              <a:buNone/>
            </a:pPr>
            <a:endParaRPr lang="en-US" dirty="0" smtClean="0"/>
          </a:p>
          <a:p>
            <a:pPr lvl="1">
              <a:buNone/>
            </a:pPr>
            <a:endParaRPr lang="en-US" dirty="0" smtClean="0"/>
          </a:p>
          <a:p>
            <a:pPr lvl="1"/>
            <a:endParaRPr lang="en-US" dirty="0" smtClean="0"/>
          </a:p>
          <a:p>
            <a:pPr lvl="1"/>
            <a:endParaRPr lang="en-US" dirty="0" smtClean="0"/>
          </a:p>
          <a:p>
            <a:pPr lvl="1"/>
            <a:endParaRPr lang="en-US" dirty="0"/>
          </a:p>
        </p:txBody>
      </p:sp>
      <p:sp>
        <p:nvSpPr>
          <p:cNvPr id="5" name="Rectangle 4"/>
          <p:cNvSpPr/>
          <p:nvPr/>
        </p:nvSpPr>
        <p:spPr>
          <a:xfrm>
            <a:off x="228600" y="5412390"/>
            <a:ext cx="8839200" cy="954107"/>
          </a:xfrm>
          <a:prstGeom prst="rect">
            <a:avLst/>
          </a:prstGeom>
        </p:spPr>
        <p:txBody>
          <a:bodyPr wrap="square">
            <a:spAutoFit/>
          </a:bodyPr>
          <a:lstStyle/>
          <a:p>
            <a:r>
              <a:rPr lang="en-US" sz="2800" b="1" dirty="0" smtClean="0">
                <a:solidFill>
                  <a:srgbClr val="0000FF"/>
                </a:solidFill>
              </a:rPr>
              <a:t>Simple linear passes over the code, enabled us extract an implementation from the proofs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780000"/>
                </a:solidFill>
                <a:effectLst/>
                <a:uLnTx/>
                <a:uFillTx/>
                <a:latin typeface="+mj-lt"/>
                <a:ea typeface="+mj-ea"/>
                <a:cs typeface="+mj-cs"/>
              </a:rPr>
              <a:t>Exploring</a:t>
            </a:r>
            <a:r>
              <a:rPr kumimoji="0" lang="en-US" sz="3200" b="0" i="0" u="none" strike="noStrike" kern="0" cap="none" spc="0" normalizeH="0" noProof="0" dirty="0" smtClean="0">
                <a:ln>
                  <a:noFill/>
                </a:ln>
                <a:solidFill>
                  <a:srgbClr val="780000"/>
                </a:solidFill>
                <a:effectLst/>
                <a:uLnTx/>
                <a:uFillTx/>
                <a:latin typeface="+mj-lt"/>
                <a:ea typeface="+mj-ea"/>
                <a:cs typeface="+mj-cs"/>
              </a:rPr>
              <a:t> the </a:t>
            </a:r>
            <a:r>
              <a:rPr kumimoji="0" lang="en-US" sz="3200" b="0" i="0" u="none" strike="noStrike" kern="0" cap="none" spc="0" normalizeH="0" baseline="0" noProof="0" dirty="0" smtClean="0">
                <a:ln>
                  <a:noFill/>
                </a:ln>
                <a:solidFill>
                  <a:srgbClr val="780000"/>
                </a:solidFill>
                <a:effectLst/>
                <a:uLnTx/>
                <a:uFillTx/>
                <a:latin typeface="+mj-lt"/>
                <a:ea typeface="+mj-ea"/>
                <a:cs typeface="+mj-cs"/>
              </a:rPr>
              <a:t>Hardware/Software Continuum</a:t>
            </a:r>
            <a:endParaRPr kumimoji="0" lang="en-US" sz="3200" b="0" i="0" u="none" strike="noStrike" kern="0" cap="none" spc="0" normalizeH="0" baseline="0" noProof="0" dirty="0">
              <a:ln>
                <a:noFill/>
              </a:ln>
              <a:solidFill>
                <a:srgbClr val="780000"/>
              </a:solidFill>
              <a:effectLst/>
              <a:uLnTx/>
              <a:uFillTx/>
              <a:latin typeface="+mj-lt"/>
              <a:ea typeface="+mj-ea"/>
              <a:cs typeface="+mj-cs"/>
            </a:endParaRPr>
          </a:p>
        </p:txBody>
      </p:sp>
      <p:sp>
        <p:nvSpPr>
          <p:cNvPr id="29" name="Rectangle 28"/>
          <p:cNvSpPr/>
          <p:nvPr/>
        </p:nvSpPr>
        <p:spPr>
          <a:xfrm>
            <a:off x="762000" y="5029200"/>
            <a:ext cx="7848600" cy="830997"/>
          </a:xfrm>
          <a:prstGeom prst="rect">
            <a:avLst/>
          </a:prstGeom>
        </p:spPr>
        <p:txBody>
          <a:bodyPr wrap="square">
            <a:spAutoFit/>
          </a:bodyPr>
          <a:lstStyle/>
          <a:p>
            <a:pPr marL="227013" indent="-227013" algn="l">
              <a:spcBef>
                <a:spcPct val="20000"/>
              </a:spcBef>
              <a:buSzPct val="100000"/>
            </a:pPr>
            <a:r>
              <a:rPr lang="en-US" b="1" kern="0" dirty="0" smtClean="0">
                <a:solidFill>
                  <a:srgbClr val="0069B9"/>
                </a:solidFill>
              </a:rPr>
              <a:t>Compiler does pointer identification and metadata propagation and hardware accelerates checks</a:t>
            </a:r>
          </a:p>
        </p:txBody>
      </p:sp>
      <p:grpSp>
        <p:nvGrpSpPr>
          <p:cNvPr id="31" name="Group 36"/>
          <p:cNvGrpSpPr/>
          <p:nvPr/>
        </p:nvGrpSpPr>
        <p:grpSpPr>
          <a:xfrm>
            <a:off x="2621928" y="3832367"/>
            <a:ext cx="4630312" cy="614065"/>
            <a:chOff x="2532488" y="3881735"/>
            <a:chExt cx="4630312" cy="614065"/>
          </a:xfrm>
        </p:grpSpPr>
        <p:cxnSp>
          <p:nvCxnSpPr>
            <p:cNvPr id="32" name="Straight Connector 31"/>
            <p:cNvCxnSpPr/>
            <p:nvPr/>
          </p:nvCxnSpPr>
          <p:spPr bwMode="auto">
            <a:xfrm>
              <a:off x="2743200" y="3886200"/>
              <a:ext cx="4038600" cy="1588"/>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3231880" y="4034135"/>
              <a:ext cx="3352800" cy="461665"/>
            </a:xfrm>
            <a:prstGeom prst="rect">
              <a:avLst/>
            </a:prstGeom>
            <a:noFill/>
          </p:spPr>
          <p:txBody>
            <a:bodyPr wrap="square" rtlCol="0">
              <a:spAutoFit/>
            </a:bodyPr>
            <a:lstStyle/>
            <a:p>
              <a:r>
                <a:rPr lang="en-US" b="1" dirty="0" smtClean="0"/>
                <a:t>Runtime Overhead</a:t>
              </a:r>
              <a:endParaRPr lang="en-US" b="1" dirty="0"/>
            </a:p>
          </p:txBody>
        </p:sp>
        <p:sp>
          <p:nvSpPr>
            <p:cNvPr id="34" name="TextBox 33"/>
            <p:cNvSpPr txBox="1"/>
            <p:nvPr/>
          </p:nvSpPr>
          <p:spPr>
            <a:xfrm>
              <a:off x="6248400" y="3881735"/>
              <a:ext cx="914400" cy="461665"/>
            </a:xfrm>
            <a:prstGeom prst="rect">
              <a:avLst/>
            </a:prstGeom>
            <a:noFill/>
          </p:spPr>
          <p:txBody>
            <a:bodyPr wrap="square" rtlCol="0">
              <a:spAutoFit/>
            </a:bodyPr>
            <a:lstStyle/>
            <a:p>
              <a:r>
                <a:rPr lang="en-US" dirty="0" smtClean="0">
                  <a:solidFill>
                    <a:srgbClr val="FF0000"/>
                  </a:solidFill>
                </a:rPr>
                <a:t>High</a:t>
              </a:r>
              <a:endParaRPr lang="en-US" dirty="0">
                <a:solidFill>
                  <a:srgbClr val="FF0000"/>
                </a:solidFill>
              </a:endParaRPr>
            </a:p>
          </p:txBody>
        </p:sp>
        <p:sp>
          <p:nvSpPr>
            <p:cNvPr id="35" name="TextBox 34"/>
            <p:cNvSpPr txBox="1"/>
            <p:nvPr/>
          </p:nvSpPr>
          <p:spPr>
            <a:xfrm>
              <a:off x="2532488" y="3913215"/>
              <a:ext cx="914400" cy="461665"/>
            </a:xfrm>
            <a:prstGeom prst="rect">
              <a:avLst/>
            </a:prstGeom>
            <a:noFill/>
          </p:spPr>
          <p:txBody>
            <a:bodyPr wrap="square" rtlCol="0">
              <a:spAutoFit/>
            </a:bodyPr>
            <a:lstStyle/>
            <a:p>
              <a:r>
                <a:rPr lang="en-US" dirty="0" smtClean="0">
                  <a:solidFill>
                    <a:srgbClr val="008000"/>
                  </a:solidFill>
                </a:rPr>
                <a:t>None</a:t>
              </a:r>
              <a:endParaRPr lang="en-US" dirty="0">
                <a:solidFill>
                  <a:srgbClr val="008000"/>
                </a:solidFill>
              </a:endParaRPr>
            </a:p>
          </p:txBody>
        </p:sp>
      </p:grpSp>
      <p:grpSp>
        <p:nvGrpSpPr>
          <p:cNvPr id="36" name="Group 35"/>
          <p:cNvGrpSpPr/>
          <p:nvPr/>
        </p:nvGrpSpPr>
        <p:grpSpPr>
          <a:xfrm>
            <a:off x="470440" y="1398432"/>
            <a:ext cx="2362200" cy="2438400"/>
            <a:chOff x="381000" y="990600"/>
            <a:chExt cx="2362200" cy="2895600"/>
          </a:xfrm>
        </p:grpSpPr>
        <p:cxnSp>
          <p:nvCxnSpPr>
            <p:cNvPr id="37" name="Straight Connector 36"/>
            <p:cNvCxnSpPr/>
            <p:nvPr/>
          </p:nvCxnSpPr>
          <p:spPr bwMode="auto">
            <a:xfrm rot="5400000" flipH="1" flipV="1">
              <a:off x="1295003" y="2438003"/>
              <a:ext cx="2895600" cy="794"/>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381000" y="2057400"/>
              <a:ext cx="2286000" cy="767518"/>
            </a:xfrm>
            <a:prstGeom prst="rect">
              <a:avLst/>
            </a:prstGeom>
            <a:noFill/>
          </p:spPr>
          <p:txBody>
            <a:bodyPr wrap="square" rtlCol="0">
              <a:spAutoFit/>
            </a:bodyPr>
            <a:lstStyle/>
            <a:p>
              <a:pPr algn="r"/>
              <a:r>
                <a:rPr lang="en-US" b="1" dirty="0" smtClean="0"/>
                <a:t>Hardware</a:t>
              </a:r>
              <a:br>
                <a:rPr lang="en-US" b="1" dirty="0" smtClean="0"/>
              </a:br>
              <a:r>
                <a:rPr lang="en-US" b="1" dirty="0" smtClean="0"/>
                <a:t>Modifications</a:t>
              </a:r>
              <a:endParaRPr lang="en-US" b="1" dirty="0"/>
            </a:p>
          </p:txBody>
        </p:sp>
        <p:sp>
          <p:nvSpPr>
            <p:cNvPr id="39" name="TextBox 38"/>
            <p:cNvSpPr txBox="1"/>
            <p:nvPr/>
          </p:nvSpPr>
          <p:spPr>
            <a:xfrm>
              <a:off x="1828800" y="990600"/>
              <a:ext cx="914400" cy="438582"/>
            </a:xfrm>
            <a:prstGeom prst="rect">
              <a:avLst/>
            </a:prstGeom>
            <a:noFill/>
          </p:spPr>
          <p:txBody>
            <a:bodyPr wrap="square" rtlCol="0">
              <a:spAutoFit/>
            </a:bodyPr>
            <a:lstStyle/>
            <a:p>
              <a:r>
                <a:rPr lang="en-US" dirty="0" smtClean="0">
                  <a:solidFill>
                    <a:srgbClr val="FF0000"/>
                  </a:solidFill>
                </a:rPr>
                <a:t>High</a:t>
              </a:r>
              <a:endParaRPr lang="en-US" dirty="0">
                <a:solidFill>
                  <a:srgbClr val="FF0000"/>
                </a:solidFill>
              </a:endParaRPr>
            </a:p>
          </p:txBody>
        </p:sp>
        <p:sp>
          <p:nvSpPr>
            <p:cNvPr id="40" name="TextBox 39"/>
            <p:cNvSpPr txBox="1"/>
            <p:nvPr/>
          </p:nvSpPr>
          <p:spPr>
            <a:xfrm>
              <a:off x="1828800" y="3424534"/>
              <a:ext cx="914400" cy="438582"/>
            </a:xfrm>
            <a:prstGeom prst="rect">
              <a:avLst/>
            </a:prstGeom>
            <a:noFill/>
          </p:spPr>
          <p:txBody>
            <a:bodyPr wrap="square" rtlCol="0">
              <a:spAutoFit/>
            </a:bodyPr>
            <a:lstStyle/>
            <a:p>
              <a:r>
                <a:rPr lang="en-US" dirty="0" smtClean="0">
                  <a:solidFill>
                    <a:srgbClr val="008000"/>
                  </a:solidFill>
                </a:rPr>
                <a:t>None</a:t>
              </a:r>
              <a:endParaRPr lang="en-US" dirty="0">
                <a:solidFill>
                  <a:srgbClr val="008000"/>
                </a:solidFill>
              </a:endParaRPr>
            </a:p>
          </p:txBody>
        </p:sp>
      </p:grpSp>
      <p:sp>
        <p:nvSpPr>
          <p:cNvPr id="41" name="Down Arrow 40"/>
          <p:cNvSpPr/>
          <p:nvPr/>
        </p:nvSpPr>
        <p:spPr bwMode="auto">
          <a:xfrm rot="20687668">
            <a:off x="3094644" y="1730953"/>
            <a:ext cx="407157" cy="1239889"/>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42" name="Cloud Callout 41"/>
          <p:cNvSpPr/>
          <p:nvPr/>
        </p:nvSpPr>
        <p:spPr bwMode="auto">
          <a:xfrm>
            <a:off x="3391996" y="2970170"/>
            <a:ext cx="551288" cy="502089"/>
          </a:xfrm>
          <a:prstGeom prst="cloudCallout">
            <a:avLst>
              <a:gd name="adj1" fmla="val -12830"/>
              <a:gd name="adj2" fmla="val -1080"/>
            </a:avLst>
          </a:prstGeom>
          <a:solidFill>
            <a:srgbClr val="0000FF"/>
          </a:solidFill>
          <a:ln>
            <a:solidFill>
              <a:srgbClr val="0000FF"/>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800" dirty="0" smtClean="0">
              <a:solidFill>
                <a:schemeClr val="bg1"/>
              </a:solidFill>
              <a:latin typeface="Arial" charset="0"/>
              <a:ea typeface="ＭＳ Ｐゴシック" pitchFamily="32" charset="-128"/>
            </a:endParaRPr>
          </a:p>
        </p:txBody>
      </p:sp>
      <p:sp>
        <p:nvSpPr>
          <p:cNvPr id="43" name="Down Arrow 42"/>
          <p:cNvSpPr/>
          <p:nvPr/>
        </p:nvSpPr>
        <p:spPr bwMode="auto">
          <a:xfrm rot="6337228">
            <a:off x="4698938" y="2637294"/>
            <a:ext cx="344779" cy="1830871"/>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nvGrpSpPr>
          <p:cNvPr id="44" name="Group 39"/>
          <p:cNvGrpSpPr/>
          <p:nvPr/>
        </p:nvGrpSpPr>
        <p:grpSpPr>
          <a:xfrm>
            <a:off x="5867400" y="3258543"/>
            <a:ext cx="1752600" cy="685969"/>
            <a:chOff x="5777960" y="3307911"/>
            <a:chExt cx="1752600" cy="685969"/>
          </a:xfrm>
        </p:grpSpPr>
        <p:sp>
          <p:nvSpPr>
            <p:cNvPr id="45" name="Oval 44"/>
            <p:cNvSpPr/>
            <p:nvPr/>
          </p:nvSpPr>
          <p:spPr bwMode="auto">
            <a:xfrm>
              <a:off x="5943600" y="3765280"/>
              <a:ext cx="228600" cy="228600"/>
            </a:xfrm>
            <a:prstGeom prst="ellipse">
              <a:avLst/>
            </a:prstGeom>
            <a:solidFill>
              <a:srgbClr val="0000FF"/>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46" name="TextBox 45"/>
            <p:cNvSpPr txBox="1"/>
            <p:nvPr/>
          </p:nvSpPr>
          <p:spPr>
            <a:xfrm>
              <a:off x="5777960" y="3307911"/>
              <a:ext cx="1752600" cy="461665"/>
            </a:xfrm>
            <a:prstGeom prst="rect">
              <a:avLst/>
            </a:prstGeom>
            <a:noFill/>
          </p:spPr>
          <p:txBody>
            <a:bodyPr wrap="square" rtlCol="0">
              <a:spAutoFit/>
            </a:bodyPr>
            <a:lstStyle/>
            <a:p>
              <a:r>
                <a:rPr lang="en-US" dirty="0" err="1" smtClean="0"/>
                <a:t>SoftBound</a:t>
              </a:r>
              <a:endParaRPr lang="en-US" dirty="0"/>
            </a:p>
          </p:txBody>
        </p:sp>
      </p:grpSp>
      <p:grpSp>
        <p:nvGrpSpPr>
          <p:cNvPr id="47" name="Group 40"/>
          <p:cNvGrpSpPr/>
          <p:nvPr/>
        </p:nvGrpSpPr>
        <p:grpSpPr>
          <a:xfrm>
            <a:off x="2962504" y="1241567"/>
            <a:ext cx="1927536" cy="385465"/>
            <a:chOff x="2873064" y="1290935"/>
            <a:chExt cx="1927536" cy="385465"/>
          </a:xfrm>
        </p:grpSpPr>
        <p:sp>
          <p:nvSpPr>
            <p:cNvPr id="48" name="Oval 47"/>
            <p:cNvSpPr/>
            <p:nvPr/>
          </p:nvSpPr>
          <p:spPr bwMode="auto">
            <a:xfrm>
              <a:off x="2873064" y="1447800"/>
              <a:ext cx="228600" cy="228600"/>
            </a:xfrm>
            <a:prstGeom prst="ellipse">
              <a:avLst/>
            </a:prstGeom>
            <a:solidFill>
              <a:srgbClr val="0000FF"/>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49" name="TextBox 48"/>
            <p:cNvSpPr txBox="1"/>
            <p:nvPr/>
          </p:nvSpPr>
          <p:spPr>
            <a:xfrm>
              <a:off x="3048000" y="1290935"/>
              <a:ext cx="1752600" cy="369332"/>
            </a:xfrm>
            <a:prstGeom prst="rect">
              <a:avLst/>
            </a:prstGeom>
            <a:noFill/>
          </p:spPr>
          <p:txBody>
            <a:bodyPr wrap="square" rtlCol="0">
              <a:spAutoFit/>
            </a:bodyPr>
            <a:lstStyle/>
            <a:p>
              <a:r>
                <a:rPr lang="en-US" dirty="0" smtClean="0"/>
                <a:t>Watchdog</a:t>
              </a:r>
              <a:endParaRPr lang="en-US" dirty="0"/>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1"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4040" y="1355726"/>
          <a:ext cx="8686800" cy="5201879"/>
        </p:xfrm>
        <a:graphic>
          <a:graphicData uri="http://schemas.openxmlformats.org/drawingml/2006/table">
            <a:tbl>
              <a:tblPr firstRow="1" bandRow="1">
                <a:tableStyleId>{5C22544A-7EE6-4342-B048-85BDC9FD1C3A}</a:tableStyleId>
              </a:tblPr>
              <a:tblGrid>
                <a:gridCol w="2250709"/>
                <a:gridCol w="3416637"/>
                <a:gridCol w="3019454"/>
              </a:tblGrid>
              <a:tr h="459638">
                <a:tc>
                  <a:txBody>
                    <a:bodyPr/>
                    <a:lstStyle/>
                    <a:p>
                      <a:r>
                        <a:rPr lang="en-US" sz="3200" dirty="0" smtClean="0"/>
                        <a:t>Task</a:t>
                      </a:r>
                      <a:endParaRPr lang="en-US" sz="3200" dirty="0"/>
                    </a:p>
                  </a:txBody>
                  <a:tcPr/>
                </a:tc>
                <a:tc>
                  <a:txBody>
                    <a:bodyPr/>
                    <a:lstStyle/>
                    <a:p>
                      <a:r>
                        <a:rPr lang="en-US" sz="3200" dirty="0" smtClean="0"/>
                        <a:t>Watchdog</a:t>
                      </a:r>
                    </a:p>
                    <a:p>
                      <a:r>
                        <a:rPr lang="en-US" sz="2000" dirty="0" smtClean="0"/>
                        <a:t>[ISCA</a:t>
                      </a:r>
                      <a:r>
                        <a:rPr lang="en-US" sz="2000" baseline="0" dirty="0" smtClean="0"/>
                        <a:t> 2012]</a:t>
                      </a:r>
                      <a:endParaRPr lang="en-US" sz="2000" dirty="0" smtClean="0"/>
                    </a:p>
                  </a:txBody>
                  <a:tcPr/>
                </a:tc>
                <a:tc>
                  <a:txBody>
                    <a:bodyPr/>
                    <a:lstStyle/>
                    <a:p>
                      <a:r>
                        <a:rPr lang="en-US" sz="3200" dirty="0" err="1" smtClean="0"/>
                        <a:t>SoftBoundCETS</a:t>
                      </a:r>
                      <a:endParaRPr lang="en-US" sz="3200" dirty="0" smtClean="0"/>
                    </a:p>
                    <a:p>
                      <a:r>
                        <a:rPr lang="en-US" sz="2000" dirty="0" smtClean="0"/>
                        <a:t>[PLDI</a:t>
                      </a:r>
                      <a:r>
                        <a:rPr lang="en-US" sz="2000" baseline="0" dirty="0" smtClean="0"/>
                        <a:t> 2009, ISMM 2010]</a:t>
                      </a:r>
                      <a:endParaRPr lang="en-US" sz="2000" dirty="0"/>
                    </a:p>
                  </a:txBody>
                  <a:tcPr/>
                </a:tc>
              </a:tr>
              <a:tr h="653170">
                <a:tc>
                  <a:txBody>
                    <a:bodyPr/>
                    <a:lstStyle/>
                    <a:p>
                      <a:r>
                        <a:rPr lang="en-US" sz="2400" dirty="0" smtClean="0"/>
                        <a:t>Pointer</a:t>
                      </a:r>
                    </a:p>
                    <a:p>
                      <a:r>
                        <a:rPr lang="en-US" sz="2400" baseline="0" dirty="0" smtClean="0"/>
                        <a:t> detection</a:t>
                      </a:r>
                      <a:endParaRPr lang="en-US" sz="2400" dirty="0"/>
                    </a:p>
                  </a:txBody>
                  <a:tcPr/>
                </a:tc>
                <a:tc>
                  <a:txBody>
                    <a:bodyPr/>
                    <a:lstStyle/>
                    <a:p>
                      <a:r>
                        <a:rPr lang="en-US" sz="2400" dirty="0" smtClean="0"/>
                        <a:t>Conservative</a:t>
                      </a:r>
                      <a:endParaRPr lang="en-US" sz="2400" dirty="0"/>
                    </a:p>
                  </a:txBody>
                  <a:tcPr/>
                </a:tc>
                <a:tc>
                  <a:txBody>
                    <a:bodyPr/>
                    <a:lstStyle/>
                    <a:p>
                      <a:r>
                        <a:rPr lang="en-US" sz="2400" dirty="0" smtClean="0"/>
                        <a:t>Accurate with compiler</a:t>
                      </a:r>
                      <a:endParaRPr lang="en-US" sz="2400" dirty="0"/>
                    </a:p>
                  </a:txBody>
                  <a:tcPr/>
                </a:tc>
              </a:tr>
              <a:tr h="653170">
                <a:tc>
                  <a:txBody>
                    <a:bodyPr/>
                    <a:lstStyle/>
                    <a:p>
                      <a:r>
                        <a:rPr lang="en-US" sz="2400" baseline="0" dirty="0" smtClean="0"/>
                        <a:t>Op Insertion </a:t>
                      </a:r>
                      <a:endParaRPr lang="en-US" sz="2400" dirty="0"/>
                    </a:p>
                  </a:txBody>
                  <a:tcPr/>
                </a:tc>
                <a:tc>
                  <a:txBody>
                    <a:bodyPr/>
                    <a:lstStyle/>
                    <a:p>
                      <a:r>
                        <a:rPr lang="en-US" sz="2400" dirty="0" smtClean="0"/>
                        <a:t>Micro-op injection</a:t>
                      </a:r>
                      <a:endParaRPr lang="en-US" sz="2400" dirty="0"/>
                    </a:p>
                  </a:txBody>
                  <a:tcPr/>
                </a:tc>
                <a:tc>
                  <a:txBody>
                    <a:bodyPr/>
                    <a:lstStyle/>
                    <a:p>
                      <a:r>
                        <a:rPr lang="en-US" sz="2400" dirty="0" smtClean="0"/>
                        <a:t>Compiler inserted instructions</a:t>
                      </a:r>
                      <a:endParaRPr lang="en-US" sz="2400" dirty="0"/>
                    </a:p>
                  </a:txBody>
                  <a:tcPr/>
                </a:tc>
              </a:tr>
              <a:tr h="943468">
                <a:tc>
                  <a:txBody>
                    <a:bodyPr/>
                    <a:lstStyle/>
                    <a:p>
                      <a:r>
                        <a:rPr lang="en-US" sz="2400" dirty="0" smtClean="0"/>
                        <a:t>Metadata</a:t>
                      </a:r>
                      <a:r>
                        <a:rPr lang="en-US" sz="2400" baseline="0" dirty="0" smtClean="0"/>
                        <a:t> Propagation</a:t>
                      </a:r>
                      <a:endParaRPr lang="en-US" sz="2400" dirty="0"/>
                    </a:p>
                  </a:txBody>
                  <a:tcPr/>
                </a:tc>
                <a:tc>
                  <a:txBody>
                    <a:bodyPr/>
                    <a:lstStyle/>
                    <a:p>
                      <a:r>
                        <a:rPr lang="en-US" sz="2400" dirty="0" smtClean="0"/>
                        <a:t>Copy elimination using register renaming</a:t>
                      </a:r>
                      <a:endParaRPr lang="en-US" sz="2400" dirty="0"/>
                    </a:p>
                  </a:txBody>
                  <a:tcPr/>
                </a:tc>
                <a:tc>
                  <a:txBody>
                    <a:bodyPr/>
                    <a:lstStyle/>
                    <a:p>
                      <a:r>
                        <a:rPr lang="en-US" sz="2400" dirty="0" smtClean="0"/>
                        <a:t>Standard</a:t>
                      </a:r>
                      <a:r>
                        <a:rPr lang="en-US" sz="2400" baseline="0" dirty="0" smtClean="0"/>
                        <a:t> dataflow analysis</a:t>
                      </a:r>
                      <a:endParaRPr lang="en-US" sz="2400" dirty="0"/>
                    </a:p>
                  </a:txBody>
                  <a:tcPr/>
                </a:tc>
              </a:tr>
              <a:tr h="905611">
                <a:tc>
                  <a:txBody>
                    <a:bodyPr/>
                    <a:lstStyle/>
                    <a:p>
                      <a:r>
                        <a:rPr lang="en-US" sz="2400" dirty="0" smtClean="0"/>
                        <a:t>Checks</a:t>
                      </a:r>
                      <a:endParaRPr lang="en-US" sz="2400" dirty="0"/>
                    </a:p>
                  </a:txBody>
                  <a:tcPr/>
                </a:tc>
                <a:tc>
                  <a:txBody>
                    <a:bodyPr/>
                    <a:lstStyle/>
                    <a:p>
                      <a:r>
                        <a:rPr lang="en-US" sz="2400" baseline="0" dirty="0" smtClean="0"/>
                        <a:t> + fast checks (implicit)</a:t>
                      </a:r>
                    </a:p>
                    <a:p>
                      <a:r>
                        <a:rPr lang="en-US" sz="2400" baseline="0" dirty="0" smtClean="0"/>
                        <a:t> - no check optimization</a:t>
                      </a:r>
                      <a:endParaRPr lang="en-US" sz="2400" dirty="0"/>
                    </a:p>
                  </a:txBody>
                  <a:tcPr/>
                </a:tc>
                <a:tc>
                  <a:txBody>
                    <a:bodyPr/>
                    <a:lstStyle/>
                    <a:p>
                      <a:r>
                        <a:rPr lang="en-US" sz="2400" baseline="0" dirty="0" smtClean="0"/>
                        <a:t>-  Instruction overhead</a:t>
                      </a:r>
                    </a:p>
                    <a:p>
                      <a:r>
                        <a:rPr lang="en-US" sz="2400" baseline="0" dirty="0" smtClean="0"/>
                        <a:t>+ Check optimization</a:t>
                      </a:r>
                      <a:endParaRPr lang="en-US" sz="2400" dirty="0"/>
                    </a:p>
                  </a:txBody>
                  <a:tcPr/>
                </a:tc>
              </a:tr>
              <a:tr h="653170">
                <a:tc>
                  <a:txBody>
                    <a:bodyPr/>
                    <a:lstStyle/>
                    <a:p>
                      <a:r>
                        <a:rPr lang="en-US" sz="2400" dirty="0" smtClean="0"/>
                        <a:t>Metadata Loads/Stores</a:t>
                      </a:r>
                      <a:endParaRPr lang="en-US" sz="2400" dirty="0"/>
                    </a:p>
                  </a:txBody>
                  <a:tcPr/>
                </a:tc>
                <a:tc>
                  <a:txBody>
                    <a:bodyPr/>
                    <a:lstStyle/>
                    <a:p>
                      <a:r>
                        <a:rPr lang="en-US" sz="2400" baseline="0" dirty="0" smtClean="0"/>
                        <a:t>+ Fast lookups</a:t>
                      </a:r>
                      <a:endParaRPr lang="en-US" sz="2400" dirty="0"/>
                    </a:p>
                  </a:txBody>
                  <a:tcPr/>
                </a:tc>
                <a:tc>
                  <a:txBody>
                    <a:bodyPr/>
                    <a:lstStyle/>
                    <a:p>
                      <a:r>
                        <a:rPr lang="en-US" sz="2400" baseline="0" dirty="0" smtClean="0"/>
                        <a:t> - Instruction overhead</a:t>
                      </a:r>
                      <a:endParaRPr lang="en-US" sz="2400" dirty="0"/>
                    </a:p>
                  </a:txBody>
                  <a:tcPr/>
                </a:tc>
              </a:tr>
            </a:tbl>
          </a:graphicData>
        </a:graphic>
      </p:graphicFrame>
      <p:sp>
        <p:nvSpPr>
          <p:cNvPr id="9" name="Title 1"/>
          <p:cNvSpPr>
            <a:spLocks noGrp="1"/>
          </p:cNvSpPr>
          <p:nvPr>
            <p:ph type="title"/>
          </p:nvPr>
        </p:nvSpPr>
        <p:spPr>
          <a:xfrm>
            <a:off x="457200" y="0"/>
            <a:ext cx="8229600" cy="1143000"/>
          </a:xfrm>
        </p:spPr>
        <p:txBody>
          <a:bodyPr>
            <a:normAutofit/>
          </a:bodyPr>
          <a:lstStyle/>
          <a:p>
            <a:r>
              <a:rPr lang="en-US" sz="3600" dirty="0" smtClean="0"/>
              <a:t>Hardware </a:t>
            </a:r>
            <a:r>
              <a:rPr lang="en-US" sz="3600" dirty="0" err="1" smtClean="0"/>
              <a:t>vs</a:t>
            </a:r>
            <a:r>
              <a:rPr lang="en-US" sz="3600" dirty="0" smtClean="0"/>
              <a:t> Software Implementation</a:t>
            </a:r>
            <a:endParaRPr lang="en-US" sz="3600" dirty="0"/>
          </a:p>
        </p:txBody>
      </p:sp>
      <p:sp>
        <p:nvSpPr>
          <p:cNvPr id="5" name="Rectangle 4"/>
          <p:cNvSpPr/>
          <p:nvPr/>
        </p:nvSpPr>
        <p:spPr>
          <a:xfrm>
            <a:off x="0" y="3059760"/>
            <a:ext cx="9144000" cy="3806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4040" y="1355726"/>
          <a:ext cx="8686800" cy="5201879"/>
        </p:xfrm>
        <a:graphic>
          <a:graphicData uri="http://schemas.openxmlformats.org/drawingml/2006/table">
            <a:tbl>
              <a:tblPr firstRow="1" bandRow="1">
                <a:tableStyleId>{5C22544A-7EE6-4342-B048-85BDC9FD1C3A}</a:tableStyleId>
              </a:tblPr>
              <a:tblGrid>
                <a:gridCol w="2250709"/>
                <a:gridCol w="3416637"/>
                <a:gridCol w="3019454"/>
              </a:tblGrid>
              <a:tr h="459638">
                <a:tc>
                  <a:txBody>
                    <a:bodyPr/>
                    <a:lstStyle/>
                    <a:p>
                      <a:r>
                        <a:rPr lang="en-US" sz="3200" dirty="0" smtClean="0"/>
                        <a:t>Task</a:t>
                      </a:r>
                      <a:endParaRPr lang="en-US" sz="3200" dirty="0"/>
                    </a:p>
                  </a:txBody>
                  <a:tcPr/>
                </a:tc>
                <a:tc>
                  <a:txBody>
                    <a:bodyPr/>
                    <a:lstStyle/>
                    <a:p>
                      <a:r>
                        <a:rPr lang="en-US" sz="3200" dirty="0" smtClean="0"/>
                        <a:t>Watchdog</a:t>
                      </a:r>
                    </a:p>
                    <a:p>
                      <a:r>
                        <a:rPr lang="en-US" sz="2000" dirty="0" smtClean="0"/>
                        <a:t>[ISCA</a:t>
                      </a:r>
                      <a:r>
                        <a:rPr lang="en-US" sz="2000" baseline="0" dirty="0" smtClean="0"/>
                        <a:t> 2012]</a:t>
                      </a:r>
                      <a:endParaRPr lang="en-US" sz="2000" dirty="0" smtClean="0"/>
                    </a:p>
                  </a:txBody>
                  <a:tcPr/>
                </a:tc>
                <a:tc>
                  <a:txBody>
                    <a:bodyPr/>
                    <a:lstStyle/>
                    <a:p>
                      <a:r>
                        <a:rPr lang="en-US" sz="3200" dirty="0" err="1" smtClean="0"/>
                        <a:t>SoftBoundCETS</a:t>
                      </a:r>
                      <a:endParaRPr lang="en-US" sz="3200" dirty="0" smtClean="0"/>
                    </a:p>
                    <a:p>
                      <a:r>
                        <a:rPr lang="en-US" sz="2000" dirty="0" smtClean="0"/>
                        <a:t>[PLDI</a:t>
                      </a:r>
                      <a:r>
                        <a:rPr lang="en-US" sz="2000" baseline="0" dirty="0" smtClean="0"/>
                        <a:t> 2009, ISMM 2010]</a:t>
                      </a:r>
                      <a:endParaRPr lang="en-US" sz="2000" dirty="0"/>
                    </a:p>
                  </a:txBody>
                  <a:tcPr/>
                </a:tc>
              </a:tr>
              <a:tr h="653170">
                <a:tc>
                  <a:txBody>
                    <a:bodyPr/>
                    <a:lstStyle/>
                    <a:p>
                      <a:r>
                        <a:rPr lang="en-US" sz="2400" dirty="0" smtClean="0"/>
                        <a:t>Pointer</a:t>
                      </a:r>
                    </a:p>
                    <a:p>
                      <a:r>
                        <a:rPr lang="en-US" sz="2400" baseline="0" dirty="0" smtClean="0"/>
                        <a:t> detection</a:t>
                      </a:r>
                      <a:endParaRPr lang="en-US" sz="2400" dirty="0"/>
                    </a:p>
                  </a:txBody>
                  <a:tcPr/>
                </a:tc>
                <a:tc>
                  <a:txBody>
                    <a:bodyPr/>
                    <a:lstStyle/>
                    <a:p>
                      <a:r>
                        <a:rPr lang="en-US" sz="2400" dirty="0" smtClean="0"/>
                        <a:t>Conservative</a:t>
                      </a:r>
                      <a:endParaRPr lang="en-US" sz="2400" dirty="0"/>
                    </a:p>
                  </a:txBody>
                  <a:tcPr/>
                </a:tc>
                <a:tc>
                  <a:txBody>
                    <a:bodyPr/>
                    <a:lstStyle/>
                    <a:p>
                      <a:r>
                        <a:rPr lang="en-US" sz="2400" dirty="0" smtClean="0"/>
                        <a:t>Accurate with compiler</a:t>
                      </a:r>
                      <a:endParaRPr lang="en-US" sz="2400" dirty="0"/>
                    </a:p>
                  </a:txBody>
                  <a:tcPr/>
                </a:tc>
              </a:tr>
              <a:tr h="653170">
                <a:tc>
                  <a:txBody>
                    <a:bodyPr/>
                    <a:lstStyle/>
                    <a:p>
                      <a:r>
                        <a:rPr lang="en-US" sz="2400" baseline="0" dirty="0" smtClean="0"/>
                        <a:t>Op Insertion </a:t>
                      </a:r>
                      <a:endParaRPr lang="en-US" sz="2400" dirty="0"/>
                    </a:p>
                  </a:txBody>
                  <a:tcPr/>
                </a:tc>
                <a:tc>
                  <a:txBody>
                    <a:bodyPr/>
                    <a:lstStyle/>
                    <a:p>
                      <a:r>
                        <a:rPr lang="en-US" sz="2400" dirty="0" smtClean="0"/>
                        <a:t>Micro-op injection</a:t>
                      </a:r>
                      <a:endParaRPr lang="en-US" sz="2400" dirty="0"/>
                    </a:p>
                  </a:txBody>
                  <a:tcPr/>
                </a:tc>
                <a:tc>
                  <a:txBody>
                    <a:bodyPr/>
                    <a:lstStyle/>
                    <a:p>
                      <a:r>
                        <a:rPr lang="en-US" sz="2400" dirty="0" smtClean="0"/>
                        <a:t>Compiler inserted instructions</a:t>
                      </a:r>
                      <a:endParaRPr lang="en-US" sz="2400" dirty="0"/>
                    </a:p>
                  </a:txBody>
                  <a:tcPr/>
                </a:tc>
              </a:tr>
              <a:tr h="943468">
                <a:tc>
                  <a:txBody>
                    <a:bodyPr/>
                    <a:lstStyle/>
                    <a:p>
                      <a:r>
                        <a:rPr lang="en-US" sz="2400" dirty="0" smtClean="0"/>
                        <a:t>Metadata</a:t>
                      </a:r>
                      <a:r>
                        <a:rPr lang="en-US" sz="2400" baseline="0" dirty="0" smtClean="0"/>
                        <a:t> Propagation</a:t>
                      </a:r>
                      <a:endParaRPr lang="en-US" sz="2400" dirty="0"/>
                    </a:p>
                  </a:txBody>
                  <a:tcPr/>
                </a:tc>
                <a:tc>
                  <a:txBody>
                    <a:bodyPr/>
                    <a:lstStyle/>
                    <a:p>
                      <a:r>
                        <a:rPr lang="en-US" sz="2400" dirty="0" smtClean="0"/>
                        <a:t>Copy elimination using register renaming</a:t>
                      </a:r>
                      <a:endParaRPr lang="en-US" sz="2400" dirty="0"/>
                    </a:p>
                  </a:txBody>
                  <a:tcPr/>
                </a:tc>
                <a:tc>
                  <a:txBody>
                    <a:bodyPr/>
                    <a:lstStyle/>
                    <a:p>
                      <a:r>
                        <a:rPr lang="en-US" sz="2400" dirty="0" smtClean="0"/>
                        <a:t>Standard</a:t>
                      </a:r>
                      <a:r>
                        <a:rPr lang="en-US" sz="2400" baseline="0" dirty="0" smtClean="0"/>
                        <a:t> dataflow analysis</a:t>
                      </a:r>
                      <a:endParaRPr lang="en-US" sz="2400" dirty="0"/>
                    </a:p>
                  </a:txBody>
                  <a:tcPr/>
                </a:tc>
              </a:tr>
              <a:tr h="905611">
                <a:tc>
                  <a:txBody>
                    <a:bodyPr/>
                    <a:lstStyle/>
                    <a:p>
                      <a:r>
                        <a:rPr lang="en-US" sz="2400" dirty="0" smtClean="0"/>
                        <a:t>Checks</a:t>
                      </a:r>
                      <a:endParaRPr lang="en-US" sz="2400" dirty="0"/>
                    </a:p>
                  </a:txBody>
                  <a:tcPr/>
                </a:tc>
                <a:tc>
                  <a:txBody>
                    <a:bodyPr/>
                    <a:lstStyle/>
                    <a:p>
                      <a:r>
                        <a:rPr lang="en-US" sz="2400" baseline="0" dirty="0" smtClean="0"/>
                        <a:t> + fast checks (implicit)</a:t>
                      </a:r>
                    </a:p>
                    <a:p>
                      <a:r>
                        <a:rPr lang="en-US" sz="2400" baseline="0" dirty="0" smtClean="0"/>
                        <a:t> - no check optimization</a:t>
                      </a:r>
                      <a:endParaRPr lang="en-US" sz="2400" dirty="0"/>
                    </a:p>
                  </a:txBody>
                  <a:tcPr/>
                </a:tc>
                <a:tc>
                  <a:txBody>
                    <a:bodyPr/>
                    <a:lstStyle/>
                    <a:p>
                      <a:r>
                        <a:rPr lang="en-US" sz="2400" baseline="0" dirty="0" smtClean="0"/>
                        <a:t>-  Instruction overhead</a:t>
                      </a:r>
                    </a:p>
                    <a:p>
                      <a:r>
                        <a:rPr lang="en-US" sz="2400" baseline="0" dirty="0" smtClean="0"/>
                        <a:t>+ Check optimization</a:t>
                      </a:r>
                      <a:endParaRPr lang="en-US" sz="2400" dirty="0"/>
                    </a:p>
                  </a:txBody>
                  <a:tcPr/>
                </a:tc>
              </a:tr>
              <a:tr h="653170">
                <a:tc>
                  <a:txBody>
                    <a:bodyPr/>
                    <a:lstStyle/>
                    <a:p>
                      <a:r>
                        <a:rPr lang="en-US" sz="2400" dirty="0" smtClean="0"/>
                        <a:t>Metadata Loads/Stores</a:t>
                      </a:r>
                      <a:endParaRPr lang="en-US" sz="2400" dirty="0"/>
                    </a:p>
                  </a:txBody>
                  <a:tcPr/>
                </a:tc>
                <a:tc>
                  <a:txBody>
                    <a:bodyPr/>
                    <a:lstStyle/>
                    <a:p>
                      <a:r>
                        <a:rPr lang="en-US" sz="2400" baseline="0" dirty="0" smtClean="0"/>
                        <a:t>+ Fast lookups</a:t>
                      </a:r>
                      <a:endParaRPr lang="en-US" sz="2400" dirty="0"/>
                    </a:p>
                  </a:txBody>
                  <a:tcPr/>
                </a:tc>
                <a:tc>
                  <a:txBody>
                    <a:bodyPr/>
                    <a:lstStyle/>
                    <a:p>
                      <a:r>
                        <a:rPr lang="en-US" sz="2400" baseline="0" dirty="0" smtClean="0"/>
                        <a:t> - Instruction overhead</a:t>
                      </a:r>
                      <a:endParaRPr lang="en-US" sz="2400" dirty="0"/>
                    </a:p>
                  </a:txBody>
                  <a:tcPr/>
                </a:tc>
              </a:tr>
            </a:tbl>
          </a:graphicData>
        </a:graphic>
      </p:graphicFrame>
      <p:sp>
        <p:nvSpPr>
          <p:cNvPr id="9" name="Title 1"/>
          <p:cNvSpPr>
            <a:spLocks noGrp="1"/>
          </p:cNvSpPr>
          <p:nvPr>
            <p:ph type="title"/>
          </p:nvPr>
        </p:nvSpPr>
        <p:spPr>
          <a:xfrm>
            <a:off x="457200" y="0"/>
            <a:ext cx="8229600" cy="1143000"/>
          </a:xfrm>
        </p:spPr>
        <p:txBody>
          <a:bodyPr>
            <a:normAutofit/>
          </a:bodyPr>
          <a:lstStyle/>
          <a:p>
            <a:r>
              <a:rPr lang="en-US" sz="3600" dirty="0" smtClean="0"/>
              <a:t>Hardware </a:t>
            </a:r>
            <a:r>
              <a:rPr lang="en-US" sz="3600" dirty="0" err="1" smtClean="0"/>
              <a:t>vs</a:t>
            </a:r>
            <a:r>
              <a:rPr lang="en-US" sz="3600" dirty="0" smtClean="0"/>
              <a:t> Software Implementation</a:t>
            </a:r>
            <a:endParaRPr lang="en-US" sz="3600" dirty="0"/>
          </a:p>
        </p:txBody>
      </p:sp>
      <p:sp>
        <p:nvSpPr>
          <p:cNvPr id="5" name="Rectangle 4"/>
          <p:cNvSpPr/>
          <p:nvPr/>
        </p:nvSpPr>
        <p:spPr>
          <a:xfrm>
            <a:off x="0" y="3906486"/>
            <a:ext cx="9144000" cy="29600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4040" y="1355726"/>
          <a:ext cx="8686800" cy="5201879"/>
        </p:xfrm>
        <a:graphic>
          <a:graphicData uri="http://schemas.openxmlformats.org/drawingml/2006/table">
            <a:tbl>
              <a:tblPr firstRow="1" bandRow="1">
                <a:tableStyleId>{5C22544A-7EE6-4342-B048-85BDC9FD1C3A}</a:tableStyleId>
              </a:tblPr>
              <a:tblGrid>
                <a:gridCol w="2250709"/>
                <a:gridCol w="3416637"/>
                <a:gridCol w="3019454"/>
              </a:tblGrid>
              <a:tr h="459638">
                <a:tc>
                  <a:txBody>
                    <a:bodyPr/>
                    <a:lstStyle/>
                    <a:p>
                      <a:r>
                        <a:rPr lang="en-US" sz="3200" dirty="0" smtClean="0"/>
                        <a:t>Task</a:t>
                      </a:r>
                      <a:endParaRPr lang="en-US" sz="3200" dirty="0"/>
                    </a:p>
                  </a:txBody>
                  <a:tcPr/>
                </a:tc>
                <a:tc>
                  <a:txBody>
                    <a:bodyPr/>
                    <a:lstStyle/>
                    <a:p>
                      <a:r>
                        <a:rPr lang="en-US" sz="3200" dirty="0" smtClean="0"/>
                        <a:t>Watchdog</a:t>
                      </a:r>
                    </a:p>
                    <a:p>
                      <a:r>
                        <a:rPr lang="en-US" sz="2000" dirty="0" smtClean="0"/>
                        <a:t>[ISCA</a:t>
                      </a:r>
                      <a:r>
                        <a:rPr lang="en-US" sz="2000" baseline="0" dirty="0" smtClean="0"/>
                        <a:t> 2012]</a:t>
                      </a:r>
                      <a:endParaRPr lang="en-US" sz="2000" dirty="0" smtClean="0"/>
                    </a:p>
                  </a:txBody>
                  <a:tcPr/>
                </a:tc>
                <a:tc>
                  <a:txBody>
                    <a:bodyPr/>
                    <a:lstStyle/>
                    <a:p>
                      <a:r>
                        <a:rPr lang="en-US" sz="3200" dirty="0" err="1" smtClean="0"/>
                        <a:t>SoftBoundCETS</a:t>
                      </a:r>
                      <a:endParaRPr lang="en-US" sz="3200" dirty="0" smtClean="0"/>
                    </a:p>
                    <a:p>
                      <a:r>
                        <a:rPr lang="en-US" sz="2000" dirty="0" smtClean="0"/>
                        <a:t>[PLDI</a:t>
                      </a:r>
                      <a:r>
                        <a:rPr lang="en-US" sz="2000" baseline="0" dirty="0" smtClean="0"/>
                        <a:t> 2009, ISMM 2010]</a:t>
                      </a:r>
                      <a:endParaRPr lang="en-US" sz="2000" dirty="0"/>
                    </a:p>
                  </a:txBody>
                  <a:tcPr/>
                </a:tc>
              </a:tr>
              <a:tr h="653170">
                <a:tc>
                  <a:txBody>
                    <a:bodyPr/>
                    <a:lstStyle/>
                    <a:p>
                      <a:r>
                        <a:rPr lang="en-US" sz="2400" dirty="0" smtClean="0"/>
                        <a:t>Pointer</a:t>
                      </a:r>
                    </a:p>
                    <a:p>
                      <a:r>
                        <a:rPr lang="en-US" sz="2400" baseline="0" dirty="0" smtClean="0"/>
                        <a:t> detection</a:t>
                      </a:r>
                      <a:endParaRPr lang="en-US" sz="2400" dirty="0"/>
                    </a:p>
                  </a:txBody>
                  <a:tcPr/>
                </a:tc>
                <a:tc>
                  <a:txBody>
                    <a:bodyPr/>
                    <a:lstStyle/>
                    <a:p>
                      <a:r>
                        <a:rPr lang="en-US" sz="2400" dirty="0" smtClean="0"/>
                        <a:t>Conservative</a:t>
                      </a:r>
                      <a:endParaRPr lang="en-US" sz="2400" dirty="0"/>
                    </a:p>
                  </a:txBody>
                  <a:tcPr/>
                </a:tc>
                <a:tc>
                  <a:txBody>
                    <a:bodyPr/>
                    <a:lstStyle/>
                    <a:p>
                      <a:r>
                        <a:rPr lang="en-US" sz="2400" dirty="0" smtClean="0"/>
                        <a:t>Accurate with compiler</a:t>
                      </a:r>
                      <a:endParaRPr lang="en-US" sz="2400" dirty="0"/>
                    </a:p>
                  </a:txBody>
                  <a:tcPr/>
                </a:tc>
              </a:tr>
              <a:tr h="653170">
                <a:tc>
                  <a:txBody>
                    <a:bodyPr/>
                    <a:lstStyle/>
                    <a:p>
                      <a:r>
                        <a:rPr lang="en-US" sz="2400" baseline="0" dirty="0" smtClean="0"/>
                        <a:t>Op Insertion </a:t>
                      </a:r>
                      <a:endParaRPr lang="en-US" sz="2400" dirty="0"/>
                    </a:p>
                  </a:txBody>
                  <a:tcPr/>
                </a:tc>
                <a:tc>
                  <a:txBody>
                    <a:bodyPr/>
                    <a:lstStyle/>
                    <a:p>
                      <a:r>
                        <a:rPr lang="en-US" sz="2400" dirty="0" smtClean="0"/>
                        <a:t>Micro-op injection</a:t>
                      </a:r>
                      <a:endParaRPr lang="en-US" sz="2400" dirty="0"/>
                    </a:p>
                  </a:txBody>
                  <a:tcPr/>
                </a:tc>
                <a:tc>
                  <a:txBody>
                    <a:bodyPr/>
                    <a:lstStyle/>
                    <a:p>
                      <a:r>
                        <a:rPr lang="en-US" sz="2400" dirty="0" smtClean="0"/>
                        <a:t>Compiler inserted instructions</a:t>
                      </a:r>
                      <a:endParaRPr lang="en-US" sz="2400" dirty="0"/>
                    </a:p>
                  </a:txBody>
                  <a:tcPr/>
                </a:tc>
              </a:tr>
              <a:tr h="943468">
                <a:tc>
                  <a:txBody>
                    <a:bodyPr/>
                    <a:lstStyle/>
                    <a:p>
                      <a:r>
                        <a:rPr lang="en-US" sz="2400" dirty="0" smtClean="0"/>
                        <a:t>Metadata</a:t>
                      </a:r>
                      <a:r>
                        <a:rPr lang="en-US" sz="2400" baseline="0" dirty="0" smtClean="0"/>
                        <a:t> Propagation</a:t>
                      </a:r>
                      <a:endParaRPr lang="en-US" sz="2400" dirty="0"/>
                    </a:p>
                  </a:txBody>
                  <a:tcPr/>
                </a:tc>
                <a:tc>
                  <a:txBody>
                    <a:bodyPr/>
                    <a:lstStyle/>
                    <a:p>
                      <a:r>
                        <a:rPr lang="en-US" sz="2400" dirty="0" smtClean="0"/>
                        <a:t>Copy elimination using register renaming</a:t>
                      </a:r>
                      <a:endParaRPr lang="en-US" sz="2400" dirty="0"/>
                    </a:p>
                  </a:txBody>
                  <a:tcPr/>
                </a:tc>
                <a:tc>
                  <a:txBody>
                    <a:bodyPr/>
                    <a:lstStyle/>
                    <a:p>
                      <a:r>
                        <a:rPr lang="en-US" sz="2400" dirty="0" smtClean="0"/>
                        <a:t>Standard</a:t>
                      </a:r>
                      <a:r>
                        <a:rPr lang="en-US" sz="2400" baseline="0" dirty="0" smtClean="0"/>
                        <a:t> dataflow analysis</a:t>
                      </a:r>
                      <a:endParaRPr lang="en-US" sz="2400" dirty="0"/>
                    </a:p>
                  </a:txBody>
                  <a:tcPr/>
                </a:tc>
              </a:tr>
              <a:tr h="905611">
                <a:tc>
                  <a:txBody>
                    <a:bodyPr/>
                    <a:lstStyle/>
                    <a:p>
                      <a:r>
                        <a:rPr lang="en-US" sz="2400" dirty="0" smtClean="0"/>
                        <a:t>Checks</a:t>
                      </a:r>
                      <a:endParaRPr lang="en-US" sz="2400" dirty="0"/>
                    </a:p>
                  </a:txBody>
                  <a:tcPr/>
                </a:tc>
                <a:tc>
                  <a:txBody>
                    <a:bodyPr/>
                    <a:lstStyle/>
                    <a:p>
                      <a:r>
                        <a:rPr lang="en-US" sz="2400" baseline="0" dirty="0" smtClean="0"/>
                        <a:t> + fast checks (implicit)</a:t>
                      </a:r>
                    </a:p>
                    <a:p>
                      <a:r>
                        <a:rPr lang="en-US" sz="2400" baseline="0" dirty="0" smtClean="0"/>
                        <a:t> - no check optimization</a:t>
                      </a:r>
                      <a:endParaRPr lang="en-US" sz="2400" dirty="0"/>
                    </a:p>
                  </a:txBody>
                  <a:tcPr/>
                </a:tc>
                <a:tc>
                  <a:txBody>
                    <a:bodyPr/>
                    <a:lstStyle/>
                    <a:p>
                      <a:r>
                        <a:rPr lang="en-US" sz="2400" baseline="0" dirty="0" smtClean="0"/>
                        <a:t>-  Instruction overhead</a:t>
                      </a:r>
                    </a:p>
                    <a:p>
                      <a:r>
                        <a:rPr lang="en-US" sz="2400" baseline="0" dirty="0" smtClean="0"/>
                        <a:t>+ Check optimization</a:t>
                      </a:r>
                      <a:endParaRPr lang="en-US" sz="2400" dirty="0"/>
                    </a:p>
                  </a:txBody>
                  <a:tcPr/>
                </a:tc>
              </a:tr>
              <a:tr h="653170">
                <a:tc>
                  <a:txBody>
                    <a:bodyPr/>
                    <a:lstStyle/>
                    <a:p>
                      <a:r>
                        <a:rPr lang="en-US" sz="2400" dirty="0" smtClean="0"/>
                        <a:t>Metadata Loads/Stores</a:t>
                      </a:r>
                      <a:endParaRPr lang="en-US" sz="2400" dirty="0"/>
                    </a:p>
                  </a:txBody>
                  <a:tcPr/>
                </a:tc>
                <a:tc>
                  <a:txBody>
                    <a:bodyPr/>
                    <a:lstStyle/>
                    <a:p>
                      <a:r>
                        <a:rPr lang="en-US" sz="2400" baseline="0" dirty="0" smtClean="0"/>
                        <a:t>+ Fast lookups</a:t>
                      </a:r>
                      <a:endParaRPr lang="en-US" sz="2400" dirty="0"/>
                    </a:p>
                  </a:txBody>
                  <a:tcPr/>
                </a:tc>
                <a:tc>
                  <a:txBody>
                    <a:bodyPr/>
                    <a:lstStyle/>
                    <a:p>
                      <a:r>
                        <a:rPr lang="en-US" sz="2400" baseline="0" dirty="0" smtClean="0"/>
                        <a:t> - Instruction overhead</a:t>
                      </a:r>
                      <a:endParaRPr lang="en-US" sz="2400" dirty="0"/>
                    </a:p>
                  </a:txBody>
                  <a:tcPr/>
                </a:tc>
              </a:tr>
            </a:tbl>
          </a:graphicData>
        </a:graphic>
      </p:graphicFrame>
      <p:sp>
        <p:nvSpPr>
          <p:cNvPr id="9" name="Title 1"/>
          <p:cNvSpPr>
            <a:spLocks noGrp="1"/>
          </p:cNvSpPr>
          <p:nvPr>
            <p:ph type="title"/>
          </p:nvPr>
        </p:nvSpPr>
        <p:spPr>
          <a:xfrm>
            <a:off x="457200" y="0"/>
            <a:ext cx="8229600" cy="1143000"/>
          </a:xfrm>
        </p:spPr>
        <p:txBody>
          <a:bodyPr>
            <a:normAutofit/>
          </a:bodyPr>
          <a:lstStyle/>
          <a:p>
            <a:r>
              <a:rPr lang="en-US" sz="3600" dirty="0" smtClean="0"/>
              <a:t>Hardware </a:t>
            </a:r>
            <a:r>
              <a:rPr lang="en-US" sz="3600" dirty="0" err="1" smtClean="0"/>
              <a:t>vs</a:t>
            </a:r>
            <a:r>
              <a:rPr lang="en-US" sz="3600" dirty="0" smtClean="0"/>
              <a:t> Software Implementation</a:t>
            </a:r>
            <a:endParaRPr lang="en-US" sz="3600" dirty="0"/>
          </a:p>
        </p:txBody>
      </p:sp>
      <p:sp>
        <p:nvSpPr>
          <p:cNvPr id="5" name="Rectangle 4"/>
          <p:cNvSpPr/>
          <p:nvPr/>
        </p:nvSpPr>
        <p:spPr>
          <a:xfrm>
            <a:off x="0" y="4830186"/>
            <a:ext cx="9144000" cy="20363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4040" y="1355726"/>
          <a:ext cx="8686800" cy="5201879"/>
        </p:xfrm>
        <a:graphic>
          <a:graphicData uri="http://schemas.openxmlformats.org/drawingml/2006/table">
            <a:tbl>
              <a:tblPr firstRow="1" bandRow="1">
                <a:tableStyleId>{5C22544A-7EE6-4342-B048-85BDC9FD1C3A}</a:tableStyleId>
              </a:tblPr>
              <a:tblGrid>
                <a:gridCol w="2250709"/>
                <a:gridCol w="3416637"/>
                <a:gridCol w="3019454"/>
              </a:tblGrid>
              <a:tr h="459638">
                <a:tc>
                  <a:txBody>
                    <a:bodyPr/>
                    <a:lstStyle/>
                    <a:p>
                      <a:r>
                        <a:rPr lang="en-US" sz="3200" dirty="0" smtClean="0"/>
                        <a:t>Task</a:t>
                      </a:r>
                      <a:endParaRPr lang="en-US" sz="3200" dirty="0"/>
                    </a:p>
                  </a:txBody>
                  <a:tcPr/>
                </a:tc>
                <a:tc>
                  <a:txBody>
                    <a:bodyPr/>
                    <a:lstStyle/>
                    <a:p>
                      <a:r>
                        <a:rPr lang="en-US" sz="3200" dirty="0" smtClean="0"/>
                        <a:t>Watchdog</a:t>
                      </a:r>
                    </a:p>
                    <a:p>
                      <a:r>
                        <a:rPr lang="en-US" sz="2000" dirty="0" smtClean="0"/>
                        <a:t>[ISCA</a:t>
                      </a:r>
                      <a:r>
                        <a:rPr lang="en-US" sz="2000" baseline="0" dirty="0" smtClean="0"/>
                        <a:t> 2012]</a:t>
                      </a:r>
                      <a:endParaRPr lang="en-US" sz="2000" dirty="0" smtClean="0"/>
                    </a:p>
                  </a:txBody>
                  <a:tcPr/>
                </a:tc>
                <a:tc>
                  <a:txBody>
                    <a:bodyPr/>
                    <a:lstStyle/>
                    <a:p>
                      <a:r>
                        <a:rPr lang="en-US" sz="3200" dirty="0" err="1" smtClean="0"/>
                        <a:t>SoftBoundCETS</a:t>
                      </a:r>
                      <a:endParaRPr lang="en-US" sz="3200" dirty="0" smtClean="0"/>
                    </a:p>
                    <a:p>
                      <a:r>
                        <a:rPr lang="en-US" sz="2000" dirty="0" smtClean="0"/>
                        <a:t>[PLDI</a:t>
                      </a:r>
                      <a:r>
                        <a:rPr lang="en-US" sz="2000" baseline="0" dirty="0" smtClean="0"/>
                        <a:t> 2009, ISMM 2010]</a:t>
                      </a:r>
                      <a:endParaRPr lang="en-US" sz="2000" dirty="0"/>
                    </a:p>
                  </a:txBody>
                  <a:tcPr/>
                </a:tc>
              </a:tr>
              <a:tr h="653170">
                <a:tc>
                  <a:txBody>
                    <a:bodyPr/>
                    <a:lstStyle/>
                    <a:p>
                      <a:r>
                        <a:rPr lang="en-US" sz="2400" dirty="0" smtClean="0"/>
                        <a:t>Pointer</a:t>
                      </a:r>
                    </a:p>
                    <a:p>
                      <a:r>
                        <a:rPr lang="en-US" sz="2400" baseline="0" dirty="0" smtClean="0"/>
                        <a:t> detection</a:t>
                      </a:r>
                      <a:endParaRPr lang="en-US" sz="2400" dirty="0"/>
                    </a:p>
                  </a:txBody>
                  <a:tcPr/>
                </a:tc>
                <a:tc>
                  <a:txBody>
                    <a:bodyPr/>
                    <a:lstStyle/>
                    <a:p>
                      <a:r>
                        <a:rPr lang="en-US" sz="2400" dirty="0" smtClean="0"/>
                        <a:t>Conservative</a:t>
                      </a:r>
                      <a:endParaRPr lang="en-US" sz="2400" dirty="0"/>
                    </a:p>
                  </a:txBody>
                  <a:tcPr/>
                </a:tc>
                <a:tc>
                  <a:txBody>
                    <a:bodyPr/>
                    <a:lstStyle/>
                    <a:p>
                      <a:r>
                        <a:rPr lang="en-US" sz="2400" dirty="0" smtClean="0"/>
                        <a:t>Accurate with compiler</a:t>
                      </a:r>
                      <a:endParaRPr lang="en-US" sz="2400" dirty="0"/>
                    </a:p>
                  </a:txBody>
                  <a:tcPr/>
                </a:tc>
              </a:tr>
              <a:tr h="653170">
                <a:tc>
                  <a:txBody>
                    <a:bodyPr/>
                    <a:lstStyle/>
                    <a:p>
                      <a:r>
                        <a:rPr lang="en-US" sz="2400" baseline="0" dirty="0" smtClean="0"/>
                        <a:t>Op Insertion </a:t>
                      </a:r>
                      <a:endParaRPr lang="en-US" sz="2400" dirty="0"/>
                    </a:p>
                  </a:txBody>
                  <a:tcPr/>
                </a:tc>
                <a:tc>
                  <a:txBody>
                    <a:bodyPr/>
                    <a:lstStyle/>
                    <a:p>
                      <a:r>
                        <a:rPr lang="en-US" sz="2400" dirty="0" smtClean="0"/>
                        <a:t>Micro-op injection</a:t>
                      </a:r>
                      <a:endParaRPr lang="en-US" sz="2400" dirty="0"/>
                    </a:p>
                  </a:txBody>
                  <a:tcPr/>
                </a:tc>
                <a:tc>
                  <a:txBody>
                    <a:bodyPr/>
                    <a:lstStyle/>
                    <a:p>
                      <a:r>
                        <a:rPr lang="en-US" sz="2400" dirty="0" smtClean="0"/>
                        <a:t>Compiler inserted instructions</a:t>
                      </a:r>
                      <a:endParaRPr lang="en-US" sz="2400" dirty="0"/>
                    </a:p>
                  </a:txBody>
                  <a:tcPr/>
                </a:tc>
              </a:tr>
              <a:tr h="943468">
                <a:tc>
                  <a:txBody>
                    <a:bodyPr/>
                    <a:lstStyle/>
                    <a:p>
                      <a:r>
                        <a:rPr lang="en-US" sz="2400" dirty="0" smtClean="0"/>
                        <a:t>Metadata</a:t>
                      </a:r>
                      <a:r>
                        <a:rPr lang="en-US" sz="2400" baseline="0" dirty="0" smtClean="0"/>
                        <a:t> Propagation</a:t>
                      </a:r>
                      <a:endParaRPr lang="en-US" sz="2400" dirty="0"/>
                    </a:p>
                  </a:txBody>
                  <a:tcPr/>
                </a:tc>
                <a:tc>
                  <a:txBody>
                    <a:bodyPr/>
                    <a:lstStyle/>
                    <a:p>
                      <a:r>
                        <a:rPr lang="en-US" sz="2400" dirty="0" smtClean="0"/>
                        <a:t>Copy elimination using register renaming</a:t>
                      </a:r>
                      <a:endParaRPr lang="en-US" sz="2400" dirty="0"/>
                    </a:p>
                  </a:txBody>
                  <a:tcPr/>
                </a:tc>
                <a:tc>
                  <a:txBody>
                    <a:bodyPr/>
                    <a:lstStyle/>
                    <a:p>
                      <a:r>
                        <a:rPr lang="en-US" sz="2400" dirty="0" smtClean="0"/>
                        <a:t>Standard</a:t>
                      </a:r>
                      <a:r>
                        <a:rPr lang="en-US" sz="2400" baseline="0" dirty="0" smtClean="0"/>
                        <a:t> dataflow analysis</a:t>
                      </a:r>
                      <a:endParaRPr lang="en-US" sz="2400" dirty="0"/>
                    </a:p>
                  </a:txBody>
                  <a:tcPr/>
                </a:tc>
              </a:tr>
              <a:tr h="905611">
                <a:tc>
                  <a:txBody>
                    <a:bodyPr/>
                    <a:lstStyle/>
                    <a:p>
                      <a:r>
                        <a:rPr lang="en-US" sz="2400" dirty="0" smtClean="0"/>
                        <a:t>Checks</a:t>
                      </a:r>
                      <a:endParaRPr lang="en-US" sz="2400" dirty="0"/>
                    </a:p>
                  </a:txBody>
                  <a:tcPr/>
                </a:tc>
                <a:tc>
                  <a:txBody>
                    <a:bodyPr/>
                    <a:lstStyle/>
                    <a:p>
                      <a:r>
                        <a:rPr lang="en-US" sz="2400" baseline="0" dirty="0" smtClean="0"/>
                        <a:t> + fast checks (implicit)</a:t>
                      </a:r>
                    </a:p>
                    <a:p>
                      <a:r>
                        <a:rPr lang="en-US" sz="2400" baseline="0" dirty="0" smtClean="0"/>
                        <a:t> - no check optimization</a:t>
                      </a:r>
                      <a:endParaRPr lang="en-US" sz="2400" dirty="0"/>
                    </a:p>
                  </a:txBody>
                  <a:tcPr/>
                </a:tc>
                <a:tc>
                  <a:txBody>
                    <a:bodyPr/>
                    <a:lstStyle/>
                    <a:p>
                      <a:r>
                        <a:rPr lang="en-US" sz="2400" baseline="0" dirty="0" smtClean="0"/>
                        <a:t>-  Instruction overhead</a:t>
                      </a:r>
                    </a:p>
                    <a:p>
                      <a:r>
                        <a:rPr lang="en-US" sz="2400" baseline="0" dirty="0" smtClean="0"/>
                        <a:t>+ Check optimization</a:t>
                      </a:r>
                      <a:endParaRPr lang="en-US" sz="2400" dirty="0"/>
                    </a:p>
                  </a:txBody>
                  <a:tcPr/>
                </a:tc>
              </a:tr>
              <a:tr h="653170">
                <a:tc>
                  <a:txBody>
                    <a:bodyPr/>
                    <a:lstStyle/>
                    <a:p>
                      <a:r>
                        <a:rPr lang="en-US" sz="2400" dirty="0" smtClean="0"/>
                        <a:t>Metadata Loads/Stores</a:t>
                      </a:r>
                      <a:endParaRPr lang="en-US" sz="2400" dirty="0"/>
                    </a:p>
                  </a:txBody>
                  <a:tcPr/>
                </a:tc>
                <a:tc>
                  <a:txBody>
                    <a:bodyPr/>
                    <a:lstStyle/>
                    <a:p>
                      <a:r>
                        <a:rPr lang="en-US" sz="2400" baseline="0" dirty="0" smtClean="0"/>
                        <a:t>+ Fast lookups</a:t>
                      </a:r>
                      <a:endParaRPr lang="en-US" sz="2400" dirty="0"/>
                    </a:p>
                  </a:txBody>
                  <a:tcPr/>
                </a:tc>
                <a:tc>
                  <a:txBody>
                    <a:bodyPr/>
                    <a:lstStyle/>
                    <a:p>
                      <a:r>
                        <a:rPr lang="en-US" sz="2400" baseline="0" dirty="0" smtClean="0"/>
                        <a:t> - Instruction overhead</a:t>
                      </a:r>
                      <a:endParaRPr lang="en-US" sz="2400" dirty="0"/>
                    </a:p>
                  </a:txBody>
                  <a:tcPr/>
                </a:tc>
              </a:tr>
            </a:tbl>
          </a:graphicData>
        </a:graphic>
      </p:graphicFrame>
      <p:sp>
        <p:nvSpPr>
          <p:cNvPr id="9" name="Title 1"/>
          <p:cNvSpPr>
            <a:spLocks noGrp="1"/>
          </p:cNvSpPr>
          <p:nvPr>
            <p:ph type="title"/>
          </p:nvPr>
        </p:nvSpPr>
        <p:spPr>
          <a:xfrm>
            <a:off x="457200" y="0"/>
            <a:ext cx="8229600" cy="1143000"/>
          </a:xfrm>
        </p:spPr>
        <p:txBody>
          <a:bodyPr>
            <a:normAutofit/>
          </a:bodyPr>
          <a:lstStyle/>
          <a:p>
            <a:r>
              <a:rPr lang="en-US" sz="3600" dirty="0" smtClean="0"/>
              <a:t>Hardware </a:t>
            </a:r>
            <a:r>
              <a:rPr lang="en-US" sz="3600" dirty="0" err="1" smtClean="0"/>
              <a:t>vs</a:t>
            </a:r>
            <a:r>
              <a:rPr lang="en-US" sz="3600" dirty="0" smtClean="0"/>
              <a:t> Software Implementation</a:t>
            </a:r>
            <a:endParaRPr lang="en-US" sz="3600" dirty="0"/>
          </a:p>
        </p:txBody>
      </p:sp>
      <p:grpSp>
        <p:nvGrpSpPr>
          <p:cNvPr id="5" name="Group 4"/>
          <p:cNvGrpSpPr/>
          <p:nvPr/>
        </p:nvGrpSpPr>
        <p:grpSpPr>
          <a:xfrm>
            <a:off x="1121684" y="3181456"/>
            <a:ext cx="4899831" cy="3399505"/>
            <a:chOff x="1121684" y="3181456"/>
            <a:chExt cx="4899831" cy="3399505"/>
          </a:xfrm>
        </p:grpSpPr>
        <p:sp>
          <p:nvSpPr>
            <p:cNvPr id="6" name="Oval 5"/>
            <p:cNvSpPr/>
            <p:nvPr/>
          </p:nvSpPr>
          <p:spPr>
            <a:xfrm>
              <a:off x="2227197" y="4374069"/>
              <a:ext cx="3794318" cy="2206892"/>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bwMode="auto">
            <a:xfrm>
              <a:off x="1121684" y="3181456"/>
              <a:ext cx="2900500" cy="1192613"/>
            </a:xfrm>
            <a:prstGeom prst="rect">
              <a:avLst/>
            </a:prstGeom>
            <a:ln w="57150" cap="flat" cmpd="sng" algn="ctr">
              <a:solidFill>
                <a:schemeClr val="accent4"/>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1" dirty="0" smtClean="0"/>
                <a:t>Hardware can accelerate checks &amp; metadata accesses</a:t>
              </a:r>
            </a:p>
          </p:txBody>
        </p:sp>
      </p:grpSp>
      <p:grpSp>
        <p:nvGrpSpPr>
          <p:cNvPr id="10" name="Group 9"/>
          <p:cNvGrpSpPr/>
          <p:nvPr/>
        </p:nvGrpSpPr>
        <p:grpSpPr>
          <a:xfrm>
            <a:off x="5456999" y="759419"/>
            <a:ext cx="3229802" cy="3943882"/>
            <a:chOff x="5456999" y="759419"/>
            <a:chExt cx="3229802" cy="3943882"/>
          </a:xfrm>
        </p:grpSpPr>
        <p:sp>
          <p:nvSpPr>
            <p:cNvPr id="11" name="Oval 10"/>
            <p:cNvSpPr/>
            <p:nvPr/>
          </p:nvSpPr>
          <p:spPr>
            <a:xfrm>
              <a:off x="5456999" y="1928353"/>
              <a:ext cx="3229802" cy="2774948"/>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bwMode="auto">
            <a:xfrm>
              <a:off x="6424567" y="759419"/>
              <a:ext cx="2262233" cy="1240087"/>
            </a:xfrm>
            <a:prstGeom prst="rect">
              <a:avLst/>
            </a:prstGeom>
            <a:gradFill>
              <a:gsLst>
                <a:gs pos="0">
                  <a:schemeClr val="tx2">
                    <a:lumMod val="40000"/>
                    <a:lumOff val="60000"/>
                  </a:schemeClr>
                </a:gs>
                <a:gs pos="100000">
                  <a:schemeClr val="tx2">
                    <a:lumMod val="20000"/>
                    <a:lumOff val="80000"/>
                  </a:schemeClr>
                </a:gs>
              </a:gsLst>
            </a:gradFill>
            <a:ln>
              <a:solidFill>
                <a:schemeClr val="tx2">
                  <a:lumMod val="60000"/>
                  <a:lumOff val="4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algn="ctr" defTabSz="914400" eaLnBrk="0" fontAlgn="base" hangingPunct="0">
                <a:spcBef>
                  <a:spcPct val="0"/>
                </a:spcBef>
                <a:spcAft>
                  <a:spcPct val="0"/>
                </a:spcAft>
              </a:pPr>
              <a:r>
                <a:rPr lang="en-US" sz="2400" b="1" dirty="0" smtClean="0"/>
                <a:t>Compiler can do these tasks efficiently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Hardware Support </a:t>
            </a:r>
            <a:endParaRPr lang="en-US" sz="3600" dirty="0"/>
          </a:p>
        </p:txBody>
      </p:sp>
      <p:sp>
        <p:nvSpPr>
          <p:cNvPr id="3" name="Content Placeholder 2"/>
          <p:cNvSpPr>
            <a:spLocks noGrp="1"/>
          </p:cNvSpPr>
          <p:nvPr>
            <p:ph idx="1"/>
          </p:nvPr>
        </p:nvSpPr>
        <p:spPr>
          <a:xfrm>
            <a:off x="527766" y="1528550"/>
            <a:ext cx="8229600" cy="4632774"/>
          </a:xfrm>
        </p:spPr>
        <p:txBody>
          <a:bodyPr>
            <a:normAutofit fontScale="77500" lnSpcReduction="20000"/>
          </a:bodyPr>
          <a:lstStyle/>
          <a:p>
            <a:pPr>
              <a:buNone/>
            </a:pPr>
            <a:r>
              <a:rPr lang="en-US" b="1" dirty="0" smtClean="0">
                <a:solidFill>
                  <a:srgbClr val="0069B9"/>
                </a:solidFill>
              </a:rPr>
              <a:t>Hardware acceleration with new instructions for compiler based pointer checking</a:t>
            </a:r>
          </a:p>
          <a:p>
            <a:pPr>
              <a:buNone/>
            </a:pPr>
            <a:endParaRPr lang="en-US" b="1" dirty="0" smtClean="0">
              <a:solidFill>
                <a:srgbClr val="0069B9"/>
              </a:solidFill>
            </a:endParaRPr>
          </a:p>
          <a:p>
            <a:pPr>
              <a:buNone/>
            </a:pPr>
            <a:r>
              <a:rPr lang="en-US" b="1" dirty="0" smtClean="0">
                <a:solidFill>
                  <a:srgbClr val="0069B9"/>
                </a:solidFill>
              </a:rPr>
              <a:t>Instructions added to the ISA</a:t>
            </a:r>
          </a:p>
          <a:p>
            <a:pPr lvl="1"/>
            <a:r>
              <a:rPr lang="en-US" dirty="0" smtClean="0"/>
              <a:t>Bounds check  &amp; use-after-free check instructions</a:t>
            </a:r>
          </a:p>
          <a:p>
            <a:pPr lvl="1"/>
            <a:r>
              <a:rPr lang="en-US" dirty="0" smtClean="0"/>
              <a:t>Metadata load/store instructions</a:t>
            </a:r>
          </a:p>
          <a:p>
            <a:pPr>
              <a:buNone/>
            </a:pPr>
            <a:endParaRPr lang="en-US" b="1" dirty="0" smtClean="0">
              <a:solidFill>
                <a:srgbClr val="0069B9"/>
              </a:solidFill>
            </a:endParaRPr>
          </a:p>
          <a:p>
            <a:pPr>
              <a:buNone/>
            </a:pPr>
            <a:r>
              <a:rPr lang="en-US" b="1" dirty="0" smtClean="0">
                <a:solidFill>
                  <a:srgbClr val="0069B9"/>
                </a:solidFill>
              </a:rPr>
              <a:t>Pack four words of metadata into a single wide register</a:t>
            </a:r>
          </a:p>
          <a:p>
            <a:pPr lvl="1"/>
            <a:r>
              <a:rPr lang="en-US" dirty="0" smtClean="0"/>
              <a:t>Single wide load/store </a:t>
            </a:r>
            <a:r>
              <a:rPr lang="en-US" dirty="0" err="1" smtClean="0">
                <a:sym typeface="Wingdings"/>
              </a:rPr>
              <a:t></a:t>
            </a:r>
            <a:r>
              <a:rPr lang="en-US" dirty="0" smtClean="0">
                <a:sym typeface="Wingdings"/>
              </a:rPr>
              <a:t> eliminates port pressure</a:t>
            </a:r>
          </a:p>
          <a:p>
            <a:pPr lvl="1"/>
            <a:r>
              <a:rPr lang="en-US" dirty="0" smtClean="0">
                <a:sym typeface="Wingdings"/>
              </a:rPr>
              <a:t>Avoid implicit registers for the new instructions</a:t>
            </a:r>
          </a:p>
          <a:p>
            <a:pPr lvl="1"/>
            <a:r>
              <a:rPr lang="en-US" dirty="0" smtClean="0"/>
              <a:t>Reduces spills/restores due to register pressure</a:t>
            </a:r>
          </a:p>
          <a:p>
            <a:pPr>
              <a:buNone/>
            </a:pPr>
            <a:r>
              <a:rPr lang="en-US" dirty="0" smtClean="0"/>
              <a:t>	 </a:t>
            </a:r>
          </a:p>
          <a:p>
            <a:pPr>
              <a:buNone/>
            </a:pP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457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endParaRPr lang="en-US" sz="2800" b="1" kern="0" dirty="0" smtClean="0">
              <a:latin typeface="+mn-lt"/>
            </a:endParaRPr>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Spatial (Bound) Check Instruction</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387620" y="1314189"/>
            <a:ext cx="4128518"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err="1" smtClean="0">
                <a:solidFill>
                  <a:srgbClr val="0000FF"/>
                </a:solidFill>
                <a:cs typeface="Calibri"/>
              </a:rPr>
              <a:t>int</a:t>
            </a:r>
            <a:r>
              <a:rPr lang="en-US" sz="2400" kern="0" dirty="0" smtClean="0">
                <a:solidFill>
                  <a:srgbClr val="0000FF"/>
                </a:solidFill>
                <a:cs typeface="Calibri"/>
              </a:rPr>
              <a:t> </a:t>
            </a:r>
            <a:r>
              <a:rPr lang="en-US" sz="2400" kern="0" dirty="0" err="1" smtClean="0">
                <a:solidFill>
                  <a:srgbClr val="0000FF"/>
                </a:solidFill>
                <a:cs typeface="Calibri"/>
              </a:rPr>
              <a:t>p</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err="1" smtClean="0">
                <a:solidFill>
                  <a:srgbClr val="0000FF"/>
                </a:solidFill>
                <a:cs typeface="Calibri"/>
              </a:rPr>
              <a:t>p</a:t>
            </a:r>
            <a:r>
              <a:rPr lang="en-US" sz="2400" kern="0" dirty="0" smtClean="0">
                <a:solidFill>
                  <a:srgbClr val="0000FF"/>
                </a:solidFill>
                <a:cs typeface="Calibri"/>
              </a:rPr>
              <a:t> = *</a:t>
            </a:r>
            <a:r>
              <a:rPr lang="en-US" sz="2400" kern="0" dirty="0" err="1" smtClean="0">
                <a:solidFill>
                  <a:srgbClr val="0000FF"/>
                </a:solidFill>
                <a:cs typeface="Calibri"/>
              </a:rPr>
              <a:t>q</a:t>
            </a:r>
            <a:r>
              <a:rPr lang="en-US" sz="2400" kern="0" dirty="0" smtClean="0">
                <a:solidFill>
                  <a:srgbClr val="0000FF"/>
                </a:solidFill>
                <a:cs typeface="Calibri"/>
              </a:rPr>
              <a:t>;</a:t>
            </a:r>
            <a:endParaRPr kumimoji="0" lang="en-US" sz="2400" b="0" i="0" u="none" strike="noStrike" kern="0" cap="none" spc="0" normalizeH="0" baseline="0" noProof="0" dirty="0" smtClean="0">
              <a:ln>
                <a:noFill/>
              </a:ln>
              <a:solidFill>
                <a:srgbClr val="0000FF"/>
              </a:solidFill>
              <a:effectLst/>
              <a:uLnTx/>
              <a:uFillTx/>
              <a:latin typeface="+mn-lt"/>
              <a:ea typeface="+mn-ea"/>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7" name="Content Placeholder 2"/>
          <p:cNvSpPr txBox="1">
            <a:spLocks/>
          </p:cNvSpPr>
          <p:nvPr/>
        </p:nvSpPr>
        <p:spPr bwMode="auto">
          <a:xfrm>
            <a:off x="387620" y="2140002"/>
            <a:ext cx="4128518" cy="1837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if( </a:t>
            </a:r>
            <a:r>
              <a:rPr lang="en-US" sz="2400" kern="0" dirty="0" err="1" smtClean="0">
                <a:solidFill>
                  <a:srgbClr val="0000FF"/>
                </a:solidFill>
                <a:cs typeface="Calibri"/>
              </a:rPr>
              <a:t>q</a:t>
            </a:r>
            <a:r>
              <a:rPr lang="en-US" sz="2400" kern="0" dirty="0" smtClean="0">
                <a:solidFill>
                  <a:srgbClr val="0000FF"/>
                </a:solidFill>
                <a:cs typeface="Calibri"/>
              </a:rPr>
              <a:t> &lt; </a:t>
            </a:r>
            <a:r>
              <a:rPr lang="en-US" sz="2400" kern="0" dirty="0" err="1" smtClean="0">
                <a:solidFill>
                  <a:srgbClr val="0000FF"/>
                </a:solidFill>
                <a:cs typeface="Calibri"/>
              </a:rPr>
              <a:t>q_base</a:t>
            </a:r>
            <a:r>
              <a:rPr lang="en-US" sz="2400" kern="0" dirty="0" smtClean="0">
                <a:solidFill>
                  <a:srgbClr val="0000FF"/>
                </a:solidFill>
                <a:cs typeface="Calibri"/>
              </a:rPr>
              <a:t> ||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t>
            </a:r>
            <a:r>
              <a:rPr lang="en-US" sz="2400" kern="0" dirty="0" err="1" smtClean="0">
                <a:solidFill>
                  <a:srgbClr val="0000FF"/>
                </a:solidFill>
                <a:cs typeface="Calibri"/>
              </a:rPr>
              <a:t>q</a:t>
            </a:r>
            <a:r>
              <a:rPr lang="en-US" sz="2400" kern="0" dirty="0" smtClean="0">
                <a:solidFill>
                  <a:srgbClr val="0000FF"/>
                </a:solidFill>
                <a:cs typeface="Calibri"/>
              </a:rPr>
              <a:t> + </a:t>
            </a:r>
            <a:r>
              <a:rPr lang="en-US" sz="2400" kern="0" dirty="0" err="1" smtClean="0">
                <a:solidFill>
                  <a:srgbClr val="0000FF"/>
                </a:solidFill>
                <a:cs typeface="Calibri"/>
              </a:rPr>
              <a:t>sizeof(int</a:t>
            </a:r>
            <a:r>
              <a:rPr lang="en-US" sz="2400" kern="0" dirty="0" smtClean="0">
                <a:solidFill>
                  <a:srgbClr val="0000FF"/>
                </a:solidFill>
                <a:cs typeface="Calibri"/>
              </a:rPr>
              <a:t>) &gt;= </a:t>
            </a:r>
            <a:r>
              <a:rPr lang="en-US" sz="2400" kern="0" dirty="0" err="1" smtClean="0">
                <a:solidFill>
                  <a:srgbClr val="0000FF"/>
                </a:solidFill>
                <a:cs typeface="Calibri"/>
              </a:rPr>
              <a:t>q_bound</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abort();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8" name="Content Placeholder 126"/>
          <p:cNvSpPr txBox="1">
            <a:spLocks/>
          </p:cNvSpPr>
          <p:nvPr/>
        </p:nvSpPr>
        <p:spPr bwMode="auto">
          <a:xfrm>
            <a:off x="387620" y="5124189"/>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rgbClr val="0000FF"/>
                </a:solidFill>
              </a:rPr>
              <a:t>5 instructions for the spatial check</a:t>
            </a:r>
          </a:p>
        </p:txBody>
      </p:sp>
      <p:grpSp>
        <p:nvGrpSpPr>
          <p:cNvPr id="15" name="Group 14"/>
          <p:cNvGrpSpPr/>
          <p:nvPr/>
        </p:nvGrpSpPr>
        <p:grpSpPr>
          <a:xfrm>
            <a:off x="457200" y="2289684"/>
            <a:ext cx="8287912" cy="1053163"/>
            <a:chOff x="457200" y="2289684"/>
            <a:chExt cx="8287912" cy="1053163"/>
          </a:xfrm>
        </p:grpSpPr>
        <p:sp>
          <p:nvSpPr>
            <p:cNvPr id="9" name="Content Placeholder 126"/>
            <p:cNvSpPr txBox="1">
              <a:spLocks/>
            </p:cNvSpPr>
            <p:nvPr/>
          </p:nvSpPr>
          <p:spPr bwMode="auto">
            <a:xfrm>
              <a:off x="4921674" y="2289684"/>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err="1" smtClean="0">
                  <a:solidFill>
                    <a:schemeClr val="accent2"/>
                  </a:solidFill>
                </a:rPr>
                <a:t>Schk.size</a:t>
              </a:r>
              <a:r>
                <a:rPr lang="en-US" sz="2400" kern="0" dirty="0" smtClean="0">
                  <a:solidFill>
                    <a:schemeClr val="accent2"/>
                  </a:solidFill>
                </a:rPr>
                <a:t>  imm(r1), ymm0 </a:t>
              </a:r>
            </a:p>
          </p:txBody>
        </p:sp>
        <p:grpSp>
          <p:nvGrpSpPr>
            <p:cNvPr id="12" name="Group 113"/>
            <p:cNvGrpSpPr/>
            <p:nvPr/>
          </p:nvGrpSpPr>
          <p:grpSpPr>
            <a:xfrm>
              <a:off x="457200" y="2299390"/>
              <a:ext cx="3786233" cy="1043457"/>
              <a:chOff x="1447800" y="6096000"/>
              <a:chExt cx="228600" cy="304800"/>
            </a:xfrm>
          </p:grpSpPr>
          <p:cxnSp>
            <p:nvCxnSpPr>
              <p:cNvPr id="13" name="Straight Connector 12"/>
              <p:cNvCxnSpPr/>
              <p:nvPr/>
            </p:nvCxnSpPr>
            <p:spPr>
              <a:xfrm rot="16200000" flipH="1">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sp>
        <p:nvSpPr>
          <p:cNvPr id="16" name="Content Placeholder 126"/>
          <p:cNvSpPr txBox="1">
            <a:spLocks/>
          </p:cNvSpPr>
          <p:nvPr/>
        </p:nvSpPr>
        <p:spPr bwMode="auto">
          <a:xfrm>
            <a:off x="4243433" y="4374067"/>
            <a:ext cx="4537941" cy="20929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chemeClr val="accent2"/>
                </a:solidFill>
              </a:rPr>
              <a:t>Supports all addressing modes</a:t>
            </a:r>
          </a:p>
          <a:p>
            <a:pPr marL="285750" indent="-284163" defTabSz="914400" fontAlgn="base">
              <a:spcBef>
                <a:spcPct val="20000"/>
              </a:spcBef>
              <a:spcAft>
                <a:spcPct val="0"/>
              </a:spcAft>
              <a:buSzPct val="120000"/>
              <a:defRPr/>
            </a:pPr>
            <a:r>
              <a:rPr lang="en-US" sz="2400" kern="0" dirty="0" smtClean="0">
                <a:solidFill>
                  <a:schemeClr val="accent2"/>
                </a:solidFill>
              </a:rPr>
              <a:t>Size of the access encoded</a:t>
            </a:r>
          </a:p>
          <a:p>
            <a:pPr marL="285750" indent="-284163" defTabSz="914400" fontAlgn="base">
              <a:spcBef>
                <a:spcPct val="20000"/>
              </a:spcBef>
              <a:spcAft>
                <a:spcPct val="0"/>
              </a:spcAft>
              <a:buSzPct val="120000"/>
              <a:defRPr/>
            </a:pPr>
            <a:r>
              <a:rPr lang="en-US" sz="2400" kern="0" dirty="0" smtClean="0">
                <a:solidFill>
                  <a:schemeClr val="accent2"/>
                </a:solidFill>
              </a:rPr>
              <a:t>Operates only on registers</a:t>
            </a:r>
          </a:p>
          <a:p>
            <a:pPr marL="285750" indent="-284163" defTabSz="914400" fontAlgn="base">
              <a:spcBef>
                <a:spcPct val="20000"/>
              </a:spcBef>
              <a:spcAft>
                <a:spcPct val="0"/>
              </a:spcAft>
              <a:buSzPct val="120000"/>
              <a:defRPr/>
            </a:pPr>
            <a:r>
              <a:rPr lang="en-US" sz="2400" kern="0" dirty="0" smtClean="0">
                <a:solidFill>
                  <a:schemeClr val="accent2"/>
                </a:solidFill>
              </a:rPr>
              <a:t>Executes as one micro-op </a:t>
            </a:r>
          </a:p>
          <a:p>
            <a:pPr marL="285750" indent="-284163" defTabSz="914400" fontAlgn="base">
              <a:spcBef>
                <a:spcPct val="20000"/>
              </a:spcBef>
              <a:spcAft>
                <a:spcPct val="0"/>
              </a:spcAft>
              <a:buSzPct val="120000"/>
              <a:defRPr/>
            </a:pPr>
            <a:r>
              <a:rPr lang="en-US" sz="2400" kern="0" dirty="0" smtClean="0">
                <a:solidFill>
                  <a:schemeClr val="accent2"/>
                </a:solidFill>
              </a:rPr>
              <a:t>Latency is not critical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457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endParaRPr lang="en-US" sz="2800" b="1" kern="0" dirty="0" smtClean="0">
              <a:latin typeface="+mn-lt"/>
            </a:endParaRPr>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Temporal (Use-After-Free) Check Instruction</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387620" y="1314189"/>
            <a:ext cx="4128518"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err="1" smtClean="0">
                <a:solidFill>
                  <a:srgbClr val="0000FF"/>
                </a:solidFill>
                <a:cs typeface="Calibri"/>
              </a:rPr>
              <a:t>int</a:t>
            </a:r>
            <a:r>
              <a:rPr lang="en-US" sz="2400" kern="0" dirty="0" smtClean="0">
                <a:solidFill>
                  <a:srgbClr val="0000FF"/>
                </a:solidFill>
                <a:cs typeface="Calibri"/>
              </a:rPr>
              <a:t> </a:t>
            </a:r>
            <a:r>
              <a:rPr lang="en-US" sz="2400" kern="0" dirty="0" err="1" smtClean="0">
                <a:solidFill>
                  <a:srgbClr val="0000FF"/>
                </a:solidFill>
                <a:cs typeface="Calibri"/>
              </a:rPr>
              <a:t>p</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err="1" smtClean="0">
                <a:solidFill>
                  <a:srgbClr val="0000FF"/>
                </a:solidFill>
                <a:cs typeface="Calibri"/>
              </a:rPr>
              <a:t>p</a:t>
            </a:r>
            <a:r>
              <a:rPr lang="en-US" sz="2400" kern="0" dirty="0" smtClean="0">
                <a:solidFill>
                  <a:srgbClr val="0000FF"/>
                </a:solidFill>
                <a:cs typeface="Calibri"/>
              </a:rPr>
              <a:t> = *</a:t>
            </a:r>
            <a:r>
              <a:rPr lang="en-US" sz="2400" kern="0" dirty="0" err="1" smtClean="0">
                <a:solidFill>
                  <a:srgbClr val="0000FF"/>
                </a:solidFill>
                <a:cs typeface="Calibri"/>
              </a:rPr>
              <a:t>q</a:t>
            </a:r>
            <a:r>
              <a:rPr lang="en-US" sz="2400" kern="0" dirty="0" smtClean="0">
                <a:solidFill>
                  <a:srgbClr val="0000FF"/>
                </a:solidFill>
                <a:cs typeface="Calibri"/>
              </a:rPr>
              <a:t>;</a:t>
            </a:r>
            <a:endParaRPr kumimoji="0" lang="en-US" sz="2400" b="0" i="0" u="none" strike="noStrike" kern="0" cap="none" spc="0" normalizeH="0" baseline="0" noProof="0" dirty="0" smtClean="0">
              <a:ln>
                <a:noFill/>
              </a:ln>
              <a:solidFill>
                <a:srgbClr val="0000FF"/>
              </a:solidFill>
              <a:effectLst/>
              <a:uLnTx/>
              <a:uFillTx/>
              <a:latin typeface="+mn-lt"/>
              <a:ea typeface="+mn-ea"/>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7" name="Content Placeholder 2"/>
          <p:cNvSpPr txBox="1">
            <a:spLocks/>
          </p:cNvSpPr>
          <p:nvPr/>
        </p:nvSpPr>
        <p:spPr bwMode="auto">
          <a:xfrm>
            <a:off x="387620" y="2140002"/>
            <a:ext cx="4128518" cy="1837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if( </a:t>
            </a:r>
            <a:r>
              <a:rPr lang="en-US" sz="2400" kern="0" dirty="0" err="1" smtClean="0">
                <a:solidFill>
                  <a:srgbClr val="0000FF"/>
                </a:solidFill>
                <a:cs typeface="Calibri"/>
              </a:rPr>
              <a:t>q_key</a:t>
            </a:r>
            <a:r>
              <a:rPr lang="en-US" sz="2400" kern="0" dirty="0" smtClean="0">
                <a:solidFill>
                  <a:srgbClr val="0000FF"/>
                </a:solidFill>
                <a:cs typeface="Calibri"/>
              </a:rPr>
              <a:t>!= *</a:t>
            </a:r>
            <a:r>
              <a:rPr lang="en-US" sz="2400" kern="0" dirty="0" err="1" smtClean="0">
                <a:solidFill>
                  <a:srgbClr val="0000FF"/>
                </a:solidFill>
                <a:cs typeface="Calibri"/>
              </a:rPr>
              <a:t>q_lock</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abort();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8" name="Content Placeholder 126"/>
          <p:cNvSpPr txBox="1">
            <a:spLocks/>
          </p:cNvSpPr>
          <p:nvPr/>
        </p:nvSpPr>
        <p:spPr bwMode="auto">
          <a:xfrm>
            <a:off x="387620" y="4841985"/>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rgbClr val="0000FF"/>
                </a:solidFill>
              </a:rPr>
              <a:t>3 instructions for the temporal check</a:t>
            </a:r>
          </a:p>
        </p:txBody>
      </p:sp>
      <p:grpSp>
        <p:nvGrpSpPr>
          <p:cNvPr id="3" name="Group 14"/>
          <p:cNvGrpSpPr/>
          <p:nvPr/>
        </p:nvGrpSpPr>
        <p:grpSpPr>
          <a:xfrm>
            <a:off x="457200" y="2289684"/>
            <a:ext cx="8287912" cy="1053163"/>
            <a:chOff x="457200" y="2289684"/>
            <a:chExt cx="8287912" cy="1053163"/>
          </a:xfrm>
        </p:grpSpPr>
        <p:sp>
          <p:nvSpPr>
            <p:cNvPr id="9" name="Content Placeholder 126"/>
            <p:cNvSpPr txBox="1">
              <a:spLocks/>
            </p:cNvSpPr>
            <p:nvPr/>
          </p:nvSpPr>
          <p:spPr bwMode="auto">
            <a:xfrm>
              <a:off x="4921674" y="2289684"/>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err="1" smtClean="0">
                  <a:solidFill>
                    <a:schemeClr val="accent2"/>
                  </a:solidFill>
                </a:rPr>
                <a:t>Tchk</a:t>
              </a:r>
              <a:r>
                <a:rPr lang="en-US" sz="2400" kern="0" dirty="0" smtClean="0">
                  <a:solidFill>
                    <a:schemeClr val="accent2"/>
                  </a:solidFill>
                </a:rPr>
                <a:t> ymm0 </a:t>
              </a:r>
            </a:p>
          </p:txBody>
        </p:sp>
        <p:grpSp>
          <p:nvGrpSpPr>
            <p:cNvPr id="6" name="Group 113"/>
            <p:cNvGrpSpPr/>
            <p:nvPr/>
          </p:nvGrpSpPr>
          <p:grpSpPr>
            <a:xfrm>
              <a:off x="457200" y="2299390"/>
              <a:ext cx="3786233" cy="1043457"/>
              <a:chOff x="1447800" y="6096000"/>
              <a:chExt cx="228600" cy="304800"/>
            </a:xfrm>
          </p:grpSpPr>
          <p:cxnSp>
            <p:nvCxnSpPr>
              <p:cNvPr id="13" name="Straight Connector 12"/>
              <p:cNvCxnSpPr/>
              <p:nvPr/>
            </p:nvCxnSpPr>
            <p:spPr>
              <a:xfrm rot="16200000" flipH="1">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sp>
        <p:nvSpPr>
          <p:cNvPr id="16" name="Content Placeholder 126"/>
          <p:cNvSpPr txBox="1">
            <a:spLocks/>
          </p:cNvSpPr>
          <p:nvPr/>
        </p:nvSpPr>
        <p:spPr bwMode="auto">
          <a:xfrm>
            <a:off x="4243433" y="4374067"/>
            <a:ext cx="4537941" cy="20929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chemeClr val="accent2"/>
                </a:solidFill>
              </a:rPr>
              <a:t>Performs a memory access</a:t>
            </a:r>
          </a:p>
          <a:p>
            <a:pPr marL="285750" indent="-284163" defTabSz="914400" fontAlgn="base">
              <a:spcBef>
                <a:spcPct val="20000"/>
              </a:spcBef>
              <a:spcAft>
                <a:spcPct val="0"/>
              </a:spcAft>
              <a:buSzPct val="120000"/>
              <a:defRPr/>
            </a:pPr>
            <a:r>
              <a:rPr lang="en-US" sz="2400" kern="0" dirty="0" smtClean="0">
                <a:solidFill>
                  <a:schemeClr val="accent2"/>
                </a:solidFill>
              </a:rPr>
              <a:t>Executes as two micro-ops </a:t>
            </a:r>
          </a:p>
          <a:p>
            <a:pPr marL="285750" indent="-284163" defTabSz="914400" fontAlgn="base">
              <a:spcBef>
                <a:spcPct val="20000"/>
              </a:spcBef>
              <a:spcAft>
                <a:spcPct val="0"/>
              </a:spcAft>
              <a:buSzPct val="120000"/>
              <a:defRPr/>
            </a:pPr>
            <a:r>
              <a:rPr lang="en-US" sz="2400" kern="0" dirty="0" smtClean="0">
                <a:solidFill>
                  <a:schemeClr val="accent2"/>
                </a:solidFill>
              </a:rPr>
              <a:t>Latency is not critical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akest-link-from-Roger-Halbheer-blog.jpg"/>
          <p:cNvPicPr>
            <a:picLocks noChangeAspect="1"/>
          </p:cNvPicPr>
          <p:nvPr/>
        </p:nvPicPr>
        <p:blipFill>
          <a:blip r:embed="rId3">
            <a:lum bright="9000" contrast="29000"/>
          </a:blip>
          <a:stretch>
            <a:fillRect/>
          </a:stretch>
        </p:blipFill>
        <p:spPr>
          <a:xfrm>
            <a:off x="-76200" y="-65960"/>
            <a:ext cx="9372600" cy="7000160"/>
          </a:xfrm>
          <a:prstGeom prst="rect">
            <a:avLst/>
          </a:prstGeom>
        </p:spPr>
      </p:pic>
      <p:sp>
        <p:nvSpPr>
          <p:cNvPr id="8" name="TextBox 7"/>
          <p:cNvSpPr txBox="1"/>
          <p:nvPr/>
        </p:nvSpPr>
        <p:spPr>
          <a:xfrm>
            <a:off x="6248400" y="6477000"/>
            <a:ext cx="2895600" cy="307777"/>
          </a:xfrm>
          <a:prstGeom prst="rect">
            <a:avLst/>
          </a:prstGeom>
          <a:noFill/>
        </p:spPr>
        <p:txBody>
          <a:bodyPr wrap="square" rtlCol="0">
            <a:spAutoFit/>
          </a:bodyPr>
          <a:lstStyle/>
          <a:p>
            <a:pPr algn="r"/>
            <a:r>
              <a:rPr lang="en-US" sz="1400" b="1" dirty="0" smtClean="0">
                <a:effectLst>
                  <a:outerShdw blurRad="50800" dist="38100" dir="2700000">
                    <a:srgbClr val="000000">
                      <a:alpha val="43000"/>
                    </a:srgbClr>
                  </a:outerShdw>
                </a:effectLst>
              </a:rPr>
              <a:t>Photo Credit: Roger </a:t>
            </a:r>
            <a:r>
              <a:rPr lang="en-US" sz="1400" b="1" dirty="0" err="1" smtClean="0">
                <a:effectLst>
                  <a:outerShdw blurRad="50800" dist="38100" dir="2700000">
                    <a:srgbClr val="000000">
                      <a:alpha val="43000"/>
                    </a:srgbClr>
                  </a:outerShdw>
                </a:effectLst>
              </a:rPr>
              <a:t>Halbheer</a:t>
            </a:r>
            <a:endParaRPr lang="en-US" sz="1400" b="1" dirty="0">
              <a:effectLst>
                <a:outerShdw blurRad="50800" dist="38100" dir="2700000">
                  <a:srgbClr val="000000">
                    <a:alpha val="43000"/>
                  </a:srgbClr>
                </a:outerShdw>
              </a:effectLst>
            </a:endParaRPr>
          </a:p>
        </p:txBody>
      </p:sp>
      <p:grpSp>
        <p:nvGrpSpPr>
          <p:cNvPr id="2" name="Group 8"/>
          <p:cNvGrpSpPr/>
          <p:nvPr/>
        </p:nvGrpSpPr>
        <p:grpSpPr>
          <a:xfrm>
            <a:off x="152400" y="3697257"/>
            <a:ext cx="3810000" cy="2236163"/>
            <a:chOff x="152400" y="3697257"/>
            <a:chExt cx="3810000" cy="2236163"/>
          </a:xfrm>
        </p:grpSpPr>
        <p:sp>
          <p:nvSpPr>
            <p:cNvPr id="5" name="TextBox 4"/>
            <p:cNvSpPr txBox="1"/>
            <p:nvPr/>
          </p:nvSpPr>
          <p:spPr>
            <a:xfrm>
              <a:off x="152400" y="5410200"/>
              <a:ext cx="3810000" cy="523220"/>
            </a:xfrm>
            <a:prstGeom prst="rect">
              <a:avLst/>
            </a:prstGeom>
            <a:solidFill>
              <a:schemeClr val="tx1"/>
            </a:solidFill>
            <a:effectLst>
              <a:outerShdw blurRad="50800" dist="38100" dir="2700000">
                <a:srgbClr val="000000">
                  <a:alpha val="43000"/>
                </a:srgbClr>
              </a:outerShdw>
              <a:softEdge rad="101600"/>
            </a:effectLst>
          </p:spPr>
          <p:txBody>
            <a:bodyPr wrap="square" rtlCol="0">
              <a:spAutoFit/>
            </a:bodyPr>
            <a:lstStyle/>
            <a:p>
              <a:r>
                <a:rPr lang="en-US" sz="2800" dirty="0" smtClean="0">
                  <a:solidFill>
                    <a:srgbClr val="C00000"/>
                  </a:solidFill>
                  <a:effectLst>
                    <a:outerShdw blurRad="50800" dist="38100" dir="2700000">
                      <a:srgbClr val="000000">
                        <a:alpha val="43000"/>
                      </a:srgbClr>
                    </a:outerShdw>
                  </a:effectLst>
                </a:rPr>
                <a:t>Lack of memory safety</a:t>
              </a:r>
              <a:endParaRPr lang="en-US" sz="2800" dirty="0">
                <a:solidFill>
                  <a:srgbClr val="C00000"/>
                </a:solidFill>
                <a:effectLst>
                  <a:outerShdw blurRad="50800" dist="38100" dir="2700000">
                    <a:srgbClr val="000000">
                      <a:alpha val="43000"/>
                    </a:srgbClr>
                  </a:outerShdw>
                </a:effectLst>
              </a:endParaRPr>
            </a:p>
          </p:txBody>
        </p:sp>
        <p:sp>
          <p:nvSpPr>
            <p:cNvPr id="6" name="Up Arrow 5"/>
            <p:cNvSpPr/>
            <p:nvPr/>
          </p:nvSpPr>
          <p:spPr bwMode="auto">
            <a:xfrm rot="1040146">
              <a:off x="3423978" y="3697257"/>
              <a:ext cx="533400" cy="1752918"/>
            </a:xfrm>
            <a:prstGeom prst="upArrow">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457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2625" marR="0" lvl="1" indent="-223838" defTabSz="914400" rtl="0" eaLnBrk="0" fontAlgn="base" latinLnBrk="0" hangingPunct="0">
              <a:lnSpc>
                <a:spcPct val="100000"/>
              </a:lnSpc>
              <a:spcBef>
                <a:spcPct val="20000"/>
              </a:spcBef>
              <a:spcAft>
                <a:spcPct val="0"/>
              </a:spcAft>
              <a:buClrTx/>
              <a:buSzTx/>
              <a:buFont typeface="Arial" charset="0"/>
              <a:buNone/>
              <a:tabLst/>
              <a:defRPr/>
            </a:pPr>
            <a:endParaRPr lang="en-US" sz="2800" b="1" kern="0" dirty="0" smtClean="0">
              <a:latin typeface="+mn-lt"/>
            </a:endParaRPr>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Metadata Load/Store Instructions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387620" y="1314189"/>
            <a:ext cx="4128518"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t>
            </a:r>
            <a:r>
              <a:rPr lang="en-US" sz="2400" kern="0" dirty="0" err="1" smtClean="0">
                <a:solidFill>
                  <a:srgbClr val="0000FF"/>
                </a:solidFill>
                <a:cs typeface="Calibri"/>
              </a:rPr>
              <a:t>int</a:t>
            </a:r>
            <a:r>
              <a:rPr lang="en-US" sz="2400" kern="0" dirty="0" smtClean="0">
                <a:solidFill>
                  <a:srgbClr val="0000FF"/>
                </a:solidFill>
                <a:cs typeface="Calibri"/>
              </a:rPr>
              <a:t> *</a:t>
            </a:r>
            <a:r>
              <a:rPr lang="en-US" sz="2400" kern="0" dirty="0" err="1" smtClean="0">
                <a:solidFill>
                  <a:srgbClr val="0000FF"/>
                </a:solidFill>
                <a:cs typeface="Calibri"/>
              </a:rPr>
              <a:t>p</a:t>
            </a:r>
            <a:r>
              <a:rPr lang="en-US" sz="2400" kern="0" dirty="0" smtClean="0">
                <a:solidFill>
                  <a:srgbClr val="0000FF"/>
                </a:solidFill>
                <a:cs typeface="Calibri"/>
              </a:rPr>
              <a:t>, **</a:t>
            </a:r>
            <a:r>
              <a:rPr lang="en-US" sz="2400" kern="0" dirty="0" err="1" smtClean="0">
                <a:solidFill>
                  <a:srgbClr val="0000FF"/>
                </a:solidFill>
                <a:cs typeface="Calibri"/>
              </a:rPr>
              <a:t>q</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400" kern="0" dirty="0" smtClean="0">
              <a:solidFill>
                <a:srgbClr val="0000FF"/>
              </a:solidFill>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err="1" smtClean="0">
                <a:solidFill>
                  <a:srgbClr val="0000FF"/>
                </a:solidFill>
                <a:cs typeface="Calibri"/>
              </a:rPr>
              <a:t>p</a:t>
            </a:r>
            <a:r>
              <a:rPr lang="en-US" sz="2400" kern="0" dirty="0" smtClean="0">
                <a:solidFill>
                  <a:srgbClr val="0000FF"/>
                </a:solidFill>
                <a:cs typeface="Calibri"/>
              </a:rPr>
              <a:t> = *</a:t>
            </a:r>
            <a:r>
              <a:rPr lang="en-US" sz="2400" kern="0" dirty="0" err="1" smtClean="0">
                <a:solidFill>
                  <a:srgbClr val="0000FF"/>
                </a:solidFill>
                <a:cs typeface="Calibri"/>
              </a:rPr>
              <a:t>q</a:t>
            </a: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rgbClr val="0000FF"/>
              </a:solidFill>
              <a:effectLst/>
              <a:uLnTx/>
              <a:uFillTx/>
              <a:latin typeface="+mn-lt"/>
              <a:ea typeface="+mn-ea"/>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400" b="0" i="0" u="none" strike="noStrike" kern="0" cap="none" spc="0" normalizeH="0" baseline="0" noProof="0" dirty="0" smtClean="0">
              <a:ln>
                <a:noFill/>
              </a:ln>
              <a:solidFill>
                <a:srgbClr val="0000FF"/>
              </a:solidFill>
              <a:effectLst/>
              <a:uLnTx/>
              <a:uFillTx/>
              <a:latin typeface="+mn-lt"/>
              <a:ea typeface="+mn-ea"/>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dirty="0" smtClean="0">
                <a:solidFill>
                  <a:srgbClr val="0000FF"/>
                </a:solidFill>
                <a:cs typeface="Calibri"/>
              </a:rPr>
              <a:t>*</a:t>
            </a:r>
            <a:r>
              <a:rPr lang="en-US" sz="2400" kern="0" dirty="0" err="1" smtClean="0">
                <a:solidFill>
                  <a:srgbClr val="0000FF"/>
                </a:solidFill>
                <a:cs typeface="Calibri"/>
              </a:rPr>
              <a:t>q</a:t>
            </a:r>
            <a:r>
              <a:rPr lang="en-US" sz="2400" kern="0" dirty="0" smtClean="0">
                <a:solidFill>
                  <a:srgbClr val="0000FF"/>
                </a:solidFill>
                <a:cs typeface="Calibri"/>
              </a:rPr>
              <a:t> = </a:t>
            </a:r>
            <a:r>
              <a:rPr lang="en-US" sz="2400" kern="0" dirty="0" err="1" smtClean="0">
                <a:solidFill>
                  <a:srgbClr val="0000FF"/>
                </a:solidFill>
                <a:cs typeface="Calibri"/>
              </a:rPr>
              <a:t>p</a:t>
            </a:r>
            <a:endParaRPr kumimoji="0" lang="en-US" sz="2400" b="0" i="0" u="none" strike="noStrike" kern="0" cap="none" spc="0" normalizeH="0" baseline="0" noProof="0" dirty="0" smtClean="0">
              <a:ln>
                <a:noFill/>
              </a:ln>
              <a:solidFill>
                <a:srgbClr val="0000FF"/>
              </a:solidFill>
              <a:effectLst/>
              <a:uLnTx/>
              <a:uFillTx/>
              <a:latin typeface="+mn-lt"/>
              <a:ea typeface="+mn-ea"/>
              <a:cs typeface="Calibri"/>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7" name="Content Placeholder 2"/>
          <p:cNvSpPr txBox="1">
            <a:spLocks/>
          </p:cNvSpPr>
          <p:nvPr/>
        </p:nvSpPr>
        <p:spPr bwMode="auto">
          <a:xfrm>
            <a:off x="387620" y="2140002"/>
            <a:ext cx="4128518" cy="6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noProof="0" dirty="0" smtClean="0">
                <a:solidFill>
                  <a:srgbClr val="0000FF"/>
                </a:solidFill>
                <a:cs typeface="Calibri"/>
                <a:sym typeface="Wingdings"/>
              </a:rPr>
              <a:t> </a:t>
            </a:r>
            <a:r>
              <a:rPr lang="en-US" sz="2400" kern="0" noProof="0" dirty="0" err="1" smtClean="0">
                <a:solidFill>
                  <a:srgbClr val="0000FF"/>
                </a:solidFill>
                <a:cs typeface="Calibri"/>
                <a:sym typeface="Wingdings"/>
              </a:rPr>
              <a:t>p_metadata</a:t>
            </a:r>
            <a:r>
              <a:rPr lang="en-US" sz="2400" kern="0" noProof="0" dirty="0" smtClean="0">
                <a:solidFill>
                  <a:srgbClr val="0000FF"/>
                </a:solidFill>
                <a:cs typeface="Calibri"/>
                <a:sym typeface="Wingdings"/>
              </a:rPr>
              <a:t> = </a:t>
            </a:r>
            <a:r>
              <a:rPr lang="en-US" sz="2400" kern="0" noProof="0" dirty="0" err="1" smtClean="0">
                <a:solidFill>
                  <a:srgbClr val="0000FF"/>
                </a:solidFill>
                <a:cs typeface="Calibri"/>
                <a:sym typeface="Wingdings"/>
              </a:rPr>
              <a:t>table_lookup(q</a:t>
            </a:r>
            <a:r>
              <a:rPr lang="en-US" sz="2400" kern="0" noProof="0" dirty="0" smtClean="0">
                <a:solidFill>
                  <a:srgbClr val="0000FF"/>
                </a:solidFill>
                <a:cs typeface="Calibri"/>
                <a:sym typeface="Wingdings"/>
              </a:rPr>
              <a:t>);</a:t>
            </a:r>
            <a:endParaRPr kumimoji="0" lang="en-US" sz="24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sp>
        <p:nvSpPr>
          <p:cNvPr id="8" name="Content Placeholder 126"/>
          <p:cNvSpPr txBox="1">
            <a:spLocks/>
          </p:cNvSpPr>
          <p:nvPr/>
        </p:nvSpPr>
        <p:spPr bwMode="auto">
          <a:xfrm>
            <a:off x="387620" y="4841985"/>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rgbClr val="C01D1E"/>
                </a:solidFill>
              </a:rPr>
              <a:t>14 instructions for the metadata load</a:t>
            </a:r>
          </a:p>
        </p:txBody>
      </p:sp>
      <p:grpSp>
        <p:nvGrpSpPr>
          <p:cNvPr id="18" name="Group 17"/>
          <p:cNvGrpSpPr/>
          <p:nvPr/>
        </p:nvGrpSpPr>
        <p:grpSpPr>
          <a:xfrm>
            <a:off x="457200" y="2129963"/>
            <a:ext cx="8287912" cy="691156"/>
            <a:chOff x="457200" y="2129963"/>
            <a:chExt cx="8287912" cy="691156"/>
          </a:xfrm>
        </p:grpSpPr>
        <p:sp>
          <p:nvSpPr>
            <p:cNvPr id="9" name="Content Placeholder 126"/>
            <p:cNvSpPr txBox="1">
              <a:spLocks/>
            </p:cNvSpPr>
            <p:nvPr/>
          </p:nvSpPr>
          <p:spPr bwMode="auto">
            <a:xfrm>
              <a:off x="4516138" y="2195616"/>
              <a:ext cx="4228974" cy="625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err="1" smtClean="0">
                  <a:solidFill>
                    <a:schemeClr val="accent2"/>
                  </a:solidFill>
                </a:rPr>
                <a:t>Metaload</a:t>
              </a:r>
              <a:r>
                <a:rPr lang="en-US" sz="2400" kern="0" dirty="0" smtClean="0">
                  <a:solidFill>
                    <a:schemeClr val="accent2"/>
                  </a:solidFill>
                </a:rPr>
                <a:t>  %ymm0, </a:t>
              </a:r>
              <a:r>
                <a:rPr lang="en-US" sz="2400" kern="0" dirty="0" err="1" smtClean="0">
                  <a:solidFill>
                    <a:schemeClr val="accent2"/>
                  </a:solidFill>
                </a:rPr>
                <a:t>imm(%rax</a:t>
              </a:r>
              <a:r>
                <a:rPr lang="en-US" sz="2400" kern="0" dirty="0" smtClean="0">
                  <a:solidFill>
                    <a:schemeClr val="accent2"/>
                  </a:solidFill>
                </a:rPr>
                <a:t>) </a:t>
              </a:r>
            </a:p>
          </p:txBody>
        </p:sp>
        <p:grpSp>
          <p:nvGrpSpPr>
            <p:cNvPr id="6" name="Group 113"/>
            <p:cNvGrpSpPr/>
            <p:nvPr/>
          </p:nvGrpSpPr>
          <p:grpSpPr>
            <a:xfrm>
              <a:off x="457200" y="2129963"/>
              <a:ext cx="3786233" cy="526537"/>
              <a:chOff x="1447800" y="6096000"/>
              <a:chExt cx="228600" cy="304800"/>
            </a:xfrm>
          </p:grpSpPr>
          <p:cxnSp>
            <p:nvCxnSpPr>
              <p:cNvPr id="13" name="Straight Connector 12"/>
              <p:cNvCxnSpPr/>
              <p:nvPr/>
            </p:nvCxnSpPr>
            <p:spPr>
              <a:xfrm rot="16200000" flipH="1">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409700" y="6134100"/>
                <a:ext cx="304800" cy="22860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sp>
        <p:nvSpPr>
          <p:cNvPr id="16" name="Content Placeholder 126"/>
          <p:cNvSpPr txBox="1">
            <a:spLocks/>
          </p:cNvSpPr>
          <p:nvPr/>
        </p:nvSpPr>
        <p:spPr bwMode="auto">
          <a:xfrm>
            <a:off x="4243433" y="4374067"/>
            <a:ext cx="4537941" cy="20929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chemeClr val="accent2"/>
                </a:solidFill>
              </a:rPr>
              <a:t>Performs a  wide load/store</a:t>
            </a:r>
          </a:p>
          <a:p>
            <a:pPr marL="285750" indent="-284163" defTabSz="914400" fontAlgn="base">
              <a:spcBef>
                <a:spcPct val="20000"/>
              </a:spcBef>
              <a:spcAft>
                <a:spcPct val="0"/>
              </a:spcAft>
              <a:buSzPct val="120000"/>
              <a:defRPr/>
            </a:pPr>
            <a:r>
              <a:rPr lang="en-US" sz="2400" kern="0" dirty="0" smtClean="0">
                <a:solidFill>
                  <a:schemeClr val="accent2"/>
                </a:solidFill>
              </a:rPr>
              <a:t>Executes as two micro-ops </a:t>
            </a:r>
          </a:p>
          <a:p>
            <a:pPr marL="285750" indent="-284163" defTabSz="914400" fontAlgn="base">
              <a:spcBef>
                <a:spcPct val="20000"/>
              </a:spcBef>
              <a:spcAft>
                <a:spcPct val="0"/>
              </a:spcAft>
              <a:buSzPct val="120000"/>
              <a:defRPr/>
            </a:pPr>
            <a:r>
              <a:rPr lang="en-US" sz="2400" kern="0" dirty="0" smtClean="0">
                <a:solidFill>
                  <a:schemeClr val="accent2"/>
                </a:solidFill>
              </a:rPr>
              <a:t>	– address computation </a:t>
            </a:r>
          </a:p>
          <a:p>
            <a:pPr marL="285750" indent="-284163" defTabSz="914400" fontAlgn="base">
              <a:spcBef>
                <a:spcPct val="20000"/>
              </a:spcBef>
              <a:spcAft>
                <a:spcPct val="0"/>
              </a:spcAft>
              <a:buSzPct val="120000"/>
              <a:defRPr/>
            </a:pPr>
            <a:r>
              <a:rPr lang="en-US" sz="2400" kern="0" dirty="0" smtClean="0">
                <a:solidFill>
                  <a:schemeClr val="accent2"/>
                </a:solidFill>
              </a:rPr>
              <a:t>    -- wide load/store </a:t>
            </a:r>
            <a:r>
              <a:rPr lang="en-US" sz="2400" kern="0" dirty="0" err="1" smtClean="0">
                <a:solidFill>
                  <a:schemeClr val="accent2"/>
                </a:solidFill>
              </a:rPr>
              <a:t>uop</a:t>
            </a:r>
            <a:endParaRPr lang="en-US" sz="2400" kern="0" dirty="0" smtClean="0">
              <a:solidFill>
                <a:schemeClr val="accent2"/>
              </a:solidFill>
            </a:endParaRPr>
          </a:p>
          <a:p>
            <a:pPr marL="285750" indent="-284163" defTabSz="914400" fontAlgn="base">
              <a:spcBef>
                <a:spcPct val="20000"/>
              </a:spcBef>
              <a:spcAft>
                <a:spcPct val="0"/>
              </a:spcAft>
              <a:buSzPct val="120000"/>
              <a:defRPr/>
            </a:pPr>
            <a:r>
              <a:rPr lang="en-US" sz="2400" kern="0" dirty="0" smtClean="0">
                <a:solidFill>
                  <a:schemeClr val="accent2"/>
                </a:solidFill>
              </a:rPr>
              <a:t>Shadow space for the metadata</a:t>
            </a:r>
          </a:p>
        </p:txBody>
      </p:sp>
      <p:sp>
        <p:nvSpPr>
          <p:cNvPr id="17" name="Content Placeholder 2"/>
          <p:cNvSpPr txBox="1">
            <a:spLocks/>
          </p:cNvSpPr>
          <p:nvPr/>
        </p:nvSpPr>
        <p:spPr bwMode="auto">
          <a:xfrm>
            <a:off x="304800" y="3703422"/>
            <a:ext cx="4128518" cy="6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400" kern="0" noProof="0" dirty="0" smtClean="0">
                <a:solidFill>
                  <a:srgbClr val="0000FF"/>
                </a:solidFill>
                <a:cs typeface="Calibri"/>
                <a:sym typeface="Wingdings"/>
              </a:rPr>
              <a:t> </a:t>
            </a:r>
            <a:r>
              <a:rPr lang="en-US" sz="2400" kern="0" noProof="0" dirty="0" err="1" smtClean="0">
                <a:solidFill>
                  <a:srgbClr val="0000FF"/>
                </a:solidFill>
                <a:cs typeface="Calibri"/>
                <a:sym typeface="Wingdings"/>
              </a:rPr>
              <a:t>table_lookup(q</a:t>
            </a:r>
            <a:r>
              <a:rPr lang="en-US" sz="2400" kern="0" noProof="0" dirty="0" smtClean="0">
                <a:solidFill>
                  <a:srgbClr val="0000FF"/>
                </a:solidFill>
                <a:cs typeface="Calibri"/>
                <a:sym typeface="Wingdings"/>
              </a:rPr>
              <a:t>) = </a:t>
            </a:r>
            <a:r>
              <a:rPr lang="en-US" sz="2400" kern="0" noProof="0" dirty="0" err="1" smtClean="0">
                <a:solidFill>
                  <a:srgbClr val="0000FF"/>
                </a:solidFill>
                <a:cs typeface="Calibri"/>
                <a:sym typeface="Wingdings"/>
              </a:rPr>
              <a:t>p</a:t>
            </a:r>
            <a:r>
              <a:rPr lang="en-US" sz="2400" kern="0" dirty="0" smtClean="0">
                <a:solidFill>
                  <a:srgbClr val="0000FF"/>
                </a:solidFill>
                <a:cs typeface="Calibri"/>
                <a:sym typeface="Wingdings"/>
              </a:rPr>
              <a:t>_metadata</a:t>
            </a:r>
            <a:endParaRPr kumimoji="0" lang="en-US" sz="24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rgbClr val="0000FF"/>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a:sym typeface="Wingdings"/>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kumimoji="0" lang="en-US" sz="2000" b="0" i="0" u="none" strike="noStrike" kern="0" cap="none" spc="0" normalizeH="0" baseline="0" noProof="0" dirty="0" err="1" smtClean="0">
              <a:ln>
                <a:noFill/>
              </a:ln>
              <a:solidFill>
                <a:schemeClr val="tx1"/>
              </a:solidFill>
              <a:effectLst/>
              <a:uLnTx/>
              <a:uFillTx/>
              <a:latin typeface="+mn-lt"/>
              <a:ea typeface="+mn-ea"/>
              <a:cs typeface="Calibri"/>
              <a:sym typeface="Wingdings"/>
            </a:endParaRPr>
          </a:p>
        </p:txBody>
      </p:sp>
      <p:grpSp>
        <p:nvGrpSpPr>
          <p:cNvPr id="22" name="Group 21"/>
          <p:cNvGrpSpPr/>
          <p:nvPr/>
        </p:nvGrpSpPr>
        <p:grpSpPr>
          <a:xfrm>
            <a:off x="387620" y="3688485"/>
            <a:ext cx="8393754" cy="625503"/>
            <a:chOff x="387620" y="3688485"/>
            <a:chExt cx="8393754" cy="625503"/>
          </a:xfrm>
        </p:grpSpPr>
        <p:sp>
          <p:nvSpPr>
            <p:cNvPr id="19" name="Content Placeholder 126"/>
            <p:cNvSpPr txBox="1">
              <a:spLocks/>
            </p:cNvSpPr>
            <p:nvPr/>
          </p:nvSpPr>
          <p:spPr bwMode="auto">
            <a:xfrm>
              <a:off x="4516138" y="3688485"/>
              <a:ext cx="4265236" cy="625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err="1" smtClean="0">
                  <a:solidFill>
                    <a:schemeClr val="accent2"/>
                  </a:solidFill>
                </a:rPr>
                <a:t>Metastore</a:t>
              </a:r>
              <a:r>
                <a:rPr lang="en-US" sz="2400" kern="0" dirty="0" smtClean="0">
                  <a:solidFill>
                    <a:schemeClr val="accent2"/>
                  </a:solidFill>
                </a:rPr>
                <a:t>  </a:t>
              </a:r>
              <a:r>
                <a:rPr lang="en-US" sz="2400" kern="0" dirty="0" err="1" smtClean="0">
                  <a:solidFill>
                    <a:schemeClr val="accent2"/>
                  </a:solidFill>
                </a:rPr>
                <a:t>imm(%rax</a:t>
              </a:r>
              <a:r>
                <a:rPr lang="en-US" sz="2400" kern="0" dirty="0" smtClean="0">
                  <a:solidFill>
                    <a:schemeClr val="accent2"/>
                  </a:solidFill>
                </a:rPr>
                <a:t>), %ymm0 </a:t>
              </a:r>
            </a:p>
          </p:txBody>
        </p:sp>
        <p:cxnSp>
          <p:nvCxnSpPr>
            <p:cNvPr id="20" name="Straight Connector 19"/>
            <p:cNvCxnSpPr/>
            <p:nvPr/>
          </p:nvCxnSpPr>
          <p:spPr>
            <a:xfrm rot="16200000" flipH="1">
              <a:off x="2017468" y="2157603"/>
              <a:ext cx="526537" cy="3786233"/>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017468" y="2157603"/>
              <a:ext cx="526537" cy="3786233"/>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Content Placeholder 126"/>
          <p:cNvSpPr txBox="1">
            <a:spLocks/>
          </p:cNvSpPr>
          <p:nvPr/>
        </p:nvSpPr>
        <p:spPr bwMode="auto">
          <a:xfrm>
            <a:off x="375366" y="5746929"/>
            <a:ext cx="3823438" cy="531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4163" defTabSz="914400" fontAlgn="base">
              <a:spcBef>
                <a:spcPct val="20000"/>
              </a:spcBef>
              <a:spcAft>
                <a:spcPct val="0"/>
              </a:spcAft>
              <a:buSzPct val="120000"/>
              <a:defRPr/>
            </a:pPr>
            <a:r>
              <a:rPr lang="en-US" sz="2400" kern="0" dirty="0" smtClean="0">
                <a:solidFill>
                  <a:srgbClr val="C01D1E"/>
                </a:solidFill>
              </a:rPr>
              <a:t>16 instructions for the metadata store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7"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See Papers For ….</a:t>
            </a:r>
            <a:endParaRPr lang="en-US" sz="3600" dirty="0"/>
          </a:p>
        </p:txBody>
      </p:sp>
      <p:sp>
        <p:nvSpPr>
          <p:cNvPr id="3" name="Content Placeholder 2"/>
          <p:cNvSpPr>
            <a:spLocks noGrp="1"/>
          </p:cNvSpPr>
          <p:nvPr>
            <p:ph idx="1"/>
          </p:nvPr>
        </p:nvSpPr>
        <p:spPr/>
        <p:txBody>
          <a:bodyPr>
            <a:normAutofit/>
          </a:bodyPr>
          <a:lstStyle/>
          <a:p>
            <a:r>
              <a:rPr lang="en-US" sz="2400" dirty="0" smtClean="0"/>
              <a:t>Compiler transformation to use wide metadata</a:t>
            </a:r>
          </a:p>
          <a:p>
            <a:r>
              <a:rPr lang="en-US" sz="2400" dirty="0" smtClean="0"/>
              <a:t>Metadata organization</a:t>
            </a:r>
          </a:p>
          <a:p>
            <a:r>
              <a:rPr lang="en-US" sz="2400" dirty="0" smtClean="0"/>
              <a:t>Check elimination effectiveness</a:t>
            </a:r>
          </a:p>
          <a:p>
            <a:r>
              <a:rPr lang="en-US" sz="2400" dirty="0" smtClean="0"/>
              <a:t>Effectiveness in detecting errors</a:t>
            </a:r>
          </a:p>
          <a:p>
            <a:r>
              <a:rPr lang="en-US" sz="2400" dirty="0" smtClean="0"/>
              <a:t>Narrow mode instructions</a:t>
            </a:r>
          </a:p>
          <a:p>
            <a:r>
              <a:rPr lang="en-US" sz="2400" dirty="0" smtClean="0"/>
              <a:t>Comparison of related work</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6738"/>
            <a:ext cx="7772400" cy="1470025"/>
          </a:xfrm>
        </p:spPr>
        <p:txBody>
          <a:bodyPr>
            <a:normAutofit/>
          </a:bodyPr>
          <a:lstStyle/>
          <a:p>
            <a:r>
              <a:rPr lang="en-US" sz="3600" dirty="0" smtClean="0"/>
              <a:t>Evaluation</a:t>
            </a:r>
            <a:endParaRPr lang="en-US" sz="3600" dirty="0"/>
          </a:p>
        </p:txBody>
      </p:sp>
      <p:sp>
        <p:nvSpPr>
          <p:cNvPr id="10" name="Rectangle 9"/>
          <p:cNvSpPr/>
          <p:nvPr/>
        </p:nvSpPr>
        <p:spPr>
          <a:xfrm>
            <a:off x="4572000" y="1529310"/>
            <a:ext cx="2132803" cy="245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Three questions</a:t>
            </a:r>
          </a:p>
          <a:p>
            <a:pPr lvl="1"/>
            <a:r>
              <a:rPr lang="en-US" dirty="0" smtClean="0"/>
              <a:t>Effective in detecting errors?</a:t>
            </a:r>
          </a:p>
          <a:p>
            <a:pPr lvl="1"/>
            <a:r>
              <a:rPr lang="en-US" dirty="0" smtClean="0"/>
              <a:t>Compatible with existing C code?</a:t>
            </a:r>
          </a:p>
          <a:p>
            <a:pPr lvl="1"/>
            <a:r>
              <a:rPr lang="en-US" dirty="0" smtClean="0"/>
              <a:t>Reasonable overheads?</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dirty="0" smtClean="0"/>
              <a:t>Memory Safety Violation Detection</a:t>
            </a:r>
            <a:endParaRPr lang="en-US" dirty="0"/>
          </a:p>
        </p:txBody>
      </p:sp>
      <p:sp>
        <p:nvSpPr>
          <p:cNvPr id="3" name="Content Placeholder 2"/>
          <p:cNvSpPr>
            <a:spLocks noGrp="1"/>
          </p:cNvSpPr>
          <p:nvPr>
            <p:ph idx="1"/>
          </p:nvPr>
        </p:nvSpPr>
        <p:spPr>
          <a:xfrm>
            <a:off x="457200" y="1143000"/>
            <a:ext cx="8229600" cy="3546180"/>
          </a:xfrm>
        </p:spPr>
        <p:txBody>
          <a:bodyPr>
            <a:noAutofit/>
          </a:bodyPr>
          <a:lstStyle/>
          <a:p>
            <a:r>
              <a:rPr lang="en-US" sz="2000" dirty="0" smtClean="0"/>
              <a:t>Effective in detecting errors?</a:t>
            </a:r>
          </a:p>
          <a:p>
            <a:pPr lvl="1"/>
            <a:r>
              <a:rPr lang="en-US" sz="2000" dirty="0" smtClean="0"/>
              <a:t>NIST Juliet Suite – 50K memory safety errors</a:t>
            </a:r>
          </a:p>
          <a:p>
            <a:pPr lvl="1"/>
            <a:r>
              <a:rPr lang="en-US" sz="2000" dirty="0" smtClean="0"/>
              <a:t>Synthetic attacks [Wilander et al]</a:t>
            </a:r>
          </a:p>
          <a:p>
            <a:pPr lvl="1"/>
            <a:r>
              <a:rPr lang="en-US" sz="2000" dirty="0" smtClean="0"/>
              <a:t>Bugbench [Lu05]: overflows from real applications</a:t>
            </a:r>
          </a:p>
          <a:p>
            <a:pPr lvl="1">
              <a:buNone/>
            </a:pPr>
            <a:endParaRPr lang="en-US" sz="2000" dirty="0" smtClean="0"/>
          </a:p>
          <a:p>
            <a:pPr lvl="1">
              <a:buNone/>
            </a:pPr>
            <a:endParaRPr lang="en-US" sz="2000" dirty="0" smtClean="0"/>
          </a:p>
          <a:p>
            <a:pPr lvl="2"/>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2"/>
            <a:endParaRPr lang="en-US" sz="2000" dirty="0" smtClean="0"/>
          </a:p>
          <a:p>
            <a:pPr marL="227013" lvl="1" indent="-227013">
              <a:buSzPct val="100000"/>
            </a:pPr>
            <a:r>
              <a:rPr lang="en-US" sz="2000" dirty="0" smtClean="0"/>
              <a:t>Found unknown new bugs </a:t>
            </a:r>
          </a:p>
          <a:p>
            <a:pPr marL="688976" lvl="2">
              <a:buSzPct val="100000"/>
            </a:pPr>
            <a:r>
              <a:rPr lang="en-US" sz="2000" dirty="0" smtClean="0"/>
              <a:t>H.264, Parser, </a:t>
            </a:r>
            <a:r>
              <a:rPr lang="en-US" sz="2000" dirty="0" err="1" smtClean="0"/>
              <a:t>Twolf</a:t>
            </a:r>
            <a:r>
              <a:rPr lang="en-US" sz="2000" dirty="0" smtClean="0"/>
              <a:t> , Em3d, Go, </a:t>
            </a:r>
            <a:r>
              <a:rPr lang="en-US" sz="2000" dirty="0" err="1" smtClean="0"/>
              <a:t>Nullhttpd</a:t>
            </a:r>
            <a:r>
              <a:rPr lang="en-US" sz="2000" dirty="0" smtClean="0"/>
              <a:t>, Wu-</a:t>
            </a:r>
            <a:r>
              <a:rPr lang="en-US" sz="2000" dirty="0" err="1" smtClean="0"/>
              <a:t>ftpd</a:t>
            </a:r>
            <a:r>
              <a:rPr lang="en-US" sz="2000" dirty="0" smtClean="0"/>
              <a:t>, ..   </a:t>
            </a:r>
          </a:p>
          <a:p>
            <a:endParaRPr lang="en-US" sz="2000" dirty="0" smtClean="0"/>
          </a:p>
        </p:txBody>
      </p:sp>
      <p:graphicFrame>
        <p:nvGraphicFramePr>
          <p:cNvPr id="6" name="Table 5"/>
          <p:cNvGraphicFramePr>
            <a:graphicFrameLocks noGrp="1"/>
          </p:cNvGraphicFramePr>
          <p:nvPr/>
        </p:nvGraphicFramePr>
        <p:xfrm>
          <a:off x="1066801" y="3139440"/>
          <a:ext cx="6629400" cy="2042160"/>
        </p:xfrm>
        <a:graphic>
          <a:graphicData uri="http://schemas.openxmlformats.org/drawingml/2006/table">
            <a:tbl>
              <a:tblPr firstRow="1" bandRow="1">
                <a:tableStyleId>{5C22544A-7EE6-4342-B048-85BDC9FD1C3A}</a:tableStyleId>
              </a:tblPr>
              <a:tblGrid>
                <a:gridCol w="1676399"/>
                <a:gridCol w="2286000"/>
                <a:gridCol w="1295400"/>
                <a:gridCol w="1371601"/>
              </a:tblGrid>
              <a:tr h="370840">
                <a:tc>
                  <a:txBody>
                    <a:bodyPr/>
                    <a:lstStyle/>
                    <a:p>
                      <a:r>
                        <a:rPr lang="en-US" sz="2000" dirty="0" smtClean="0">
                          <a:solidFill>
                            <a:schemeClr val="tx1"/>
                          </a:solidFill>
                        </a:rPr>
                        <a:t>Benchmark</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rPr>
                        <a:t>SoftBoundCETS</a:t>
                      </a:r>
                      <a:endParaRPr lang="en-US" sz="20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rPr>
                        <a:t>Mudflap</a:t>
                      </a:r>
                      <a:endParaRPr lang="en-US" sz="20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rPr>
                        <a:t>Valgrind</a:t>
                      </a:r>
                      <a:endParaRPr lang="en-US" sz="2000" dirty="0" smtClean="0">
                        <a:solidFill>
                          <a:schemeClr val="tx1"/>
                        </a:solidFill>
                      </a:endParaRPr>
                    </a:p>
                  </a:txBody>
                  <a:tcPr/>
                </a:tc>
              </a:tr>
              <a:tr h="370840">
                <a:tc>
                  <a:txBody>
                    <a:bodyPr/>
                    <a:lstStyle/>
                    <a:p>
                      <a:r>
                        <a:rPr lang="en-US" sz="2100" dirty="0" smtClean="0"/>
                        <a:t>Go</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No</a:t>
                      </a:r>
                      <a:endParaRPr lang="en-US" sz="2100" dirty="0"/>
                    </a:p>
                  </a:txBody>
                  <a:tcPr/>
                </a:tc>
                <a:tc>
                  <a:txBody>
                    <a:bodyPr/>
                    <a:lstStyle/>
                    <a:p>
                      <a:pPr algn="ctr"/>
                      <a:r>
                        <a:rPr lang="en-US" sz="2100" dirty="0" smtClean="0"/>
                        <a:t>No</a:t>
                      </a:r>
                      <a:endParaRPr lang="en-US" sz="2100" dirty="0"/>
                    </a:p>
                  </a:txBody>
                  <a:tcPr/>
                </a:tc>
              </a:tr>
              <a:tr h="370840">
                <a:tc>
                  <a:txBody>
                    <a:bodyPr/>
                    <a:lstStyle/>
                    <a:p>
                      <a:r>
                        <a:rPr lang="en-US" sz="2100" dirty="0" smtClean="0"/>
                        <a:t>Compress</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Yes</a:t>
                      </a:r>
                      <a:endParaRPr lang="en-US" sz="2100" dirty="0"/>
                    </a:p>
                  </a:txBody>
                  <a:tcPr/>
                </a:tc>
              </a:tr>
              <a:tr h="370840">
                <a:tc>
                  <a:txBody>
                    <a:bodyPr/>
                    <a:lstStyle/>
                    <a:p>
                      <a:r>
                        <a:rPr lang="en-US" sz="2100" dirty="0" smtClean="0"/>
                        <a:t>Polymorph</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No</a:t>
                      </a:r>
                      <a:endParaRPr lang="en-US" sz="2100" dirty="0"/>
                    </a:p>
                  </a:txBody>
                  <a:tcPr/>
                </a:tc>
              </a:tr>
              <a:tr h="370840">
                <a:tc>
                  <a:txBody>
                    <a:bodyPr/>
                    <a:lstStyle/>
                    <a:p>
                      <a:r>
                        <a:rPr lang="en-US" sz="2100" dirty="0" err="1" smtClean="0"/>
                        <a:t>Gzip</a:t>
                      </a:r>
                      <a:endParaRPr lang="en-US" sz="2100" dirty="0"/>
                    </a:p>
                  </a:txBody>
                  <a:tcPr/>
                </a:tc>
                <a:tc>
                  <a:txBody>
                    <a:bodyPr/>
                    <a:lstStyle/>
                    <a:p>
                      <a:pPr algn="ctr"/>
                      <a:r>
                        <a:rPr lang="en-US" sz="2100" dirty="0" smtClean="0"/>
                        <a:t>Yes</a:t>
                      </a:r>
                      <a:endParaRPr lang="en-US" sz="2100" dirty="0"/>
                    </a:p>
                  </a:txBody>
                  <a:tcPr/>
                </a:tc>
                <a:tc>
                  <a:txBody>
                    <a:bodyPr/>
                    <a:lstStyle/>
                    <a:p>
                      <a:pPr algn="ctr"/>
                      <a:r>
                        <a:rPr lang="en-US" sz="2100" dirty="0" smtClean="0"/>
                        <a:t>Yes </a:t>
                      </a:r>
                      <a:endParaRPr lang="en-US" sz="2100" dirty="0"/>
                    </a:p>
                  </a:txBody>
                  <a:tcPr/>
                </a:tc>
                <a:tc>
                  <a:txBody>
                    <a:bodyPr/>
                    <a:lstStyle/>
                    <a:p>
                      <a:pPr algn="ctr"/>
                      <a:r>
                        <a:rPr lang="en-US" sz="2100" dirty="0" smtClean="0"/>
                        <a:t>Yes</a:t>
                      </a:r>
                      <a:endParaRPr lang="en-US" sz="2100" dirty="0"/>
                    </a:p>
                  </a:txBody>
                  <a:tcPr/>
                </a:tc>
              </a:tr>
            </a:tbl>
          </a:graphicData>
        </a:graphic>
      </p:graphicFrame>
      <p:grpSp>
        <p:nvGrpSpPr>
          <p:cNvPr id="4" name="Group 9"/>
          <p:cNvGrpSpPr/>
          <p:nvPr/>
        </p:nvGrpSpPr>
        <p:grpSpPr>
          <a:xfrm>
            <a:off x="5334000" y="3429000"/>
            <a:ext cx="2019300" cy="1447800"/>
            <a:chOff x="4953000" y="3200400"/>
            <a:chExt cx="2019300" cy="1447800"/>
          </a:xfrm>
        </p:grpSpPr>
        <p:sp>
          <p:nvSpPr>
            <p:cNvPr id="7" name="Oval 6"/>
            <p:cNvSpPr/>
            <p:nvPr/>
          </p:nvSpPr>
          <p:spPr bwMode="auto">
            <a:xfrm>
              <a:off x="6400800" y="3200400"/>
              <a:ext cx="571500" cy="6096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8" name="Oval 7"/>
            <p:cNvSpPr/>
            <p:nvPr/>
          </p:nvSpPr>
          <p:spPr bwMode="auto">
            <a:xfrm>
              <a:off x="6400800" y="4038600"/>
              <a:ext cx="571500" cy="6096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9" name="Oval 8"/>
            <p:cNvSpPr/>
            <p:nvPr/>
          </p:nvSpPr>
          <p:spPr bwMode="auto">
            <a:xfrm>
              <a:off x="4953000" y="3200400"/>
              <a:ext cx="571500" cy="609600"/>
            </a:xfrm>
            <a:prstGeom prst="ellipse">
              <a:avLst/>
            </a:prstGeom>
            <a:noFill/>
            <a:ln w="92075">
              <a:solidFill>
                <a:srgbClr val="FF0000"/>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sp>
        <p:nvSpPr>
          <p:cNvPr id="11" name="Rounded Rectangle 10"/>
          <p:cNvSpPr/>
          <p:nvPr/>
        </p:nvSpPr>
        <p:spPr bwMode="auto">
          <a:xfrm>
            <a:off x="2743200" y="3124200"/>
            <a:ext cx="2209800" cy="2209800"/>
          </a:xfrm>
          <a:prstGeom prst="roundRect">
            <a:avLst/>
          </a:prstGeom>
          <a:noFill/>
          <a:ln w="95250" cap="flat" cmpd="sng" algn="ctr">
            <a:solidFill>
              <a:srgbClr val="006819"/>
            </a:solidFill>
            <a:prstDash val="solid"/>
            <a:round/>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14" name="Rounded Rectangle 13"/>
          <p:cNvSpPr/>
          <p:nvPr/>
        </p:nvSpPr>
        <p:spPr bwMode="auto">
          <a:xfrm>
            <a:off x="381000" y="5334000"/>
            <a:ext cx="8382000" cy="914400"/>
          </a:xfrm>
          <a:prstGeom prst="roundRect">
            <a:avLst/>
          </a:prstGeom>
          <a:noFill/>
          <a:ln w="95250" cap="flat" cmpd="sng" algn="ctr">
            <a:solidFill>
              <a:srgbClr val="006819"/>
            </a:solidFill>
            <a:prstDash val="solid"/>
            <a:round/>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Source Compatibility Experiments </a:t>
            </a:r>
            <a:endParaRPr lang="en-US" sz="3600" dirty="0"/>
          </a:p>
        </p:txBody>
      </p:sp>
      <p:sp>
        <p:nvSpPr>
          <p:cNvPr id="3" name="Content Placeholder 2"/>
          <p:cNvSpPr>
            <a:spLocks noGrp="1"/>
          </p:cNvSpPr>
          <p:nvPr>
            <p:ph idx="1"/>
          </p:nvPr>
        </p:nvSpPr>
        <p:spPr>
          <a:xfrm>
            <a:off x="457200" y="1378435"/>
            <a:ext cx="8382000" cy="4724400"/>
          </a:xfrm>
        </p:spPr>
        <p:txBody>
          <a:bodyPr>
            <a:normAutofit lnSpcReduction="10000"/>
          </a:bodyPr>
          <a:lstStyle/>
          <a:p>
            <a:r>
              <a:rPr lang="en-US" dirty="0" smtClean="0"/>
              <a:t>Compatible with existing C code?</a:t>
            </a:r>
          </a:p>
          <a:p>
            <a:endParaRPr lang="en-US" dirty="0" smtClean="0"/>
          </a:p>
          <a:p>
            <a:r>
              <a:rPr lang="en-US" dirty="0" smtClean="0"/>
              <a:t>Approximately one million lines of code total</a:t>
            </a:r>
          </a:p>
          <a:p>
            <a:pPr lvl="1"/>
            <a:r>
              <a:rPr lang="en-US" dirty="0" smtClean="0"/>
              <a:t>35 benchmarks from Spec, Olden</a:t>
            </a:r>
          </a:p>
          <a:p>
            <a:pPr lvl="1"/>
            <a:r>
              <a:rPr lang="en-US" dirty="0" err="1" smtClean="0"/>
              <a:t>BugBench</a:t>
            </a:r>
            <a:r>
              <a:rPr lang="en-US" dirty="0" smtClean="0"/>
              <a:t>, GNU core </a:t>
            </a:r>
            <a:r>
              <a:rPr lang="en-US" dirty="0" err="1" smtClean="0"/>
              <a:t>utils</a:t>
            </a:r>
            <a:r>
              <a:rPr lang="en-US" dirty="0" smtClean="0"/>
              <a:t>, Tar, Flex, …</a:t>
            </a:r>
          </a:p>
          <a:p>
            <a:pPr lvl="1"/>
            <a:r>
              <a:rPr lang="en-US" dirty="0" smtClean="0"/>
              <a:t>Multithreaded HTTP Server with CGI support</a:t>
            </a:r>
          </a:p>
          <a:p>
            <a:pPr lvl="1"/>
            <a:r>
              <a:rPr lang="en-US" dirty="0" smtClean="0"/>
              <a:t>FTP server</a:t>
            </a:r>
          </a:p>
          <a:p>
            <a:r>
              <a:rPr lang="en-US" dirty="0" smtClean="0"/>
              <a:t>Separate compilation supported</a:t>
            </a:r>
          </a:p>
          <a:p>
            <a:pPr lvl="1"/>
            <a:r>
              <a:rPr lang="en-US" dirty="0" smtClean="0"/>
              <a:t>Creation of safe libraries possible</a:t>
            </a:r>
          </a:p>
          <a:p>
            <a:pPr lvl="1"/>
            <a:endParaRPr lang="en-US" dirty="0" smtClean="0"/>
          </a:p>
          <a:p>
            <a:pPr lvl="1"/>
            <a:endParaRPr lang="en-US" dirty="0" smtClean="0"/>
          </a:p>
          <a:p>
            <a:pPr lvl="1" algn="ctr">
              <a:buNone/>
            </a:pPr>
            <a:endParaRPr lang="en-US" b="1" dirty="0" smtClean="0">
              <a:solidFill>
                <a:srgbClr val="00B0F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Evaluation – Performance Overheads</a:t>
            </a:r>
            <a:endParaRPr lang="en-US" sz="3600" dirty="0"/>
          </a:p>
        </p:txBody>
      </p:sp>
      <p:graphicFrame>
        <p:nvGraphicFramePr>
          <p:cNvPr id="4" name="Content Placeholder 3"/>
          <p:cNvGraphicFramePr>
            <a:graphicFrameLocks noGrp="1"/>
          </p:cNvGraphicFramePr>
          <p:nvPr>
            <p:ph idx="1"/>
          </p:nvPr>
        </p:nvGraphicFramePr>
        <p:xfrm>
          <a:off x="457200" y="1143000"/>
          <a:ext cx="8229600" cy="419524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9"/>
          <p:cNvSpPr txBox="1">
            <a:spLocks/>
          </p:cNvSpPr>
          <p:nvPr/>
        </p:nvSpPr>
        <p:spPr bwMode="auto">
          <a:xfrm>
            <a:off x="457200" y="4977438"/>
            <a:ext cx="8458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Timing simulations of wide-issue out-of-order x86 core</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8" name="Group 7"/>
          <p:cNvGrpSpPr/>
          <p:nvPr/>
        </p:nvGrpSpPr>
        <p:grpSpPr>
          <a:xfrm>
            <a:off x="5830783" y="1993087"/>
            <a:ext cx="2306277" cy="1762788"/>
            <a:chOff x="5830783" y="1993087"/>
            <a:chExt cx="2306277" cy="1762788"/>
          </a:xfrm>
        </p:grpSpPr>
        <p:sp>
          <p:nvSpPr>
            <p:cNvPr id="6" name="Freeform 5"/>
            <p:cNvSpPr/>
            <p:nvPr/>
          </p:nvSpPr>
          <p:spPr bwMode="auto">
            <a:xfrm>
              <a:off x="6953657" y="2454752"/>
              <a:ext cx="1183403" cy="1301123"/>
            </a:xfrm>
            <a:custGeom>
              <a:avLst/>
              <a:gdLst>
                <a:gd name="connsiteX0" fmla="*/ 0 w 805400"/>
                <a:gd name="connsiteY0" fmla="*/ 0 h 1301123"/>
                <a:gd name="connsiteX1" fmla="*/ 619539 w 805400"/>
                <a:gd name="connsiteY1" fmla="*/ 449197 h 1301123"/>
                <a:gd name="connsiteX2" fmla="*/ 805400 w 805400"/>
                <a:gd name="connsiteY2" fmla="*/ 1301123 h 1301123"/>
              </a:gdLst>
              <a:ahLst/>
              <a:cxnLst>
                <a:cxn ang="0">
                  <a:pos x="connsiteX0" y="connsiteY0"/>
                </a:cxn>
                <a:cxn ang="0">
                  <a:pos x="connsiteX1" y="connsiteY1"/>
                </a:cxn>
                <a:cxn ang="0">
                  <a:pos x="connsiteX2" y="connsiteY2"/>
                </a:cxn>
              </a:cxnLst>
              <a:rect l="l" t="t" r="r" b="b"/>
              <a:pathLst>
                <a:path w="805400" h="1301123">
                  <a:moveTo>
                    <a:pt x="0" y="0"/>
                  </a:moveTo>
                  <a:cubicBezTo>
                    <a:pt x="242653" y="116171"/>
                    <a:pt x="485306" y="232343"/>
                    <a:pt x="619539" y="449197"/>
                  </a:cubicBezTo>
                  <a:cubicBezTo>
                    <a:pt x="753772" y="666051"/>
                    <a:pt x="805400" y="1301123"/>
                    <a:pt x="805400" y="1301123"/>
                  </a:cubicBezTo>
                </a:path>
              </a:pathLst>
            </a:cu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5830783" y="1993087"/>
              <a:ext cx="1122874" cy="923330"/>
            </a:xfrm>
            <a:prstGeom prst="rect">
              <a:avLst/>
            </a:prstGeom>
            <a:noFill/>
          </p:spPr>
          <p:txBody>
            <a:bodyPr wrap="none" rtlCol="0">
              <a:spAutoFit/>
            </a:bodyPr>
            <a:lstStyle/>
            <a:p>
              <a:r>
                <a:rPr lang="en-US" dirty="0" smtClean="0"/>
                <a:t>Average</a:t>
              </a:r>
            </a:p>
            <a:p>
              <a:r>
                <a:rPr lang="en-US" dirty="0" smtClean="0"/>
                <a:t> overhead </a:t>
              </a:r>
            </a:p>
            <a:p>
              <a:r>
                <a:rPr lang="en-US" dirty="0" smtClean="0"/>
                <a:t>of </a:t>
              </a:r>
              <a:r>
                <a:rPr lang="en-US" b="1" dirty="0" smtClean="0"/>
                <a:t>29</a:t>
              </a:r>
              <a:r>
                <a:rPr lang="en-US" dirty="0" smtClean="0"/>
                <a:t>%</a:t>
              </a:r>
              <a:endParaRPr lang="en-US" dirty="0"/>
            </a:p>
          </p:txBody>
        </p:sp>
      </p:grpSp>
      <p:sp>
        <p:nvSpPr>
          <p:cNvPr id="9" name="Content Placeholder 9"/>
          <p:cNvSpPr txBox="1">
            <a:spLocks/>
          </p:cNvSpPr>
          <p:nvPr/>
        </p:nvSpPr>
        <p:spPr bwMode="auto">
          <a:xfrm>
            <a:off x="486705" y="5512178"/>
            <a:ext cx="8458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Average performance overhead:</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1" i="0" u="none" strike="noStrike" kern="0" cap="none" spc="0" normalizeH="0" noProof="0" dirty="0" smtClean="0">
                <a:ln>
                  <a:noFill/>
                </a:ln>
                <a:solidFill>
                  <a:schemeClr val="tx1"/>
                </a:solidFill>
                <a:effectLst/>
                <a:uLnTx/>
                <a:uFillTx/>
                <a:latin typeface="+mn-lt"/>
                <a:ea typeface="+mn-ea"/>
                <a:cs typeface="+mn-cs"/>
              </a:rPr>
              <a:t>29%</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Reduces average from 90%</a:t>
            </a:r>
            <a:r>
              <a:rPr kumimoji="0" lang="en-US" sz="2400" b="0" i="0" u="none" strike="noStrike" kern="0" cap="none" spc="0" normalizeH="0" noProof="0" dirty="0" smtClean="0">
                <a:ln>
                  <a:noFill/>
                </a:ln>
                <a:solidFill>
                  <a:schemeClr val="tx1"/>
                </a:solidFill>
                <a:effectLst/>
                <a:uLnTx/>
                <a:uFillTx/>
                <a:latin typeface="+mn-lt"/>
              </a:rPr>
              <a:t> with </a:t>
            </a:r>
            <a:r>
              <a:rPr kumimoji="0" lang="en-US" sz="2400" b="0" i="0" u="none" strike="noStrike" kern="0" cap="none" spc="0" normalizeH="0" noProof="0" dirty="0" err="1" smtClean="0">
                <a:ln>
                  <a:noFill/>
                </a:ln>
                <a:solidFill>
                  <a:schemeClr val="tx1"/>
                </a:solidFill>
                <a:effectLst/>
                <a:uLnTx/>
                <a:uFillTx/>
                <a:latin typeface="+mn-lt"/>
              </a:rPr>
              <a:t>SoftBoundCETS</a:t>
            </a:r>
            <a:endParaRPr kumimoji="0" lang="en-US" sz="24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4572000" y="1529310"/>
            <a:ext cx="2132803" cy="245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P spid="9"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Remaining Instruction Overhead</a:t>
            </a:r>
            <a:endParaRPr lang="en-US" sz="3600" dirty="0"/>
          </a:p>
        </p:txBody>
      </p:sp>
      <p:graphicFrame>
        <p:nvGraphicFramePr>
          <p:cNvPr id="4" name="Content Placeholder 3"/>
          <p:cNvGraphicFramePr>
            <a:graphicFrameLocks noGrp="1"/>
          </p:cNvGraphicFramePr>
          <p:nvPr>
            <p:ph idx="1"/>
          </p:nvPr>
        </p:nvGraphicFramePr>
        <p:xfrm>
          <a:off x="457200" y="1355725"/>
          <a:ext cx="8229600" cy="380365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9"/>
          <p:cNvSpPr txBox="1">
            <a:spLocks/>
          </p:cNvSpPr>
          <p:nvPr/>
        </p:nvSpPr>
        <p:spPr bwMode="auto">
          <a:xfrm>
            <a:off x="486705" y="5047908"/>
            <a:ext cx="8458200" cy="850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Average instruction overhead reduces to 81% (from</a:t>
            </a:r>
            <a:r>
              <a:rPr kumimoji="0" lang="en-US" sz="2400" b="0" i="0" u="none" strike="noStrike" kern="0" cap="none" spc="0" normalizeH="0" noProof="0" dirty="0" smtClean="0">
                <a:ln>
                  <a:noFill/>
                </a:ln>
                <a:solidFill>
                  <a:schemeClr val="tx1"/>
                </a:solidFill>
                <a:effectLst/>
                <a:uLnTx/>
                <a:uFillTx/>
                <a:latin typeface="+mn-lt"/>
                <a:ea typeface="+mn-ea"/>
                <a:cs typeface="+mn-cs"/>
              </a:rPr>
              <a:t> 180% with </a:t>
            </a:r>
            <a:r>
              <a:rPr kumimoji="0" lang="en-US" sz="2400" b="0" i="0" u="none" strike="noStrike" kern="0" cap="none" spc="0" normalizeH="0" noProof="0" dirty="0" err="1" smtClean="0">
                <a:ln>
                  <a:noFill/>
                </a:ln>
                <a:solidFill>
                  <a:schemeClr val="tx1"/>
                </a:solidFill>
                <a:effectLst/>
                <a:uLnTx/>
                <a:uFillTx/>
                <a:latin typeface="+mn-lt"/>
                <a:ea typeface="+mn-ea"/>
                <a:cs typeface="+mn-cs"/>
              </a:rPr>
              <a:t>SoftBoundCETS</a:t>
            </a:r>
            <a:r>
              <a:rPr kumimoji="0" lang="en-US" sz="2400" b="0" i="0" u="none" strike="noStrike" kern="0" cap="none" spc="0" normalizeH="0" noProof="0" dirty="0" smtClean="0">
                <a:ln>
                  <a:noFill/>
                </a:ln>
                <a:solidFill>
                  <a:schemeClr val="tx1"/>
                </a:solidFill>
                <a:effectLst/>
                <a:uLnTx/>
                <a:uFillTx/>
                <a:latin typeface="+mn-lt"/>
                <a:ea typeface="+mn-ea"/>
                <a:cs typeface="+mn-cs"/>
              </a:rPr>
              <a: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9"/>
          <p:cNvSpPr txBox="1">
            <a:spLocks/>
          </p:cNvSpPr>
          <p:nvPr/>
        </p:nvSpPr>
        <p:spPr bwMode="auto">
          <a:xfrm>
            <a:off x="488900" y="5814783"/>
            <a:ext cx="8458200" cy="850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Spatial</a:t>
            </a:r>
            <a:r>
              <a:rPr kumimoji="0" lang="en-US" sz="2400" b="0" i="0" u="none" strike="noStrike" kern="0" cap="none" spc="0" normalizeH="0" noProof="0" dirty="0" smtClean="0">
                <a:ln>
                  <a:noFill/>
                </a:ln>
                <a:solidFill>
                  <a:schemeClr val="tx1"/>
                </a:solidFill>
                <a:effectLst/>
                <a:uLnTx/>
                <a:uFillTx/>
                <a:latin typeface="+mn-lt"/>
                <a:ea typeface="+mn-ea"/>
                <a:cs typeface="+mn-cs"/>
              </a:rPr>
              <a:t> checks </a:t>
            </a:r>
            <a:r>
              <a:rPr kumimoji="0" lang="en-US" sz="2400" b="0" i="0" u="none" strike="noStrike" kern="0" cap="none" spc="0" normalizeH="0" noProof="0" dirty="0" err="1" smtClean="0">
                <a:ln>
                  <a:noFill/>
                </a:ln>
                <a:solidFill>
                  <a:schemeClr val="tx1"/>
                </a:solidFill>
                <a:effectLst/>
                <a:uLnTx/>
                <a:uFillTx/>
                <a:latin typeface="+mn-lt"/>
                <a:ea typeface="+mn-ea"/>
                <a:cs typeface="+mn-cs"/>
                <a:sym typeface="Wingdings"/>
              </a:rPr>
              <a:t></a:t>
            </a:r>
            <a:r>
              <a:rPr kumimoji="0" lang="en-US" sz="2400" b="0" i="0" u="none" strike="noStrike" kern="0" cap="none" spc="0" normalizeH="0" noProof="0" dirty="0" smtClean="0">
                <a:ln>
                  <a:noFill/>
                </a:ln>
                <a:solidFill>
                  <a:schemeClr val="tx1"/>
                </a:solidFill>
                <a:effectLst/>
                <a:uLnTx/>
                <a:uFillTx/>
                <a:latin typeface="+mn-lt"/>
                <a:ea typeface="+mn-ea"/>
                <a:cs typeface="+mn-cs"/>
                <a:sym typeface="Wingdings"/>
              </a:rPr>
              <a:t> better check optimizations can help</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lang="en-US" sz="2400" kern="0" baseline="0" dirty="0" smtClean="0">
                <a:sym typeface="Wingdings"/>
              </a:rPr>
              <a:t>Lea</a:t>
            </a:r>
            <a:r>
              <a:rPr lang="en-US" sz="2400" kern="0" dirty="0" smtClean="0">
                <a:sym typeface="Wingdings"/>
              </a:rPr>
              <a:t> instructions </a:t>
            </a:r>
            <a:r>
              <a:rPr lang="en-US" sz="2400" kern="0" dirty="0" err="1" smtClean="0">
                <a:sym typeface="Wingdings"/>
              </a:rPr>
              <a:t></a:t>
            </a:r>
            <a:r>
              <a:rPr lang="en-US" sz="2400" kern="0" dirty="0" smtClean="0">
                <a:sym typeface="Wingdings"/>
              </a:rPr>
              <a:t> change code generator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6762528" y="1355725"/>
            <a:ext cx="686551" cy="38036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Intel MPX</a:t>
            </a:r>
            <a:endParaRPr lang="en-US" sz="3600" dirty="0"/>
          </a:p>
        </p:txBody>
      </p:sp>
      <p:sp>
        <p:nvSpPr>
          <p:cNvPr id="3" name="Content Placeholder 2"/>
          <p:cNvSpPr>
            <a:spLocks noGrp="1"/>
          </p:cNvSpPr>
          <p:nvPr>
            <p:ph idx="1"/>
          </p:nvPr>
        </p:nvSpPr>
        <p:spPr/>
        <p:txBody>
          <a:bodyPr>
            <a:normAutofit fontScale="92500"/>
          </a:bodyPr>
          <a:lstStyle/>
          <a:p>
            <a:r>
              <a:rPr lang="en-US" sz="2400" dirty="0" smtClean="0"/>
              <a:t>In July 2013, Intel MPX announced ISA specification</a:t>
            </a:r>
            <a:endParaRPr lang="en-US" sz="1200" dirty="0" smtClean="0"/>
          </a:p>
          <a:p>
            <a:pPr lvl="1"/>
            <a:r>
              <a:rPr lang="en-US" sz="2400" dirty="0" smtClean="0"/>
              <a:t>Similar hardware/software approach</a:t>
            </a:r>
          </a:p>
          <a:p>
            <a:pPr lvl="2"/>
            <a:r>
              <a:rPr lang="en-US" sz="2000" dirty="0" smtClean="0"/>
              <a:t>Pointer-based checking: base and bounds metadata</a:t>
            </a:r>
          </a:p>
          <a:p>
            <a:pPr lvl="2"/>
            <a:r>
              <a:rPr lang="en-US" sz="2000" dirty="0" smtClean="0"/>
              <a:t>Disjoint metadata in shadow space</a:t>
            </a:r>
          </a:p>
          <a:p>
            <a:pPr lvl="2"/>
            <a:r>
              <a:rPr lang="en-US" sz="2000" dirty="0" smtClean="0"/>
              <a:t>Adds new instructions for bounds checking</a:t>
            </a:r>
          </a:p>
          <a:p>
            <a:pPr lvl="1"/>
            <a:r>
              <a:rPr lang="en-US" sz="2400" dirty="0" smtClean="0"/>
              <a:t>Differences</a:t>
            </a:r>
          </a:p>
          <a:p>
            <a:pPr lvl="2"/>
            <a:r>
              <a:rPr lang="en-US" sz="2000" dirty="0" smtClean="0"/>
              <a:t>Adds new bounds registers </a:t>
            </a:r>
            <a:r>
              <a:rPr lang="en-US" sz="2000" dirty="0" err="1" smtClean="0"/>
              <a:t>vs</a:t>
            </a:r>
            <a:r>
              <a:rPr lang="en-US" sz="2000" dirty="0" smtClean="0"/>
              <a:t> reusing existing AVX registers	</a:t>
            </a:r>
          </a:p>
          <a:p>
            <a:pPr lvl="2"/>
            <a:r>
              <a:rPr lang="en-US" sz="2000" dirty="0" smtClean="0"/>
              <a:t>Changes calling conventions to avoid shadow stack</a:t>
            </a:r>
          </a:p>
          <a:p>
            <a:pPr lvl="2"/>
            <a:r>
              <a:rPr lang="en-US" sz="2000" dirty="0" smtClean="0"/>
              <a:t>Backward compatibility features</a:t>
            </a:r>
          </a:p>
          <a:p>
            <a:pPr lvl="3"/>
            <a:r>
              <a:rPr lang="en-US" dirty="0" smtClean="0"/>
              <a:t>Interoperability with un-instrumented and instrumented code</a:t>
            </a:r>
          </a:p>
          <a:p>
            <a:pPr lvl="3"/>
            <a:r>
              <a:rPr lang="en-US" dirty="0" smtClean="0"/>
              <a:t>Validates metadata by redundantly encoding pointer in metadata</a:t>
            </a:r>
          </a:p>
          <a:p>
            <a:pPr lvl="3"/>
            <a:r>
              <a:rPr lang="en-US" dirty="0" smtClean="0"/>
              <a:t>Calling un-instrumented code clears bounds registers</a:t>
            </a:r>
            <a:endParaRPr lang="en-US" sz="1600" dirty="0" smtClean="0"/>
          </a:p>
          <a:p>
            <a:pPr lvl="2"/>
            <a:r>
              <a:rPr lang="en-US" sz="2000" dirty="0" smtClean="0"/>
              <a:t>Does not perform use-after-free checking</a:t>
            </a:r>
          </a:p>
          <a:p>
            <a:pPr lvl="2"/>
            <a:endParaRPr lang="en-US" dirty="0" smtClean="0"/>
          </a:p>
          <a:p>
            <a:pPr lvl="2"/>
            <a:endParaRPr lang="en-US" sz="2000" dirty="0" smtClean="0"/>
          </a:p>
          <a:p>
            <a:pPr lvl="2"/>
            <a:endParaRPr lang="en-US" dirty="0" smtClean="0"/>
          </a:p>
          <a:p>
            <a:pPr lvl="1"/>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a:t>
            </a:r>
            <a:endParaRPr lang="en-US" sz="3600" dirty="0"/>
          </a:p>
        </p:txBody>
      </p:sp>
      <p:sp>
        <p:nvSpPr>
          <p:cNvPr id="3" name="Content Placeholder 2"/>
          <p:cNvSpPr>
            <a:spLocks noGrp="1"/>
          </p:cNvSpPr>
          <p:nvPr>
            <p:ph idx="1"/>
          </p:nvPr>
        </p:nvSpPr>
        <p:spPr>
          <a:xfrm>
            <a:off x="457200" y="1356449"/>
            <a:ext cx="8229600" cy="2813337"/>
          </a:xfrm>
        </p:spPr>
        <p:txBody>
          <a:bodyPr>
            <a:normAutofit fontScale="92500" lnSpcReduction="20000"/>
          </a:bodyPr>
          <a:lstStyle/>
          <a:p>
            <a:r>
              <a:rPr lang="en-US" sz="2400" dirty="0" smtClean="0">
                <a:solidFill>
                  <a:srgbClr val="0000FF"/>
                </a:solidFill>
              </a:rPr>
              <a:t>Safety against buffer overflows &amp; use-after-free errors</a:t>
            </a:r>
          </a:p>
          <a:p>
            <a:pPr lvl="1"/>
            <a:r>
              <a:rPr lang="en-US" sz="2400" dirty="0" smtClean="0"/>
              <a:t>Pointer based checking </a:t>
            </a:r>
          </a:p>
          <a:p>
            <a:pPr lvl="1"/>
            <a:r>
              <a:rPr lang="en-US" sz="2400" dirty="0" smtClean="0"/>
              <a:t>Bounds and identifier metadata</a:t>
            </a:r>
          </a:p>
          <a:p>
            <a:pPr lvl="1"/>
            <a:r>
              <a:rPr lang="en-US" sz="2400" dirty="0" smtClean="0"/>
              <a:t>Disjoint metadata</a:t>
            </a:r>
          </a:p>
          <a:p>
            <a:r>
              <a:rPr lang="en-US" sz="2400" dirty="0" err="1" smtClean="0">
                <a:solidFill>
                  <a:srgbClr val="0000FF"/>
                </a:solidFill>
              </a:rPr>
              <a:t>SoftBoundCETS</a:t>
            </a:r>
            <a:r>
              <a:rPr lang="en-US" sz="2400" dirty="0" smtClean="0">
                <a:solidFill>
                  <a:srgbClr val="0000FF"/>
                </a:solidFill>
              </a:rPr>
              <a:t> with hardware instructions</a:t>
            </a:r>
            <a:endParaRPr lang="en-US" sz="2000" dirty="0" smtClean="0">
              <a:solidFill>
                <a:srgbClr val="0000FF"/>
              </a:solidFill>
            </a:endParaRPr>
          </a:p>
          <a:p>
            <a:pPr lvl="1"/>
            <a:r>
              <a:rPr lang="en-US" sz="2400" dirty="0" smtClean="0"/>
              <a:t>Four new instructions for compiler-based pointer checking</a:t>
            </a:r>
          </a:p>
          <a:p>
            <a:pPr lvl="1"/>
            <a:r>
              <a:rPr lang="en-US" sz="2400" dirty="0" smtClean="0"/>
              <a:t>Four new instructions</a:t>
            </a:r>
          </a:p>
          <a:p>
            <a:pPr lvl="1"/>
            <a:r>
              <a:rPr lang="en-US" sz="2400" dirty="0" smtClean="0"/>
              <a:t>Packs the metadata in wide registers</a:t>
            </a:r>
          </a:p>
        </p:txBody>
      </p:sp>
      <p:sp>
        <p:nvSpPr>
          <p:cNvPr id="25" name="Rectangle 24"/>
          <p:cNvSpPr/>
          <p:nvPr/>
        </p:nvSpPr>
        <p:spPr>
          <a:xfrm>
            <a:off x="457200" y="4366639"/>
            <a:ext cx="3927041" cy="1938992"/>
          </a:xfrm>
          <a:prstGeom prst="rect">
            <a:avLst/>
          </a:prstGeom>
        </p:spPr>
        <p:txBody>
          <a:bodyPr wrap="square">
            <a:spAutoFit/>
          </a:bodyPr>
          <a:lstStyle/>
          <a:p>
            <a:r>
              <a:rPr lang="en-US" sz="2400" dirty="0" smtClean="0">
                <a:solidFill>
                  <a:srgbClr val="0000FF"/>
                </a:solidFill>
              </a:rPr>
              <a:t>Leveraging the compiler enables our proposal to use simpler hardware for comprehensive memory safety</a:t>
            </a:r>
          </a:p>
        </p:txBody>
      </p:sp>
      <p:grpSp>
        <p:nvGrpSpPr>
          <p:cNvPr id="27" name="Group 26"/>
          <p:cNvGrpSpPr/>
          <p:nvPr/>
        </p:nvGrpSpPr>
        <p:grpSpPr>
          <a:xfrm>
            <a:off x="4153361" y="4169786"/>
            <a:ext cx="5156419" cy="2120798"/>
            <a:chOff x="4153361" y="4169786"/>
            <a:chExt cx="5156419" cy="2120798"/>
          </a:xfrm>
        </p:grpSpPr>
        <p:grpSp>
          <p:nvGrpSpPr>
            <p:cNvPr id="4" name="Group 3"/>
            <p:cNvGrpSpPr/>
            <p:nvPr/>
          </p:nvGrpSpPr>
          <p:grpSpPr>
            <a:xfrm>
              <a:off x="4153361" y="4169786"/>
              <a:ext cx="5156419" cy="2120798"/>
              <a:chOff x="55188" y="1398432"/>
              <a:chExt cx="7985432" cy="3283763"/>
            </a:xfrm>
          </p:grpSpPr>
          <p:grpSp>
            <p:nvGrpSpPr>
              <p:cNvPr id="5" name="Group 36"/>
              <p:cNvGrpSpPr/>
              <p:nvPr/>
            </p:nvGrpSpPr>
            <p:grpSpPr>
              <a:xfrm>
                <a:off x="2621928" y="3832367"/>
                <a:ext cx="5418692" cy="724261"/>
                <a:chOff x="2532488" y="3881735"/>
                <a:chExt cx="5418692" cy="724261"/>
              </a:xfrm>
            </p:grpSpPr>
            <p:cxnSp>
              <p:nvCxnSpPr>
                <p:cNvPr id="21" name="Straight Connector 20"/>
                <p:cNvCxnSpPr/>
                <p:nvPr/>
              </p:nvCxnSpPr>
              <p:spPr bwMode="auto">
                <a:xfrm>
                  <a:off x="2743200" y="3886200"/>
                  <a:ext cx="4038600" cy="1588"/>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535517" y="4034136"/>
                  <a:ext cx="4415663" cy="571860"/>
                </a:xfrm>
                <a:prstGeom prst="rect">
                  <a:avLst/>
                </a:prstGeom>
                <a:noFill/>
              </p:spPr>
              <p:txBody>
                <a:bodyPr wrap="square" rtlCol="0">
                  <a:spAutoFit/>
                </a:bodyPr>
                <a:lstStyle/>
                <a:p>
                  <a:r>
                    <a:rPr lang="en-US" b="1" dirty="0" smtClean="0"/>
                    <a:t>Runtime Overhead</a:t>
                  </a:r>
                  <a:endParaRPr lang="en-US" b="1" dirty="0"/>
                </a:p>
              </p:txBody>
            </p:sp>
            <p:sp>
              <p:nvSpPr>
                <p:cNvPr id="23" name="TextBox 22"/>
                <p:cNvSpPr txBox="1"/>
                <p:nvPr/>
              </p:nvSpPr>
              <p:spPr>
                <a:xfrm>
                  <a:off x="6248398" y="3881735"/>
                  <a:ext cx="1282162" cy="571860"/>
                </a:xfrm>
                <a:prstGeom prst="rect">
                  <a:avLst/>
                </a:prstGeom>
                <a:noFill/>
              </p:spPr>
              <p:txBody>
                <a:bodyPr wrap="square" rtlCol="0">
                  <a:spAutoFit/>
                </a:bodyPr>
                <a:lstStyle/>
                <a:p>
                  <a:r>
                    <a:rPr lang="en-US" dirty="0" smtClean="0">
                      <a:solidFill>
                        <a:srgbClr val="FF0000"/>
                      </a:solidFill>
                    </a:rPr>
                    <a:t>High</a:t>
                  </a:r>
                  <a:endParaRPr lang="en-US" dirty="0">
                    <a:solidFill>
                      <a:srgbClr val="FF0000"/>
                    </a:solidFill>
                  </a:endParaRPr>
                </a:p>
              </p:txBody>
            </p:sp>
            <p:sp>
              <p:nvSpPr>
                <p:cNvPr id="24" name="TextBox 7"/>
                <p:cNvSpPr txBox="1"/>
                <p:nvPr/>
              </p:nvSpPr>
              <p:spPr>
                <a:xfrm>
                  <a:off x="2532488" y="3913215"/>
                  <a:ext cx="1396185" cy="571860"/>
                </a:xfrm>
                <a:prstGeom prst="rect">
                  <a:avLst/>
                </a:prstGeom>
                <a:noFill/>
              </p:spPr>
              <p:txBody>
                <a:bodyPr wrap="square" rtlCol="0">
                  <a:spAutoFit/>
                </a:bodyPr>
                <a:lstStyle/>
                <a:p>
                  <a:r>
                    <a:rPr lang="en-US" dirty="0" smtClean="0">
                      <a:solidFill>
                        <a:srgbClr val="008000"/>
                      </a:solidFill>
                    </a:rPr>
                    <a:t>None</a:t>
                  </a:r>
                  <a:endParaRPr lang="en-US" dirty="0">
                    <a:solidFill>
                      <a:srgbClr val="008000"/>
                    </a:solidFill>
                  </a:endParaRPr>
                </a:p>
              </p:txBody>
            </p:sp>
          </p:grpSp>
          <p:grpSp>
            <p:nvGrpSpPr>
              <p:cNvPr id="6" name="Group 35"/>
              <p:cNvGrpSpPr/>
              <p:nvPr/>
            </p:nvGrpSpPr>
            <p:grpSpPr>
              <a:xfrm>
                <a:off x="55188" y="1398432"/>
                <a:ext cx="2777452" cy="2621488"/>
                <a:chOff x="-34252" y="990600"/>
                <a:chExt cx="2777452" cy="3113017"/>
              </a:xfrm>
            </p:grpSpPr>
            <p:cxnSp>
              <p:nvCxnSpPr>
                <p:cNvPr id="17" name="Straight Connector 16"/>
                <p:cNvCxnSpPr/>
                <p:nvPr/>
              </p:nvCxnSpPr>
              <p:spPr bwMode="auto">
                <a:xfrm rot="5400000" flipH="1" flipV="1">
                  <a:off x="1295003" y="2438003"/>
                  <a:ext cx="2895600" cy="794"/>
                </a:xfrm>
                <a:prstGeom prst="line">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4252" y="2057400"/>
                  <a:ext cx="2701253" cy="1188396"/>
                </a:xfrm>
                <a:prstGeom prst="rect">
                  <a:avLst/>
                </a:prstGeom>
                <a:noFill/>
              </p:spPr>
              <p:txBody>
                <a:bodyPr wrap="square" rtlCol="0">
                  <a:spAutoFit/>
                </a:bodyPr>
                <a:lstStyle/>
                <a:p>
                  <a:pPr algn="r"/>
                  <a:r>
                    <a:rPr lang="en-US" b="1" dirty="0" smtClean="0"/>
                    <a:t>Hardware</a:t>
                  </a:r>
                  <a:br>
                    <a:rPr lang="en-US" b="1" dirty="0" smtClean="0"/>
                  </a:br>
                  <a:r>
                    <a:rPr lang="en-US" b="1" dirty="0" smtClean="0"/>
                    <a:t>Modifications</a:t>
                  </a:r>
                  <a:endParaRPr lang="en-US" b="1" dirty="0"/>
                </a:p>
              </p:txBody>
            </p:sp>
            <p:sp>
              <p:nvSpPr>
                <p:cNvPr id="19" name="TextBox 18"/>
                <p:cNvSpPr txBox="1"/>
                <p:nvPr/>
              </p:nvSpPr>
              <p:spPr>
                <a:xfrm>
                  <a:off x="1362656" y="990600"/>
                  <a:ext cx="1380544" cy="679083"/>
                </a:xfrm>
                <a:prstGeom prst="rect">
                  <a:avLst/>
                </a:prstGeom>
                <a:noFill/>
              </p:spPr>
              <p:txBody>
                <a:bodyPr wrap="square" rtlCol="0">
                  <a:spAutoFit/>
                </a:bodyPr>
                <a:lstStyle/>
                <a:p>
                  <a:r>
                    <a:rPr lang="en-US" dirty="0" smtClean="0">
                      <a:solidFill>
                        <a:srgbClr val="FF0000"/>
                      </a:solidFill>
                    </a:rPr>
                    <a:t>High</a:t>
                  </a:r>
                  <a:endParaRPr lang="en-US" dirty="0">
                    <a:solidFill>
                      <a:srgbClr val="FF0000"/>
                    </a:solidFill>
                  </a:endParaRPr>
                </a:p>
              </p:txBody>
            </p:sp>
            <p:sp>
              <p:nvSpPr>
                <p:cNvPr id="20" name="TextBox 19"/>
                <p:cNvSpPr txBox="1"/>
                <p:nvPr/>
              </p:nvSpPr>
              <p:spPr>
                <a:xfrm>
                  <a:off x="1362656" y="3424534"/>
                  <a:ext cx="1380544" cy="679083"/>
                </a:xfrm>
                <a:prstGeom prst="rect">
                  <a:avLst/>
                </a:prstGeom>
                <a:noFill/>
              </p:spPr>
              <p:txBody>
                <a:bodyPr wrap="square" rtlCol="0">
                  <a:spAutoFit/>
                </a:bodyPr>
                <a:lstStyle/>
                <a:p>
                  <a:r>
                    <a:rPr lang="en-US" dirty="0" smtClean="0">
                      <a:solidFill>
                        <a:srgbClr val="008000"/>
                      </a:solidFill>
                    </a:rPr>
                    <a:t>None</a:t>
                  </a:r>
                  <a:endParaRPr lang="en-US" dirty="0">
                    <a:solidFill>
                      <a:srgbClr val="008000"/>
                    </a:solidFill>
                  </a:endParaRPr>
                </a:p>
              </p:txBody>
            </p:sp>
          </p:grpSp>
          <p:sp>
            <p:nvSpPr>
              <p:cNvPr id="7" name="Down Arrow 6"/>
              <p:cNvSpPr/>
              <p:nvPr/>
            </p:nvSpPr>
            <p:spPr bwMode="auto">
              <a:xfrm rot="20182920">
                <a:off x="3183746" y="1705077"/>
                <a:ext cx="552855" cy="1165955"/>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8" name="Cloud Callout 7"/>
              <p:cNvSpPr/>
              <p:nvPr/>
            </p:nvSpPr>
            <p:spPr bwMode="auto">
              <a:xfrm>
                <a:off x="3522410" y="2873335"/>
                <a:ext cx="551288" cy="502089"/>
              </a:xfrm>
              <a:prstGeom prst="cloudCallout">
                <a:avLst>
                  <a:gd name="adj1" fmla="val -12830"/>
                  <a:gd name="adj2" fmla="val -1080"/>
                </a:avLst>
              </a:prstGeom>
              <a:solidFill>
                <a:srgbClr val="0000FF"/>
              </a:solidFill>
              <a:ln>
                <a:solidFill>
                  <a:srgbClr val="0000FF"/>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800" dirty="0" smtClean="0">
                  <a:solidFill>
                    <a:schemeClr val="bg1"/>
                  </a:solidFill>
                  <a:latin typeface="Arial" charset="0"/>
                  <a:ea typeface="ＭＳ Ｐゴシック" pitchFamily="32" charset="-128"/>
                </a:endParaRPr>
              </a:p>
            </p:txBody>
          </p:sp>
          <p:sp>
            <p:nvSpPr>
              <p:cNvPr id="9" name="Down Arrow 8"/>
              <p:cNvSpPr/>
              <p:nvPr/>
            </p:nvSpPr>
            <p:spPr bwMode="auto">
              <a:xfrm rot="6508512">
                <a:off x="4621970" y="2849181"/>
                <a:ext cx="433400" cy="1225629"/>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nvGrpSpPr>
              <p:cNvPr id="10" name="Group 38"/>
              <p:cNvGrpSpPr/>
              <p:nvPr/>
            </p:nvGrpSpPr>
            <p:grpSpPr>
              <a:xfrm>
                <a:off x="1452096" y="3720208"/>
                <a:ext cx="1497168" cy="961987"/>
                <a:chOff x="1362656" y="3769576"/>
                <a:chExt cx="1497168" cy="961987"/>
              </a:xfrm>
            </p:grpSpPr>
            <p:sp>
              <p:nvSpPr>
                <p:cNvPr id="14" name="TextBox 13"/>
                <p:cNvSpPr txBox="1"/>
                <p:nvPr/>
              </p:nvSpPr>
              <p:spPr>
                <a:xfrm>
                  <a:off x="1362656" y="4159703"/>
                  <a:ext cx="1219199" cy="571860"/>
                </a:xfrm>
                <a:prstGeom prst="rect">
                  <a:avLst/>
                </a:prstGeom>
                <a:noFill/>
              </p:spPr>
              <p:txBody>
                <a:bodyPr wrap="square" rtlCol="0">
                  <a:spAutoFit/>
                </a:bodyPr>
                <a:lstStyle/>
                <a:p>
                  <a:r>
                    <a:rPr lang="en-US" b="1" dirty="0" smtClean="0"/>
                    <a:t>Ideal</a:t>
                  </a:r>
                  <a:endParaRPr lang="en-US" b="1" dirty="0"/>
                </a:p>
              </p:txBody>
            </p:sp>
            <p:cxnSp>
              <p:nvCxnSpPr>
                <p:cNvPr id="15" name="Straight Arrow Connector 14"/>
                <p:cNvCxnSpPr/>
                <p:nvPr/>
              </p:nvCxnSpPr>
              <p:spPr bwMode="auto">
                <a:xfrm flipV="1">
                  <a:off x="2209800" y="3962400"/>
                  <a:ext cx="381000" cy="304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6" name="Oval 15"/>
                <p:cNvSpPr/>
                <p:nvPr/>
              </p:nvSpPr>
              <p:spPr bwMode="auto">
                <a:xfrm>
                  <a:off x="2631224" y="3769576"/>
                  <a:ext cx="228600" cy="2286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sp>
            <p:nvSpPr>
              <p:cNvPr id="12" name="Oval 11"/>
              <p:cNvSpPr/>
              <p:nvPr/>
            </p:nvSpPr>
            <p:spPr bwMode="auto">
              <a:xfrm>
                <a:off x="6033040" y="3715912"/>
                <a:ext cx="228599" cy="228600"/>
              </a:xfrm>
              <a:prstGeom prst="ellipse">
                <a:avLst/>
              </a:prstGeom>
              <a:solidFill>
                <a:srgbClr val="0000FF"/>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sp>
          <p:nvSpPr>
            <p:cNvPr id="26" name="Oval 25"/>
            <p:cNvSpPr/>
            <p:nvPr/>
          </p:nvSpPr>
          <p:spPr bwMode="auto">
            <a:xfrm>
              <a:off x="6114782" y="4169786"/>
              <a:ext cx="147613" cy="147640"/>
            </a:xfrm>
            <a:prstGeom prst="ellipse">
              <a:avLst/>
            </a:prstGeom>
            <a:solidFill>
              <a:srgbClr val="0000FF"/>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780000"/>
                </a:solidFill>
                <a:effectLst/>
                <a:uLnTx/>
                <a:uFillTx/>
                <a:latin typeface="+mj-lt"/>
                <a:ea typeface="+mj-ea"/>
                <a:cs typeface="+mj-cs"/>
              </a:rPr>
              <a:t>Nobody Writes New C Code, Right?</a:t>
            </a:r>
            <a:endParaRPr kumimoji="0" lang="en-US" sz="3200" b="0" i="0" u="none" strike="noStrike" kern="0" cap="none" spc="0" normalizeH="0" baseline="0" noProof="0" dirty="0">
              <a:ln>
                <a:noFill/>
              </a:ln>
              <a:solidFill>
                <a:srgbClr val="780000"/>
              </a:solidFill>
              <a:effectLst/>
              <a:uLnTx/>
              <a:uFillTx/>
              <a:latin typeface="+mj-lt"/>
              <a:ea typeface="+mj-ea"/>
              <a:cs typeface="+mj-cs"/>
            </a:endParaRPr>
          </a:p>
        </p:txBody>
      </p:sp>
      <p:sp>
        <p:nvSpPr>
          <p:cNvPr id="6" name="Content Placeholder 10"/>
          <p:cNvSpPr txBox="1">
            <a:spLocks/>
          </p:cNvSpPr>
          <p:nvPr/>
        </p:nvSpPr>
        <p:spPr bwMode="auto">
          <a:xfrm>
            <a:off x="457200" y="1103125"/>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More</a:t>
            </a:r>
            <a:r>
              <a:rPr kumimoji="0" lang="en-US" sz="2800" b="0" i="0" u="none" strike="noStrike" kern="0" cap="none" spc="0" normalizeH="0" noProof="0" dirty="0" smtClean="0">
                <a:ln>
                  <a:noFill/>
                </a:ln>
                <a:solidFill>
                  <a:schemeClr val="tx1"/>
                </a:solidFill>
                <a:effectLst/>
                <a:uLnTx/>
                <a:uFillTx/>
                <a:latin typeface="+mn-lt"/>
                <a:ea typeface="+mn-ea"/>
                <a:cs typeface="+mn-cs"/>
              </a:rPr>
              <a:t> than a million </a:t>
            </a:r>
            <a:r>
              <a:rPr kumimoji="0" lang="en-US" sz="2800" b="0" i="0" u="none" strike="noStrike" kern="0" cap="none" spc="0" normalizeH="0" baseline="0" noProof="0" dirty="0" smtClean="0">
                <a:ln>
                  <a:noFill/>
                </a:ln>
                <a:solidFill>
                  <a:schemeClr val="tx1"/>
                </a:solidFill>
                <a:effectLst/>
                <a:uLnTx/>
                <a:uFillTx/>
                <a:latin typeface="+mn-lt"/>
                <a:ea typeface="+mn-ea"/>
                <a:cs typeface="+mn-cs"/>
              </a:rPr>
              <a:t>new C-based applications!</a:t>
            </a:r>
          </a:p>
          <a:p>
            <a:pPr marL="682625" marR="0" lvl="1" indent="-22383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Over last few years, publically available.  Evidence?</a:t>
            </a:r>
          </a:p>
        </p:txBody>
      </p:sp>
      <p:pic>
        <p:nvPicPr>
          <p:cNvPr id="8" name="Picture 7" descr="app-store.gif"/>
          <p:cNvPicPr>
            <a:picLocks noChangeAspect="1"/>
          </p:cNvPicPr>
          <p:nvPr/>
        </p:nvPicPr>
        <p:blipFill>
          <a:blip r:embed="rId3"/>
          <a:stretch>
            <a:fillRect/>
          </a:stretch>
        </p:blipFill>
        <p:spPr>
          <a:xfrm>
            <a:off x="279653" y="2057400"/>
            <a:ext cx="8407147" cy="42672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Thank You	</a:t>
            </a:r>
            <a:endParaRPr lang="en-US" sz="3600" dirty="0"/>
          </a:p>
        </p:txBody>
      </p:sp>
      <p:sp>
        <p:nvSpPr>
          <p:cNvPr id="3" name="Content Placeholder 2"/>
          <p:cNvSpPr>
            <a:spLocks noGrp="1"/>
          </p:cNvSpPr>
          <p:nvPr>
            <p:ph idx="1"/>
          </p:nvPr>
        </p:nvSpPr>
        <p:spPr>
          <a:xfrm>
            <a:off x="457200" y="2485129"/>
            <a:ext cx="8009151" cy="1720474"/>
          </a:xfrm>
        </p:spPr>
        <p:txBody>
          <a:bodyPr>
            <a:normAutofit fontScale="92500"/>
          </a:bodyPr>
          <a:lstStyle/>
          <a:p>
            <a:pPr algn="ctr">
              <a:buNone/>
            </a:pPr>
            <a:r>
              <a:rPr lang="en-US" dirty="0" smtClean="0"/>
              <a:t>Try </a:t>
            </a:r>
            <a:r>
              <a:rPr lang="en-US" dirty="0" err="1" smtClean="0"/>
              <a:t>SoftBoundCETS</a:t>
            </a:r>
            <a:r>
              <a:rPr lang="en-US" dirty="0" smtClean="0"/>
              <a:t> for LLVM-3.4 </a:t>
            </a:r>
          </a:p>
          <a:p>
            <a:pPr algn="ctr">
              <a:buNone/>
            </a:pPr>
            <a:endParaRPr lang="en-US" dirty="0" smtClean="0"/>
          </a:p>
          <a:p>
            <a:pPr algn="ctr">
              <a:buNone/>
            </a:pPr>
            <a:r>
              <a:rPr lang="en-US" dirty="0" smtClean="0"/>
              <a:t>http://github.com/santoshn/softboundcets-34/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3710"/>
            <a:ext cx="8229600" cy="1143000"/>
          </a:xfrm>
        </p:spPr>
        <p:txBody>
          <a:bodyPr>
            <a:normAutofit/>
          </a:bodyPr>
          <a:lstStyle/>
          <a:p>
            <a:r>
              <a:rPr lang="en-US" sz="3600" dirty="0" smtClean="0"/>
              <a:t>Background on Enforcing Memory Safety</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4686300" y="1300200"/>
            <a:ext cx="3771900" cy="10287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8" name="Content Placeholder 7"/>
          <p:cNvSpPr>
            <a:spLocks noGrp="1"/>
          </p:cNvSpPr>
          <p:nvPr>
            <p:ph sz="half" idx="2"/>
          </p:nvPr>
        </p:nvSpPr>
        <p:spPr>
          <a:xfrm>
            <a:off x="4686300" y="1224000"/>
            <a:ext cx="4343400" cy="5219700"/>
          </a:xfrm>
        </p:spPr>
        <p:txBody>
          <a:bodyPr>
            <a:normAutofit lnSpcReduction="10000"/>
          </a:bodyPr>
          <a:lstStyle/>
          <a:p>
            <a:pPr>
              <a:buNone/>
            </a:pPr>
            <a:r>
              <a:rPr lang="en-US" sz="2000" dirty="0" err="1" smtClean="0"/>
              <a:t>struct</a:t>
            </a:r>
            <a:r>
              <a:rPr lang="en-US" sz="2000" dirty="0" smtClean="0"/>
              <a:t> </a:t>
            </a:r>
            <a:r>
              <a:rPr lang="en-US" sz="2000" dirty="0" err="1" smtClean="0"/>
              <a:t>BankAccount</a:t>
            </a:r>
            <a:r>
              <a:rPr lang="en-US" sz="2000" dirty="0" smtClean="0"/>
              <a:t> {</a:t>
            </a:r>
          </a:p>
          <a:p>
            <a:pPr>
              <a:buNone/>
            </a:pPr>
            <a:r>
              <a:rPr lang="en-US" sz="2000" dirty="0" smtClean="0"/>
              <a:t>	char </a:t>
            </a:r>
            <a:r>
              <a:rPr lang="en-US" sz="2000" dirty="0" err="1" smtClean="0"/>
              <a:t>acctID</a:t>
            </a:r>
            <a:r>
              <a:rPr lang="en-US" sz="2000" dirty="0" smtClean="0"/>
              <a:t>[3];  </a:t>
            </a:r>
            <a:r>
              <a:rPr lang="en-US" sz="2000" dirty="0" err="1" smtClean="0"/>
              <a:t>int</a:t>
            </a:r>
            <a:r>
              <a:rPr lang="en-US" sz="2000" dirty="0" smtClean="0"/>
              <a:t> balance;</a:t>
            </a:r>
          </a:p>
          <a:p>
            <a:pPr>
              <a:buNone/>
            </a:pPr>
            <a:r>
              <a:rPr lang="en-US" sz="2000" dirty="0" smtClean="0"/>
              <a:t>} b;</a:t>
            </a:r>
          </a:p>
          <a:p>
            <a:pPr>
              <a:buNone/>
            </a:pPr>
            <a:r>
              <a:rPr lang="en-US" sz="2000" dirty="0" err="1" smtClean="0"/>
              <a:t>b.balance</a:t>
            </a:r>
            <a:r>
              <a:rPr lang="en-US" sz="2000" dirty="0" smtClean="0"/>
              <a:t> = 0; </a:t>
            </a:r>
          </a:p>
          <a:p>
            <a:pPr>
              <a:buNone/>
            </a:pPr>
            <a:r>
              <a:rPr lang="en-US" sz="2000" dirty="0" smtClean="0"/>
              <a:t>char* </a:t>
            </a:r>
            <a:r>
              <a:rPr lang="en-US" sz="2000" dirty="0" err="1" smtClean="0"/>
              <a:t>ptr</a:t>
            </a:r>
            <a:r>
              <a:rPr lang="en-US" sz="2000" dirty="0" smtClean="0"/>
              <a:t> = &amp;(b.acctID); </a:t>
            </a:r>
          </a:p>
          <a:p>
            <a:pPr>
              <a:buNone/>
            </a:pPr>
            <a:r>
              <a:rPr lang="en-US" sz="2000" dirty="0" smtClean="0"/>
              <a:t>…</a:t>
            </a:r>
          </a:p>
          <a:p>
            <a:pPr>
              <a:buNone/>
            </a:pPr>
            <a:r>
              <a:rPr lang="en-US" sz="2000" dirty="0" smtClean="0"/>
              <a:t>…</a:t>
            </a:r>
          </a:p>
          <a:p>
            <a:pPr>
              <a:buNone/>
            </a:pPr>
            <a:r>
              <a:rPr lang="en-US" sz="2000" dirty="0" smtClean="0"/>
              <a:t>char* p = </a:t>
            </a:r>
            <a:r>
              <a:rPr lang="en-US" sz="2000" dirty="0" err="1" smtClean="0"/>
              <a:t>ptr</a:t>
            </a:r>
            <a:r>
              <a:rPr lang="en-US" sz="2000" dirty="0" smtClean="0"/>
              <a:t>; </a:t>
            </a:r>
          </a:p>
          <a:p>
            <a:pPr>
              <a:buNone/>
            </a:pPr>
            <a:r>
              <a:rPr lang="en-US" sz="2000" dirty="0" smtClean="0"/>
              <a:t>…</a:t>
            </a:r>
          </a:p>
          <a:p>
            <a:pPr>
              <a:buNone/>
            </a:pPr>
            <a:r>
              <a:rPr lang="en-US" sz="2000" dirty="0" smtClean="0"/>
              <a:t>…</a:t>
            </a:r>
          </a:p>
          <a:p>
            <a:pPr>
              <a:buNone/>
            </a:pPr>
            <a:r>
              <a:rPr lang="en-US" sz="2000" dirty="0" smtClean="0"/>
              <a:t>do { </a:t>
            </a:r>
          </a:p>
          <a:p>
            <a:pPr>
              <a:buNone/>
            </a:pPr>
            <a:r>
              <a:rPr lang="en-US" sz="2000" dirty="0" smtClean="0"/>
              <a:t>	char </a:t>
            </a:r>
            <a:r>
              <a:rPr lang="en-US" sz="2000" dirty="0" err="1" smtClean="0"/>
              <a:t>ch</a:t>
            </a:r>
            <a:r>
              <a:rPr lang="en-US" sz="2000" dirty="0" smtClean="0"/>
              <a:t> = </a:t>
            </a:r>
            <a:r>
              <a:rPr lang="en-US" sz="2000" dirty="0" err="1" smtClean="0"/>
              <a:t>readchar</a:t>
            </a:r>
            <a:r>
              <a:rPr lang="en-US" sz="2000" dirty="0" smtClean="0"/>
              <a:t>();</a:t>
            </a:r>
          </a:p>
          <a:p>
            <a:pPr>
              <a:buNone/>
            </a:pPr>
            <a:r>
              <a:rPr lang="en-US" sz="2000" dirty="0" smtClean="0"/>
              <a:t>	*p = </a:t>
            </a:r>
            <a:r>
              <a:rPr lang="en-US" sz="2000" dirty="0" err="1" smtClean="0"/>
              <a:t>ch</a:t>
            </a:r>
            <a:r>
              <a:rPr lang="en-US" sz="2000" dirty="0" smtClean="0"/>
              <a:t>;</a:t>
            </a:r>
          </a:p>
          <a:p>
            <a:pPr>
              <a:buNone/>
            </a:pPr>
            <a:r>
              <a:rPr lang="en-US" sz="2000" dirty="0" smtClean="0"/>
              <a:t>	p++;</a:t>
            </a:r>
          </a:p>
          <a:p>
            <a:pPr>
              <a:buNone/>
            </a:pPr>
            <a:r>
              <a:rPr lang="en-US" sz="2000" dirty="0" smtClean="0"/>
              <a:t>} </a:t>
            </a:r>
            <a:r>
              <a:rPr lang="en-US" sz="2000" dirty="0" err="1" smtClean="0"/>
              <a:t>while(ch</a:t>
            </a:r>
            <a:r>
              <a:rPr lang="en-US" sz="2000" dirty="0" smtClean="0"/>
              <a:t>);</a:t>
            </a:r>
            <a:endParaRPr lang="en-US" sz="2000" dirty="0"/>
          </a:p>
        </p:txBody>
      </p:sp>
      <p:sp>
        <p:nvSpPr>
          <p:cNvPr id="10" name="Rectangle 9"/>
          <p:cNvSpPr/>
          <p:nvPr/>
        </p:nvSpPr>
        <p:spPr bwMode="auto">
          <a:xfrm>
            <a:off x="800100" y="1414500"/>
            <a:ext cx="1600200" cy="5143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2" name="Title 1"/>
          <p:cNvSpPr>
            <a:spLocks noGrp="1"/>
          </p:cNvSpPr>
          <p:nvPr>
            <p:ph type="title"/>
          </p:nvPr>
        </p:nvSpPr>
        <p:spPr/>
        <p:txBody>
          <a:bodyPr/>
          <a:lstStyle/>
          <a:p>
            <a:r>
              <a:rPr lang="en-US" dirty="0" smtClean="0"/>
              <a:t>Bounds Violation Example</a:t>
            </a:r>
            <a:endParaRPr lang="en-US" dirty="0"/>
          </a:p>
        </p:txBody>
      </p:sp>
      <p:sp>
        <p:nvSpPr>
          <p:cNvPr id="12" name="Rectangle 11"/>
          <p:cNvSpPr/>
          <p:nvPr/>
        </p:nvSpPr>
        <p:spPr bwMode="auto">
          <a:xfrm>
            <a:off x="800100" y="1986000"/>
            <a:ext cx="1600200" cy="1143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ea typeface="ＭＳ Ｐゴシック" pitchFamily="32" charset="-128"/>
              </a:rPr>
              <a:t>acctID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15" name="Rectangle 14"/>
          <p:cNvSpPr/>
          <p:nvPr/>
        </p:nvSpPr>
        <p:spPr bwMode="auto">
          <a:xfrm>
            <a:off x="2971800" y="1871700"/>
            <a:ext cx="1600200" cy="17145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0" dirty="0" smtClean="0">
                <a:solidFill>
                  <a:schemeClr val="bg1">
                    <a:lumMod val="65000"/>
                  </a:schemeClr>
                </a:solidFill>
                <a:latin typeface="Arial" charset="0"/>
                <a:ea typeface="ＭＳ Ｐゴシック" pitchFamily="32" charset="-128"/>
              </a:rPr>
              <a:t>reg</a:t>
            </a:r>
            <a:endParaRPr kumimoji="0" lang="en-US" sz="8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16" name="Rectangle 15"/>
          <p:cNvSpPr/>
          <p:nvPr/>
        </p:nvSpPr>
        <p:spPr bwMode="auto">
          <a:xfrm>
            <a:off x="800100" y="3129000"/>
            <a:ext cx="1600203" cy="6858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32" charset="-128"/>
              </a:rPr>
              <a:t>bal</a:t>
            </a:r>
          </a:p>
        </p:txBody>
      </p:sp>
      <p:sp>
        <p:nvSpPr>
          <p:cNvPr id="17" name="TextBox 16"/>
          <p:cNvSpPr txBox="1"/>
          <p:nvPr/>
        </p:nvSpPr>
        <p:spPr>
          <a:xfrm>
            <a:off x="228600" y="2113337"/>
            <a:ext cx="611207" cy="1015663"/>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10</a:t>
            </a:r>
          </a:p>
          <a:p>
            <a:pPr algn="l"/>
            <a:r>
              <a:rPr lang="en-US" sz="2000" b="1" dirty="0" smtClean="0">
                <a:latin typeface="Courier New" pitchFamily="49" charset="0"/>
                <a:cs typeface="Courier New" pitchFamily="49" charset="0"/>
              </a:rPr>
              <a:t>11</a:t>
            </a:r>
          </a:p>
          <a:p>
            <a:pPr algn="l"/>
            <a:r>
              <a:rPr lang="en-US" sz="2000" b="1" dirty="0" smtClean="0">
                <a:latin typeface="Courier New" pitchFamily="49" charset="0"/>
                <a:cs typeface="Courier New" pitchFamily="49" charset="0"/>
              </a:rPr>
              <a:t>12</a:t>
            </a:r>
          </a:p>
        </p:txBody>
      </p:sp>
      <p:sp>
        <p:nvSpPr>
          <p:cNvPr id="19" name="Rectangle 18"/>
          <p:cNvSpPr/>
          <p:nvPr/>
        </p:nvSpPr>
        <p:spPr bwMode="auto">
          <a:xfrm>
            <a:off x="2971797" y="2328900"/>
            <a:ext cx="1600203"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9" name="Arc 38"/>
          <p:cNvSpPr/>
          <p:nvPr/>
        </p:nvSpPr>
        <p:spPr bwMode="auto">
          <a:xfrm rot="10062698">
            <a:off x="207446" y="2074405"/>
            <a:ext cx="1219651" cy="3612503"/>
          </a:xfrm>
          <a:prstGeom prst="arc">
            <a:avLst>
              <a:gd name="adj1" fmla="val 16891613"/>
              <a:gd name="adj2" fmla="val 5880114"/>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1" name="TextBox 40"/>
          <p:cNvSpPr txBox="1"/>
          <p:nvPr/>
        </p:nvSpPr>
        <p:spPr>
          <a:xfrm>
            <a:off x="228600" y="5472090"/>
            <a:ext cx="496907" cy="40011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38</a:t>
            </a:r>
          </a:p>
        </p:txBody>
      </p:sp>
      <p:sp>
        <p:nvSpPr>
          <p:cNvPr id="59" name="TextBox 58"/>
          <p:cNvSpPr txBox="1"/>
          <p:nvPr/>
        </p:nvSpPr>
        <p:spPr>
          <a:xfrm>
            <a:off x="1257300" y="3243301"/>
            <a:ext cx="1143000" cy="457200"/>
          </a:xfrm>
          <a:prstGeom prst="rect">
            <a:avLst/>
          </a:prstGeom>
          <a:noFill/>
        </p:spPr>
        <p:txBody>
          <a:bodyPr wrap="square" rtlCol="0">
            <a:spAutoFit/>
          </a:bodyPr>
          <a:lstStyle/>
          <a:p>
            <a:pPr algn="r"/>
            <a:r>
              <a:rPr lang="en-US" b="1" dirty="0" smtClean="0">
                <a:solidFill>
                  <a:schemeClr val="bg1"/>
                </a:solidFill>
                <a:latin typeface="Courier New" pitchFamily="49" charset="0"/>
                <a:cs typeface="Courier New" pitchFamily="49" charset="0"/>
              </a:rPr>
              <a:t>10000</a:t>
            </a:r>
            <a:endParaRPr lang="en-US" b="1" baseline="30000" dirty="0" smtClean="0">
              <a:solidFill>
                <a:schemeClr val="bg1"/>
              </a:solidFill>
              <a:latin typeface="Courier New" pitchFamily="49" charset="0"/>
              <a:cs typeface="Courier New" pitchFamily="49" charset="0"/>
            </a:endParaRPr>
          </a:p>
        </p:txBody>
      </p:sp>
      <p:sp>
        <p:nvSpPr>
          <p:cNvPr id="60" name="TextBox 59"/>
          <p:cNvSpPr txBox="1"/>
          <p:nvPr/>
        </p:nvSpPr>
        <p:spPr>
          <a:xfrm>
            <a:off x="2031288" y="32433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a:t>
            </a:r>
            <a:endParaRPr lang="en-US" b="1" baseline="30000" dirty="0" smtClean="0">
              <a:solidFill>
                <a:schemeClr val="bg1"/>
              </a:solidFill>
              <a:latin typeface="Courier New" pitchFamily="49" charset="0"/>
              <a:cs typeface="Courier New" pitchFamily="49" charset="0"/>
            </a:endParaRPr>
          </a:p>
        </p:txBody>
      </p:sp>
      <p:cxnSp>
        <p:nvCxnSpPr>
          <p:cNvPr id="65" name="Straight Arrow Connector 64"/>
          <p:cNvCxnSpPr>
            <a:stCxn id="19" idx="1"/>
          </p:cNvCxnSpPr>
          <p:nvPr/>
        </p:nvCxnSpPr>
        <p:spPr bwMode="auto">
          <a:xfrm rot="10800000">
            <a:off x="2400301" y="1986000"/>
            <a:ext cx="571497" cy="5715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19" idx="1"/>
            <a:endCxn id="12" idx="3"/>
          </p:cNvCxnSpPr>
          <p:nvPr/>
        </p:nvCxnSpPr>
        <p:spPr bwMode="auto">
          <a:xfrm rot="10800000">
            <a:off x="2400301" y="2557500"/>
            <a:ext cx="571497"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1" name="Straight Arrow Connector 70"/>
          <p:cNvCxnSpPr>
            <a:stCxn id="19" idx="1"/>
          </p:cNvCxnSpPr>
          <p:nvPr/>
        </p:nvCxnSpPr>
        <p:spPr bwMode="auto">
          <a:xfrm rot="10800000" flipV="1">
            <a:off x="2400301" y="2557500"/>
            <a:ext cx="571497" cy="4572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8" name="Straight Arrow Connector 77"/>
          <p:cNvCxnSpPr>
            <a:stCxn id="19" idx="1"/>
            <a:endCxn id="59" idx="3"/>
          </p:cNvCxnSpPr>
          <p:nvPr/>
        </p:nvCxnSpPr>
        <p:spPr bwMode="auto">
          <a:xfrm rot="10800000" flipV="1">
            <a:off x="2400301" y="2557499"/>
            <a:ext cx="571497" cy="91440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5" name="TextBox 84"/>
          <p:cNvSpPr txBox="1"/>
          <p:nvPr/>
        </p:nvSpPr>
        <p:spPr>
          <a:xfrm>
            <a:off x="3816666" y="232890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0x10</a:t>
            </a:r>
            <a:endParaRPr lang="en-US" sz="2000" b="1" baseline="30000" dirty="0" smtClean="0">
              <a:solidFill>
                <a:schemeClr val="bg1"/>
              </a:solidFill>
              <a:latin typeface="+mn-lt"/>
              <a:cs typeface="Courier New" pitchFamily="49" charset="0"/>
            </a:endParaRPr>
          </a:p>
        </p:txBody>
      </p:sp>
      <p:sp>
        <p:nvSpPr>
          <p:cNvPr id="23" name="Lightning Bolt 22"/>
          <p:cNvSpPr/>
          <p:nvPr/>
        </p:nvSpPr>
        <p:spPr bwMode="auto">
          <a:xfrm rot="1237869">
            <a:off x="1002" y="3244302"/>
            <a:ext cx="800100" cy="800100"/>
          </a:xfrm>
          <a:prstGeom prst="lightningBol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24" name="TextBox 23"/>
          <p:cNvSpPr txBox="1"/>
          <p:nvPr/>
        </p:nvSpPr>
        <p:spPr>
          <a:xfrm>
            <a:off x="3830836" y="2328900"/>
            <a:ext cx="741164"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0x11</a:t>
            </a:r>
            <a:endParaRPr lang="en-US" sz="2000" b="1" baseline="30000" dirty="0" smtClean="0">
              <a:solidFill>
                <a:schemeClr val="bg1"/>
              </a:solidFill>
              <a:latin typeface="+mn-lt"/>
              <a:cs typeface="Courier New" pitchFamily="49" charset="0"/>
            </a:endParaRPr>
          </a:p>
        </p:txBody>
      </p:sp>
      <p:sp>
        <p:nvSpPr>
          <p:cNvPr id="25" name="TextBox 24"/>
          <p:cNvSpPr txBox="1"/>
          <p:nvPr/>
        </p:nvSpPr>
        <p:spPr>
          <a:xfrm>
            <a:off x="3816665" y="232890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0x12</a:t>
            </a:r>
            <a:endParaRPr lang="en-US" sz="2000" b="1" baseline="30000" dirty="0" smtClean="0">
              <a:solidFill>
                <a:schemeClr val="bg1"/>
              </a:solidFill>
              <a:latin typeface="+mn-lt"/>
              <a:cs typeface="Courier New" pitchFamily="49" charset="0"/>
            </a:endParaRPr>
          </a:p>
        </p:txBody>
      </p:sp>
      <p:sp>
        <p:nvSpPr>
          <p:cNvPr id="26" name="TextBox 25"/>
          <p:cNvSpPr txBox="1"/>
          <p:nvPr/>
        </p:nvSpPr>
        <p:spPr>
          <a:xfrm>
            <a:off x="3816665" y="232890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0x13</a:t>
            </a:r>
            <a:endParaRPr lang="en-US" sz="2000" b="1" baseline="30000" dirty="0" smtClean="0">
              <a:solidFill>
                <a:schemeClr val="bg1"/>
              </a:solidFill>
              <a:latin typeface="+mn-lt"/>
              <a:cs typeface="Courier New" pitchFamily="49" charset="0"/>
            </a:endParaRPr>
          </a:p>
        </p:txBody>
      </p:sp>
      <p:sp>
        <p:nvSpPr>
          <p:cNvPr id="27" name="TextBox 26"/>
          <p:cNvSpPr txBox="1"/>
          <p:nvPr/>
        </p:nvSpPr>
        <p:spPr>
          <a:xfrm>
            <a:off x="2057402" y="19860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a</a:t>
            </a:r>
            <a:endParaRPr lang="en-US" b="1" baseline="30000" dirty="0" smtClean="0">
              <a:solidFill>
                <a:schemeClr val="bg1"/>
              </a:solidFill>
              <a:latin typeface="Courier New" pitchFamily="49" charset="0"/>
              <a:cs typeface="Courier New" pitchFamily="49" charset="0"/>
            </a:endParaRPr>
          </a:p>
        </p:txBody>
      </p:sp>
      <p:sp>
        <p:nvSpPr>
          <p:cNvPr id="28" name="TextBox 27"/>
          <p:cNvSpPr txBox="1"/>
          <p:nvPr/>
        </p:nvSpPr>
        <p:spPr>
          <a:xfrm>
            <a:off x="2057402" y="2328900"/>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b</a:t>
            </a:r>
            <a:endParaRPr lang="en-US" b="1" baseline="30000" dirty="0" smtClean="0">
              <a:solidFill>
                <a:schemeClr val="bg1"/>
              </a:solidFill>
              <a:latin typeface="Courier New" pitchFamily="49" charset="0"/>
              <a:cs typeface="Courier New" pitchFamily="49" charset="0"/>
            </a:endParaRPr>
          </a:p>
        </p:txBody>
      </p:sp>
      <p:sp>
        <p:nvSpPr>
          <p:cNvPr id="29" name="TextBox 28"/>
          <p:cNvSpPr txBox="1"/>
          <p:nvPr/>
        </p:nvSpPr>
        <p:spPr>
          <a:xfrm>
            <a:off x="2057404" y="2667335"/>
            <a:ext cx="369012"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c</a:t>
            </a:r>
            <a:endParaRPr lang="en-US" b="1" baseline="30000" dirty="0" smtClean="0">
              <a:solidFill>
                <a:schemeClr val="bg1"/>
              </a:solidFill>
              <a:latin typeface="Courier New" pitchFamily="49" charset="0"/>
              <a:cs typeface="Courier New" pitchFamily="49" charset="0"/>
            </a:endParaRPr>
          </a:p>
        </p:txBody>
      </p:sp>
      <p:grpSp>
        <p:nvGrpSpPr>
          <p:cNvPr id="3" name="Group 32"/>
          <p:cNvGrpSpPr/>
          <p:nvPr/>
        </p:nvGrpSpPr>
        <p:grpSpPr>
          <a:xfrm>
            <a:off x="800100" y="5410535"/>
            <a:ext cx="1607847" cy="461665"/>
            <a:chOff x="800100" y="5029200"/>
            <a:chExt cx="1607847" cy="461665"/>
          </a:xfrm>
        </p:grpSpPr>
        <p:sp>
          <p:nvSpPr>
            <p:cNvPr id="18" name="Rectangle 17"/>
            <p:cNvSpPr/>
            <p:nvPr/>
          </p:nvSpPr>
          <p:spPr bwMode="auto">
            <a:xfrm>
              <a:off x="800100" y="5029200"/>
              <a:ext cx="1600203"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ea typeface="ＭＳ Ｐゴシック" pitchFamily="32" charset="-128"/>
                </a:rPr>
                <a:t>id</a:t>
              </a:r>
              <a:endParaRPr kumimoji="0" lang="en-US" sz="24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1" name="TextBox 30"/>
            <p:cNvSpPr txBox="1"/>
            <p:nvPr/>
          </p:nvSpPr>
          <p:spPr>
            <a:xfrm>
              <a:off x="1485900" y="5029200"/>
              <a:ext cx="922047" cy="461665"/>
            </a:xfrm>
            <a:prstGeom prst="rect">
              <a:avLst/>
            </a:prstGeom>
            <a:noFill/>
          </p:spPr>
          <p:txBody>
            <a:bodyPr wrap="none" rtlCol="0">
              <a:spAutoFit/>
            </a:bodyPr>
            <a:lstStyle/>
            <a:p>
              <a:pPr algn="r"/>
              <a:r>
                <a:rPr lang="en-US" b="1" dirty="0" smtClean="0">
                  <a:solidFill>
                    <a:schemeClr val="bg1"/>
                  </a:solidFill>
                  <a:latin typeface="Courier New" pitchFamily="49" charset="0"/>
                  <a:cs typeface="Courier New" pitchFamily="49" charset="0"/>
                </a:rPr>
                <a:t>0x10</a:t>
              </a:r>
              <a:endParaRPr lang="en-US" b="1" baseline="30000" dirty="0" smtClean="0">
                <a:solidFill>
                  <a:schemeClr val="bg1"/>
                </a:solidFill>
                <a:latin typeface="Courier New" pitchFamily="49" charset="0"/>
                <a:cs typeface="Courier New" pitchFamily="49" charset="0"/>
              </a:endParaRPr>
            </a:p>
          </p:txBody>
        </p:sp>
      </p:grpSp>
      <p:grpSp>
        <p:nvGrpSpPr>
          <p:cNvPr id="4" name="Group 33"/>
          <p:cNvGrpSpPr/>
          <p:nvPr/>
        </p:nvGrpSpPr>
        <p:grpSpPr>
          <a:xfrm>
            <a:off x="800100" y="5415000"/>
            <a:ext cx="1607848" cy="457200"/>
            <a:chOff x="800100" y="5029200"/>
            <a:chExt cx="1607848" cy="457200"/>
          </a:xfrm>
        </p:grpSpPr>
        <p:sp>
          <p:nvSpPr>
            <p:cNvPr id="35" name="Rectangle 34"/>
            <p:cNvSpPr/>
            <p:nvPr/>
          </p:nvSpPr>
          <p:spPr bwMode="auto">
            <a:xfrm>
              <a:off x="800100" y="5029200"/>
              <a:ext cx="1600203"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36" name="TextBox 35"/>
            <p:cNvSpPr txBox="1"/>
            <p:nvPr/>
          </p:nvSpPr>
          <p:spPr>
            <a:xfrm>
              <a:off x="1652613" y="502920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0x10</a:t>
              </a:r>
              <a:endParaRPr lang="en-US" sz="2000" b="1" baseline="30000" dirty="0" smtClean="0">
                <a:solidFill>
                  <a:schemeClr val="bg1"/>
                </a:solidFill>
                <a:latin typeface="+mn-lt"/>
                <a:cs typeface="Courier New" pitchFamily="49" charset="0"/>
              </a:endParaRPr>
            </a:p>
          </p:txBody>
        </p:sp>
      </p:grpSp>
      <p:sp>
        <p:nvSpPr>
          <p:cNvPr id="37" name="TextBox 36"/>
          <p:cNvSpPr txBox="1"/>
          <p:nvPr/>
        </p:nvSpPr>
        <p:spPr>
          <a:xfrm>
            <a:off x="228600" y="3129001"/>
            <a:ext cx="611207" cy="1028700"/>
          </a:xfrm>
          <a:prstGeom prst="rect">
            <a:avLst/>
          </a:prstGeom>
          <a:noFill/>
        </p:spPr>
        <p:txBody>
          <a:bodyPr wrap="square" rtlCol="0">
            <a:spAutoFit/>
          </a:bodyPr>
          <a:lstStyle/>
          <a:p>
            <a:pPr algn="l"/>
            <a:r>
              <a:rPr lang="en-US" sz="2000" b="1" dirty="0" smtClean="0">
                <a:latin typeface="Courier New" pitchFamily="49" charset="0"/>
                <a:cs typeface="Courier New" pitchFamily="49" charset="0"/>
              </a:rPr>
              <a:t>13</a:t>
            </a:r>
          </a:p>
          <a:p>
            <a:pPr algn="l"/>
            <a:endParaRPr lang="en-US" sz="2000" b="1" dirty="0" smtClean="0">
              <a:latin typeface="Courier New" pitchFamily="49" charset="0"/>
              <a:cs typeface="Courier New" pitchFamily="49" charset="0"/>
            </a:endParaRPr>
          </a:p>
          <a:p>
            <a:pPr algn="l"/>
            <a:r>
              <a:rPr lang="en-US" sz="2000" b="1" dirty="0" smtClean="0">
                <a:latin typeface="Courier New" pitchFamily="49" charset="0"/>
                <a:cs typeface="Courier New" pitchFamily="49" charset="0"/>
              </a:rPr>
              <a:t>17</a:t>
            </a:r>
          </a:p>
        </p:txBody>
      </p:sp>
      <p:cxnSp>
        <p:nvCxnSpPr>
          <p:cNvPr id="38" name="Straight Arrow Connector 37"/>
          <p:cNvCxnSpPr>
            <a:stCxn id="19" idx="1"/>
          </p:cNvCxnSpPr>
          <p:nvPr/>
        </p:nvCxnSpPr>
        <p:spPr bwMode="auto">
          <a:xfrm rot="10800000" flipV="1">
            <a:off x="2400301" y="2557500"/>
            <a:ext cx="571497" cy="14859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3816666" y="2328900"/>
            <a:ext cx="755335" cy="400110"/>
          </a:xfrm>
          <a:prstGeom prst="rect">
            <a:avLst/>
          </a:prstGeom>
          <a:noFill/>
        </p:spPr>
        <p:txBody>
          <a:bodyPr wrap="none" rtlCol="0">
            <a:spAutoFit/>
          </a:bodyPr>
          <a:lstStyle/>
          <a:p>
            <a:pPr algn="r"/>
            <a:r>
              <a:rPr lang="en-US" sz="2000" b="1" dirty="0" smtClean="0">
                <a:solidFill>
                  <a:schemeClr val="bg1"/>
                </a:solidFill>
                <a:latin typeface="+mn-lt"/>
                <a:cs typeface="Courier New" pitchFamily="49" charset="0"/>
              </a:rPr>
              <a:t>0x17</a:t>
            </a:r>
            <a:endParaRPr lang="en-US" sz="2000" b="1" baseline="30000" dirty="0" smtClean="0">
              <a:solidFill>
                <a:schemeClr val="bg1"/>
              </a:solidFill>
              <a:latin typeface="+mn-lt"/>
              <a:cs typeface="Courier New" pitchFamily="49" charset="0"/>
            </a:endParaRPr>
          </a:p>
        </p:txBody>
      </p:sp>
      <p:sp>
        <p:nvSpPr>
          <p:cNvPr id="44" name="TextBox 43"/>
          <p:cNvSpPr txBox="1"/>
          <p:nvPr/>
        </p:nvSpPr>
        <p:spPr>
          <a:xfrm>
            <a:off x="800100" y="10716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sp>
        <p:nvSpPr>
          <p:cNvPr id="45" name="TextBox 44"/>
          <p:cNvSpPr txBox="1"/>
          <p:nvPr/>
        </p:nvSpPr>
        <p:spPr>
          <a:xfrm>
            <a:off x="2971800" y="152880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registers</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1.11022E-16 -2.48555E-6 L 1.11022E-16 0.10821 " pathEditMode="relative" rAng="0" ptsTypes="AA">
                                      <p:cBhvr>
                                        <p:cTn id="64" dur="500" fill="hold"/>
                                        <p:tgtEl>
                                          <p:spTgt spid="21"/>
                                        </p:tgtEl>
                                        <p:attrNameLst>
                                          <p:attrName>ppt_x</p:attrName>
                                          <p:attrName>ppt_y</p:attrName>
                                        </p:attrNameLst>
                                      </p:cBhvr>
                                      <p:rCtr x="0" y="54"/>
                                    </p:animMotion>
                                  </p:childTnLst>
                                </p:cTn>
                              </p:par>
                              <p:par>
                                <p:cTn id="65" presetID="6" presetClass="emph" presetSubtype="0" fill="hold" grpId="2" nodeType="withEffect">
                                  <p:stCondLst>
                                    <p:cond delay="0"/>
                                  </p:stCondLst>
                                  <p:childTnLst>
                                    <p:animScale>
                                      <p:cBhvr>
                                        <p:cTn id="66" dur="500" fill="hold"/>
                                        <p:tgtEl>
                                          <p:spTgt spid="21"/>
                                        </p:tgtEl>
                                      </p:cBhvr>
                                      <p:by x="100000" y="50000"/>
                                    </p:animScale>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3" nodeType="clickEffect">
                                  <p:stCondLst>
                                    <p:cond delay="0"/>
                                  </p:stCondLst>
                                  <p:childTnLst>
                                    <p:animMotion origin="layout" path="M 1.11022E-16 0.09156 L 1.11022E-16 0.15815 " pathEditMode="relative" rAng="0" ptsTypes="AA">
                                      <p:cBhvr>
                                        <p:cTn id="72" dur="500" fill="hold"/>
                                        <p:tgtEl>
                                          <p:spTgt spid="21"/>
                                        </p:tgtEl>
                                        <p:attrNameLst>
                                          <p:attrName>ppt_x</p:attrName>
                                          <p:attrName>ppt_y</p:attrName>
                                        </p:attrNameLst>
                                      </p:cBhvr>
                                      <p:rCtr x="0" y="33"/>
                                    </p:animMotion>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4" nodeType="clickEffect">
                                  <p:stCondLst>
                                    <p:cond delay="0"/>
                                  </p:stCondLst>
                                  <p:childTnLst>
                                    <p:animMotion origin="layout" path="M 1.11022E-16 0.10821 L 1.11022E-16 0.29965 " pathEditMode="relative" rAng="0" ptsTypes="AA">
                                      <p:cBhvr>
                                        <p:cTn id="84" dur="500" fill="hold"/>
                                        <p:tgtEl>
                                          <p:spTgt spid="21"/>
                                        </p:tgtEl>
                                        <p:attrNameLst>
                                          <p:attrName>ppt_x</p:attrName>
                                          <p:attrName>ppt_y</p:attrName>
                                        </p:attrNameLst>
                                      </p:cBhvr>
                                      <p:rCtr x="0" y="96"/>
                                    </p:animMotion>
                                  </p:childTnLst>
                                </p:cTn>
                              </p:par>
                              <p:par>
                                <p:cTn id="85" presetID="56" presetClass="path" presetSubtype="0" accel="50000" decel="50000" fill="hold" nodeType="withEffect">
                                  <p:stCondLst>
                                    <p:cond delay="0"/>
                                  </p:stCondLst>
                                  <p:childTnLst>
                                    <p:animMotion origin="layout" path="M 2.77778E-6 -1.56069E-6 L 0.23715 -0.44971 " pathEditMode="relative" rAng="0" ptsTypes="AA">
                                      <p:cBhvr>
                                        <p:cTn id="86" dur="500" fill="hold"/>
                                        <p:tgtEl>
                                          <p:spTgt spid="4"/>
                                        </p:tgtEl>
                                        <p:attrNameLst>
                                          <p:attrName>ppt_x</p:attrName>
                                          <p:attrName>ppt_y</p:attrName>
                                        </p:attrNameLst>
                                      </p:cBhvr>
                                      <p:rCtr x="119" y="-225"/>
                                    </p:animMotion>
                                  </p:childTnLst>
                                </p:cTn>
                              </p:par>
                            </p:childTnLst>
                          </p:cTn>
                        </p:par>
                        <p:par>
                          <p:cTn id="87" fill="hold">
                            <p:stCondLst>
                              <p:cond delay="500"/>
                            </p:stCondLst>
                            <p:childTnLst>
                              <p:par>
                                <p:cTn id="88" presetID="1" presetClass="exit" presetSubtype="0" fill="hold" nodeType="afterEffect">
                                  <p:stCondLst>
                                    <p:cond delay="0"/>
                                  </p:stCondLst>
                                  <p:childTnLst>
                                    <p:set>
                                      <p:cBhvr>
                                        <p:cTn id="89" dur="1" fill="hold">
                                          <p:stCondLst>
                                            <p:cond delay="0"/>
                                          </p:stCondLst>
                                        </p:cTn>
                                        <p:tgtEl>
                                          <p:spTgt spid="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5" nodeType="clickEffect">
                                  <p:stCondLst>
                                    <p:cond delay="0"/>
                                  </p:stCondLst>
                                  <p:childTnLst>
                                    <p:animMotion origin="layout" path="M 1.11022E-16 0.29966 L 0.00625 0.59099 " pathEditMode="relative" rAng="0" ptsTypes="AA">
                                      <p:cBhvr>
                                        <p:cTn id="99" dur="500" fill="hold"/>
                                        <p:tgtEl>
                                          <p:spTgt spid="21"/>
                                        </p:tgtEl>
                                        <p:attrNameLst>
                                          <p:attrName>ppt_x</p:attrName>
                                          <p:attrName>ppt_y</p:attrName>
                                        </p:attrNameLst>
                                      </p:cBhvr>
                                      <p:rCtr x="3" y="146"/>
                                    </p:animMotion>
                                  </p:childTnLst>
                                </p:cTn>
                              </p:par>
                              <p:par>
                                <p:cTn id="100" presetID="6" presetClass="emph" presetSubtype="0" fill="hold" grpId="6" nodeType="withEffect">
                                  <p:stCondLst>
                                    <p:cond delay="0"/>
                                  </p:stCondLst>
                                  <p:childTnLst>
                                    <p:animScale>
                                      <p:cBhvr>
                                        <p:cTn id="101" dur="500" fill="hold"/>
                                        <p:tgtEl>
                                          <p:spTgt spid="21"/>
                                        </p:tgtEl>
                                      </p:cBhvr>
                                      <p:by x="100000" y="325000"/>
                                    </p:animScale>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6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85"/>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1"/>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67"/>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8"/>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71"/>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0"/>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childTnLst>
                                </p:cTn>
                              </p:par>
                              <p:par>
                                <p:cTn id="139" presetID="22" presetClass="entr" presetSubtype="1"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up)">
                                      <p:cBhvr>
                                        <p:cTn id="141" dur="500"/>
                                        <p:tgtEl>
                                          <p:spTgt spid="23"/>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25"/>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78"/>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1" grpId="3" animBg="1"/>
      <p:bldP spid="21" grpId="4" animBg="1"/>
      <p:bldP spid="21" grpId="5" animBg="1"/>
      <p:bldP spid="21" grpId="6" animBg="1"/>
      <p:bldP spid="10" grpId="0" animBg="1"/>
      <p:bldP spid="12" grpId="0" animBg="1"/>
      <p:bldP spid="15" grpId="0" animBg="1"/>
      <p:bldP spid="16" grpId="0" animBg="1"/>
      <p:bldP spid="17" grpId="0"/>
      <p:bldP spid="19" grpId="0" animBg="1"/>
      <p:bldP spid="39" grpId="0" animBg="1"/>
      <p:bldP spid="41" grpId="0"/>
      <p:bldP spid="59" grpId="0"/>
      <p:bldP spid="60" grpId="0"/>
      <p:bldP spid="60" grpId="1"/>
      <p:bldP spid="85" grpId="0"/>
      <p:bldP spid="85" grpId="1"/>
      <p:bldP spid="23" grpId="0" animBg="1"/>
      <p:bldP spid="24" grpId="0"/>
      <p:bldP spid="24" grpId="1"/>
      <p:bldP spid="25" grpId="0"/>
      <p:bldP spid="25" grpId="1"/>
      <p:bldP spid="26" grpId="0"/>
      <p:bldP spid="26" grpId="1"/>
      <p:bldP spid="27" grpId="0"/>
      <p:bldP spid="28" grpId="0"/>
      <p:bldP spid="29" grpId="0"/>
      <p:bldP spid="37"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4991100" y="2106250"/>
            <a:ext cx="3771900" cy="3810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5" name="Content Placeholder 7"/>
          <p:cNvSpPr txBox="1">
            <a:spLocks/>
          </p:cNvSpPr>
          <p:nvPr/>
        </p:nvSpPr>
        <p:spPr bwMode="auto">
          <a:xfrm>
            <a:off x="4914900" y="1344250"/>
            <a:ext cx="4152900" cy="521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struct</a:t>
            </a:r>
            <a:r>
              <a:rPr lang="en-US" sz="2000" kern="0" dirty="0" smtClean="0">
                <a:latin typeface="+mn-lt"/>
                <a:ea typeface="+mn-ea"/>
              </a:rPr>
              <a:t> </a:t>
            </a:r>
            <a:r>
              <a:rPr lang="en-US" sz="2000" kern="0" dirty="0" err="1" smtClean="0">
                <a:latin typeface="+mn-lt"/>
                <a:ea typeface="+mn-ea"/>
              </a:rPr>
              <a:t>BankAcct</a:t>
            </a:r>
            <a:r>
              <a:rPr lang="en-US" sz="2000" kern="0" dirty="0" smtClean="0">
                <a:latin typeface="+mn-lt"/>
                <a:ea typeface="+mn-ea"/>
              </a:rPr>
              <a:t>  *</a:t>
            </a:r>
            <a:r>
              <a:rPr lang="en-US" sz="2000" kern="0" dirty="0" err="1" smtClean="0">
                <a:latin typeface="+mn-lt"/>
                <a:ea typeface="+mn-ea"/>
              </a:rPr>
              <a:t>p</a:t>
            </a:r>
            <a:r>
              <a:rPr lang="en-US" sz="2000" kern="0" dirty="0" smtClean="0">
                <a:latin typeface="+mn-lt"/>
                <a:ea typeface="+mn-ea"/>
              </a:rPr>
              <a:t>, *</a:t>
            </a:r>
            <a:r>
              <a:rPr lang="en-US" sz="2000" kern="0" dirty="0" err="1" smtClean="0">
                <a:latin typeface="+mn-lt"/>
                <a:ea typeface="+mn-ea"/>
              </a:rPr>
              <a:t>q</a:t>
            </a:r>
            <a:r>
              <a:rPr lang="en-US" sz="2000" kern="0" dirty="0" smtClean="0">
                <a:latin typeface="+mn-lt"/>
                <a:ea typeface="+mn-ea"/>
              </a:rPr>
              <a:t>, *</a:t>
            </a:r>
            <a:r>
              <a:rPr lang="en-US" sz="2000" kern="0" dirty="0" err="1" smtClean="0">
                <a:latin typeface="+mn-lt"/>
                <a:ea typeface="+mn-ea"/>
              </a:rPr>
              <a:t>r</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q</a:t>
            </a:r>
            <a:r>
              <a:rPr lang="en-US" sz="2000" kern="0" dirty="0" smtClean="0">
                <a:latin typeface="+mn-lt"/>
                <a:ea typeface="+mn-ea"/>
              </a:rPr>
              <a:t> = </a:t>
            </a:r>
            <a:r>
              <a:rPr lang="en-US" sz="2000" kern="0" dirty="0" err="1" smtClean="0">
                <a:latin typeface="+mn-lt"/>
                <a:ea typeface="+mn-ea"/>
              </a:rPr>
              <a:t>malloc(sizeof(BankAcct</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r</a:t>
            </a:r>
            <a:r>
              <a:rPr lang="en-US" sz="2000" kern="0" dirty="0" smtClean="0">
                <a:latin typeface="+mn-lt"/>
                <a:ea typeface="+mn-ea"/>
              </a:rPr>
              <a:t> = </a:t>
            </a:r>
            <a:r>
              <a:rPr lang="en-US" sz="2000" kern="0" dirty="0" err="1" smtClean="0">
                <a:latin typeface="+mn-lt"/>
                <a:ea typeface="+mn-ea"/>
              </a:rPr>
              <a:t>q</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free(q</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err="1" smtClean="0">
                <a:latin typeface="+mn-lt"/>
                <a:ea typeface="+mn-ea"/>
              </a:rPr>
              <a:t>p</a:t>
            </a:r>
            <a:r>
              <a:rPr lang="en-US" sz="2000" kern="0" dirty="0" smtClean="0">
                <a:latin typeface="+mn-lt"/>
                <a:ea typeface="+mn-ea"/>
              </a:rPr>
              <a:t> = malloc(10*</a:t>
            </a:r>
            <a:r>
              <a:rPr lang="en-US" sz="2000" kern="0" dirty="0" err="1" smtClean="0">
                <a:latin typeface="+mn-lt"/>
                <a:ea typeface="+mn-ea"/>
              </a:rPr>
              <a:t>sizeof(BankAcct</a:t>
            </a: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r>
              <a:rPr lang="en-US" sz="2000" kern="0" dirty="0" smtClean="0">
                <a:latin typeface="+mn-lt"/>
                <a:ea typeface="+mn-ea"/>
              </a:rPr>
              <a:t>*</a:t>
            </a:r>
            <a:r>
              <a:rPr lang="en-US" sz="2000" kern="0" dirty="0" err="1" smtClean="0">
                <a:latin typeface="+mn-lt"/>
                <a:ea typeface="+mn-ea"/>
              </a:rPr>
              <a:t>r</a:t>
            </a:r>
            <a:r>
              <a:rPr lang="en-US" sz="2000" kern="0" dirty="0" smtClean="0">
                <a:latin typeface="+mn-lt"/>
                <a:ea typeface="+mn-ea"/>
              </a:rPr>
              <a:t> = …..</a:t>
            </a:r>
          </a:p>
          <a:p>
            <a:pPr marL="227013" marR="0" lvl="0" indent="-227013" algn="l" defTabSz="914400" rtl="0" eaLnBrk="0" fontAlgn="base" latinLnBrk="0" hangingPunct="0">
              <a:lnSpc>
                <a:spcPct val="100000"/>
              </a:lnSpc>
              <a:spcBef>
                <a:spcPct val="20000"/>
              </a:spcBef>
              <a:spcAft>
                <a:spcPct val="0"/>
              </a:spcAft>
              <a:buClrTx/>
              <a:buSzPct val="100000"/>
              <a:buFont typeface="Arial" charset="0"/>
              <a:buNone/>
              <a:tabLst/>
              <a:defRPr/>
            </a:pPr>
            <a:endParaRPr lang="en-US" sz="2000" kern="0" dirty="0" smtClean="0">
              <a:latin typeface="+mn-lt"/>
              <a:ea typeface="+mn-ea"/>
            </a:endParaRPr>
          </a:p>
        </p:txBody>
      </p:sp>
      <p:sp>
        <p:nvSpPr>
          <p:cNvPr id="2" name="Title 1"/>
          <p:cNvSpPr>
            <a:spLocks noGrp="1"/>
          </p:cNvSpPr>
          <p:nvPr>
            <p:ph type="title"/>
          </p:nvPr>
        </p:nvSpPr>
        <p:spPr/>
        <p:txBody>
          <a:bodyPr/>
          <a:lstStyle/>
          <a:p>
            <a:r>
              <a:rPr lang="en-US" dirty="0" smtClean="0"/>
              <a:t>Dangling Pointer Example</a:t>
            </a:r>
            <a:endParaRPr lang="en-US" dirty="0"/>
          </a:p>
        </p:txBody>
      </p:sp>
      <p:sp>
        <p:nvSpPr>
          <p:cNvPr id="7" name="Rectangle 6"/>
          <p:cNvSpPr/>
          <p:nvPr/>
        </p:nvSpPr>
        <p:spPr bwMode="auto">
          <a:xfrm>
            <a:off x="2971800" y="1572850"/>
            <a:ext cx="761997" cy="29718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bg1">
                  <a:lumMod val="65000"/>
                </a:schemeClr>
              </a:solidFill>
              <a:effectLst/>
              <a:latin typeface="Arial" charset="0"/>
              <a:ea typeface="ＭＳ Ｐゴシック" pitchFamily="32" charset="-128"/>
            </a:endParaRPr>
          </a:p>
        </p:txBody>
      </p:sp>
      <p:sp>
        <p:nvSpPr>
          <p:cNvPr id="9" name="Rectangle 8"/>
          <p:cNvSpPr/>
          <p:nvPr/>
        </p:nvSpPr>
        <p:spPr bwMode="auto">
          <a:xfrm>
            <a:off x="2971799" y="3156396"/>
            <a:ext cx="762001" cy="550054"/>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cxnSp>
        <p:nvCxnSpPr>
          <p:cNvPr id="34" name="Straight Arrow Connector 33"/>
          <p:cNvCxnSpPr>
            <a:stCxn id="25" idx="1"/>
          </p:cNvCxnSpPr>
          <p:nvPr/>
        </p:nvCxnSpPr>
        <p:spPr bwMode="auto">
          <a:xfrm rot="10800000">
            <a:off x="1905000" y="2715850"/>
            <a:ext cx="1080028" cy="685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bwMode="auto">
          <a:xfrm>
            <a:off x="2971800" y="2106250"/>
            <a:ext cx="762003" cy="55710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bg1"/>
                </a:solidFill>
                <a:latin typeface="Arial" charset="0"/>
                <a:ea typeface="ＭＳ Ｐゴシック" pitchFamily="32" charset="-128"/>
              </a:rPr>
              <a:t>p</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cxnSp>
        <p:nvCxnSpPr>
          <p:cNvPr id="39" name="Straight Arrow Connector 38"/>
          <p:cNvCxnSpPr/>
          <p:nvPr/>
        </p:nvCxnSpPr>
        <p:spPr bwMode="auto">
          <a:xfrm rot="10800000">
            <a:off x="1905000" y="2106250"/>
            <a:ext cx="1066800" cy="304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bwMode="auto">
          <a:xfrm>
            <a:off x="1219200" y="1572850"/>
            <a:ext cx="723900" cy="4953000"/>
          </a:xfrm>
          <a:prstGeom prst="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wrap="square" lIns="27432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lumMod val="65000"/>
                  </a:schemeClr>
                </a:solidFill>
                <a:effectLst/>
                <a:latin typeface="Arial" charset="0"/>
                <a:ea typeface="ＭＳ Ｐゴシック" pitchFamily="32" charset="-128"/>
              </a:rPr>
              <a:t>memory</a:t>
            </a:r>
          </a:p>
        </p:txBody>
      </p:sp>
      <p:sp>
        <p:nvSpPr>
          <p:cNvPr id="8" name="Rectangle 7"/>
          <p:cNvSpPr/>
          <p:nvPr/>
        </p:nvSpPr>
        <p:spPr bwMode="auto">
          <a:xfrm>
            <a:off x="1219200" y="2715850"/>
            <a:ext cx="723900" cy="7620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l"/>
            <a:endParaRPr lang="en-US" dirty="0" smtClean="0">
              <a:solidFill>
                <a:schemeClr val="bg1"/>
              </a:solidFill>
              <a:latin typeface="Arial" charset="0"/>
              <a:ea typeface="ＭＳ Ｐゴシック" pitchFamily="32" charset="-128"/>
            </a:endParaRPr>
          </a:p>
        </p:txBody>
      </p:sp>
      <p:sp>
        <p:nvSpPr>
          <p:cNvPr id="26" name="Rectangle 25"/>
          <p:cNvSpPr/>
          <p:nvPr/>
        </p:nvSpPr>
        <p:spPr bwMode="auto">
          <a:xfrm>
            <a:off x="1219200" y="5611450"/>
            <a:ext cx="748772"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2" charset="-128"/>
              </a:rPr>
              <a:t>q</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
        <p:nvSpPr>
          <p:cNvPr id="41" name="Rectangle 40"/>
          <p:cNvSpPr/>
          <p:nvPr/>
        </p:nvSpPr>
        <p:spPr bwMode="auto">
          <a:xfrm>
            <a:off x="1219200" y="2106250"/>
            <a:ext cx="723900" cy="1981200"/>
          </a:xfrm>
          <a:prstGeom prst="rect">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l"/>
            <a:endParaRPr lang="en-US" dirty="0" smtClean="0">
              <a:solidFill>
                <a:schemeClr val="bg1"/>
              </a:solidFill>
              <a:latin typeface="Arial" charset="0"/>
              <a:ea typeface="ＭＳ Ｐゴシック" pitchFamily="32" charset="-128"/>
            </a:endParaRPr>
          </a:p>
        </p:txBody>
      </p:sp>
      <p:sp>
        <p:nvSpPr>
          <p:cNvPr id="42" name="Lightning Bolt 41"/>
          <p:cNvSpPr/>
          <p:nvPr/>
        </p:nvSpPr>
        <p:spPr bwMode="auto">
          <a:xfrm rot="1237869">
            <a:off x="2284998" y="2714848"/>
            <a:ext cx="800100" cy="800100"/>
          </a:xfrm>
          <a:prstGeom prst="lightningBol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a typeface="ＭＳ Ｐゴシック" pitchFamily="32" charset="-128"/>
            </a:endParaRPr>
          </a:p>
        </p:txBody>
      </p:sp>
      <p:sp>
        <p:nvSpPr>
          <p:cNvPr id="19" name="TextBox 18"/>
          <p:cNvSpPr txBox="1"/>
          <p:nvPr/>
        </p:nvSpPr>
        <p:spPr>
          <a:xfrm>
            <a:off x="2667000" y="119185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registers</a:t>
            </a:r>
          </a:p>
        </p:txBody>
      </p:sp>
      <p:sp>
        <p:nvSpPr>
          <p:cNvPr id="20" name="TextBox 19"/>
          <p:cNvSpPr txBox="1"/>
          <p:nvPr/>
        </p:nvSpPr>
        <p:spPr>
          <a:xfrm>
            <a:off x="838200" y="1172740"/>
            <a:ext cx="1600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memory</a:t>
            </a:r>
          </a:p>
        </p:txBody>
      </p:sp>
      <p:cxnSp>
        <p:nvCxnSpPr>
          <p:cNvPr id="27" name="Straight Arrow Connector 26"/>
          <p:cNvCxnSpPr/>
          <p:nvPr/>
        </p:nvCxnSpPr>
        <p:spPr bwMode="auto">
          <a:xfrm rot="10800000">
            <a:off x="1905000" y="2715850"/>
            <a:ext cx="1066800" cy="685801"/>
          </a:xfrm>
          <a:prstGeom prst="straightConnector1">
            <a:avLst/>
          </a:prstGeom>
          <a:ln>
            <a:solidFill>
              <a:srgbClr val="800000"/>
            </a:solidFill>
            <a:prstDash val="sysDash"/>
            <a:headEnd type="none" w="med" len="med"/>
            <a:tailEnd type="arrow"/>
          </a:ln>
        </p:spPr>
        <p:style>
          <a:lnRef idx="3">
            <a:schemeClr val="dk1"/>
          </a:lnRef>
          <a:fillRef idx="0">
            <a:schemeClr val="dk1"/>
          </a:fillRef>
          <a:effectRef idx="2">
            <a:schemeClr val="dk1"/>
          </a:effectRef>
          <a:fontRef idx="minor">
            <a:schemeClr val="tx1"/>
          </a:fontRef>
        </p:style>
      </p:cxnSp>
      <p:cxnSp>
        <p:nvCxnSpPr>
          <p:cNvPr id="29" name="Shape 28"/>
          <p:cNvCxnSpPr>
            <a:stCxn id="26" idx="1"/>
          </p:cNvCxnSpPr>
          <p:nvPr/>
        </p:nvCxnSpPr>
        <p:spPr bwMode="auto">
          <a:xfrm rot="10800000">
            <a:off x="1219200" y="2944450"/>
            <a:ext cx="1588" cy="2895600"/>
          </a:xfrm>
          <a:prstGeom prst="curvedConnector4">
            <a:avLst>
              <a:gd name="adj1" fmla="val 41693325"/>
              <a:gd name="adj2" fmla="val 103509"/>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bwMode="auto">
          <a:xfrm>
            <a:off x="2985028" y="3173050"/>
            <a:ext cx="748772" cy="4572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0" rIns="9144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2"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2" charset="-128"/>
              </a:rPr>
              <a:t>r</a:t>
            </a:r>
            <a:endParaRPr kumimoji="0" lang="en-US" sz="2000" b="0" i="0" u="none" strike="noStrike" cap="none" normalizeH="0" baseline="0" dirty="0" smtClean="0">
              <a:ln>
                <a:noFill/>
              </a:ln>
              <a:solidFill>
                <a:schemeClr val="bg1"/>
              </a:solidFill>
              <a:effectLst/>
              <a:latin typeface="Arial" charset="0"/>
              <a:ea typeface="ＭＳ Ｐゴシック" pitchFamily="32" charset="-128"/>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2.39459E-7 -4.37558E-6 L 2.39459E-7 0.11101 " pathEditMode="relative" ptsTypes="AA">
                                      <p:cBhvr>
                                        <p:cTn id="18" dur="1000" fill="hold"/>
                                        <p:tgtEl>
                                          <p:spTgt spid="3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0.1925 0.3553 L 0.00069 3.98334E-6 " pathEditMode="relative" rAng="0" ptsTypes="AA">
                                      <p:cBhvr>
                                        <p:cTn id="24" dur="1000" fill="hold"/>
                                        <p:tgtEl>
                                          <p:spTgt spid="25"/>
                                        </p:tgtEl>
                                        <p:attrNameLst>
                                          <p:attrName>ppt_x</p:attrName>
                                          <p:attrName>ppt_y</p:attrName>
                                        </p:attrNameLst>
                                      </p:cBhvr>
                                      <p:rCtr x="97" y="-178"/>
                                    </p:animMotion>
                                  </p:childTnLst>
                                </p:cTn>
                              </p:par>
                            </p:childTnLst>
                          </p:cTn>
                        </p:par>
                        <p:par>
                          <p:cTn id="25" fill="hold">
                            <p:stCondLst>
                              <p:cond delay="1000"/>
                            </p:stCondLst>
                            <p:childTnLst>
                              <p:par>
                                <p:cTn id="26" presetID="1" presetClass="exit" presetSubtype="0" fill="hold" grpId="1" nodeType="afterEffect">
                                  <p:stCondLst>
                                    <p:cond delay="0"/>
                                  </p:stCondLst>
                                  <p:childTnLst>
                                    <p:set>
                                      <p:cBhvr>
                                        <p:cTn id="27" dur="1" fill="hold">
                                          <p:stCondLst>
                                            <p:cond delay="0"/>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2" nodeType="clickEffect">
                                  <p:stCondLst>
                                    <p:cond delay="0"/>
                                  </p:stCondLst>
                                  <p:childTnLst>
                                    <p:animMotion origin="layout" path="M 1.11022E-16 0.11111 L -0.00208 0.20556 " pathEditMode="relative" rAng="0" ptsTypes="AA">
                                      <p:cBhvr>
                                        <p:cTn id="35" dur="1000" fill="hold"/>
                                        <p:tgtEl>
                                          <p:spTgt spid="32"/>
                                        </p:tgtEl>
                                        <p:attrNameLst>
                                          <p:attrName>ppt_x</p:attrName>
                                          <p:attrName>ppt_y</p:attrName>
                                        </p:attrNameLst>
                                      </p:cBhvr>
                                      <p:rCtr x="-1" y="47"/>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3" nodeType="clickEffect">
                                  <p:stCondLst>
                                    <p:cond delay="0"/>
                                  </p:stCondLst>
                                  <p:childTnLst>
                                    <p:animMotion origin="layout" path="M 1.82197E-7 0.19982 L -0.00208 0.31637 " pathEditMode="relative" rAng="0" ptsTypes="AA">
                                      <p:cBhvr>
                                        <p:cTn id="51" dur="1000" fill="hold"/>
                                        <p:tgtEl>
                                          <p:spTgt spid="32"/>
                                        </p:tgtEl>
                                        <p:attrNameLst>
                                          <p:attrName>ppt_x</p:attrName>
                                          <p:attrName>ppt_y</p:attrName>
                                        </p:attrNameLst>
                                      </p:cBhvr>
                                      <p:rCtr x="-1" y="58"/>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4" nodeType="clickEffect">
                                  <p:stCondLst>
                                    <p:cond delay="0"/>
                                  </p:stCondLst>
                                  <p:childTnLst>
                                    <p:animMotion origin="layout" path="M -0.00208 0.31637 L -0.00208 0.42738 " pathEditMode="relative" rAng="0" ptsTypes="AA">
                                      <p:cBhvr>
                                        <p:cTn id="61" dur="1000" fill="hold"/>
                                        <p:tgtEl>
                                          <p:spTgt spid="32"/>
                                        </p:tgtEl>
                                        <p:attrNameLst>
                                          <p:attrName>ppt_x</p:attrName>
                                          <p:attrName>ppt_y</p:attrName>
                                        </p:attrNameLst>
                                      </p:cBhvr>
                                      <p:rCtr x="0" y="56"/>
                                    </p:animMotion>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2" grpId="3" animBg="1"/>
      <p:bldP spid="32" grpId="4" animBg="1"/>
      <p:bldP spid="8" grpId="0" animBg="1"/>
      <p:bldP spid="8" grpId="1" animBg="1"/>
      <p:bldP spid="41" grpId="0" animBg="1"/>
      <p:bldP spid="25" grpId="0" animBg="1"/>
      <p:bldP spid="25" grpId="1" animBg="1"/>
      <p:bldP spid="2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Void * C?</a:t>
            </a:r>
            <a:endParaRPr lang="en-US" dirty="0"/>
          </a:p>
        </p:txBody>
      </p:sp>
      <p:sp>
        <p:nvSpPr>
          <p:cNvPr id="4" name="Title 2"/>
          <p:cNvSpPr txBox="1">
            <a:spLocks/>
          </p:cNvSpPr>
          <p:nvPr/>
        </p:nvSpPr>
        <p:spPr>
          <a:xfrm>
            <a:off x="573664" y="241637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int</a:t>
            </a:r>
            <a:r>
              <a:rPr lang="en-US" sz="4400" dirty="0" smtClean="0">
                <a:latin typeface="+mj-lt"/>
                <a:ea typeface="+mj-ea"/>
                <a:cs typeface="+mj-cs"/>
              </a:rPr>
              <a:t> </a:t>
            </a:r>
            <a:r>
              <a:rPr lang="en-US" sz="4400" dirty="0" err="1" smtClean="0">
                <a:latin typeface="+mj-lt"/>
                <a:ea typeface="+mj-ea"/>
                <a:cs typeface="+mj-cs"/>
              </a:rPr>
              <a:t>foo</a:t>
            </a:r>
            <a:r>
              <a:rPr lang="en-US" sz="4400" dirty="0" smtClean="0">
                <a:latin typeface="+mj-lt"/>
                <a:ea typeface="+mj-ea"/>
                <a:cs typeface="+mj-cs"/>
              </a:rPr>
              <a:t> (void * </a:t>
            </a:r>
            <a:r>
              <a:rPr lang="en-US" sz="4400" dirty="0" err="1" smtClean="0">
                <a:latin typeface="+mj-lt"/>
                <a:ea typeface="+mj-ea"/>
                <a:cs typeface="+mj-cs"/>
              </a:rPr>
              <a:t>c</a:t>
            </a:r>
            <a:r>
              <a:rPr lang="en-US" sz="4400" dirty="0" smtClean="0">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2.7|7.4|3.3|8|10.4|13.2|3.1|5.8"/>
</p:tagLst>
</file>

<file path=ppt/tags/tag2.xml><?xml version="1.0" encoding="utf-8"?>
<p:tagLst xmlns:a="http://schemas.openxmlformats.org/drawingml/2006/main" xmlns:r="http://schemas.openxmlformats.org/officeDocument/2006/relationships" xmlns:p="http://schemas.openxmlformats.org/presentationml/2006/main">
  <p:tag name="TIMING" val="|26.9|14.8"/>
</p:tagLst>
</file>

<file path=ppt/tags/tag3.xml><?xml version="1.0" encoding="utf-8"?>
<p:tagLst xmlns:a="http://schemas.openxmlformats.org/drawingml/2006/main" xmlns:r="http://schemas.openxmlformats.org/officeDocument/2006/relationships" xmlns:p="http://schemas.openxmlformats.org/presentationml/2006/main">
  <p:tag name="TIMING" val="|5.8|6.5|16.1"/>
</p:tagLst>
</file>

<file path=ppt/tags/tag4.xml><?xml version="1.0" encoding="utf-8"?>
<p:tagLst xmlns:a="http://schemas.openxmlformats.org/drawingml/2006/main" xmlns:r="http://schemas.openxmlformats.org/officeDocument/2006/relationships" xmlns:p="http://schemas.openxmlformats.org/presentationml/2006/main">
  <p:tag name="TIMING" val="|12|13.9"/>
</p:tagLst>
</file>

<file path=ppt/tags/tag5.xml><?xml version="1.0" encoding="utf-8"?>
<p:tagLst xmlns:a="http://schemas.openxmlformats.org/drawingml/2006/main" xmlns:r="http://schemas.openxmlformats.org/officeDocument/2006/relationships" xmlns:p="http://schemas.openxmlformats.org/presentationml/2006/main">
  <p:tag name="TIMING" val="|18.8|7.5|6.8"/>
</p:tagLst>
</file>

<file path=ppt/theme/theme1.xml><?xml version="1.0" encoding="utf-8"?>
<a:theme xmlns:a="http://schemas.openxmlformats.org/drawingml/2006/main" name="Office Theme">
  <a:themeElements>
    <a:clrScheme name="CIS341">
      <a:dk1>
        <a:sysClr val="windowText" lastClr="000000"/>
      </a:dk1>
      <a:lt1>
        <a:sysClr val="window" lastClr="FFFFFF"/>
      </a:lt1>
      <a:dk2>
        <a:srgbClr val="1F497D"/>
      </a:dk2>
      <a:lt2>
        <a:srgbClr val="EEECE1"/>
      </a:lt2>
      <a:accent1>
        <a:srgbClr val="4F81BD"/>
      </a:accent1>
      <a:accent2>
        <a:srgbClr val="C01D1E"/>
      </a:accent2>
      <a:accent3>
        <a:srgbClr val="EFCC37"/>
      </a:accent3>
      <a:accent4>
        <a:srgbClr val="8064A2"/>
      </a:accent4>
      <a:accent5>
        <a:srgbClr val="4BACC6"/>
      </a:accent5>
      <a:accent6>
        <a:srgbClr val="F79646"/>
      </a:accent6>
      <a:hlink>
        <a:srgbClr val="9EC93D"/>
      </a:hlink>
      <a:folHlink>
        <a:srgbClr val="6480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18375</TotalTime>
  <Words>3041</Words>
  <Application>Microsoft Office PowerPoint</Application>
  <PresentationFormat>On-screen Show (4:3)</PresentationFormat>
  <Paragraphs>905</Paragraphs>
  <Slides>50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宋体</vt:lpstr>
      <vt:lpstr>Arial</vt:lpstr>
      <vt:lpstr>Calibri</vt:lpstr>
      <vt:lpstr>Courier New</vt:lpstr>
      <vt:lpstr>Lucida Console</vt:lpstr>
      <vt:lpstr>ＭＳ Ｐゴシック</vt:lpstr>
      <vt:lpstr>Wingdings</vt:lpstr>
      <vt:lpstr>Office Theme</vt:lpstr>
      <vt:lpstr>Complete Memory-Safety with SoftBoundCETS</vt:lpstr>
      <vt:lpstr>Project goal: Make C/C++ safe and secure</vt:lpstr>
      <vt:lpstr>Security Vulnerabilities due to Lack of Memory Safety</vt:lpstr>
      <vt:lpstr>PowerPoint Presentation</vt:lpstr>
      <vt:lpstr>PowerPoint Presentation</vt:lpstr>
      <vt:lpstr>Background on Enforcing Memory Safety</vt:lpstr>
      <vt:lpstr>Bounds Violation Example</vt:lpstr>
      <vt:lpstr>Dangling Pointer Example</vt:lpstr>
      <vt:lpstr>What is Void * C?</vt:lpstr>
      <vt:lpstr>Abstractions Not Enforced!</vt:lpstr>
      <vt:lpstr>Pointer Based Checking</vt:lpstr>
      <vt:lpstr>PowerPoint Presentation</vt:lpstr>
      <vt:lpstr>SoftBound Base/Bound Storage</vt:lpstr>
      <vt:lpstr>Pointer Dereference Checks</vt:lpstr>
      <vt:lpstr>Pointer Creation</vt:lpstr>
      <vt:lpstr>Base/Bound Metadata Propagation</vt:lpstr>
      <vt:lpstr>Pointers to Structure Fields</vt:lpstr>
      <vt:lpstr>Pointer Based Checking: Temporal Safety</vt:lpstr>
      <vt:lpstr>Pointer Based Checking: Lock &amp; Key </vt:lpstr>
      <vt:lpstr>Disjoint Metadata </vt:lpstr>
      <vt:lpstr> Real World ‘C’ with Disjoint Metadata</vt:lpstr>
      <vt:lpstr>Accesses to Disjoint Metadata Space</vt:lpstr>
      <vt:lpstr>How Do We Organize the Metadata Space?</vt:lpstr>
      <vt:lpstr>Performance Design Choice</vt:lpstr>
      <vt:lpstr>Pointer Metadata Allocation/Propagation</vt:lpstr>
      <vt:lpstr>Summary: Pointer Based Disjoint Metadata</vt:lpstr>
      <vt:lpstr>Where to Perform Pointer-Based Checking?</vt:lpstr>
      <vt:lpstr>SoftBoundCETS Compiler Instrumentation</vt:lpstr>
      <vt:lpstr>Background on LLVM IR – C Code</vt:lpstr>
      <vt:lpstr>Background on LLVM IR</vt:lpstr>
      <vt:lpstr>How Do We Instrument IR Code?</vt:lpstr>
      <vt:lpstr>PowerPoint Presentation</vt:lpstr>
      <vt:lpstr>Hardware vs Software Implementation</vt:lpstr>
      <vt:lpstr>Hardware vs Software Implementation</vt:lpstr>
      <vt:lpstr>Hardware vs Software Implementation</vt:lpstr>
      <vt:lpstr>Hardware vs Software Implementation</vt:lpstr>
      <vt:lpstr>Hardware Support </vt:lpstr>
      <vt:lpstr>PowerPoint Presentation</vt:lpstr>
      <vt:lpstr>PowerPoint Presentation</vt:lpstr>
      <vt:lpstr>PowerPoint Presentation</vt:lpstr>
      <vt:lpstr>See Papers For ….</vt:lpstr>
      <vt:lpstr>Evaluation</vt:lpstr>
      <vt:lpstr>PowerPoint Presentation</vt:lpstr>
      <vt:lpstr>Memory Safety Violation Detection</vt:lpstr>
      <vt:lpstr>Source Compatibility Experiments </vt:lpstr>
      <vt:lpstr>Evaluation – Performance Overheads</vt:lpstr>
      <vt:lpstr>Remaining Instruction Overhead</vt:lpstr>
      <vt:lpstr>Intel MPX</vt:lpstr>
      <vt:lpstr>Conclusion</vt:lpstr>
      <vt:lpstr>Thank You </vt:lpstr>
    </vt:vector>
  </TitlesOfParts>
  <Company>University of Pennsylvania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Mechanized Verification of Computing Dominators for Formalizing Compilers</dc:title>
  <dc:creator>Stephan Zdancewic</dc:creator>
  <cp:lastModifiedBy>vg</cp:lastModifiedBy>
  <cp:revision>251</cp:revision>
  <dcterms:created xsi:type="dcterms:W3CDTF">2014-09-09T13:06:45Z</dcterms:created>
  <dcterms:modified xsi:type="dcterms:W3CDTF">2015-09-22T01:42:22Z</dcterms:modified>
</cp:coreProperties>
</file>