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86" r:id="rId7"/>
    <p:sldId id="287" r:id="rId8"/>
    <p:sldId id="292" r:id="rId9"/>
    <p:sldId id="284" r:id="rId10"/>
    <p:sldId id="314" r:id="rId11"/>
    <p:sldId id="293" r:id="rId12"/>
    <p:sldId id="296" r:id="rId13"/>
    <p:sldId id="297" r:id="rId14"/>
    <p:sldId id="299" r:id="rId15"/>
    <p:sldId id="305" r:id="rId16"/>
    <p:sldId id="306" r:id="rId17"/>
    <p:sldId id="322" r:id="rId18"/>
    <p:sldId id="317" r:id="rId19"/>
    <p:sldId id="319" r:id="rId20"/>
    <p:sldId id="321" r:id="rId21"/>
    <p:sldId id="328" r:id="rId22"/>
    <p:sldId id="607" r:id="rId23"/>
    <p:sldId id="613" r:id="rId24"/>
    <p:sldId id="614" r:id="rId25"/>
    <p:sldId id="616" r:id="rId26"/>
    <p:sldId id="615" r:id="rId27"/>
    <p:sldId id="617" r:id="rId28"/>
    <p:sldId id="619" r:id="rId29"/>
    <p:sldId id="620" r:id="rId30"/>
    <p:sldId id="623" r:id="rId31"/>
    <p:sldId id="621" r:id="rId32"/>
    <p:sldId id="622" r:id="rId33"/>
    <p:sldId id="624" r:id="rId34"/>
    <p:sldId id="626" r:id="rId35"/>
    <p:sldId id="627" r:id="rId36"/>
    <p:sldId id="686" r:id="rId37"/>
    <p:sldId id="687" r:id="rId38"/>
    <p:sldId id="625" r:id="rId39"/>
    <p:sldId id="630" r:id="rId40"/>
    <p:sldId id="631" r:id="rId41"/>
    <p:sldId id="637" r:id="rId42"/>
    <p:sldId id="640" r:id="rId43"/>
    <p:sldId id="641" r:id="rId44"/>
    <p:sldId id="642" r:id="rId45"/>
    <p:sldId id="650" r:id="rId46"/>
    <p:sldId id="651" r:id="rId47"/>
    <p:sldId id="652" r:id="rId48"/>
    <p:sldId id="654" r:id="rId49"/>
    <p:sldId id="653" r:id="rId50"/>
    <p:sldId id="656" r:id="rId51"/>
    <p:sldId id="662" r:id="rId52"/>
    <p:sldId id="688" r:id="rId53"/>
    <p:sldId id="663" r:id="rId54"/>
    <p:sldId id="668" r:id="rId55"/>
    <p:sldId id="689" r:id="rId56"/>
    <p:sldId id="669" r:id="rId57"/>
    <p:sldId id="671" r:id="rId58"/>
    <p:sldId id="35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1"/>
    <p:restoredTop sz="91292" autoAdjust="0"/>
  </p:normalViewPr>
  <p:slideViewPr>
    <p:cSldViewPr>
      <p:cViewPr varScale="1">
        <p:scale>
          <a:sx n="112" d="100"/>
          <a:sy n="112" d="100"/>
        </p:scale>
        <p:origin x="11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FC20-1179-4D9C-B98C-6BDFA31250A9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F453-2689-43E8-A2A9-C7C7F57E44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0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9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Mention that attacks are not only for control data, even for non-control data.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82DEA8E4-E25F-45CF-92FE-2B3A4FCD5721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579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Mention that attacks are not only for control data, even for non-control data.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82DEA8E4-E25F-45CF-92FE-2B3A4FCD5721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9870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Mention that attacks are not only for control data, even for non-control data.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82DEA8E4-E25F-45CF-92FE-2B3A4FCD5721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250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429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9528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0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2"/>
          <p:cNvSpPr/>
          <p:nvPr userDrawn="1"/>
        </p:nvSpPr>
        <p:spPr>
          <a:xfrm>
            <a:off x="-11910" y="3327419"/>
            <a:ext cx="5664088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rgbClr val="00AA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8618798" y="5392757"/>
            <a:ext cx="153630" cy="204787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446" y="341313"/>
            <a:ext cx="170303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80" y="0"/>
            <a:ext cx="844211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538" y="4870941"/>
            <a:ext cx="4115872" cy="822960"/>
          </a:xfrm>
        </p:spPr>
        <p:txBody>
          <a:bodyPr tIns="0" bIns="0" anchor="b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517" y="5762394"/>
            <a:ext cx="3429893" cy="64008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 flipH="1">
            <a:off x="1102056" y="1958994"/>
            <a:ext cx="1645872" cy="1096963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2" name="Parallelogram 12"/>
          <p:cNvSpPr/>
          <p:nvPr userDrawn="1"/>
        </p:nvSpPr>
        <p:spPr>
          <a:xfrm>
            <a:off x="-11910" y="3327419"/>
            <a:ext cx="5664088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23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0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 userDrawn="1"/>
        </p:nvSpPr>
        <p:spPr>
          <a:xfrm>
            <a:off x="-11910" y="3327419"/>
            <a:ext cx="5664088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rgbClr val="00AA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446" y="341313"/>
            <a:ext cx="170303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80" y="0"/>
            <a:ext cx="844211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538" y="4870941"/>
            <a:ext cx="4115872" cy="822960"/>
          </a:xfrm>
        </p:spPr>
        <p:txBody>
          <a:bodyPr tIns="0" bIns="0" anchor="b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517" y="5762394"/>
            <a:ext cx="3429893" cy="64008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8618798" y="5392757"/>
            <a:ext cx="153630" cy="204787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 flipH="1">
            <a:off x="1102056" y="1958994"/>
            <a:ext cx="1645872" cy="1096963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Parallelogram 12"/>
          <p:cNvSpPr/>
          <p:nvPr userDrawn="1"/>
        </p:nvSpPr>
        <p:spPr>
          <a:xfrm>
            <a:off x="-11910" y="3327419"/>
            <a:ext cx="5664088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19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9" y="278133"/>
            <a:ext cx="7820156" cy="474345"/>
          </a:xfrm>
        </p:spPr>
        <p:txBody>
          <a:bodyPr b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97" y="1381124"/>
            <a:ext cx="8506135" cy="466344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34995" y="752574"/>
            <a:ext cx="7820156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368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9" y="278133"/>
            <a:ext cx="7820156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34995" y="752574"/>
            <a:ext cx="7820156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1532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F81D1-753E-4B42-A274-51664453D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14" y="0"/>
            <a:ext cx="636280" cy="536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EB04-289B-4A96-906B-AA4B21D98BE4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9C24-BD83-4C4F-8812-4C99C9FBD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279" y="277813"/>
            <a:ext cx="7820156" cy="474662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97" y="1381124"/>
            <a:ext cx="850613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2271" y="6561034"/>
            <a:ext cx="2434962" cy="236748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>
              <a:defRPr/>
            </a:pPr>
            <a:r>
              <a:rPr lang="en-US" sz="1000" cap="all" dirty="0" err="1">
                <a:solidFill>
                  <a:prstClr val="black"/>
                </a:solidFill>
                <a:cs typeface="Arial" pitchFamily="34" charset="0"/>
              </a:rPr>
              <a:t>IOMMU</a:t>
            </a:r>
            <a:r>
              <a:rPr lang="en-US" sz="1000" cap="all" dirty="0">
                <a:solidFill>
                  <a:prstClr val="black"/>
                </a:solidFill>
                <a:cs typeface="Arial" pitchFamily="34" charset="0"/>
              </a:rPr>
              <a:t> Tutorial @ </a:t>
            </a:r>
            <a:r>
              <a:rPr lang="en-US" sz="1000" cap="all" dirty="0" err="1">
                <a:solidFill>
                  <a:prstClr val="black"/>
                </a:solidFill>
                <a:cs typeface="Arial" pitchFamily="34" charset="0"/>
              </a:rPr>
              <a:t>ASPLOS</a:t>
            </a:r>
            <a:r>
              <a:rPr lang="en-US" sz="1000" cap="all" dirty="0">
                <a:solidFill>
                  <a:prstClr val="black"/>
                </a:solidFill>
                <a:cs typeface="Arial" pitchFamily="34" charset="0"/>
              </a:rPr>
              <a:t> | 3</a:t>
            </a:r>
            <a:r>
              <a:rPr lang="en-US" sz="1000" cap="all" baseline="30000" dirty="0">
                <a:solidFill>
                  <a:prstClr val="black"/>
                </a:solidFill>
                <a:cs typeface="Arial" pitchFamily="34" charset="0"/>
              </a:rPr>
              <a:t>rd</a:t>
            </a:r>
            <a:r>
              <a:rPr lang="en-US" sz="1000" cap="all" baseline="0" dirty="0">
                <a:solidFill>
                  <a:prstClr val="black"/>
                </a:solidFill>
                <a:cs typeface="Arial" pitchFamily="34" charset="0"/>
              </a:rPr>
              <a:t> April 2016</a:t>
            </a:r>
            <a:endParaRPr lang="en-US" sz="1000" cap="all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9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550" y="325875"/>
            <a:ext cx="9015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6087" y="6561034"/>
            <a:ext cx="150682" cy="236748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 algn="r">
              <a:defRPr/>
            </a:pPr>
            <a:fld id="{F3616FDC-18D0-40FB-88F2-6EE7CA6E4DB4}" type="slidenum">
              <a:rPr lang="en-US" sz="1000" cap="all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cap="all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600" kern="1200" cap="all" baseline="0" dirty="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chemeClr val="tx1"/>
        </a:buClr>
        <a:buFont typeface="Wingdings 3" pitchFamily="18" charset="2"/>
        <a:buChar char="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1809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682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18256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644650" indent="-16351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Machines for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E299-B5CD-41C4-BA42-AE70BD90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VMM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8A34-EF1A-418B-84DF-1941EAAB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pieces of a system:</a:t>
            </a:r>
          </a:p>
          <a:p>
            <a:pPr lvl="1"/>
            <a:r>
              <a:rPr lang="en-US" dirty="0"/>
              <a:t>Instructions -- defined by the ISA (e.g., x86, ARM)</a:t>
            </a:r>
          </a:p>
          <a:p>
            <a:pPr lvl="1"/>
            <a:r>
              <a:rPr lang="en-US" dirty="0"/>
              <a:t>Memory </a:t>
            </a:r>
          </a:p>
          <a:p>
            <a:pPr lvl="1"/>
            <a:r>
              <a:rPr lang="en-US" dirty="0"/>
              <a:t>I/O (network, disk)</a:t>
            </a:r>
          </a:p>
          <a:p>
            <a:pPr lvl="1"/>
            <a:endParaRPr lang="en-US" dirty="0"/>
          </a:p>
          <a:p>
            <a:r>
              <a:rPr lang="en-US" dirty="0"/>
              <a:t>Mostly a quick discussion of the first two. We won’t discuss the third in this course. For a detailed discussion of virtualization, take E0253!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E89C900-7733-4501-970F-9C7E660D0D91}"/>
              </a:ext>
            </a:extLst>
          </p:cNvPr>
          <p:cNvSpPr/>
          <p:nvPr/>
        </p:nvSpPr>
        <p:spPr>
          <a:xfrm>
            <a:off x="3048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22FE-1171-410A-8C97-1D19F5CF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Execution +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7655-AF52-4F67-BD3F-D62BD77C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Idea: </a:t>
            </a:r>
            <a:r>
              <a:rPr lang="en-US" dirty="0"/>
              <a:t>Run </a:t>
            </a:r>
            <a:r>
              <a:rPr lang="en-US" i="1" dirty="0"/>
              <a:t>most</a:t>
            </a:r>
            <a:r>
              <a:rPr lang="en-US" dirty="0"/>
              <a:t> instructions of the VM directly on the hardware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Advantage: </a:t>
            </a:r>
            <a:r>
              <a:rPr lang="en-US" dirty="0"/>
              <a:t>Performance </a:t>
            </a:r>
            <a:r>
              <a:rPr lang="en-US" i="1" dirty="0"/>
              <a:t>close</a:t>
            </a:r>
            <a:r>
              <a:rPr lang="en-US" dirty="0"/>
              <a:t> to native execution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Challenge: </a:t>
            </a:r>
            <a:r>
              <a:rPr lang="en-US" dirty="0"/>
              <a:t>How to ensure isolation/protection ?</a:t>
            </a:r>
          </a:p>
          <a:p>
            <a:pPr lvl="1"/>
            <a:r>
              <a:rPr lang="en-US" dirty="0"/>
              <a:t>If all instructions of the VM are directly executed then VMM has no control 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1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DA86-C4ED-4704-B6C7-A19AC03E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Execution + Trap and Emulate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7A3D-8395-4EE8-95F4-2D9959FB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Idea: </a:t>
            </a:r>
          </a:p>
          <a:p>
            <a:pPr lvl="1"/>
            <a:r>
              <a:rPr lang="en-US" dirty="0"/>
              <a:t>Trap to hypervisor when the VM tries to execute an instruction that could change the state of the system/take control (i.e., impact safety/isolation).</a:t>
            </a:r>
          </a:p>
          <a:p>
            <a:pPr lvl="1"/>
            <a:r>
              <a:rPr lang="en-US" dirty="0"/>
              <a:t>Emulate execution of these instruction in hypervisor</a:t>
            </a:r>
          </a:p>
          <a:p>
            <a:pPr lvl="1"/>
            <a:r>
              <a:rPr lang="en-US" dirty="0"/>
              <a:t>Direct execution of any other innocuous instructions on h/w that cannot impact other VMs or the hypervisor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638F-3FE9-4319-8138-27161BEB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 Trap and Emulate?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62DF-9C80-4F93-A0E7-7EFB42C0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Generally two categories of instructions:</a:t>
            </a:r>
          </a:p>
          <a:p>
            <a:pPr lvl="1"/>
            <a:r>
              <a:rPr lang="en-US" dirty="0"/>
              <a:t>User instructions: </a:t>
            </a:r>
          </a:p>
          <a:p>
            <a:pPr lvl="2"/>
            <a:r>
              <a:rPr lang="en-US" dirty="0"/>
              <a:t>Typically compute instructions</a:t>
            </a:r>
          </a:p>
          <a:p>
            <a:pPr lvl="2"/>
            <a:r>
              <a:rPr lang="en-US" dirty="0"/>
              <a:t>e.g.,  </a:t>
            </a:r>
            <a:r>
              <a:rPr lang="en-US" i="1" dirty="0"/>
              <a:t>add, </a:t>
            </a:r>
            <a:r>
              <a:rPr lang="en-US" i="1" dirty="0" err="1"/>
              <a:t>mult</a:t>
            </a:r>
            <a:r>
              <a:rPr lang="en-US" i="1" dirty="0"/>
              <a:t>, </a:t>
            </a:r>
            <a:r>
              <a:rPr lang="en-US" i="1" dirty="0" err="1"/>
              <a:t>ld</a:t>
            </a:r>
            <a:r>
              <a:rPr lang="en-US" i="1" dirty="0"/>
              <a:t>, store, </a:t>
            </a:r>
            <a:r>
              <a:rPr lang="en-US" i="1" dirty="0" err="1"/>
              <a:t>jmp</a:t>
            </a:r>
            <a:endParaRPr lang="en-US" i="1" dirty="0"/>
          </a:p>
          <a:p>
            <a:pPr lvl="1"/>
            <a:r>
              <a:rPr lang="en-US" dirty="0"/>
              <a:t>System instructions:</a:t>
            </a:r>
          </a:p>
          <a:p>
            <a:pPr lvl="2"/>
            <a:r>
              <a:rPr lang="en-US" dirty="0"/>
              <a:t>Typically for system management</a:t>
            </a:r>
          </a:p>
          <a:p>
            <a:pPr lvl="2"/>
            <a:r>
              <a:rPr lang="en-US" dirty="0"/>
              <a:t>e.g., </a:t>
            </a:r>
            <a:r>
              <a:rPr lang="en-US" i="1" dirty="0" err="1"/>
              <a:t>iret</a:t>
            </a:r>
            <a:r>
              <a:rPr lang="en-US" i="1" dirty="0"/>
              <a:t>, </a:t>
            </a:r>
            <a:r>
              <a:rPr lang="en-US" i="1" dirty="0" err="1"/>
              <a:t>invlpg</a:t>
            </a:r>
            <a:r>
              <a:rPr lang="en-US" i="1" dirty="0"/>
              <a:t>, </a:t>
            </a:r>
            <a:r>
              <a:rPr lang="en-US" i="1" dirty="0" err="1"/>
              <a:t>hlt</a:t>
            </a:r>
            <a:r>
              <a:rPr lang="en-US" i="1" dirty="0"/>
              <a:t>, in, out</a:t>
            </a:r>
          </a:p>
          <a:p>
            <a:r>
              <a:rPr lang="en-US" dirty="0"/>
              <a:t>Two mode of CPU operation:</a:t>
            </a:r>
          </a:p>
          <a:p>
            <a:pPr lvl="1"/>
            <a:r>
              <a:rPr lang="en-US" dirty="0"/>
              <a:t>User mode (in x86-64 typically ring 3)</a:t>
            </a:r>
          </a:p>
          <a:p>
            <a:pPr lvl="1"/>
            <a:r>
              <a:rPr lang="en-US" dirty="0"/>
              <a:t>Privileged mode (in x86-64 ring 0)</a:t>
            </a:r>
          </a:p>
          <a:p>
            <a:pPr lvl="1"/>
            <a:r>
              <a:rPr lang="en-US" dirty="0"/>
              <a:t>Attempt to execute system instructions in user mode generates trap/general protection fault (</a:t>
            </a:r>
            <a:r>
              <a:rPr lang="en-US" dirty="0" err="1"/>
              <a:t>gpf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2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638F-3FE9-4319-8138-27161BEB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 Trap and Emulate?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62DF-9C80-4F93-A0E7-7EFB42C0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 state:</a:t>
            </a:r>
          </a:p>
          <a:p>
            <a:pPr lvl="1"/>
            <a:r>
              <a:rPr lang="en-US" dirty="0"/>
              <a:t>Example, control registers like </a:t>
            </a:r>
            <a:r>
              <a:rPr lang="en-US" i="1" dirty="0"/>
              <a:t>cr3</a:t>
            </a:r>
            <a:r>
              <a:rPr lang="en-US" dirty="0"/>
              <a:t> (remember?)</a:t>
            </a:r>
          </a:p>
          <a:p>
            <a:pPr lvl="1"/>
            <a:r>
              <a:rPr lang="en-US" dirty="0"/>
              <a:t>Access to system state in user mode trigger </a:t>
            </a:r>
            <a:r>
              <a:rPr lang="en-US" dirty="0" err="1"/>
              <a:t>gpf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Idea: </a:t>
            </a:r>
          </a:p>
          <a:p>
            <a:pPr lvl="1"/>
            <a:r>
              <a:rPr lang="en-US" dirty="0"/>
              <a:t>Run the VM in user mode (ring 3), while the hypervisor in privileged mode (ring 0)</a:t>
            </a:r>
          </a:p>
          <a:p>
            <a:pPr lvl="1"/>
            <a:r>
              <a:rPr lang="en-US" dirty="0"/>
              <a:t>Anytime VM tries to execute an system instr. or tries to access system state, trap to VMM</a:t>
            </a:r>
          </a:p>
        </p:txBody>
      </p:sp>
    </p:spTree>
    <p:extLst>
      <p:ext uri="{BB962C8B-B14F-4D97-AF65-F5344CB8AC3E}">
        <p14:creationId xmlns:p14="http://schemas.microsoft.com/office/powerpoint/2010/main" val="226842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4817-57AB-4F18-A80A-6C15C07E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Formalizing Direct exec. + Trap &amp; emulate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6A12-95FB-44AD-A393-FED2C0D6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Goldberg &amp; </a:t>
            </a:r>
            <a:r>
              <a:rPr lang="en-US" dirty="0" err="1"/>
              <a:t>Popek</a:t>
            </a:r>
            <a:r>
              <a:rPr lang="en-US" dirty="0"/>
              <a:t> theorem:</a:t>
            </a:r>
          </a:p>
          <a:p>
            <a:pPr lvl="1"/>
            <a:r>
              <a:rPr lang="en-US" dirty="0"/>
              <a:t>Control sensitive intr.: Instructions that can update system state</a:t>
            </a:r>
          </a:p>
          <a:p>
            <a:pPr lvl="1"/>
            <a:r>
              <a:rPr lang="en-US" dirty="0"/>
              <a:t>Behavior sensitive instr.: If instructions behavior depends upon system state</a:t>
            </a:r>
          </a:p>
          <a:p>
            <a:r>
              <a:rPr lang="en-US" dirty="0"/>
              <a:t>Requirement for architecture/ISA to be virtualizable via trap &amp; emulate: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BD652-BF85-498F-8B0C-03F98D70E19D}"/>
              </a:ext>
            </a:extLst>
          </p:cNvPr>
          <p:cNvSpPr txBox="1"/>
          <p:nvPr/>
        </p:nvSpPr>
        <p:spPr>
          <a:xfrm rot="5400000">
            <a:off x="5942072" y="5785206"/>
            <a:ext cx="61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0C721-C7C0-4222-8F07-09D7C09760AB}"/>
              </a:ext>
            </a:extLst>
          </p:cNvPr>
          <p:cNvSpPr txBox="1"/>
          <p:nvPr/>
        </p:nvSpPr>
        <p:spPr>
          <a:xfrm>
            <a:off x="609600" y="5624244"/>
            <a:ext cx="7620000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{control sensitive} U {behavior sensitive}     {privileged}</a:t>
            </a:r>
          </a:p>
        </p:txBody>
      </p:sp>
    </p:spTree>
    <p:extLst>
      <p:ext uri="{BB962C8B-B14F-4D97-AF65-F5344CB8AC3E}">
        <p14:creationId xmlns:p14="http://schemas.microsoft.com/office/powerpoint/2010/main" val="398099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A012-05D6-442D-B16B-B8C92F8A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Memory in un-virtualized system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B36F2E-EE91-4BB9-93A7-C2717E4A4169}"/>
              </a:ext>
            </a:extLst>
          </p:cNvPr>
          <p:cNvSpPr/>
          <p:nvPr/>
        </p:nvSpPr>
        <p:spPr>
          <a:xfrm>
            <a:off x="1328737" y="2209800"/>
            <a:ext cx="3048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D0B0DC-EE10-4EC2-BDC0-B6DA2045CF08}"/>
              </a:ext>
            </a:extLst>
          </p:cNvPr>
          <p:cNvSpPr/>
          <p:nvPr/>
        </p:nvSpPr>
        <p:spPr>
          <a:xfrm>
            <a:off x="4953000" y="2209800"/>
            <a:ext cx="3048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EE338-5B9E-4E5D-8169-9C5B8B3EF3AB}"/>
              </a:ext>
            </a:extLst>
          </p:cNvPr>
          <p:cNvSpPr/>
          <p:nvPr/>
        </p:nvSpPr>
        <p:spPr>
          <a:xfrm>
            <a:off x="2667000" y="4572000"/>
            <a:ext cx="34290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14865C-C39A-4C55-B79A-80F47CC6EA0A}"/>
              </a:ext>
            </a:extLst>
          </p:cNvPr>
          <p:cNvCxnSpPr/>
          <p:nvPr/>
        </p:nvCxnSpPr>
        <p:spPr>
          <a:xfrm>
            <a:off x="15240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25A085-B974-4DC5-BE56-11D3FC561DA1}"/>
              </a:ext>
            </a:extLst>
          </p:cNvPr>
          <p:cNvCxnSpPr/>
          <p:nvPr/>
        </p:nvCxnSpPr>
        <p:spPr>
          <a:xfrm>
            <a:off x="17526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EB1425-7AFA-4B43-B6C3-843F1FD1EBA7}"/>
              </a:ext>
            </a:extLst>
          </p:cNvPr>
          <p:cNvCxnSpPr/>
          <p:nvPr/>
        </p:nvCxnSpPr>
        <p:spPr>
          <a:xfrm>
            <a:off x="19812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46B03-59F2-4CFD-811F-1ABA19FCCEAD}"/>
              </a:ext>
            </a:extLst>
          </p:cNvPr>
          <p:cNvCxnSpPr/>
          <p:nvPr/>
        </p:nvCxnSpPr>
        <p:spPr>
          <a:xfrm>
            <a:off x="38862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5758F1-0E04-4174-B55E-CD4546567C3C}"/>
              </a:ext>
            </a:extLst>
          </p:cNvPr>
          <p:cNvCxnSpPr/>
          <p:nvPr/>
        </p:nvCxnSpPr>
        <p:spPr>
          <a:xfrm>
            <a:off x="41148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A5A77B-85A0-46CA-B6E5-B49727F30ADA}"/>
              </a:ext>
            </a:extLst>
          </p:cNvPr>
          <p:cNvCxnSpPr/>
          <p:nvPr/>
        </p:nvCxnSpPr>
        <p:spPr>
          <a:xfrm>
            <a:off x="36576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F4F42A-03D0-4B22-9C28-C3CF8C7A80F6}"/>
              </a:ext>
            </a:extLst>
          </p:cNvPr>
          <p:cNvCxnSpPr/>
          <p:nvPr/>
        </p:nvCxnSpPr>
        <p:spPr>
          <a:xfrm>
            <a:off x="56388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0C7192-8ED7-47B0-8B8A-29A652B0BD77}"/>
              </a:ext>
            </a:extLst>
          </p:cNvPr>
          <p:cNvCxnSpPr/>
          <p:nvPr/>
        </p:nvCxnSpPr>
        <p:spPr>
          <a:xfrm>
            <a:off x="58674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D9B446-B3AB-4D64-A41C-0BA15237C2A0}"/>
              </a:ext>
            </a:extLst>
          </p:cNvPr>
          <p:cNvCxnSpPr/>
          <p:nvPr/>
        </p:nvCxnSpPr>
        <p:spPr>
          <a:xfrm>
            <a:off x="60960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363AF5-1802-4FDB-93A4-9670C3D14B9C}"/>
              </a:ext>
            </a:extLst>
          </p:cNvPr>
          <p:cNvCxnSpPr/>
          <p:nvPr/>
        </p:nvCxnSpPr>
        <p:spPr>
          <a:xfrm>
            <a:off x="73914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D8CCF4-ECEC-4299-A666-65B079961BBB}"/>
              </a:ext>
            </a:extLst>
          </p:cNvPr>
          <p:cNvCxnSpPr/>
          <p:nvPr/>
        </p:nvCxnSpPr>
        <p:spPr>
          <a:xfrm>
            <a:off x="76200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DA5B04-D8F6-462A-BD63-F5EF77CDB9B9}"/>
              </a:ext>
            </a:extLst>
          </p:cNvPr>
          <p:cNvCxnSpPr/>
          <p:nvPr/>
        </p:nvCxnSpPr>
        <p:spPr>
          <a:xfrm>
            <a:off x="71628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9AEC4-25A1-40F9-AB37-773A23FEAC42}"/>
              </a:ext>
            </a:extLst>
          </p:cNvPr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79BB2D-8AB3-443E-A734-E2EF338FDA73}"/>
              </a:ext>
            </a:extLst>
          </p:cNvPr>
          <p:cNvSpPr txBox="1"/>
          <p:nvPr/>
        </p:nvSpPr>
        <p:spPr>
          <a:xfrm>
            <a:off x="1295400" y="1676400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A’s virtual address space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94C69-12B8-424A-81F3-10655F4DD66F}"/>
              </a:ext>
            </a:extLst>
          </p:cNvPr>
          <p:cNvSpPr txBox="1"/>
          <p:nvPr/>
        </p:nvSpPr>
        <p:spPr>
          <a:xfrm>
            <a:off x="4953000" y="1676400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B’s virtual address space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F01A73-095A-4B2E-8B16-616A7F47DB28}"/>
              </a:ext>
            </a:extLst>
          </p:cNvPr>
          <p:cNvCxnSpPr/>
          <p:nvPr/>
        </p:nvCxnSpPr>
        <p:spPr>
          <a:xfrm>
            <a:off x="28956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63712B-A52F-4F79-B269-D8599663E1FA}"/>
              </a:ext>
            </a:extLst>
          </p:cNvPr>
          <p:cNvCxnSpPr/>
          <p:nvPr/>
        </p:nvCxnSpPr>
        <p:spPr>
          <a:xfrm>
            <a:off x="31242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6B6738-1A24-47A0-9822-6BBA4A6CEC1C}"/>
              </a:ext>
            </a:extLst>
          </p:cNvPr>
          <p:cNvCxnSpPr/>
          <p:nvPr/>
        </p:nvCxnSpPr>
        <p:spPr>
          <a:xfrm>
            <a:off x="33528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A0CE34-6D44-4BC7-B645-C6C2585A0E62}"/>
              </a:ext>
            </a:extLst>
          </p:cNvPr>
          <p:cNvCxnSpPr/>
          <p:nvPr/>
        </p:nvCxnSpPr>
        <p:spPr>
          <a:xfrm>
            <a:off x="35814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C50A45-26ED-4B2F-9B16-2D41EA1C47BF}"/>
              </a:ext>
            </a:extLst>
          </p:cNvPr>
          <p:cNvCxnSpPr/>
          <p:nvPr/>
        </p:nvCxnSpPr>
        <p:spPr>
          <a:xfrm>
            <a:off x="38100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38EC38-7782-4680-8020-EF1C23755DAF}"/>
              </a:ext>
            </a:extLst>
          </p:cNvPr>
          <p:cNvCxnSpPr/>
          <p:nvPr/>
        </p:nvCxnSpPr>
        <p:spPr>
          <a:xfrm>
            <a:off x="40386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BEE471-F3B1-4ADC-8B24-551A80600704}"/>
              </a:ext>
            </a:extLst>
          </p:cNvPr>
          <p:cNvCxnSpPr/>
          <p:nvPr/>
        </p:nvCxnSpPr>
        <p:spPr>
          <a:xfrm>
            <a:off x="42672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6F6264-6871-4BDE-9080-AC061E5B347A}"/>
              </a:ext>
            </a:extLst>
          </p:cNvPr>
          <p:cNvCxnSpPr/>
          <p:nvPr/>
        </p:nvCxnSpPr>
        <p:spPr>
          <a:xfrm>
            <a:off x="57912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6E3B15-1642-4F56-BB1B-9ABE6C0C3C53}"/>
              </a:ext>
            </a:extLst>
          </p:cNvPr>
          <p:cNvCxnSpPr/>
          <p:nvPr/>
        </p:nvCxnSpPr>
        <p:spPr>
          <a:xfrm>
            <a:off x="55626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962CDC-1FCE-41D1-8513-A61B96804358}"/>
              </a:ext>
            </a:extLst>
          </p:cNvPr>
          <p:cNvCxnSpPr/>
          <p:nvPr/>
        </p:nvCxnSpPr>
        <p:spPr>
          <a:xfrm>
            <a:off x="52578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8B95FF-2C3F-4A11-9FBC-8C1E49D2739B}"/>
              </a:ext>
            </a:extLst>
          </p:cNvPr>
          <p:cNvCxnSpPr/>
          <p:nvPr/>
        </p:nvCxnSpPr>
        <p:spPr>
          <a:xfrm>
            <a:off x="49530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D50019-6BF5-4879-9211-1DC19F2AEBA9}"/>
              </a:ext>
            </a:extLst>
          </p:cNvPr>
          <p:cNvCxnSpPr/>
          <p:nvPr/>
        </p:nvCxnSpPr>
        <p:spPr>
          <a:xfrm>
            <a:off x="4648200" y="45720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036AEA-E45E-4F60-BC51-C764F2238930}"/>
              </a:ext>
            </a:extLst>
          </p:cNvPr>
          <p:cNvSpPr txBox="1"/>
          <p:nvPr/>
        </p:nvSpPr>
        <p:spPr>
          <a:xfrm>
            <a:off x="3251249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Physical memory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9E04E2-5B96-4DA2-A39C-A8C88A68A437}"/>
              </a:ext>
            </a:extLst>
          </p:cNvPr>
          <p:cNvCxnSpPr/>
          <p:nvPr/>
        </p:nvCxnSpPr>
        <p:spPr>
          <a:xfrm>
            <a:off x="1447800" y="2590800"/>
            <a:ext cx="2286000" cy="1981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BA1C9D-3589-412E-AFBB-08CED07762B8}"/>
              </a:ext>
            </a:extLst>
          </p:cNvPr>
          <p:cNvCxnSpPr>
            <a:cxnSpLocks/>
          </p:cNvCxnSpPr>
          <p:nvPr/>
        </p:nvCxnSpPr>
        <p:spPr>
          <a:xfrm flipH="1">
            <a:off x="2819401" y="2590800"/>
            <a:ext cx="947735" cy="1981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D63D2C-ABBF-499C-A9F9-20C482335BCE}"/>
              </a:ext>
            </a:extLst>
          </p:cNvPr>
          <p:cNvCxnSpPr>
            <a:cxnSpLocks/>
          </p:cNvCxnSpPr>
          <p:nvPr/>
        </p:nvCxnSpPr>
        <p:spPr>
          <a:xfrm flipH="1">
            <a:off x="3238501" y="2586037"/>
            <a:ext cx="2500311" cy="198596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BC2405-3171-4601-8FB9-A51B630C144C}"/>
              </a:ext>
            </a:extLst>
          </p:cNvPr>
          <p:cNvCxnSpPr>
            <a:cxnSpLocks/>
          </p:cNvCxnSpPr>
          <p:nvPr/>
        </p:nvCxnSpPr>
        <p:spPr>
          <a:xfrm flipH="1">
            <a:off x="3505200" y="2586037"/>
            <a:ext cx="2471739" cy="198596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DC57B9-A4BC-4FA7-8D92-5148FCFC162A}"/>
              </a:ext>
            </a:extLst>
          </p:cNvPr>
          <p:cNvCxnSpPr>
            <a:cxnSpLocks/>
          </p:cNvCxnSpPr>
          <p:nvPr/>
        </p:nvCxnSpPr>
        <p:spPr>
          <a:xfrm flipH="1">
            <a:off x="5645944" y="2571749"/>
            <a:ext cx="1428750" cy="200025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B594282-F23C-4E0F-BDEB-EF1FB8A77938}"/>
              </a:ext>
            </a:extLst>
          </p:cNvPr>
          <p:cNvCxnSpPr>
            <a:cxnSpLocks/>
          </p:cNvCxnSpPr>
          <p:nvPr/>
        </p:nvCxnSpPr>
        <p:spPr>
          <a:xfrm flipH="1">
            <a:off x="3048000" y="2600325"/>
            <a:ext cx="947735" cy="1981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DB63C3-2C19-40C1-936F-66AF2CD381D7}"/>
              </a:ext>
            </a:extLst>
          </p:cNvPr>
          <p:cNvCxnSpPr>
            <a:cxnSpLocks/>
          </p:cNvCxnSpPr>
          <p:nvPr/>
        </p:nvCxnSpPr>
        <p:spPr>
          <a:xfrm flipH="1">
            <a:off x="5410199" y="2571749"/>
            <a:ext cx="1944295" cy="200025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CB5931A-3719-4604-9128-8BE398A6B373}"/>
              </a:ext>
            </a:extLst>
          </p:cNvPr>
          <p:cNvCxnSpPr>
            <a:cxnSpLocks/>
          </p:cNvCxnSpPr>
          <p:nvPr/>
        </p:nvCxnSpPr>
        <p:spPr>
          <a:xfrm>
            <a:off x="1704975" y="2586037"/>
            <a:ext cx="3376614" cy="198596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C08F5E7-49F9-4D55-B8DA-34228DB842F7}"/>
              </a:ext>
            </a:extLst>
          </p:cNvPr>
          <p:cNvCxnSpPr>
            <a:cxnSpLocks/>
          </p:cNvCxnSpPr>
          <p:nvPr/>
        </p:nvCxnSpPr>
        <p:spPr>
          <a:xfrm flipH="1">
            <a:off x="4800599" y="2600325"/>
            <a:ext cx="2724748" cy="1981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Shape 127">
            <a:extLst>
              <a:ext uri="{FF2B5EF4-FFF2-40B4-BE49-F238E27FC236}">
                <a16:creationId xmlns:a16="http://schemas.microsoft.com/office/drawing/2014/main" id="{B5DA8383-1601-4AB6-A24A-9B3D5BCC40BD}"/>
              </a:ext>
            </a:extLst>
          </p:cNvPr>
          <p:cNvGrpSpPr/>
          <p:nvPr/>
        </p:nvGrpSpPr>
        <p:grpSpPr>
          <a:xfrm rot="5400000">
            <a:off x="468902" y="2631774"/>
            <a:ext cx="1371601" cy="2042127"/>
            <a:chOff x="2304617" y="4240604"/>
            <a:chExt cx="2688093" cy="2537429"/>
          </a:xfrm>
        </p:grpSpPr>
        <p:grpSp>
          <p:nvGrpSpPr>
            <p:cNvPr id="47" name="Shape 128">
              <a:extLst>
                <a:ext uri="{FF2B5EF4-FFF2-40B4-BE49-F238E27FC236}">
                  <a16:creationId xmlns:a16="http://schemas.microsoft.com/office/drawing/2014/main" id="{8C312A75-6CA0-48DF-86C7-59DA556731CC}"/>
                </a:ext>
              </a:extLst>
            </p:cNvPr>
            <p:cNvGrpSpPr/>
            <p:nvPr/>
          </p:nvGrpSpPr>
          <p:grpSpPr>
            <a:xfrm>
              <a:off x="3354064" y="5374344"/>
              <a:ext cx="269003" cy="392810"/>
              <a:chOff x="3315835" y="5248872"/>
              <a:chExt cx="824050" cy="1046544"/>
            </a:xfrm>
          </p:grpSpPr>
          <p:sp>
            <p:nvSpPr>
              <p:cNvPr id="102" name="Shape 129">
                <a:extLst>
                  <a:ext uri="{FF2B5EF4-FFF2-40B4-BE49-F238E27FC236}">
                    <a16:creationId xmlns:a16="http://schemas.microsoft.com/office/drawing/2014/main" id="{14AE2D7C-E9AC-4AB3-822A-902ED86892FD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3" name="Shape 130">
                <a:extLst>
                  <a:ext uri="{FF2B5EF4-FFF2-40B4-BE49-F238E27FC236}">
                    <a16:creationId xmlns:a16="http://schemas.microsoft.com/office/drawing/2014/main" id="{664DEC59-A464-4680-A9F4-7EB81988E6EE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04" name="Shape 131">
                <a:extLst>
                  <a:ext uri="{FF2B5EF4-FFF2-40B4-BE49-F238E27FC236}">
                    <a16:creationId xmlns:a16="http://schemas.microsoft.com/office/drawing/2014/main" id="{52E3E5A0-8CC5-4E0E-900A-DFD94BC5AC5A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05" name="Shape 132">
                <a:extLst>
                  <a:ext uri="{FF2B5EF4-FFF2-40B4-BE49-F238E27FC236}">
                    <a16:creationId xmlns:a16="http://schemas.microsoft.com/office/drawing/2014/main" id="{412F27E7-794D-4E9A-948F-D1CC4E0E872E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06" name="Shape 133">
                <a:extLst>
                  <a:ext uri="{FF2B5EF4-FFF2-40B4-BE49-F238E27FC236}">
                    <a16:creationId xmlns:a16="http://schemas.microsoft.com/office/drawing/2014/main" id="{75640A2A-7F4F-4FF5-A090-3265D7EDC994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9" name="Shape 134">
              <a:extLst>
                <a:ext uri="{FF2B5EF4-FFF2-40B4-BE49-F238E27FC236}">
                  <a16:creationId xmlns:a16="http://schemas.microsoft.com/office/drawing/2014/main" id="{23B73551-B417-4C70-94A2-5065CFA86B10}"/>
                </a:ext>
              </a:extLst>
            </p:cNvPr>
            <p:cNvGrpSpPr/>
            <p:nvPr/>
          </p:nvGrpSpPr>
          <p:grpSpPr>
            <a:xfrm>
              <a:off x="4010727" y="4626314"/>
              <a:ext cx="269003" cy="392810"/>
              <a:chOff x="3315835" y="5248872"/>
              <a:chExt cx="824050" cy="1046544"/>
            </a:xfrm>
          </p:grpSpPr>
          <p:sp>
            <p:nvSpPr>
              <p:cNvPr id="97" name="Shape 135">
                <a:extLst>
                  <a:ext uri="{FF2B5EF4-FFF2-40B4-BE49-F238E27FC236}">
                    <a16:creationId xmlns:a16="http://schemas.microsoft.com/office/drawing/2014/main" id="{773EDBCA-E94E-4D0E-81D8-877A824B4A78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8" name="Shape 136">
                <a:extLst>
                  <a:ext uri="{FF2B5EF4-FFF2-40B4-BE49-F238E27FC236}">
                    <a16:creationId xmlns:a16="http://schemas.microsoft.com/office/drawing/2014/main" id="{645ABCD0-A6D7-46DA-A339-2F90140FF40C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9" name="Shape 137">
                <a:extLst>
                  <a:ext uri="{FF2B5EF4-FFF2-40B4-BE49-F238E27FC236}">
                    <a16:creationId xmlns:a16="http://schemas.microsoft.com/office/drawing/2014/main" id="{561722A5-8306-432C-90D8-E2CEA567857F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00" name="Shape 138">
                <a:extLst>
                  <a:ext uri="{FF2B5EF4-FFF2-40B4-BE49-F238E27FC236}">
                    <a16:creationId xmlns:a16="http://schemas.microsoft.com/office/drawing/2014/main" id="{2B21F15F-9821-4E32-9AB8-075EE0A997EA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01" name="Shape 139">
                <a:extLst>
                  <a:ext uri="{FF2B5EF4-FFF2-40B4-BE49-F238E27FC236}">
                    <a16:creationId xmlns:a16="http://schemas.microsoft.com/office/drawing/2014/main" id="{77A81826-C404-435C-8BCD-3091EBE6BDB0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" name="Shape 140">
              <a:extLst>
                <a:ext uri="{FF2B5EF4-FFF2-40B4-BE49-F238E27FC236}">
                  <a16:creationId xmlns:a16="http://schemas.microsoft.com/office/drawing/2014/main" id="{3E24EEDC-4C38-4C6F-A8B7-5EFF2AEE7527}"/>
                </a:ext>
              </a:extLst>
            </p:cNvPr>
            <p:cNvGrpSpPr/>
            <p:nvPr/>
          </p:nvGrpSpPr>
          <p:grpSpPr>
            <a:xfrm>
              <a:off x="4015589" y="5194021"/>
              <a:ext cx="269003" cy="392810"/>
              <a:chOff x="3315835" y="5248872"/>
              <a:chExt cx="824050" cy="1046544"/>
            </a:xfrm>
          </p:grpSpPr>
          <p:sp>
            <p:nvSpPr>
              <p:cNvPr id="92" name="Shape 141">
                <a:extLst>
                  <a:ext uri="{FF2B5EF4-FFF2-40B4-BE49-F238E27FC236}">
                    <a16:creationId xmlns:a16="http://schemas.microsoft.com/office/drawing/2014/main" id="{0B9115E1-E937-4C5F-8B10-8555F8844DD6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3" name="Shape 142">
                <a:extLst>
                  <a:ext uri="{FF2B5EF4-FFF2-40B4-BE49-F238E27FC236}">
                    <a16:creationId xmlns:a16="http://schemas.microsoft.com/office/drawing/2014/main" id="{77F2AEC1-B48B-43ED-907A-AE90C25CAC2E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4" name="Shape 143">
                <a:extLst>
                  <a:ext uri="{FF2B5EF4-FFF2-40B4-BE49-F238E27FC236}">
                    <a16:creationId xmlns:a16="http://schemas.microsoft.com/office/drawing/2014/main" id="{4941F59C-F33B-45DA-80FC-B8D9DF3C4B64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5" name="Shape 144">
                <a:extLst>
                  <a:ext uri="{FF2B5EF4-FFF2-40B4-BE49-F238E27FC236}">
                    <a16:creationId xmlns:a16="http://schemas.microsoft.com/office/drawing/2014/main" id="{3E402315-3073-4550-B858-5778FF5E8697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6" name="Shape 145">
                <a:extLst>
                  <a:ext uri="{FF2B5EF4-FFF2-40B4-BE49-F238E27FC236}">
                    <a16:creationId xmlns:a16="http://schemas.microsoft.com/office/drawing/2014/main" id="{C00B39A3-BFEC-420A-8243-4AA0D5E58B56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2" name="Shape 146">
              <a:extLst>
                <a:ext uri="{FF2B5EF4-FFF2-40B4-BE49-F238E27FC236}">
                  <a16:creationId xmlns:a16="http://schemas.microsoft.com/office/drawing/2014/main" id="{90FA80FC-4C83-4DDA-87CC-D62F2984B15A}"/>
                </a:ext>
              </a:extLst>
            </p:cNvPr>
            <p:cNvGrpSpPr/>
            <p:nvPr/>
          </p:nvGrpSpPr>
          <p:grpSpPr>
            <a:xfrm>
              <a:off x="4046723" y="6014643"/>
              <a:ext cx="269003" cy="392810"/>
              <a:chOff x="3315835" y="5248872"/>
              <a:chExt cx="824050" cy="1046544"/>
            </a:xfrm>
          </p:grpSpPr>
          <p:sp>
            <p:nvSpPr>
              <p:cNvPr id="87" name="Shape 147">
                <a:extLst>
                  <a:ext uri="{FF2B5EF4-FFF2-40B4-BE49-F238E27FC236}">
                    <a16:creationId xmlns:a16="http://schemas.microsoft.com/office/drawing/2014/main" id="{77C7937F-BAD6-4434-8D8C-9E715DF25FEE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8" name="Shape 148">
                <a:extLst>
                  <a:ext uri="{FF2B5EF4-FFF2-40B4-BE49-F238E27FC236}">
                    <a16:creationId xmlns:a16="http://schemas.microsoft.com/office/drawing/2014/main" id="{92C38A77-DDE1-4ED7-86C8-2F4E511FE5A2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9" name="Shape 149">
                <a:extLst>
                  <a:ext uri="{FF2B5EF4-FFF2-40B4-BE49-F238E27FC236}">
                    <a16:creationId xmlns:a16="http://schemas.microsoft.com/office/drawing/2014/main" id="{1D041CC2-258F-4F23-A610-31D4D184BFAE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0" name="Shape 150">
                <a:extLst>
                  <a:ext uri="{FF2B5EF4-FFF2-40B4-BE49-F238E27FC236}">
                    <a16:creationId xmlns:a16="http://schemas.microsoft.com/office/drawing/2014/main" id="{5852CE6E-135D-418F-9B20-524620229B4D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1" name="Shape 151">
                <a:extLst>
                  <a:ext uri="{FF2B5EF4-FFF2-40B4-BE49-F238E27FC236}">
                    <a16:creationId xmlns:a16="http://schemas.microsoft.com/office/drawing/2014/main" id="{D1CF2C5E-3F79-431E-9899-A817F0890145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3" name="Shape 152">
              <a:extLst>
                <a:ext uri="{FF2B5EF4-FFF2-40B4-BE49-F238E27FC236}">
                  <a16:creationId xmlns:a16="http://schemas.microsoft.com/office/drawing/2014/main" id="{44AD5629-E5E0-4320-8759-AD3165E222A4}"/>
                </a:ext>
              </a:extLst>
            </p:cNvPr>
            <p:cNvGrpSpPr/>
            <p:nvPr/>
          </p:nvGrpSpPr>
          <p:grpSpPr>
            <a:xfrm>
              <a:off x="4643324" y="4401787"/>
              <a:ext cx="269003" cy="392810"/>
              <a:chOff x="3315835" y="5248872"/>
              <a:chExt cx="824050" cy="1046544"/>
            </a:xfrm>
          </p:grpSpPr>
          <p:sp>
            <p:nvSpPr>
              <p:cNvPr id="82" name="Shape 153">
                <a:extLst>
                  <a:ext uri="{FF2B5EF4-FFF2-40B4-BE49-F238E27FC236}">
                    <a16:creationId xmlns:a16="http://schemas.microsoft.com/office/drawing/2014/main" id="{E2A1114C-DFFC-493A-B46F-EAA010D92577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" name="Shape 154">
                <a:extLst>
                  <a:ext uri="{FF2B5EF4-FFF2-40B4-BE49-F238E27FC236}">
                    <a16:creationId xmlns:a16="http://schemas.microsoft.com/office/drawing/2014/main" id="{E0FD9F9A-6584-4E4A-9216-7BD34369EC03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4" name="Shape 155">
                <a:extLst>
                  <a:ext uri="{FF2B5EF4-FFF2-40B4-BE49-F238E27FC236}">
                    <a16:creationId xmlns:a16="http://schemas.microsoft.com/office/drawing/2014/main" id="{2353A457-E435-45B8-BD81-9F103BCC9CBD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5" name="Shape 156">
                <a:extLst>
                  <a:ext uri="{FF2B5EF4-FFF2-40B4-BE49-F238E27FC236}">
                    <a16:creationId xmlns:a16="http://schemas.microsoft.com/office/drawing/2014/main" id="{ABB6DB3E-92F8-4F63-BC82-B4E58080CBB2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6" name="Shape 157">
                <a:extLst>
                  <a:ext uri="{FF2B5EF4-FFF2-40B4-BE49-F238E27FC236}">
                    <a16:creationId xmlns:a16="http://schemas.microsoft.com/office/drawing/2014/main" id="{922D4C34-3B54-45D5-AA77-EBFCFA7C072B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4" name="Shape 158">
              <a:extLst>
                <a:ext uri="{FF2B5EF4-FFF2-40B4-BE49-F238E27FC236}">
                  <a16:creationId xmlns:a16="http://schemas.microsoft.com/office/drawing/2014/main" id="{CDA50E29-35F5-44FC-AC9C-0D14E4489D41}"/>
                </a:ext>
              </a:extLst>
            </p:cNvPr>
            <p:cNvGrpSpPr/>
            <p:nvPr/>
          </p:nvGrpSpPr>
          <p:grpSpPr>
            <a:xfrm>
              <a:off x="4648186" y="4895656"/>
              <a:ext cx="269003" cy="392810"/>
              <a:chOff x="3315835" y="5248872"/>
              <a:chExt cx="824050" cy="1046544"/>
            </a:xfrm>
          </p:grpSpPr>
          <p:sp>
            <p:nvSpPr>
              <p:cNvPr id="77" name="Shape 159">
                <a:extLst>
                  <a:ext uri="{FF2B5EF4-FFF2-40B4-BE49-F238E27FC236}">
                    <a16:creationId xmlns:a16="http://schemas.microsoft.com/office/drawing/2014/main" id="{CB6A080B-5D6D-4F9D-8827-83B0B3688983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8" name="Shape 160">
                <a:extLst>
                  <a:ext uri="{FF2B5EF4-FFF2-40B4-BE49-F238E27FC236}">
                    <a16:creationId xmlns:a16="http://schemas.microsoft.com/office/drawing/2014/main" id="{05B0490E-450E-40F0-876E-3910CC694B71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9" name="Shape 161">
                <a:extLst>
                  <a:ext uri="{FF2B5EF4-FFF2-40B4-BE49-F238E27FC236}">
                    <a16:creationId xmlns:a16="http://schemas.microsoft.com/office/drawing/2014/main" id="{F248950D-E958-4454-A45D-0EA5E4409461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0" name="Shape 162">
                <a:extLst>
                  <a:ext uri="{FF2B5EF4-FFF2-40B4-BE49-F238E27FC236}">
                    <a16:creationId xmlns:a16="http://schemas.microsoft.com/office/drawing/2014/main" id="{C68C58A0-7BD9-41DD-820F-82F79789ED7D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1" name="Shape 163">
                <a:extLst>
                  <a:ext uri="{FF2B5EF4-FFF2-40B4-BE49-F238E27FC236}">
                    <a16:creationId xmlns:a16="http://schemas.microsoft.com/office/drawing/2014/main" id="{496F83D3-FD5E-4E24-96C8-E33BC7170287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5" name="Shape 164">
              <a:extLst>
                <a:ext uri="{FF2B5EF4-FFF2-40B4-BE49-F238E27FC236}">
                  <a16:creationId xmlns:a16="http://schemas.microsoft.com/office/drawing/2014/main" id="{F3C23917-17FC-4475-9882-A9825D567F42}"/>
                </a:ext>
              </a:extLst>
            </p:cNvPr>
            <p:cNvGrpSpPr/>
            <p:nvPr/>
          </p:nvGrpSpPr>
          <p:grpSpPr>
            <a:xfrm>
              <a:off x="4653336" y="6279321"/>
              <a:ext cx="269003" cy="392810"/>
              <a:chOff x="3315835" y="5248872"/>
              <a:chExt cx="824050" cy="1046544"/>
            </a:xfrm>
          </p:grpSpPr>
          <p:sp>
            <p:nvSpPr>
              <p:cNvPr id="72" name="Shape 165">
                <a:extLst>
                  <a:ext uri="{FF2B5EF4-FFF2-40B4-BE49-F238E27FC236}">
                    <a16:creationId xmlns:a16="http://schemas.microsoft.com/office/drawing/2014/main" id="{55CCE51C-D55B-4AF5-8824-37C8A3039987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3" name="Shape 166">
                <a:extLst>
                  <a:ext uri="{FF2B5EF4-FFF2-40B4-BE49-F238E27FC236}">
                    <a16:creationId xmlns:a16="http://schemas.microsoft.com/office/drawing/2014/main" id="{8A1B3B4A-B63A-437E-96C0-B73F895B18D5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4" name="Shape 167">
                <a:extLst>
                  <a:ext uri="{FF2B5EF4-FFF2-40B4-BE49-F238E27FC236}">
                    <a16:creationId xmlns:a16="http://schemas.microsoft.com/office/drawing/2014/main" id="{7E6509D7-2262-4151-BBA8-BA8214A43948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5" name="Shape 168">
                <a:extLst>
                  <a:ext uri="{FF2B5EF4-FFF2-40B4-BE49-F238E27FC236}">
                    <a16:creationId xmlns:a16="http://schemas.microsoft.com/office/drawing/2014/main" id="{CFFED146-4D10-48F5-A265-2CDFDE0C8153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6" name="Shape 169">
                <a:extLst>
                  <a:ext uri="{FF2B5EF4-FFF2-40B4-BE49-F238E27FC236}">
                    <a16:creationId xmlns:a16="http://schemas.microsoft.com/office/drawing/2014/main" id="{7D6C8358-B25B-41F7-BA44-1C2139128846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6" name="Shape 170">
              <a:extLst>
                <a:ext uri="{FF2B5EF4-FFF2-40B4-BE49-F238E27FC236}">
                  <a16:creationId xmlns:a16="http://schemas.microsoft.com/office/drawing/2014/main" id="{7959D636-9A85-46C2-98AF-9E28CA95AA56}"/>
                </a:ext>
              </a:extLst>
            </p:cNvPr>
            <p:cNvGrpSpPr/>
            <p:nvPr/>
          </p:nvGrpSpPr>
          <p:grpSpPr>
            <a:xfrm>
              <a:off x="4653710" y="5705887"/>
              <a:ext cx="269003" cy="392810"/>
              <a:chOff x="3315835" y="5248872"/>
              <a:chExt cx="824050" cy="1046544"/>
            </a:xfrm>
          </p:grpSpPr>
          <p:sp>
            <p:nvSpPr>
              <p:cNvPr id="67" name="Shape 171">
                <a:extLst>
                  <a:ext uri="{FF2B5EF4-FFF2-40B4-BE49-F238E27FC236}">
                    <a16:creationId xmlns:a16="http://schemas.microsoft.com/office/drawing/2014/main" id="{0583DEF3-31CB-43D1-AB11-981E52CA945C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8" name="Shape 172">
                <a:extLst>
                  <a:ext uri="{FF2B5EF4-FFF2-40B4-BE49-F238E27FC236}">
                    <a16:creationId xmlns:a16="http://schemas.microsoft.com/office/drawing/2014/main" id="{B89FA7EC-78D2-49DB-B642-522B81A501B8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9" name="Shape 173">
                <a:extLst>
                  <a:ext uri="{FF2B5EF4-FFF2-40B4-BE49-F238E27FC236}">
                    <a16:creationId xmlns:a16="http://schemas.microsoft.com/office/drawing/2014/main" id="{8613081D-58BC-469D-9B02-A92A9AAFB7DE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0" name="Shape 174">
                <a:extLst>
                  <a:ext uri="{FF2B5EF4-FFF2-40B4-BE49-F238E27FC236}">
                    <a16:creationId xmlns:a16="http://schemas.microsoft.com/office/drawing/2014/main" id="{8DECA9EF-7F40-4AD7-A5CC-1309156E8651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1" name="Shape 175">
                <a:extLst>
                  <a:ext uri="{FF2B5EF4-FFF2-40B4-BE49-F238E27FC236}">
                    <a16:creationId xmlns:a16="http://schemas.microsoft.com/office/drawing/2014/main" id="{236AC65E-BD33-4E23-ADFE-E7C7D1F99359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cxnSp>
          <p:nvCxnSpPr>
            <p:cNvPr id="57" name="Shape 176">
              <a:extLst>
                <a:ext uri="{FF2B5EF4-FFF2-40B4-BE49-F238E27FC236}">
                  <a16:creationId xmlns:a16="http://schemas.microsoft.com/office/drawing/2014/main" id="{E34201E0-D29A-4E1B-A64B-D7A5996455DA}"/>
                </a:ext>
              </a:extLst>
            </p:cNvPr>
            <p:cNvCxnSpPr>
              <a:endCxn id="87" idx="1"/>
            </p:cNvCxnSpPr>
            <p:nvPr/>
          </p:nvCxnSpPr>
          <p:spPr>
            <a:xfrm>
              <a:off x="3623123" y="5635048"/>
              <a:ext cx="423600" cy="57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8" name="Shape 177">
              <a:extLst>
                <a:ext uri="{FF2B5EF4-FFF2-40B4-BE49-F238E27FC236}">
                  <a16:creationId xmlns:a16="http://schemas.microsoft.com/office/drawing/2014/main" id="{CF18DEA9-AD9B-4611-BF41-9FD14E42DDF9}"/>
                </a:ext>
              </a:extLst>
            </p:cNvPr>
            <p:cNvCxnSpPr/>
            <p:nvPr/>
          </p:nvCxnSpPr>
          <p:spPr>
            <a:xfrm rot="10800000" flipH="1">
              <a:off x="3623067" y="4688496"/>
              <a:ext cx="387660" cy="6858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9" name="Shape 178">
              <a:extLst>
                <a:ext uri="{FF2B5EF4-FFF2-40B4-BE49-F238E27FC236}">
                  <a16:creationId xmlns:a16="http://schemas.microsoft.com/office/drawing/2014/main" id="{0D637190-564F-4C4B-946F-F3FFFC697A5E}"/>
                </a:ext>
              </a:extLst>
            </p:cNvPr>
            <p:cNvCxnSpPr/>
            <p:nvPr/>
          </p:nvCxnSpPr>
          <p:spPr>
            <a:xfrm rot="10800000" flipH="1">
              <a:off x="3623067" y="5288297"/>
              <a:ext cx="387660" cy="19497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0" name="Shape 179">
              <a:extLst>
                <a:ext uri="{FF2B5EF4-FFF2-40B4-BE49-F238E27FC236}">
                  <a16:creationId xmlns:a16="http://schemas.microsoft.com/office/drawing/2014/main" id="{66880D2F-2227-463D-B170-91A8F02D8010}"/>
                </a:ext>
              </a:extLst>
            </p:cNvPr>
            <p:cNvCxnSpPr/>
            <p:nvPr/>
          </p:nvCxnSpPr>
          <p:spPr>
            <a:xfrm rot="10800000" flipH="1">
              <a:off x="4255664" y="4395577"/>
              <a:ext cx="387660" cy="28228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1" name="Shape 180">
              <a:extLst>
                <a:ext uri="{FF2B5EF4-FFF2-40B4-BE49-F238E27FC236}">
                  <a16:creationId xmlns:a16="http://schemas.microsoft.com/office/drawing/2014/main" id="{0DAD57E9-B03A-4C36-B478-509448D3FE10}"/>
                </a:ext>
              </a:extLst>
            </p:cNvPr>
            <p:cNvCxnSpPr/>
            <p:nvPr/>
          </p:nvCxnSpPr>
          <p:spPr>
            <a:xfrm>
              <a:off x="4255664" y="4938310"/>
              <a:ext cx="38766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2" name="Shape 181">
              <a:extLst>
                <a:ext uri="{FF2B5EF4-FFF2-40B4-BE49-F238E27FC236}">
                  <a16:creationId xmlns:a16="http://schemas.microsoft.com/office/drawing/2014/main" id="{0D0D0B05-449F-4445-A48A-C17E8563BCB4}"/>
                </a:ext>
              </a:extLst>
            </p:cNvPr>
            <p:cNvCxnSpPr/>
            <p:nvPr/>
          </p:nvCxnSpPr>
          <p:spPr>
            <a:xfrm rot="10800000" flipH="1">
              <a:off x="4315726" y="5705887"/>
              <a:ext cx="327598" cy="32686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3" name="Shape 182">
              <a:extLst>
                <a:ext uri="{FF2B5EF4-FFF2-40B4-BE49-F238E27FC236}">
                  <a16:creationId xmlns:a16="http://schemas.microsoft.com/office/drawing/2014/main" id="{7ABAD4AA-827E-4E0B-86F0-C2112CDFBF5D}"/>
                </a:ext>
              </a:extLst>
            </p:cNvPr>
            <p:cNvCxnSpPr>
              <a:stCxn id="87" idx="3"/>
            </p:cNvCxnSpPr>
            <p:nvPr/>
          </p:nvCxnSpPr>
          <p:spPr>
            <a:xfrm>
              <a:off x="4315370" y="6211048"/>
              <a:ext cx="327900" cy="68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64" name="Shape 183">
              <a:extLst>
                <a:ext uri="{FF2B5EF4-FFF2-40B4-BE49-F238E27FC236}">
                  <a16:creationId xmlns:a16="http://schemas.microsoft.com/office/drawing/2014/main" id="{71A74F33-7B45-4798-BBAE-BC64905AA0D7}"/>
                </a:ext>
              </a:extLst>
            </p:cNvPr>
            <p:cNvSpPr/>
            <p:nvPr/>
          </p:nvSpPr>
          <p:spPr>
            <a:xfrm rot="-5400000">
              <a:off x="2879779" y="4665102"/>
              <a:ext cx="2537429" cy="1688433"/>
            </a:xfrm>
            <a:prstGeom prst="trapezoid">
              <a:avLst>
                <a:gd name="adj" fmla="val 25000"/>
              </a:avLst>
            </a:prstGeom>
            <a:solidFill>
              <a:schemeClr val="accent3">
                <a:alpha val="17647"/>
              </a:scheme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" name="Shape 184">
              <a:extLst>
                <a:ext uri="{FF2B5EF4-FFF2-40B4-BE49-F238E27FC236}">
                  <a16:creationId xmlns:a16="http://schemas.microsoft.com/office/drawing/2014/main" id="{D588E467-4B41-49D4-A053-3242D19B3699}"/>
                </a:ext>
              </a:extLst>
            </p:cNvPr>
            <p:cNvCxnSpPr/>
            <p:nvPr/>
          </p:nvCxnSpPr>
          <p:spPr>
            <a:xfrm>
              <a:off x="2304617" y="4626314"/>
              <a:ext cx="945611" cy="882958"/>
            </a:xfrm>
            <a:prstGeom prst="curvedConnector3">
              <a:avLst>
                <a:gd name="adj1" fmla="val 50000"/>
              </a:avLst>
            </a:prstGeom>
            <a:noFill/>
            <a:ln w="476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07" name="Shape 127">
            <a:extLst>
              <a:ext uri="{FF2B5EF4-FFF2-40B4-BE49-F238E27FC236}">
                <a16:creationId xmlns:a16="http://schemas.microsoft.com/office/drawing/2014/main" id="{39809F69-BFFC-4063-A705-CD4CE43DB1D1}"/>
              </a:ext>
            </a:extLst>
          </p:cNvPr>
          <p:cNvGrpSpPr/>
          <p:nvPr/>
        </p:nvGrpSpPr>
        <p:grpSpPr>
          <a:xfrm rot="5400000">
            <a:off x="6736674" y="2722376"/>
            <a:ext cx="1406593" cy="2042127"/>
            <a:chOff x="2236040" y="4240604"/>
            <a:chExt cx="2756670" cy="2537429"/>
          </a:xfrm>
        </p:grpSpPr>
        <p:grpSp>
          <p:nvGrpSpPr>
            <p:cNvPr id="108" name="Shape 128">
              <a:extLst>
                <a:ext uri="{FF2B5EF4-FFF2-40B4-BE49-F238E27FC236}">
                  <a16:creationId xmlns:a16="http://schemas.microsoft.com/office/drawing/2014/main" id="{77D0F2FB-309B-4536-BFC8-7E12BF1D722D}"/>
                </a:ext>
              </a:extLst>
            </p:cNvPr>
            <p:cNvGrpSpPr/>
            <p:nvPr/>
          </p:nvGrpSpPr>
          <p:grpSpPr>
            <a:xfrm>
              <a:off x="3354064" y="5374344"/>
              <a:ext cx="269003" cy="392810"/>
              <a:chOff x="3315835" y="5248872"/>
              <a:chExt cx="824050" cy="1046544"/>
            </a:xfrm>
          </p:grpSpPr>
          <p:sp>
            <p:nvSpPr>
              <p:cNvPr id="160" name="Shape 129">
                <a:extLst>
                  <a:ext uri="{FF2B5EF4-FFF2-40B4-BE49-F238E27FC236}">
                    <a16:creationId xmlns:a16="http://schemas.microsoft.com/office/drawing/2014/main" id="{09D22FEC-B7E6-4117-86FD-F4EF872A99E5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1" name="Shape 130">
                <a:extLst>
                  <a:ext uri="{FF2B5EF4-FFF2-40B4-BE49-F238E27FC236}">
                    <a16:creationId xmlns:a16="http://schemas.microsoft.com/office/drawing/2014/main" id="{011564F3-D2CD-4CC1-9BC7-ECDA2627D1A3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2" name="Shape 131">
                <a:extLst>
                  <a:ext uri="{FF2B5EF4-FFF2-40B4-BE49-F238E27FC236}">
                    <a16:creationId xmlns:a16="http://schemas.microsoft.com/office/drawing/2014/main" id="{63796100-E84B-496D-A526-7967429BA61A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3" name="Shape 132">
                <a:extLst>
                  <a:ext uri="{FF2B5EF4-FFF2-40B4-BE49-F238E27FC236}">
                    <a16:creationId xmlns:a16="http://schemas.microsoft.com/office/drawing/2014/main" id="{2DDBE29D-9FA2-43A2-AD9A-AB2543CEC32F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4" name="Shape 133">
                <a:extLst>
                  <a:ext uri="{FF2B5EF4-FFF2-40B4-BE49-F238E27FC236}">
                    <a16:creationId xmlns:a16="http://schemas.microsoft.com/office/drawing/2014/main" id="{211E5FB3-2596-4B8A-86E1-F205BC3295EA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09" name="Shape 134">
              <a:extLst>
                <a:ext uri="{FF2B5EF4-FFF2-40B4-BE49-F238E27FC236}">
                  <a16:creationId xmlns:a16="http://schemas.microsoft.com/office/drawing/2014/main" id="{F364E463-D098-4296-8794-8852C41D8F81}"/>
                </a:ext>
              </a:extLst>
            </p:cNvPr>
            <p:cNvGrpSpPr/>
            <p:nvPr/>
          </p:nvGrpSpPr>
          <p:grpSpPr>
            <a:xfrm>
              <a:off x="4010727" y="4626314"/>
              <a:ext cx="269003" cy="392810"/>
              <a:chOff x="3315835" y="5248872"/>
              <a:chExt cx="824050" cy="1046544"/>
            </a:xfrm>
          </p:grpSpPr>
          <p:sp>
            <p:nvSpPr>
              <p:cNvPr id="155" name="Shape 135">
                <a:extLst>
                  <a:ext uri="{FF2B5EF4-FFF2-40B4-BE49-F238E27FC236}">
                    <a16:creationId xmlns:a16="http://schemas.microsoft.com/office/drawing/2014/main" id="{CA624918-9902-4CD3-AD39-BD62BD30A58F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6" name="Shape 136">
                <a:extLst>
                  <a:ext uri="{FF2B5EF4-FFF2-40B4-BE49-F238E27FC236}">
                    <a16:creationId xmlns:a16="http://schemas.microsoft.com/office/drawing/2014/main" id="{3F0780C6-A44A-4FFB-896F-31B83A1DBEC3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7" name="Shape 137">
                <a:extLst>
                  <a:ext uri="{FF2B5EF4-FFF2-40B4-BE49-F238E27FC236}">
                    <a16:creationId xmlns:a16="http://schemas.microsoft.com/office/drawing/2014/main" id="{FD88B6C1-AB89-4AD6-8FD9-182C6F8060CC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8" name="Shape 138">
                <a:extLst>
                  <a:ext uri="{FF2B5EF4-FFF2-40B4-BE49-F238E27FC236}">
                    <a16:creationId xmlns:a16="http://schemas.microsoft.com/office/drawing/2014/main" id="{573F90D0-E264-4EC0-930A-D31C3EA213A1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9" name="Shape 139">
                <a:extLst>
                  <a:ext uri="{FF2B5EF4-FFF2-40B4-BE49-F238E27FC236}">
                    <a16:creationId xmlns:a16="http://schemas.microsoft.com/office/drawing/2014/main" id="{12FD7721-866A-4011-AF55-4B8D65BFEEE7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10" name="Shape 140">
              <a:extLst>
                <a:ext uri="{FF2B5EF4-FFF2-40B4-BE49-F238E27FC236}">
                  <a16:creationId xmlns:a16="http://schemas.microsoft.com/office/drawing/2014/main" id="{8E585B4A-F68F-4D02-90A0-2D0C36A4752E}"/>
                </a:ext>
              </a:extLst>
            </p:cNvPr>
            <p:cNvGrpSpPr/>
            <p:nvPr/>
          </p:nvGrpSpPr>
          <p:grpSpPr>
            <a:xfrm>
              <a:off x="4015589" y="5194021"/>
              <a:ext cx="269003" cy="392810"/>
              <a:chOff x="3315835" y="5248872"/>
              <a:chExt cx="824050" cy="1046544"/>
            </a:xfrm>
          </p:grpSpPr>
          <p:sp>
            <p:nvSpPr>
              <p:cNvPr id="150" name="Shape 141">
                <a:extLst>
                  <a:ext uri="{FF2B5EF4-FFF2-40B4-BE49-F238E27FC236}">
                    <a16:creationId xmlns:a16="http://schemas.microsoft.com/office/drawing/2014/main" id="{AFC088B2-91D6-47AE-94AE-42E2624D231F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1" name="Shape 142">
                <a:extLst>
                  <a:ext uri="{FF2B5EF4-FFF2-40B4-BE49-F238E27FC236}">
                    <a16:creationId xmlns:a16="http://schemas.microsoft.com/office/drawing/2014/main" id="{97FEE0E3-1F2D-4F6D-91DD-DA60BE73B382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2" name="Shape 143">
                <a:extLst>
                  <a:ext uri="{FF2B5EF4-FFF2-40B4-BE49-F238E27FC236}">
                    <a16:creationId xmlns:a16="http://schemas.microsoft.com/office/drawing/2014/main" id="{57AD43DB-830E-4A15-BF60-9D655546550E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3" name="Shape 144">
                <a:extLst>
                  <a:ext uri="{FF2B5EF4-FFF2-40B4-BE49-F238E27FC236}">
                    <a16:creationId xmlns:a16="http://schemas.microsoft.com/office/drawing/2014/main" id="{2871005F-AB31-449D-B638-A2163B4C7451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" name="Shape 145">
                <a:extLst>
                  <a:ext uri="{FF2B5EF4-FFF2-40B4-BE49-F238E27FC236}">
                    <a16:creationId xmlns:a16="http://schemas.microsoft.com/office/drawing/2014/main" id="{0B71D4CA-0690-4E5B-9327-2F5E83559BEA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11" name="Shape 146">
              <a:extLst>
                <a:ext uri="{FF2B5EF4-FFF2-40B4-BE49-F238E27FC236}">
                  <a16:creationId xmlns:a16="http://schemas.microsoft.com/office/drawing/2014/main" id="{2269469D-C6AD-4CDE-8F3E-B59B711E1EE7}"/>
                </a:ext>
              </a:extLst>
            </p:cNvPr>
            <p:cNvGrpSpPr/>
            <p:nvPr/>
          </p:nvGrpSpPr>
          <p:grpSpPr>
            <a:xfrm>
              <a:off x="4046723" y="6014643"/>
              <a:ext cx="269003" cy="392810"/>
              <a:chOff x="3315835" y="5248872"/>
              <a:chExt cx="824050" cy="1046544"/>
            </a:xfrm>
          </p:grpSpPr>
          <p:sp>
            <p:nvSpPr>
              <p:cNvPr id="145" name="Shape 147">
                <a:extLst>
                  <a:ext uri="{FF2B5EF4-FFF2-40B4-BE49-F238E27FC236}">
                    <a16:creationId xmlns:a16="http://schemas.microsoft.com/office/drawing/2014/main" id="{DAACA00E-EED8-4D8E-90BE-27AD8468AB5D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6" name="Shape 148">
                <a:extLst>
                  <a:ext uri="{FF2B5EF4-FFF2-40B4-BE49-F238E27FC236}">
                    <a16:creationId xmlns:a16="http://schemas.microsoft.com/office/drawing/2014/main" id="{61FB6805-D956-40CE-AB8C-491140DC4B3F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7" name="Shape 149">
                <a:extLst>
                  <a:ext uri="{FF2B5EF4-FFF2-40B4-BE49-F238E27FC236}">
                    <a16:creationId xmlns:a16="http://schemas.microsoft.com/office/drawing/2014/main" id="{B7850738-250D-4FDF-A003-AD37B04314E0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8" name="Shape 150">
                <a:extLst>
                  <a:ext uri="{FF2B5EF4-FFF2-40B4-BE49-F238E27FC236}">
                    <a16:creationId xmlns:a16="http://schemas.microsoft.com/office/drawing/2014/main" id="{4A2033D6-277B-4A4D-848C-A00224601AA5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9" name="Shape 151">
                <a:extLst>
                  <a:ext uri="{FF2B5EF4-FFF2-40B4-BE49-F238E27FC236}">
                    <a16:creationId xmlns:a16="http://schemas.microsoft.com/office/drawing/2014/main" id="{94BC7E31-62C1-422C-B008-1783072375CE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12" name="Shape 152">
              <a:extLst>
                <a:ext uri="{FF2B5EF4-FFF2-40B4-BE49-F238E27FC236}">
                  <a16:creationId xmlns:a16="http://schemas.microsoft.com/office/drawing/2014/main" id="{A8C79FA5-FA52-4CDA-BD97-E1620730C8B8}"/>
                </a:ext>
              </a:extLst>
            </p:cNvPr>
            <p:cNvGrpSpPr/>
            <p:nvPr/>
          </p:nvGrpSpPr>
          <p:grpSpPr>
            <a:xfrm>
              <a:off x="4643324" y="4401787"/>
              <a:ext cx="269003" cy="392810"/>
              <a:chOff x="3315835" y="5248872"/>
              <a:chExt cx="824050" cy="1046544"/>
            </a:xfrm>
          </p:grpSpPr>
          <p:sp>
            <p:nvSpPr>
              <p:cNvPr id="140" name="Shape 153">
                <a:extLst>
                  <a:ext uri="{FF2B5EF4-FFF2-40B4-BE49-F238E27FC236}">
                    <a16:creationId xmlns:a16="http://schemas.microsoft.com/office/drawing/2014/main" id="{4FA24940-59C9-40BA-9F57-DE6FF5C3621D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1" name="Shape 154">
                <a:extLst>
                  <a:ext uri="{FF2B5EF4-FFF2-40B4-BE49-F238E27FC236}">
                    <a16:creationId xmlns:a16="http://schemas.microsoft.com/office/drawing/2014/main" id="{F7EAE085-BA18-4DC6-9A5E-C56E86EF4452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2" name="Shape 155">
                <a:extLst>
                  <a:ext uri="{FF2B5EF4-FFF2-40B4-BE49-F238E27FC236}">
                    <a16:creationId xmlns:a16="http://schemas.microsoft.com/office/drawing/2014/main" id="{F8847E35-B702-4A5C-8D61-626F65C2FD43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3" name="Shape 156">
                <a:extLst>
                  <a:ext uri="{FF2B5EF4-FFF2-40B4-BE49-F238E27FC236}">
                    <a16:creationId xmlns:a16="http://schemas.microsoft.com/office/drawing/2014/main" id="{B3675B51-B638-4D89-8873-A250FFF2F158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4" name="Shape 157">
                <a:extLst>
                  <a:ext uri="{FF2B5EF4-FFF2-40B4-BE49-F238E27FC236}">
                    <a16:creationId xmlns:a16="http://schemas.microsoft.com/office/drawing/2014/main" id="{AF39707C-8388-4EE2-8A4E-8189466D253F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13" name="Shape 158">
              <a:extLst>
                <a:ext uri="{FF2B5EF4-FFF2-40B4-BE49-F238E27FC236}">
                  <a16:creationId xmlns:a16="http://schemas.microsoft.com/office/drawing/2014/main" id="{E6A82A9C-D132-4DDA-BEFA-9AD9F2AE7F9C}"/>
                </a:ext>
              </a:extLst>
            </p:cNvPr>
            <p:cNvGrpSpPr/>
            <p:nvPr/>
          </p:nvGrpSpPr>
          <p:grpSpPr>
            <a:xfrm>
              <a:off x="4648186" y="4895656"/>
              <a:ext cx="269003" cy="392810"/>
              <a:chOff x="3315835" y="5248872"/>
              <a:chExt cx="824050" cy="1046544"/>
            </a:xfrm>
          </p:grpSpPr>
          <p:sp>
            <p:nvSpPr>
              <p:cNvPr id="135" name="Shape 159">
                <a:extLst>
                  <a:ext uri="{FF2B5EF4-FFF2-40B4-BE49-F238E27FC236}">
                    <a16:creationId xmlns:a16="http://schemas.microsoft.com/office/drawing/2014/main" id="{C872FEA1-D1A9-4813-A683-47979588E84E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6" name="Shape 160">
                <a:extLst>
                  <a:ext uri="{FF2B5EF4-FFF2-40B4-BE49-F238E27FC236}">
                    <a16:creationId xmlns:a16="http://schemas.microsoft.com/office/drawing/2014/main" id="{F4A5568A-30D8-4ABE-ABEB-0381E5462624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7" name="Shape 161">
                <a:extLst>
                  <a:ext uri="{FF2B5EF4-FFF2-40B4-BE49-F238E27FC236}">
                    <a16:creationId xmlns:a16="http://schemas.microsoft.com/office/drawing/2014/main" id="{EC39ED34-BBF6-4835-BC0D-7B87832226A6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8" name="Shape 162">
                <a:extLst>
                  <a:ext uri="{FF2B5EF4-FFF2-40B4-BE49-F238E27FC236}">
                    <a16:creationId xmlns:a16="http://schemas.microsoft.com/office/drawing/2014/main" id="{57187B6F-A80C-44DA-9062-664FB9F72B99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9" name="Shape 163">
                <a:extLst>
                  <a:ext uri="{FF2B5EF4-FFF2-40B4-BE49-F238E27FC236}">
                    <a16:creationId xmlns:a16="http://schemas.microsoft.com/office/drawing/2014/main" id="{44F0D704-D92C-49B7-84D3-A2BEFEDACD0A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14" name="Shape 164">
              <a:extLst>
                <a:ext uri="{FF2B5EF4-FFF2-40B4-BE49-F238E27FC236}">
                  <a16:creationId xmlns:a16="http://schemas.microsoft.com/office/drawing/2014/main" id="{2EDDF56A-333D-41F8-83F7-3868AAEC1A2E}"/>
                </a:ext>
              </a:extLst>
            </p:cNvPr>
            <p:cNvGrpSpPr/>
            <p:nvPr/>
          </p:nvGrpSpPr>
          <p:grpSpPr>
            <a:xfrm>
              <a:off x="4653336" y="6279321"/>
              <a:ext cx="269003" cy="392810"/>
              <a:chOff x="3315835" y="5248872"/>
              <a:chExt cx="824050" cy="1046544"/>
            </a:xfrm>
          </p:grpSpPr>
          <p:sp>
            <p:nvSpPr>
              <p:cNvPr id="130" name="Shape 165">
                <a:extLst>
                  <a:ext uri="{FF2B5EF4-FFF2-40B4-BE49-F238E27FC236}">
                    <a16:creationId xmlns:a16="http://schemas.microsoft.com/office/drawing/2014/main" id="{A900B0D0-0CD0-4A6E-B265-2C224E0941ED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1" name="Shape 166">
                <a:extLst>
                  <a:ext uri="{FF2B5EF4-FFF2-40B4-BE49-F238E27FC236}">
                    <a16:creationId xmlns:a16="http://schemas.microsoft.com/office/drawing/2014/main" id="{1C9E0008-5F78-48FF-872D-C24DD6957441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2" name="Shape 167">
                <a:extLst>
                  <a:ext uri="{FF2B5EF4-FFF2-40B4-BE49-F238E27FC236}">
                    <a16:creationId xmlns:a16="http://schemas.microsoft.com/office/drawing/2014/main" id="{008C7758-2CB9-4AA4-9290-4E7F01D91C80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3" name="Shape 168">
                <a:extLst>
                  <a:ext uri="{FF2B5EF4-FFF2-40B4-BE49-F238E27FC236}">
                    <a16:creationId xmlns:a16="http://schemas.microsoft.com/office/drawing/2014/main" id="{6B07234F-77E1-4F2B-85D9-9D2D343B1A2B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4" name="Shape 169">
                <a:extLst>
                  <a:ext uri="{FF2B5EF4-FFF2-40B4-BE49-F238E27FC236}">
                    <a16:creationId xmlns:a16="http://schemas.microsoft.com/office/drawing/2014/main" id="{98F50F18-DCBF-4C50-B31E-20079673F635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15" name="Shape 170">
              <a:extLst>
                <a:ext uri="{FF2B5EF4-FFF2-40B4-BE49-F238E27FC236}">
                  <a16:creationId xmlns:a16="http://schemas.microsoft.com/office/drawing/2014/main" id="{181841E6-5853-4DAF-8B7B-749AE53D4BA4}"/>
                </a:ext>
              </a:extLst>
            </p:cNvPr>
            <p:cNvGrpSpPr/>
            <p:nvPr/>
          </p:nvGrpSpPr>
          <p:grpSpPr>
            <a:xfrm>
              <a:off x="4653710" y="5705887"/>
              <a:ext cx="269003" cy="392810"/>
              <a:chOff x="3315835" y="5248872"/>
              <a:chExt cx="824050" cy="1046544"/>
            </a:xfrm>
          </p:grpSpPr>
          <p:sp>
            <p:nvSpPr>
              <p:cNvPr id="125" name="Shape 171">
                <a:extLst>
                  <a:ext uri="{FF2B5EF4-FFF2-40B4-BE49-F238E27FC236}">
                    <a16:creationId xmlns:a16="http://schemas.microsoft.com/office/drawing/2014/main" id="{9989BFBB-D170-42D0-A215-72CD0A3EE15C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6" name="Shape 172">
                <a:extLst>
                  <a:ext uri="{FF2B5EF4-FFF2-40B4-BE49-F238E27FC236}">
                    <a16:creationId xmlns:a16="http://schemas.microsoft.com/office/drawing/2014/main" id="{0227ECE2-512C-4DD3-A0C2-45022C20106F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27" name="Shape 173">
                <a:extLst>
                  <a:ext uri="{FF2B5EF4-FFF2-40B4-BE49-F238E27FC236}">
                    <a16:creationId xmlns:a16="http://schemas.microsoft.com/office/drawing/2014/main" id="{03F8590A-62DB-4628-9843-BEBDEA3B9FCC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28" name="Shape 174">
                <a:extLst>
                  <a:ext uri="{FF2B5EF4-FFF2-40B4-BE49-F238E27FC236}">
                    <a16:creationId xmlns:a16="http://schemas.microsoft.com/office/drawing/2014/main" id="{BC85067B-D0F5-466B-B703-248624C76437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29" name="Shape 175">
                <a:extLst>
                  <a:ext uri="{FF2B5EF4-FFF2-40B4-BE49-F238E27FC236}">
                    <a16:creationId xmlns:a16="http://schemas.microsoft.com/office/drawing/2014/main" id="{3762679A-4E99-4053-8ED1-DCCCAE95E4E6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cxnSp>
          <p:nvCxnSpPr>
            <p:cNvPr id="116" name="Shape 176">
              <a:extLst>
                <a:ext uri="{FF2B5EF4-FFF2-40B4-BE49-F238E27FC236}">
                  <a16:creationId xmlns:a16="http://schemas.microsoft.com/office/drawing/2014/main" id="{BE7F97D7-13EB-4D37-9149-DA48C8D79AE1}"/>
                </a:ext>
              </a:extLst>
            </p:cNvPr>
            <p:cNvCxnSpPr>
              <a:endCxn id="145" idx="1"/>
            </p:cNvCxnSpPr>
            <p:nvPr/>
          </p:nvCxnSpPr>
          <p:spPr>
            <a:xfrm>
              <a:off x="3623123" y="5635048"/>
              <a:ext cx="423600" cy="57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7" name="Shape 177">
              <a:extLst>
                <a:ext uri="{FF2B5EF4-FFF2-40B4-BE49-F238E27FC236}">
                  <a16:creationId xmlns:a16="http://schemas.microsoft.com/office/drawing/2014/main" id="{BF995576-0874-478F-BE8E-62513B6B44E6}"/>
                </a:ext>
              </a:extLst>
            </p:cNvPr>
            <p:cNvCxnSpPr/>
            <p:nvPr/>
          </p:nvCxnSpPr>
          <p:spPr>
            <a:xfrm rot="10800000" flipH="1">
              <a:off x="3623067" y="4688496"/>
              <a:ext cx="387660" cy="6858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8" name="Shape 178">
              <a:extLst>
                <a:ext uri="{FF2B5EF4-FFF2-40B4-BE49-F238E27FC236}">
                  <a16:creationId xmlns:a16="http://schemas.microsoft.com/office/drawing/2014/main" id="{14E13CD4-593D-4B89-9BDF-E4CC8D21ABB7}"/>
                </a:ext>
              </a:extLst>
            </p:cNvPr>
            <p:cNvCxnSpPr/>
            <p:nvPr/>
          </p:nvCxnSpPr>
          <p:spPr>
            <a:xfrm rot="10800000" flipH="1">
              <a:off x="3623067" y="5288297"/>
              <a:ext cx="387660" cy="19497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9" name="Shape 179">
              <a:extLst>
                <a:ext uri="{FF2B5EF4-FFF2-40B4-BE49-F238E27FC236}">
                  <a16:creationId xmlns:a16="http://schemas.microsoft.com/office/drawing/2014/main" id="{44E32CFE-E2B0-488B-93EA-F2B85D5115A2}"/>
                </a:ext>
              </a:extLst>
            </p:cNvPr>
            <p:cNvCxnSpPr/>
            <p:nvPr/>
          </p:nvCxnSpPr>
          <p:spPr>
            <a:xfrm rot="10800000" flipH="1">
              <a:off x="4255664" y="4395577"/>
              <a:ext cx="387660" cy="28228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0" name="Shape 180">
              <a:extLst>
                <a:ext uri="{FF2B5EF4-FFF2-40B4-BE49-F238E27FC236}">
                  <a16:creationId xmlns:a16="http://schemas.microsoft.com/office/drawing/2014/main" id="{8EB187A4-D2B8-4AB2-BE28-E08FB6786D80}"/>
                </a:ext>
              </a:extLst>
            </p:cNvPr>
            <p:cNvCxnSpPr/>
            <p:nvPr/>
          </p:nvCxnSpPr>
          <p:spPr>
            <a:xfrm>
              <a:off x="4255664" y="4938310"/>
              <a:ext cx="38766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1" name="Shape 181">
              <a:extLst>
                <a:ext uri="{FF2B5EF4-FFF2-40B4-BE49-F238E27FC236}">
                  <a16:creationId xmlns:a16="http://schemas.microsoft.com/office/drawing/2014/main" id="{7F852524-08CC-49E2-8182-A91F710B8CAA}"/>
                </a:ext>
              </a:extLst>
            </p:cNvPr>
            <p:cNvCxnSpPr/>
            <p:nvPr/>
          </p:nvCxnSpPr>
          <p:spPr>
            <a:xfrm rot="10800000" flipH="1">
              <a:off x="4315726" y="5705887"/>
              <a:ext cx="327598" cy="32686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2" name="Shape 182">
              <a:extLst>
                <a:ext uri="{FF2B5EF4-FFF2-40B4-BE49-F238E27FC236}">
                  <a16:creationId xmlns:a16="http://schemas.microsoft.com/office/drawing/2014/main" id="{70697B2F-E589-44B0-9781-BADE21262428}"/>
                </a:ext>
              </a:extLst>
            </p:cNvPr>
            <p:cNvCxnSpPr>
              <a:stCxn id="145" idx="3"/>
            </p:cNvCxnSpPr>
            <p:nvPr/>
          </p:nvCxnSpPr>
          <p:spPr>
            <a:xfrm>
              <a:off x="4315370" y="6211048"/>
              <a:ext cx="327900" cy="68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3" name="Shape 183">
              <a:extLst>
                <a:ext uri="{FF2B5EF4-FFF2-40B4-BE49-F238E27FC236}">
                  <a16:creationId xmlns:a16="http://schemas.microsoft.com/office/drawing/2014/main" id="{706DF9BC-D623-4810-B8BB-36141B2456A8}"/>
                </a:ext>
              </a:extLst>
            </p:cNvPr>
            <p:cNvSpPr/>
            <p:nvPr/>
          </p:nvSpPr>
          <p:spPr>
            <a:xfrm rot="16200000">
              <a:off x="2879779" y="4665102"/>
              <a:ext cx="2537429" cy="1688433"/>
            </a:xfrm>
            <a:prstGeom prst="trapezoid">
              <a:avLst>
                <a:gd name="adj" fmla="val 25000"/>
              </a:avLst>
            </a:prstGeom>
            <a:solidFill>
              <a:schemeClr val="accent3">
                <a:alpha val="17647"/>
              </a:scheme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" name="Shape 184">
              <a:extLst>
                <a:ext uri="{FF2B5EF4-FFF2-40B4-BE49-F238E27FC236}">
                  <a16:creationId xmlns:a16="http://schemas.microsoft.com/office/drawing/2014/main" id="{D68B4013-4202-4EBF-9401-12801D59C1F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36040" y="5509270"/>
              <a:ext cx="1014186" cy="640302"/>
            </a:xfrm>
            <a:prstGeom prst="curvedConnector3">
              <a:avLst>
                <a:gd name="adj1" fmla="val 50000"/>
              </a:avLst>
            </a:prstGeom>
            <a:noFill/>
            <a:ln w="476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0B08A78-AF43-456F-8F16-770E845C3B4D}"/>
              </a:ext>
            </a:extLst>
          </p:cNvPr>
          <p:cNvSpPr txBox="1"/>
          <p:nvPr/>
        </p:nvSpPr>
        <p:spPr>
          <a:xfrm>
            <a:off x="484957" y="2811909"/>
            <a:ext cx="13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table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0E4DE61-4067-444F-99F4-06014531F4FF}"/>
              </a:ext>
            </a:extLst>
          </p:cNvPr>
          <p:cNvSpPr txBox="1"/>
          <p:nvPr/>
        </p:nvSpPr>
        <p:spPr>
          <a:xfrm>
            <a:off x="7308139" y="2870131"/>
            <a:ext cx="13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FD1E3-4EFF-4A7F-9AED-1ED8004A8100}"/>
              </a:ext>
            </a:extLst>
          </p:cNvPr>
          <p:cNvSpPr txBox="1"/>
          <p:nvPr/>
        </p:nvSpPr>
        <p:spPr>
          <a:xfrm>
            <a:off x="121593" y="4527931"/>
            <a:ext cx="221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Managed by the OS</a:t>
            </a:r>
          </a:p>
        </p:txBody>
      </p:sp>
    </p:spTree>
    <p:extLst>
      <p:ext uri="{BB962C8B-B14F-4D97-AF65-F5344CB8AC3E}">
        <p14:creationId xmlns:p14="http://schemas.microsoft.com/office/powerpoint/2010/main" val="13292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B391-36C7-4C6B-890B-30EF910B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 for memory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EED6-8684-4BC0-B127-415F50DE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</a:t>
            </a:r>
            <a:r>
              <a:rPr lang="en-US" dirty="0"/>
              <a:t> direct access to physical memory from VM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Only</a:t>
            </a:r>
            <a:r>
              <a:rPr lang="en-US" dirty="0"/>
              <a:t> hypervisor should manage physical memory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But, fool the guest OS to think that it is accessing physical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4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F26FFC39-6282-4E59-A321-D78BB575B199}"/>
              </a:ext>
            </a:extLst>
          </p:cNvPr>
          <p:cNvSpPr/>
          <p:nvPr/>
        </p:nvSpPr>
        <p:spPr>
          <a:xfrm>
            <a:off x="916880" y="1941598"/>
            <a:ext cx="3389374" cy="182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F4E19-53C5-4349-9A24-8881CB96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Virtual Memory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C11D37-D7DC-4B5F-9B53-CD1523825982}"/>
              </a:ext>
            </a:extLst>
          </p:cNvPr>
          <p:cNvSpPr/>
          <p:nvPr/>
        </p:nvSpPr>
        <p:spPr>
          <a:xfrm>
            <a:off x="1143001" y="2209800"/>
            <a:ext cx="13966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73FC4A-E429-4882-BF28-4C2295C8EE4F}"/>
              </a:ext>
            </a:extLst>
          </p:cNvPr>
          <p:cNvSpPr/>
          <p:nvPr/>
        </p:nvSpPr>
        <p:spPr>
          <a:xfrm>
            <a:off x="2590800" y="5177441"/>
            <a:ext cx="3429000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13367-517A-42B7-A0B7-DC3CE0488631}"/>
              </a:ext>
            </a:extLst>
          </p:cNvPr>
          <p:cNvCxnSpPr/>
          <p:nvPr/>
        </p:nvCxnSpPr>
        <p:spPr>
          <a:xfrm>
            <a:off x="15240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CCAA40-B927-46A2-8436-B5839D04D641}"/>
              </a:ext>
            </a:extLst>
          </p:cNvPr>
          <p:cNvCxnSpPr/>
          <p:nvPr/>
        </p:nvCxnSpPr>
        <p:spPr>
          <a:xfrm>
            <a:off x="17526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35CB-0577-421B-8AC8-D763D3F09238}"/>
              </a:ext>
            </a:extLst>
          </p:cNvPr>
          <p:cNvCxnSpPr/>
          <p:nvPr/>
        </p:nvCxnSpPr>
        <p:spPr>
          <a:xfrm>
            <a:off x="19812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6DC31F-DB4C-40BC-BD12-18EF10889CE6}"/>
              </a:ext>
            </a:extLst>
          </p:cNvPr>
          <p:cNvCxnSpPr/>
          <p:nvPr/>
        </p:nvCxnSpPr>
        <p:spPr>
          <a:xfrm>
            <a:off x="1295400" y="220980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EFC7A2-AA41-4000-8485-B195FA8A5BFA}"/>
              </a:ext>
            </a:extLst>
          </p:cNvPr>
          <p:cNvCxnSpPr/>
          <p:nvPr/>
        </p:nvCxnSpPr>
        <p:spPr>
          <a:xfrm>
            <a:off x="2362200" y="2219325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F33337-DD52-4C84-A01A-242D9BB05C63}"/>
              </a:ext>
            </a:extLst>
          </p:cNvPr>
          <p:cNvCxnSpPr/>
          <p:nvPr/>
        </p:nvCxnSpPr>
        <p:spPr>
          <a:xfrm>
            <a:off x="2209800" y="2219325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4C4D9-0D14-4850-8944-BB0DEF88DB13}"/>
              </a:ext>
            </a:extLst>
          </p:cNvPr>
          <p:cNvCxnSpPr/>
          <p:nvPr/>
        </p:nvCxnSpPr>
        <p:spPr>
          <a:xfrm>
            <a:off x="28194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F72DAB-AE27-4E03-8069-B57745E9D489}"/>
              </a:ext>
            </a:extLst>
          </p:cNvPr>
          <p:cNvCxnSpPr/>
          <p:nvPr/>
        </p:nvCxnSpPr>
        <p:spPr>
          <a:xfrm>
            <a:off x="30480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DAAF22-5057-4B40-913D-1BDC1F49F8D0}"/>
              </a:ext>
            </a:extLst>
          </p:cNvPr>
          <p:cNvCxnSpPr/>
          <p:nvPr/>
        </p:nvCxnSpPr>
        <p:spPr>
          <a:xfrm>
            <a:off x="32766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4249B8-3BC5-4254-BDF7-CD03085F4301}"/>
              </a:ext>
            </a:extLst>
          </p:cNvPr>
          <p:cNvCxnSpPr/>
          <p:nvPr/>
        </p:nvCxnSpPr>
        <p:spPr>
          <a:xfrm>
            <a:off x="35052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73AC96-97C2-46BC-BDC2-46FAD70DA52B}"/>
              </a:ext>
            </a:extLst>
          </p:cNvPr>
          <p:cNvCxnSpPr/>
          <p:nvPr/>
        </p:nvCxnSpPr>
        <p:spPr>
          <a:xfrm>
            <a:off x="37338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505B93-226E-4487-BEE2-8ECFC27A4688}"/>
              </a:ext>
            </a:extLst>
          </p:cNvPr>
          <p:cNvCxnSpPr/>
          <p:nvPr/>
        </p:nvCxnSpPr>
        <p:spPr>
          <a:xfrm>
            <a:off x="39624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B96958-F1F1-431F-9FF1-C2AAC144F86F}"/>
              </a:ext>
            </a:extLst>
          </p:cNvPr>
          <p:cNvCxnSpPr/>
          <p:nvPr/>
        </p:nvCxnSpPr>
        <p:spPr>
          <a:xfrm>
            <a:off x="41910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343D8B-4CDF-47EB-8133-1A79B4DE6D2D}"/>
              </a:ext>
            </a:extLst>
          </p:cNvPr>
          <p:cNvCxnSpPr/>
          <p:nvPr/>
        </p:nvCxnSpPr>
        <p:spPr>
          <a:xfrm>
            <a:off x="57150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0468B6-1CA4-4BE5-A510-A89DF779C400}"/>
              </a:ext>
            </a:extLst>
          </p:cNvPr>
          <p:cNvCxnSpPr/>
          <p:nvPr/>
        </p:nvCxnSpPr>
        <p:spPr>
          <a:xfrm>
            <a:off x="54864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3E33E0-3251-412B-8044-96A7DDCE4FAB}"/>
              </a:ext>
            </a:extLst>
          </p:cNvPr>
          <p:cNvCxnSpPr/>
          <p:nvPr/>
        </p:nvCxnSpPr>
        <p:spPr>
          <a:xfrm>
            <a:off x="51816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1019A0-1D9F-4C10-8470-05B913B3FAD0}"/>
              </a:ext>
            </a:extLst>
          </p:cNvPr>
          <p:cNvCxnSpPr/>
          <p:nvPr/>
        </p:nvCxnSpPr>
        <p:spPr>
          <a:xfrm>
            <a:off x="48768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795315-E3F0-494E-A610-C04782EA2052}"/>
              </a:ext>
            </a:extLst>
          </p:cNvPr>
          <p:cNvCxnSpPr/>
          <p:nvPr/>
        </p:nvCxnSpPr>
        <p:spPr>
          <a:xfrm>
            <a:off x="4572000" y="517744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17C5894-A92A-4137-B261-8B19FC9C855C}"/>
              </a:ext>
            </a:extLst>
          </p:cNvPr>
          <p:cNvSpPr txBox="1"/>
          <p:nvPr/>
        </p:nvSpPr>
        <p:spPr>
          <a:xfrm>
            <a:off x="2681284" y="5787041"/>
            <a:ext cx="332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System (real)Physical memory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5EC68D-F4C0-40D7-B6EB-6782BE0BA951}"/>
              </a:ext>
            </a:extLst>
          </p:cNvPr>
          <p:cNvCxnSpPr>
            <a:cxnSpLocks/>
          </p:cNvCxnSpPr>
          <p:nvPr/>
        </p:nvCxnSpPr>
        <p:spPr>
          <a:xfrm>
            <a:off x="1447800" y="2590800"/>
            <a:ext cx="591766" cy="7276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B4B396-68F2-470C-B0E5-DE8B07D353AA}"/>
              </a:ext>
            </a:extLst>
          </p:cNvPr>
          <p:cNvCxnSpPr>
            <a:cxnSpLocks/>
          </p:cNvCxnSpPr>
          <p:nvPr/>
        </p:nvCxnSpPr>
        <p:spPr>
          <a:xfrm flipH="1">
            <a:off x="2258245" y="2557462"/>
            <a:ext cx="1415770" cy="77049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606610-CDB0-4C73-89B7-36951B98F77F}"/>
              </a:ext>
            </a:extLst>
          </p:cNvPr>
          <p:cNvCxnSpPr>
            <a:cxnSpLocks/>
          </p:cNvCxnSpPr>
          <p:nvPr/>
        </p:nvCxnSpPr>
        <p:spPr>
          <a:xfrm>
            <a:off x="2113690" y="3685142"/>
            <a:ext cx="867001" cy="149645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EFCFD7-DE80-4C88-A556-E1881D10932B}"/>
              </a:ext>
            </a:extLst>
          </p:cNvPr>
          <p:cNvCxnSpPr>
            <a:cxnSpLocks/>
          </p:cNvCxnSpPr>
          <p:nvPr/>
        </p:nvCxnSpPr>
        <p:spPr>
          <a:xfrm>
            <a:off x="3343926" y="3653910"/>
            <a:ext cx="481435" cy="152353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5B31371-5312-426E-B580-FD357915C18C}"/>
              </a:ext>
            </a:extLst>
          </p:cNvPr>
          <p:cNvCxnSpPr>
            <a:cxnSpLocks/>
          </p:cNvCxnSpPr>
          <p:nvPr/>
        </p:nvCxnSpPr>
        <p:spPr>
          <a:xfrm flipH="1">
            <a:off x="2906610" y="2537565"/>
            <a:ext cx="1039123" cy="79039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D93F4C8-E410-4CB5-86FC-04B010F39504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704975" y="2586037"/>
            <a:ext cx="976309" cy="73239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hape 127">
            <a:extLst>
              <a:ext uri="{FF2B5EF4-FFF2-40B4-BE49-F238E27FC236}">
                <a16:creationId xmlns:a16="http://schemas.microsoft.com/office/drawing/2014/main" id="{96C64328-2496-4D3F-8E4C-A202EF0A2D4D}"/>
              </a:ext>
            </a:extLst>
          </p:cNvPr>
          <p:cNvGrpSpPr/>
          <p:nvPr/>
        </p:nvGrpSpPr>
        <p:grpSpPr>
          <a:xfrm rot="5400000">
            <a:off x="347919" y="2339037"/>
            <a:ext cx="1277180" cy="1958786"/>
            <a:chOff x="2419670" y="4279896"/>
            <a:chExt cx="2503043" cy="2498137"/>
          </a:xfrm>
        </p:grpSpPr>
        <p:grpSp>
          <p:nvGrpSpPr>
            <p:cNvPr id="43" name="Shape 128">
              <a:extLst>
                <a:ext uri="{FF2B5EF4-FFF2-40B4-BE49-F238E27FC236}">
                  <a16:creationId xmlns:a16="http://schemas.microsoft.com/office/drawing/2014/main" id="{3C9CB624-1731-40B8-8E08-BF0F06179E31}"/>
                </a:ext>
              </a:extLst>
            </p:cNvPr>
            <p:cNvGrpSpPr/>
            <p:nvPr/>
          </p:nvGrpSpPr>
          <p:grpSpPr>
            <a:xfrm>
              <a:off x="3354064" y="5374344"/>
              <a:ext cx="269003" cy="392810"/>
              <a:chOff x="3315835" y="5248872"/>
              <a:chExt cx="824050" cy="1046544"/>
            </a:xfrm>
          </p:grpSpPr>
          <p:sp>
            <p:nvSpPr>
              <p:cNvPr id="95" name="Shape 129">
                <a:extLst>
                  <a:ext uri="{FF2B5EF4-FFF2-40B4-BE49-F238E27FC236}">
                    <a16:creationId xmlns:a16="http://schemas.microsoft.com/office/drawing/2014/main" id="{1BBFEF44-02CC-4B8A-A7A3-437141F0B1A4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6" name="Shape 130">
                <a:extLst>
                  <a:ext uri="{FF2B5EF4-FFF2-40B4-BE49-F238E27FC236}">
                    <a16:creationId xmlns:a16="http://schemas.microsoft.com/office/drawing/2014/main" id="{5AB2A4BC-4983-4DB6-BAF3-A935A538D181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7" name="Shape 131">
                <a:extLst>
                  <a:ext uri="{FF2B5EF4-FFF2-40B4-BE49-F238E27FC236}">
                    <a16:creationId xmlns:a16="http://schemas.microsoft.com/office/drawing/2014/main" id="{6696E037-3A9D-4D26-800D-ACE1E44D615B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8" name="Shape 132">
                <a:extLst>
                  <a:ext uri="{FF2B5EF4-FFF2-40B4-BE49-F238E27FC236}">
                    <a16:creationId xmlns:a16="http://schemas.microsoft.com/office/drawing/2014/main" id="{6DE9D9EA-2A29-43D2-AE04-32EAEE1B774B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9" name="Shape 133">
                <a:extLst>
                  <a:ext uri="{FF2B5EF4-FFF2-40B4-BE49-F238E27FC236}">
                    <a16:creationId xmlns:a16="http://schemas.microsoft.com/office/drawing/2014/main" id="{881BD125-3539-4B54-9922-645EDD51C22E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4" name="Shape 134">
              <a:extLst>
                <a:ext uri="{FF2B5EF4-FFF2-40B4-BE49-F238E27FC236}">
                  <a16:creationId xmlns:a16="http://schemas.microsoft.com/office/drawing/2014/main" id="{B04C145E-4F85-4B94-866E-C324D4ADFCD5}"/>
                </a:ext>
              </a:extLst>
            </p:cNvPr>
            <p:cNvGrpSpPr/>
            <p:nvPr/>
          </p:nvGrpSpPr>
          <p:grpSpPr>
            <a:xfrm>
              <a:off x="4010727" y="4626314"/>
              <a:ext cx="269003" cy="392810"/>
              <a:chOff x="3315835" y="5248872"/>
              <a:chExt cx="824050" cy="1046544"/>
            </a:xfrm>
          </p:grpSpPr>
          <p:sp>
            <p:nvSpPr>
              <p:cNvPr id="90" name="Shape 135">
                <a:extLst>
                  <a:ext uri="{FF2B5EF4-FFF2-40B4-BE49-F238E27FC236}">
                    <a16:creationId xmlns:a16="http://schemas.microsoft.com/office/drawing/2014/main" id="{2FA20AEB-B080-451B-B944-02595FB1BE33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1" name="Shape 136">
                <a:extLst>
                  <a:ext uri="{FF2B5EF4-FFF2-40B4-BE49-F238E27FC236}">
                    <a16:creationId xmlns:a16="http://schemas.microsoft.com/office/drawing/2014/main" id="{30EE00CA-DDCC-4E27-9BDC-CC38B1BD521C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2" name="Shape 137">
                <a:extLst>
                  <a:ext uri="{FF2B5EF4-FFF2-40B4-BE49-F238E27FC236}">
                    <a16:creationId xmlns:a16="http://schemas.microsoft.com/office/drawing/2014/main" id="{65680DC3-4FC8-4A58-8355-671C0CCDC73A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3" name="Shape 138">
                <a:extLst>
                  <a:ext uri="{FF2B5EF4-FFF2-40B4-BE49-F238E27FC236}">
                    <a16:creationId xmlns:a16="http://schemas.microsoft.com/office/drawing/2014/main" id="{ADAEFDA2-534B-428D-AB05-42C01B24F3CD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94" name="Shape 139">
                <a:extLst>
                  <a:ext uri="{FF2B5EF4-FFF2-40B4-BE49-F238E27FC236}">
                    <a16:creationId xmlns:a16="http://schemas.microsoft.com/office/drawing/2014/main" id="{72BED977-3492-4266-AEFE-7BFA57D1B114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5" name="Shape 140">
              <a:extLst>
                <a:ext uri="{FF2B5EF4-FFF2-40B4-BE49-F238E27FC236}">
                  <a16:creationId xmlns:a16="http://schemas.microsoft.com/office/drawing/2014/main" id="{1F621B6E-71AA-43C0-A9AD-CC7481681834}"/>
                </a:ext>
              </a:extLst>
            </p:cNvPr>
            <p:cNvGrpSpPr/>
            <p:nvPr/>
          </p:nvGrpSpPr>
          <p:grpSpPr>
            <a:xfrm>
              <a:off x="4015589" y="5194021"/>
              <a:ext cx="269003" cy="392810"/>
              <a:chOff x="3315835" y="5248872"/>
              <a:chExt cx="824050" cy="1046544"/>
            </a:xfrm>
          </p:grpSpPr>
          <p:sp>
            <p:nvSpPr>
              <p:cNvPr id="85" name="Shape 141">
                <a:extLst>
                  <a:ext uri="{FF2B5EF4-FFF2-40B4-BE49-F238E27FC236}">
                    <a16:creationId xmlns:a16="http://schemas.microsoft.com/office/drawing/2014/main" id="{16D46440-5819-4924-8EE8-ACAF64817D35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6" name="Shape 142">
                <a:extLst>
                  <a:ext uri="{FF2B5EF4-FFF2-40B4-BE49-F238E27FC236}">
                    <a16:creationId xmlns:a16="http://schemas.microsoft.com/office/drawing/2014/main" id="{8FA89F78-F3C8-4838-89FA-86343E58E71A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7" name="Shape 143">
                <a:extLst>
                  <a:ext uri="{FF2B5EF4-FFF2-40B4-BE49-F238E27FC236}">
                    <a16:creationId xmlns:a16="http://schemas.microsoft.com/office/drawing/2014/main" id="{6BC2E0D3-E1C8-48C2-8A02-9522FCCDCEF9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8" name="Shape 144">
                <a:extLst>
                  <a:ext uri="{FF2B5EF4-FFF2-40B4-BE49-F238E27FC236}">
                    <a16:creationId xmlns:a16="http://schemas.microsoft.com/office/drawing/2014/main" id="{8385E73F-AC7D-4DC9-9CD2-BD93714B260B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9" name="Shape 145">
                <a:extLst>
                  <a:ext uri="{FF2B5EF4-FFF2-40B4-BE49-F238E27FC236}">
                    <a16:creationId xmlns:a16="http://schemas.microsoft.com/office/drawing/2014/main" id="{2AD46CF6-DFE7-4CB0-B620-4A4DA0954211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6" name="Shape 146">
              <a:extLst>
                <a:ext uri="{FF2B5EF4-FFF2-40B4-BE49-F238E27FC236}">
                  <a16:creationId xmlns:a16="http://schemas.microsoft.com/office/drawing/2014/main" id="{C8E33202-C211-4EC1-BA2E-3D00BEE20CDA}"/>
                </a:ext>
              </a:extLst>
            </p:cNvPr>
            <p:cNvGrpSpPr/>
            <p:nvPr/>
          </p:nvGrpSpPr>
          <p:grpSpPr>
            <a:xfrm>
              <a:off x="4046723" y="6014643"/>
              <a:ext cx="269003" cy="392810"/>
              <a:chOff x="3315835" y="5248872"/>
              <a:chExt cx="824050" cy="1046544"/>
            </a:xfrm>
          </p:grpSpPr>
          <p:sp>
            <p:nvSpPr>
              <p:cNvPr id="80" name="Shape 147">
                <a:extLst>
                  <a:ext uri="{FF2B5EF4-FFF2-40B4-BE49-F238E27FC236}">
                    <a16:creationId xmlns:a16="http://schemas.microsoft.com/office/drawing/2014/main" id="{8A9606EA-1562-4C9E-A872-815F05B99D1E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" name="Shape 148">
                <a:extLst>
                  <a:ext uri="{FF2B5EF4-FFF2-40B4-BE49-F238E27FC236}">
                    <a16:creationId xmlns:a16="http://schemas.microsoft.com/office/drawing/2014/main" id="{09B65AD3-789D-42A0-A8DE-EF04E4297AC9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2" name="Shape 149">
                <a:extLst>
                  <a:ext uri="{FF2B5EF4-FFF2-40B4-BE49-F238E27FC236}">
                    <a16:creationId xmlns:a16="http://schemas.microsoft.com/office/drawing/2014/main" id="{59D8CC8B-2D1F-41A4-9B82-6DBCA879F54D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3" name="Shape 150">
                <a:extLst>
                  <a:ext uri="{FF2B5EF4-FFF2-40B4-BE49-F238E27FC236}">
                    <a16:creationId xmlns:a16="http://schemas.microsoft.com/office/drawing/2014/main" id="{1478703C-FFA5-44C1-B977-18DD85D5351E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84" name="Shape 151">
                <a:extLst>
                  <a:ext uri="{FF2B5EF4-FFF2-40B4-BE49-F238E27FC236}">
                    <a16:creationId xmlns:a16="http://schemas.microsoft.com/office/drawing/2014/main" id="{CF030DC2-D4C6-4F4D-AC6C-CAB6A5E9206D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7" name="Shape 152">
              <a:extLst>
                <a:ext uri="{FF2B5EF4-FFF2-40B4-BE49-F238E27FC236}">
                  <a16:creationId xmlns:a16="http://schemas.microsoft.com/office/drawing/2014/main" id="{B5AA275A-4C63-4124-A467-B7BD2C0FA6A6}"/>
                </a:ext>
              </a:extLst>
            </p:cNvPr>
            <p:cNvGrpSpPr/>
            <p:nvPr/>
          </p:nvGrpSpPr>
          <p:grpSpPr>
            <a:xfrm>
              <a:off x="4643324" y="4401787"/>
              <a:ext cx="269003" cy="392810"/>
              <a:chOff x="3315835" y="5248872"/>
              <a:chExt cx="824050" cy="1046544"/>
            </a:xfrm>
          </p:grpSpPr>
          <p:sp>
            <p:nvSpPr>
              <p:cNvPr id="75" name="Shape 153">
                <a:extLst>
                  <a:ext uri="{FF2B5EF4-FFF2-40B4-BE49-F238E27FC236}">
                    <a16:creationId xmlns:a16="http://schemas.microsoft.com/office/drawing/2014/main" id="{CCE6877F-448F-41E0-BE83-35DA4A854DB5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6" name="Shape 154">
                <a:extLst>
                  <a:ext uri="{FF2B5EF4-FFF2-40B4-BE49-F238E27FC236}">
                    <a16:creationId xmlns:a16="http://schemas.microsoft.com/office/drawing/2014/main" id="{49820F1F-CE55-4CBD-A182-FF42DFA69344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7" name="Shape 155">
                <a:extLst>
                  <a:ext uri="{FF2B5EF4-FFF2-40B4-BE49-F238E27FC236}">
                    <a16:creationId xmlns:a16="http://schemas.microsoft.com/office/drawing/2014/main" id="{4F0DB0C1-A710-49C5-A6F1-1DB66098AF0F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8" name="Shape 156">
                <a:extLst>
                  <a:ext uri="{FF2B5EF4-FFF2-40B4-BE49-F238E27FC236}">
                    <a16:creationId xmlns:a16="http://schemas.microsoft.com/office/drawing/2014/main" id="{16895696-B1FA-4307-8ECF-D398763BFB62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9" name="Shape 157">
                <a:extLst>
                  <a:ext uri="{FF2B5EF4-FFF2-40B4-BE49-F238E27FC236}">
                    <a16:creationId xmlns:a16="http://schemas.microsoft.com/office/drawing/2014/main" id="{AB5371AB-ED92-4E60-A436-12D8915C3104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8" name="Shape 158">
              <a:extLst>
                <a:ext uri="{FF2B5EF4-FFF2-40B4-BE49-F238E27FC236}">
                  <a16:creationId xmlns:a16="http://schemas.microsoft.com/office/drawing/2014/main" id="{43103973-1A2A-4A24-9937-85EE8CE0B333}"/>
                </a:ext>
              </a:extLst>
            </p:cNvPr>
            <p:cNvGrpSpPr/>
            <p:nvPr/>
          </p:nvGrpSpPr>
          <p:grpSpPr>
            <a:xfrm>
              <a:off x="4648186" y="4895656"/>
              <a:ext cx="269003" cy="392810"/>
              <a:chOff x="3315835" y="5248872"/>
              <a:chExt cx="824050" cy="1046544"/>
            </a:xfrm>
          </p:grpSpPr>
          <p:sp>
            <p:nvSpPr>
              <p:cNvPr id="70" name="Shape 159">
                <a:extLst>
                  <a:ext uri="{FF2B5EF4-FFF2-40B4-BE49-F238E27FC236}">
                    <a16:creationId xmlns:a16="http://schemas.microsoft.com/office/drawing/2014/main" id="{2A7CED8F-F281-470E-9FC2-F429EDC2E7BD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" name="Shape 160">
                <a:extLst>
                  <a:ext uri="{FF2B5EF4-FFF2-40B4-BE49-F238E27FC236}">
                    <a16:creationId xmlns:a16="http://schemas.microsoft.com/office/drawing/2014/main" id="{2C88F96E-BDD9-4D32-A8B1-A1AEA9608FC7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2" name="Shape 161">
                <a:extLst>
                  <a:ext uri="{FF2B5EF4-FFF2-40B4-BE49-F238E27FC236}">
                    <a16:creationId xmlns:a16="http://schemas.microsoft.com/office/drawing/2014/main" id="{86B47D74-3F1E-499A-89AA-62C6C89BF84A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3" name="Shape 162">
                <a:extLst>
                  <a:ext uri="{FF2B5EF4-FFF2-40B4-BE49-F238E27FC236}">
                    <a16:creationId xmlns:a16="http://schemas.microsoft.com/office/drawing/2014/main" id="{5B1739A1-3939-42E6-A234-50427AD12C38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74" name="Shape 163">
                <a:extLst>
                  <a:ext uri="{FF2B5EF4-FFF2-40B4-BE49-F238E27FC236}">
                    <a16:creationId xmlns:a16="http://schemas.microsoft.com/office/drawing/2014/main" id="{FF9D522E-8EF9-4003-8B9C-F86557235064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9" name="Shape 164">
              <a:extLst>
                <a:ext uri="{FF2B5EF4-FFF2-40B4-BE49-F238E27FC236}">
                  <a16:creationId xmlns:a16="http://schemas.microsoft.com/office/drawing/2014/main" id="{CD963CC5-4393-489C-81E0-4F052CE8E91C}"/>
                </a:ext>
              </a:extLst>
            </p:cNvPr>
            <p:cNvGrpSpPr/>
            <p:nvPr/>
          </p:nvGrpSpPr>
          <p:grpSpPr>
            <a:xfrm>
              <a:off x="4653336" y="6279321"/>
              <a:ext cx="269003" cy="392810"/>
              <a:chOff x="3315835" y="5248872"/>
              <a:chExt cx="824050" cy="1046544"/>
            </a:xfrm>
          </p:grpSpPr>
          <p:sp>
            <p:nvSpPr>
              <p:cNvPr id="65" name="Shape 165">
                <a:extLst>
                  <a:ext uri="{FF2B5EF4-FFF2-40B4-BE49-F238E27FC236}">
                    <a16:creationId xmlns:a16="http://schemas.microsoft.com/office/drawing/2014/main" id="{4F728DDE-395E-48E2-8044-2E9358C21EA8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6" name="Shape 166">
                <a:extLst>
                  <a:ext uri="{FF2B5EF4-FFF2-40B4-BE49-F238E27FC236}">
                    <a16:creationId xmlns:a16="http://schemas.microsoft.com/office/drawing/2014/main" id="{EE7D47BF-2C5B-4971-9227-DF5EF89C936A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7" name="Shape 167">
                <a:extLst>
                  <a:ext uri="{FF2B5EF4-FFF2-40B4-BE49-F238E27FC236}">
                    <a16:creationId xmlns:a16="http://schemas.microsoft.com/office/drawing/2014/main" id="{273C69E5-2BCB-43A5-9E63-0F34D95FFD9D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8" name="Shape 168">
                <a:extLst>
                  <a:ext uri="{FF2B5EF4-FFF2-40B4-BE49-F238E27FC236}">
                    <a16:creationId xmlns:a16="http://schemas.microsoft.com/office/drawing/2014/main" id="{0B38A40F-839E-47C7-AAFB-9B30729E0DA1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9" name="Shape 169">
                <a:extLst>
                  <a:ext uri="{FF2B5EF4-FFF2-40B4-BE49-F238E27FC236}">
                    <a16:creationId xmlns:a16="http://schemas.microsoft.com/office/drawing/2014/main" id="{E9A08536-338B-44C8-B62E-7CA415F36AAD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0" name="Shape 170">
              <a:extLst>
                <a:ext uri="{FF2B5EF4-FFF2-40B4-BE49-F238E27FC236}">
                  <a16:creationId xmlns:a16="http://schemas.microsoft.com/office/drawing/2014/main" id="{730D39C6-83E6-4FF0-88CA-0A0B891A446E}"/>
                </a:ext>
              </a:extLst>
            </p:cNvPr>
            <p:cNvGrpSpPr/>
            <p:nvPr/>
          </p:nvGrpSpPr>
          <p:grpSpPr>
            <a:xfrm>
              <a:off x="4653710" y="5705887"/>
              <a:ext cx="269003" cy="392810"/>
              <a:chOff x="3315835" y="5248872"/>
              <a:chExt cx="824050" cy="1046544"/>
            </a:xfrm>
          </p:grpSpPr>
          <p:sp>
            <p:nvSpPr>
              <p:cNvPr id="60" name="Shape 171">
                <a:extLst>
                  <a:ext uri="{FF2B5EF4-FFF2-40B4-BE49-F238E27FC236}">
                    <a16:creationId xmlns:a16="http://schemas.microsoft.com/office/drawing/2014/main" id="{20868736-4917-4401-847A-A8CE70D62099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" name="Shape 172">
                <a:extLst>
                  <a:ext uri="{FF2B5EF4-FFF2-40B4-BE49-F238E27FC236}">
                    <a16:creationId xmlns:a16="http://schemas.microsoft.com/office/drawing/2014/main" id="{E679BE56-3191-4522-8554-825D9E9539F9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2" name="Shape 173">
                <a:extLst>
                  <a:ext uri="{FF2B5EF4-FFF2-40B4-BE49-F238E27FC236}">
                    <a16:creationId xmlns:a16="http://schemas.microsoft.com/office/drawing/2014/main" id="{12CB30F3-EBD2-42DF-B447-EE686C473C8F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3" name="Shape 174">
                <a:extLst>
                  <a:ext uri="{FF2B5EF4-FFF2-40B4-BE49-F238E27FC236}">
                    <a16:creationId xmlns:a16="http://schemas.microsoft.com/office/drawing/2014/main" id="{ADD33F04-BF97-45CC-92B0-46AF423A8B84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4" name="Shape 175">
                <a:extLst>
                  <a:ext uri="{FF2B5EF4-FFF2-40B4-BE49-F238E27FC236}">
                    <a16:creationId xmlns:a16="http://schemas.microsoft.com/office/drawing/2014/main" id="{F2661D19-9D28-4899-A414-38BDCC35C9E0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cxnSp>
          <p:nvCxnSpPr>
            <p:cNvPr id="51" name="Shape 176">
              <a:extLst>
                <a:ext uri="{FF2B5EF4-FFF2-40B4-BE49-F238E27FC236}">
                  <a16:creationId xmlns:a16="http://schemas.microsoft.com/office/drawing/2014/main" id="{13636C49-A1AB-45AF-A87B-76DB3F81CC34}"/>
                </a:ext>
              </a:extLst>
            </p:cNvPr>
            <p:cNvCxnSpPr>
              <a:endCxn id="80" idx="1"/>
            </p:cNvCxnSpPr>
            <p:nvPr/>
          </p:nvCxnSpPr>
          <p:spPr>
            <a:xfrm>
              <a:off x="3623123" y="5635048"/>
              <a:ext cx="423600" cy="57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2" name="Shape 177">
              <a:extLst>
                <a:ext uri="{FF2B5EF4-FFF2-40B4-BE49-F238E27FC236}">
                  <a16:creationId xmlns:a16="http://schemas.microsoft.com/office/drawing/2014/main" id="{FD203827-96F8-400E-8F58-30A3D5742C4E}"/>
                </a:ext>
              </a:extLst>
            </p:cNvPr>
            <p:cNvCxnSpPr/>
            <p:nvPr/>
          </p:nvCxnSpPr>
          <p:spPr>
            <a:xfrm rot="10800000" flipH="1">
              <a:off x="3623067" y="4688496"/>
              <a:ext cx="387660" cy="6858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3" name="Shape 178">
              <a:extLst>
                <a:ext uri="{FF2B5EF4-FFF2-40B4-BE49-F238E27FC236}">
                  <a16:creationId xmlns:a16="http://schemas.microsoft.com/office/drawing/2014/main" id="{42447A9C-971E-40DC-8BB7-ADEA99868380}"/>
                </a:ext>
              </a:extLst>
            </p:cNvPr>
            <p:cNvCxnSpPr/>
            <p:nvPr/>
          </p:nvCxnSpPr>
          <p:spPr>
            <a:xfrm rot="10800000" flipH="1">
              <a:off x="3623067" y="5288297"/>
              <a:ext cx="387660" cy="19497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4" name="Shape 179">
              <a:extLst>
                <a:ext uri="{FF2B5EF4-FFF2-40B4-BE49-F238E27FC236}">
                  <a16:creationId xmlns:a16="http://schemas.microsoft.com/office/drawing/2014/main" id="{2FA1B870-3812-46F3-882D-D3E15D038C65}"/>
                </a:ext>
              </a:extLst>
            </p:cNvPr>
            <p:cNvCxnSpPr/>
            <p:nvPr/>
          </p:nvCxnSpPr>
          <p:spPr>
            <a:xfrm rot="10800000" flipH="1">
              <a:off x="4255664" y="4395577"/>
              <a:ext cx="387660" cy="28228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5" name="Shape 180">
              <a:extLst>
                <a:ext uri="{FF2B5EF4-FFF2-40B4-BE49-F238E27FC236}">
                  <a16:creationId xmlns:a16="http://schemas.microsoft.com/office/drawing/2014/main" id="{7ACA3F70-7146-4F4B-A6F7-21D46D008F48}"/>
                </a:ext>
              </a:extLst>
            </p:cNvPr>
            <p:cNvCxnSpPr/>
            <p:nvPr/>
          </p:nvCxnSpPr>
          <p:spPr>
            <a:xfrm>
              <a:off x="4255664" y="4938310"/>
              <a:ext cx="38766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6" name="Shape 181">
              <a:extLst>
                <a:ext uri="{FF2B5EF4-FFF2-40B4-BE49-F238E27FC236}">
                  <a16:creationId xmlns:a16="http://schemas.microsoft.com/office/drawing/2014/main" id="{C5D9AA3E-F4DC-41E4-BCE7-01264FE0ADFA}"/>
                </a:ext>
              </a:extLst>
            </p:cNvPr>
            <p:cNvCxnSpPr/>
            <p:nvPr/>
          </p:nvCxnSpPr>
          <p:spPr>
            <a:xfrm rot="10800000" flipH="1">
              <a:off x="4315726" y="5705887"/>
              <a:ext cx="327598" cy="32686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7" name="Shape 182">
              <a:extLst>
                <a:ext uri="{FF2B5EF4-FFF2-40B4-BE49-F238E27FC236}">
                  <a16:creationId xmlns:a16="http://schemas.microsoft.com/office/drawing/2014/main" id="{22DFA328-D087-41E5-B721-D9272AD80A40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4315370" y="6211048"/>
              <a:ext cx="327900" cy="68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58" name="Shape 183">
              <a:extLst>
                <a:ext uri="{FF2B5EF4-FFF2-40B4-BE49-F238E27FC236}">
                  <a16:creationId xmlns:a16="http://schemas.microsoft.com/office/drawing/2014/main" id="{37CAA811-4644-4D23-83E2-E0C46E236978}"/>
                </a:ext>
              </a:extLst>
            </p:cNvPr>
            <p:cNvSpPr/>
            <p:nvPr/>
          </p:nvSpPr>
          <p:spPr>
            <a:xfrm rot="16200000">
              <a:off x="2856980" y="4727194"/>
              <a:ext cx="2498137" cy="1603542"/>
            </a:xfrm>
            <a:prstGeom prst="trapezoid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  <a:alpha val="17647"/>
              </a:scheme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" name="Shape 184">
              <a:extLst>
                <a:ext uri="{FF2B5EF4-FFF2-40B4-BE49-F238E27FC236}">
                  <a16:creationId xmlns:a16="http://schemas.microsoft.com/office/drawing/2014/main" id="{47F6E36C-EAAE-44CF-AB74-4231990B95B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91671" y="4750716"/>
              <a:ext cx="686552" cy="830554"/>
            </a:xfrm>
            <a:prstGeom prst="curvedConnector3">
              <a:avLst>
                <a:gd name="adj1" fmla="val 50000"/>
              </a:avLst>
            </a:prstGeom>
            <a:noFill/>
            <a:ln w="476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9354C75F-6833-4FD0-872B-0A03A2B087AB}"/>
              </a:ext>
            </a:extLst>
          </p:cNvPr>
          <p:cNvSpPr txBox="1"/>
          <p:nvPr/>
        </p:nvSpPr>
        <p:spPr>
          <a:xfrm>
            <a:off x="61027" y="2176462"/>
            <a:ext cx="74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Guest Page table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50162CC-CBCF-4AFF-B425-2EDCE3A488C5}"/>
              </a:ext>
            </a:extLst>
          </p:cNvPr>
          <p:cNvSpPr/>
          <p:nvPr/>
        </p:nvSpPr>
        <p:spPr>
          <a:xfrm>
            <a:off x="2720529" y="2166937"/>
            <a:ext cx="13966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93545DA-AA38-47A9-9135-A9299EA8BD6D}"/>
              </a:ext>
            </a:extLst>
          </p:cNvPr>
          <p:cNvCxnSpPr/>
          <p:nvPr/>
        </p:nvCxnSpPr>
        <p:spPr>
          <a:xfrm>
            <a:off x="3101528" y="2166937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7E06E4F-E766-4D30-9651-E24F68AEA5CB}"/>
              </a:ext>
            </a:extLst>
          </p:cNvPr>
          <p:cNvCxnSpPr/>
          <p:nvPr/>
        </p:nvCxnSpPr>
        <p:spPr>
          <a:xfrm>
            <a:off x="3330128" y="2166937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79ADEC-8C76-4699-9C55-4288C4FA485C}"/>
              </a:ext>
            </a:extLst>
          </p:cNvPr>
          <p:cNvCxnSpPr/>
          <p:nvPr/>
        </p:nvCxnSpPr>
        <p:spPr>
          <a:xfrm>
            <a:off x="3558728" y="2166937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8B2698D-2A91-4303-B0AA-351DE9AF1C91}"/>
              </a:ext>
            </a:extLst>
          </p:cNvPr>
          <p:cNvCxnSpPr/>
          <p:nvPr/>
        </p:nvCxnSpPr>
        <p:spPr>
          <a:xfrm>
            <a:off x="2872928" y="2166937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EAF68B-2A8F-4B74-85FC-F4C88083CFA4}"/>
              </a:ext>
            </a:extLst>
          </p:cNvPr>
          <p:cNvCxnSpPr/>
          <p:nvPr/>
        </p:nvCxnSpPr>
        <p:spPr>
          <a:xfrm>
            <a:off x="3962400" y="2176462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8730C46-BBF0-41E2-84DB-896719FB8C9F}"/>
              </a:ext>
            </a:extLst>
          </p:cNvPr>
          <p:cNvCxnSpPr/>
          <p:nvPr/>
        </p:nvCxnSpPr>
        <p:spPr>
          <a:xfrm>
            <a:off x="3787328" y="2176462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DC7F952-B025-4448-9E65-31037E0067C0}"/>
              </a:ext>
            </a:extLst>
          </p:cNvPr>
          <p:cNvSpPr/>
          <p:nvPr/>
        </p:nvSpPr>
        <p:spPr>
          <a:xfrm>
            <a:off x="1917152" y="3318430"/>
            <a:ext cx="1528264" cy="381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7B1ECC9-2427-4D80-BC94-43F35A84D857}"/>
              </a:ext>
            </a:extLst>
          </p:cNvPr>
          <p:cNvCxnSpPr/>
          <p:nvPr/>
        </p:nvCxnSpPr>
        <p:spPr>
          <a:xfrm>
            <a:off x="2362200" y="331843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4D41A17-041B-443C-BFFD-F1039A5AA562}"/>
              </a:ext>
            </a:extLst>
          </p:cNvPr>
          <p:cNvCxnSpPr/>
          <p:nvPr/>
        </p:nvCxnSpPr>
        <p:spPr>
          <a:xfrm>
            <a:off x="2590800" y="331843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3D9E30-ECB0-4387-84C0-4117793AFDFB}"/>
              </a:ext>
            </a:extLst>
          </p:cNvPr>
          <p:cNvCxnSpPr/>
          <p:nvPr/>
        </p:nvCxnSpPr>
        <p:spPr>
          <a:xfrm>
            <a:off x="2819400" y="331843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232AFFD-5BBC-44DF-B2B5-0328905AACFD}"/>
              </a:ext>
            </a:extLst>
          </p:cNvPr>
          <p:cNvCxnSpPr/>
          <p:nvPr/>
        </p:nvCxnSpPr>
        <p:spPr>
          <a:xfrm>
            <a:off x="2133600" y="3318430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CCD3442-FE83-469C-A1D3-676F786DCB0C}"/>
              </a:ext>
            </a:extLst>
          </p:cNvPr>
          <p:cNvCxnSpPr/>
          <p:nvPr/>
        </p:nvCxnSpPr>
        <p:spPr>
          <a:xfrm>
            <a:off x="3276600" y="3327955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D4CEE14-715D-4F7D-B6B0-D773ECF8A32D}"/>
              </a:ext>
            </a:extLst>
          </p:cNvPr>
          <p:cNvCxnSpPr/>
          <p:nvPr/>
        </p:nvCxnSpPr>
        <p:spPr>
          <a:xfrm>
            <a:off x="3048000" y="3327955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4C44A2D-A65B-43F3-AB36-04F0B5060179}"/>
              </a:ext>
            </a:extLst>
          </p:cNvPr>
          <p:cNvSpPr txBox="1"/>
          <p:nvPr/>
        </p:nvSpPr>
        <p:spPr>
          <a:xfrm>
            <a:off x="1342107" y="1890750"/>
            <a:ext cx="8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 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76DF91F-0FA8-4DED-AA62-4FD1B7AF4FF7}"/>
              </a:ext>
            </a:extLst>
          </p:cNvPr>
          <p:cNvSpPr txBox="1"/>
          <p:nvPr/>
        </p:nvSpPr>
        <p:spPr>
          <a:xfrm>
            <a:off x="2969423" y="1869267"/>
            <a:ext cx="8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 2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45B6EEB-2BC7-4D76-988D-A2138B17F684}"/>
              </a:ext>
            </a:extLst>
          </p:cNvPr>
          <p:cNvSpPr/>
          <p:nvPr/>
        </p:nvSpPr>
        <p:spPr>
          <a:xfrm>
            <a:off x="4706315" y="1905344"/>
            <a:ext cx="3366114" cy="182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C560254-73EB-4A03-9012-3693AA9FD1FE}"/>
              </a:ext>
            </a:extLst>
          </p:cNvPr>
          <p:cNvSpPr/>
          <p:nvPr/>
        </p:nvSpPr>
        <p:spPr>
          <a:xfrm>
            <a:off x="4825049" y="2173546"/>
            <a:ext cx="13966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F07010F-702E-409F-B30D-7D15416740DB}"/>
              </a:ext>
            </a:extLst>
          </p:cNvPr>
          <p:cNvCxnSpPr/>
          <p:nvPr/>
        </p:nvCxnSpPr>
        <p:spPr>
          <a:xfrm>
            <a:off x="5206048" y="217354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3CCD39B-2CE7-4D52-8F40-28738380B273}"/>
              </a:ext>
            </a:extLst>
          </p:cNvPr>
          <p:cNvCxnSpPr/>
          <p:nvPr/>
        </p:nvCxnSpPr>
        <p:spPr>
          <a:xfrm>
            <a:off x="5434648" y="217354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CF66EA4-8955-447D-AD82-BB5A96D087A9}"/>
              </a:ext>
            </a:extLst>
          </p:cNvPr>
          <p:cNvCxnSpPr/>
          <p:nvPr/>
        </p:nvCxnSpPr>
        <p:spPr>
          <a:xfrm>
            <a:off x="5663248" y="217354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72F0FCC-44E9-4D7C-BE19-73ABC7BFCDCD}"/>
              </a:ext>
            </a:extLst>
          </p:cNvPr>
          <p:cNvCxnSpPr/>
          <p:nvPr/>
        </p:nvCxnSpPr>
        <p:spPr>
          <a:xfrm>
            <a:off x="4977448" y="217354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416DD43-C2BD-4C70-8612-52464BDBA8B7}"/>
              </a:ext>
            </a:extLst>
          </p:cNvPr>
          <p:cNvCxnSpPr/>
          <p:nvPr/>
        </p:nvCxnSpPr>
        <p:spPr>
          <a:xfrm>
            <a:off x="6044248" y="218307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936ED87-A9D6-4DC7-8027-1B20ED162605}"/>
              </a:ext>
            </a:extLst>
          </p:cNvPr>
          <p:cNvCxnSpPr/>
          <p:nvPr/>
        </p:nvCxnSpPr>
        <p:spPr>
          <a:xfrm>
            <a:off x="5891848" y="218307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B6D7726-207F-404C-83A1-055B2E8CD0FC}"/>
              </a:ext>
            </a:extLst>
          </p:cNvPr>
          <p:cNvCxnSpPr>
            <a:cxnSpLocks/>
          </p:cNvCxnSpPr>
          <p:nvPr/>
        </p:nvCxnSpPr>
        <p:spPr>
          <a:xfrm>
            <a:off x="5129848" y="2554546"/>
            <a:ext cx="591766" cy="7276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6E4C6A1-F239-4F54-854E-B5BD11AB60A1}"/>
              </a:ext>
            </a:extLst>
          </p:cNvPr>
          <p:cNvCxnSpPr>
            <a:cxnSpLocks/>
          </p:cNvCxnSpPr>
          <p:nvPr/>
        </p:nvCxnSpPr>
        <p:spPr>
          <a:xfrm flipH="1">
            <a:off x="5940293" y="2521208"/>
            <a:ext cx="1415770" cy="77049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7A2C22D-47DC-416D-B937-241B4C9C2DD4}"/>
              </a:ext>
            </a:extLst>
          </p:cNvPr>
          <p:cNvCxnSpPr>
            <a:cxnSpLocks/>
          </p:cNvCxnSpPr>
          <p:nvPr/>
        </p:nvCxnSpPr>
        <p:spPr>
          <a:xfrm flipH="1">
            <a:off x="6588658" y="2501311"/>
            <a:ext cx="1039123" cy="79039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D507FBD-9C90-4E88-A14C-229E586281AE}"/>
              </a:ext>
            </a:extLst>
          </p:cNvPr>
          <p:cNvCxnSpPr>
            <a:cxnSpLocks/>
            <a:endCxn id="144" idx="0"/>
          </p:cNvCxnSpPr>
          <p:nvPr/>
        </p:nvCxnSpPr>
        <p:spPr>
          <a:xfrm>
            <a:off x="5387023" y="2549783"/>
            <a:ext cx="976309" cy="73239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6C21359-F2B7-4350-97B6-940F442AB177}"/>
              </a:ext>
            </a:extLst>
          </p:cNvPr>
          <p:cNvSpPr/>
          <p:nvPr/>
        </p:nvSpPr>
        <p:spPr>
          <a:xfrm>
            <a:off x="6402577" y="2130683"/>
            <a:ext cx="13966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C57A64E-0830-432A-A2B7-97A02149B29D}"/>
              </a:ext>
            </a:extLst>
          </p:cNvPr>
          <p:cNvCxnSpPr/>
          <p:nvPr/>
        </p:nvCxnSpPr>
        <p:spPr>
          <a:xfrm>
            <a:off x="6783576" y="2130683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1C9130-18E5-4A03-B3B5-60209691AEFC}"/>
              </a:ext>
            </a:extLst>
          </p:cNvPr>
          <p:cNvCxnSpPr/>
          <p:nvPr/>
        </p:nvCxnSpPr>
        <p:spPr>
          <a:xfrm>
            <a:off x="7012176" y="2130683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11552A1-FEEB-4D1A-A07F-A5F9316184C2}"/>
              </a:ext>
            </a:extLst>
          </p:cNvPr>
          <p:cNvCxnSpPr/>
          <p:nvPr/>
        </p:nvCxnSpPr>
        <p:spPr>
          <a:xfrm>
            <a:off x="7240776" y="2130683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266952C-DE48-48E6-9CFA-2E4AB708B24F}"/>
              </a:ext>
            </a:extLst>
          </p:cNvPr>
          <p:cNvCxnSpPr/>
          <p:nvPr/>
        </p:nvCxnSpPr>
        <p:spPr>
          <a:xfrm>
            <a:off x="6554976" y="2130683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238E104-DA67-40AC-805A-42E074B57F2C}"/>
              </a:ext>
            </a:extLst>
          </p:cNvPr>
          <p:cNvCxnSpPr/>
          <p:nvPr/>
        </p:nvCxnSpPr>
        <p:spPr>
          <a:xfrm>
            <a:off x="7644448" y="2140208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18566C7-81A3-40E8-A7B5-F8D0D2A97F8A}"/>
              </a:ext>
            </a:extLst>
          </p:cNvPr>
          <p:cNvCxnSpPr/>
          <p:nvPr/>
        </p:nvCxnSpPr>
        <p:spPr>
          <a:xfrm>
            <a:off x="7469376" y="2140208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32D6F71-5A85-4911-A394-553FA992FCC1}"/>
              </a:ext>
            </a:extLst>
          </p:cNvPr>
          <p:cNvSpPr/>
          <p:nvPr/>
        </p:nvSpPr>
        <p:spPr>
          <a:xfrm>
            <a:off x="5599200" y="3282176"/>
            <a:ext cx="1528264" cy="381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B10970C-C933-4D4E-97BC-17478574BB52}"/>
              </a:ext>
            </a:extLst>
          </p:cNvPr>
          <p:cNvCxnSpPr/>
          <p:nvPr/>
        </p:nvCxnSpPr>
        <p:spPr>
          <a:xfrm>
            <a:off x="6044248" y="328217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FD5E011-7718-4565-B3EE-381B710F0B27}"/>
              </a:ext>
            </a:extLst>
          </p:cNvPr>
          <p:cNvCxnSpPr/>
          <p:nvPr/>
        </p:nvCxnSpPr>
        <p:spPr>
          <a:xfrm>
            <a:off x="6272848" y="328217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4B83FCB-B8CE-451E-AD18-1D98E3934A46}"/>
              </a:ext>
            </a:extLst>
          </p:cNvPr>
          <p:cNvCxnSpPr/>
          <p:nvPr/>
        </p:nvCxnSpPr>
        <p:spPr>
          <a:xfrm>
            <a:off x="6501448" y="328217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888A824-96FD-43FB-A69B-9F9F5FE7A51E}"/>
              </a:ext>
            </a:extLst>
          </p:cNvPr>
          <p:cNvCxnSpPr/>
          <p:nvPr/>
        </p:nvCxnSpPr>
        <p:spPr>
          <a:xfrm>
            <a:off x="5815648" y="3282176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2696F85-5FF3-42C5-964D-E4FD932A9B50}"/>
              </a:ext>
            </a:extLst>
          </p:cNvPr>
          <p:cNvCxnSpPr/>
          <p:nvPr/>
        </p:nvCxnSpPr>
        <p:spPr>
          <a:xfrm>
            <a:off x="6882448" y="329170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3D0B0E2-D150-4D5A-9956-7CFCACE4E73B}"/>
              </a:ext>
            </a:extLst>
          </p:cNvPr>
          <p:cNvCxnSpPr/>
          <p:nvPr/>
        </p:nvCxnSpPr>
        <p:spPr>
          <a:xfrm>
            <a:off x="6730048" y="3291701"/>
            <a:ext cx="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CA17F9B2-9AB9-4389-93D5-8B477A6C17DB}"/>
              </a:ext>
            </a:extLst>
          </p:cNvPr>
          <p:cNvSpPr txBox="1"/>
          <p:nvPr/>
        </p:nvSpPr>
        <p:spPr>
          <a:xfrm>
            <a:off x="5024155" y="1854496"/>
            <a:ext cx="8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 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902B50A-C6D9-4918-B263-85573F2824FD}"/>
              </a:ext>
            </a:extLst>
          </p:cNvPr>
          <p:cNvSpPr txBox="1"/>
          <p:nvPr/>
        </p:nvSpPr>
        <p:spPr>
          <a:xfrm>
            <a:off x="6651471" y="1833013"/>
            <a:ext cx="8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 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F6DCFB5-964F-4DB6-AA5F-76D759ED1BA9}"/>
              </a:ext>
            </a:extLst>
          </p:cNvPr>
          <p:cNvSpPr txBox="1"/>
          <p:nvPr/>
        </p:nvSpPr>
        <p:spPr>
          <a:xfrm>
            <a:off x="1752600" y="137160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Machine 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8C7218F-6766-452C-8D6F-E73ACC899FDD}"/>
              </a:ext>
            </a:extLst>
          </p:cNvPr>
          <p:cNvSpPr txBox="1"/>
          <p:nvPr/>
        </p:nvSpPr>
        <p:spPr>
          <a:xfrm>
            <a:off x="5412863" y="1342806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Machine 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12E18D9-7EF8-4B1F-9F8F-473B5643C7AE}"/>
              </a:ext>
            </a:extLst>
          </p:cNvPr>
          <p:cNvSpPr txBox="1"/>
          <p:nvPr/>
        </p:nvSpPr>
        <p:spPr>
          <a:xfrm>
            <a:off x="6599961" y="3691965"/>
            <a:ext cx="283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Guest physical 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memory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02EAFBB-0548-4CD7-95D3-98E3622917A0}"/>
              </a:ext>
            </a:extLst>
          </p:cNvPr>
          <p:cNvCxnSpPr>
            <a:cxnSpLocks/>
          </p:cNvCxnSpPr>
          <p:nvPr/>
        </p:nvCxnSpPr>
        <p:spPr>
          <a:xfrm flipH="1">
            <a:off x="3387192" y="3626638"/>
            <a:ext cx="2575474" cy="158605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FC826428-EE1D-4BE6-9278-F4D117DE94EA}"/>
              </a:ext>
            </a:extLst>
          </p:cNvPr>
          <p:cNvCxnSpPr>
            <a:cxnSpLocks/>
          </p:cNvCxnSpPr>
          <p:nvPr/>
        </p:nvCxnSpPr>
        <p:spPr>
          <a:xfrm flipH="1">
            <a:off x="5620915" y="3627926"/>
            <a:ext cx="1085774" cy="15847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E476702-AF4C-40FB-971A-0E04B6AA4FA7}"/>
              </a:ext>
            </a:extLst>
          </p:cNvPr>
          <p:cNvCxnSpPr>
            <a:cxnSpLocks/>
          </p:cNvCxnSpPr>
          <p:nvPr/>
        </p:nvCxnSpPr>
        <p:spPr>
          <a:xfrm flipH="1">
            <a:off x="2641952" y="3704192"/>
            <a:ext cx="523223" cy="14480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36AD491-D159-482E-A3F1-F5EDD357535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305300" y="3608562"/>
            <a:ext cx="2095536" cy="156887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Shape 127">
            <a:extLst>
              <a:ext uri="{FF2B5EF4-FFF2-40B4-BE49-F238E27FC236}">
                <a16:creationId xmlns:a16="http://schemas.microsoft.com/office/drawing/2014/main" id="{92FDEBDE-38CD-4A0D-8E94-E6FBEBAEC1BC}"/>
              </a:ext>
            </a:extLst>
          </p:cNvPr>
          <p:cNvGrpSpPr/>
          <p:nvPr/>
        </p:nvGrpSpPr>
        <p:grpSpPr>
          <a:xfrm rot="5400000">
            <a:off x="863743" y="3671114"/>
            <a:ext cx="1265067" cy="2608122"/>
            <a:chOff x="2166639" y="3550380"/>
            <a:chExt cx="2756074" cy="3121751"/>
          </a:xfrm>
        </p:grpSpPr>
        <p:grpSp>
          <p:nvGrpSpPr>
            <p:cNvPr id="169" name="Shape 128">
              <a:extLst>
                <a:ext uri="{FF2B5EF4-FFF2-40B4-BE49-F238E27FC236}">
                  <a16:creationId xmlns:a16="http://schemas.microsoft.com/office/drawing/2014/main" id="{1A784151-BE75-4EEF-B6BC-50542D914A23}"/>
                </a:ext>
              </a:extLst>
            </p:cNvPr>
            <p:cNvGrpSpPr/>
            <p:nvPr/>
          </p:nvGrpSpPr>
          <p:grpSpPr>
            <a:xfrm>
              <a:off x="3354064" y="5374344"/>
              <a:ext cx="269003" cy="392810"/>
              <a:chOff x="3315835" y="5248872"/>
              <a:chExt cx="824050" cy="1046544"/>
            </a:xfrm>
          </p:grpSpPr>
          <p:sp>
            <p:nvSpPr>
              <p:cNvPr id="221" name="Shape 129">
                <a:extLst>
                  <a:ext uri="{FF2B5EF4-FFF2-40B4-BE49-F238E27FC236}">
                    <a16:creationId xmlns:a16="http://schemas.microsoft.com/office/drawing/2014/main" id="{10792A89-B264-43F5-949E-D5FEA796FC95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2" name="Shape 130">
                <a:extLst>
                  <a:ext uri="{FF2B5EF4-FFF2-40B4-BE49-F238E27FC236}">
                    <a16:creationId xmlns:a16="http://schemas.microsoft.com/office/drawing/2014/main" id="{C7082B0E-A23F-4703-89BE-72672CF9E4FD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23" name="Shape 131">
                <a:extLst>
                  <a:ext uri="{FF2B5EF4-FFF2-40B4-BE49-F238E27FC236}">
                    <a16:creationId xmlns:a16="http://schemas.microsoft.com/office/drawing/2014/main" id="{58D7D46C-0A3A-491E-AF8E-D965381C0C9B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24" name="Shape 132">
                <a:extLst>
                  <a:ext uri="{FF2B5EF4-FFF2-40B4-BE49-F238E27FC236}">
                    <a16:creationId xmlns:a16="http://schemas.microsoft.com/office/drawing/2014/main" id="{754DF409-A7F9-4B44-8C1C-ECCF142B7786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25" name="Shape 133">
                <a:extLst>
                  <a:ext uri="{FF2B5EF4-FFF2-40B4-BE49-F238E27FC236}">
                    <a16:creationId xmlns:a16="http://schemas.microsoft.com/office/drawing/2014/main" id="{494CADF8-0E1A-4FC5-B4E4-9440B5835665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0" name="Shape 134">
              <a:extLst>
                <a:ext uri="{FF2B5EF4-FFF2-40B4-BE49-F238E27FC236}">
                  <a16:creationId xmlns:a16="http://schemas.microsoft.com/office/drawing/2014/main" id="{E970CE8C-0229-4312-9615-804EAED74111}"/>
                </a:ext>
              </a:extLst>
            </p:cNvPr>
            <p:cNvGrpSpPr/>
            <p:nvPr/>
          </p:nvGrpSpPr>
          <p:grpSpPr>
            <a:xfrm>
              <a:off x="4010727" y="4626314"/>
              <a:ext cx="269003" cy="392810"/>
              <a:chOff x="3315835" y="5248872"/>
              <a:chExt cx="824050" cy="1046544"/>
            </a:xfrm>
          </p:grpSpPr>
          <p:sp>
            <p:nvSpPr>
              <p:cNvPr id="216" name="Shape 135">
                <a:extLst>
                  <a:ext uri="{FF2B5EF4-FFF2-40B4-BE49-F238E27FC236}">
                    <a16:creationId xmlns:a16="http://schemas.microsoft.com/office/drawing/2014/main" id="{E0E8CBD3-D64F-4BD8-B6F3-6596EC37E42E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7" name="Shape 136">
                <a:extLst>
                  <a:ext uri="{FF2B5EF4-FFF2-40B4-BE49-F238E27FC236}">
                    <a16:creationId xmlns:a16="http://schemas.microsoft.com/office/drawing/2014/main" id="{1446CFDD-253D-4968-B2CE-1EB92F470E03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18" name="Shape 137">
                <a:extLst>
                  <a:ext uri="{FF2B5EF4-FFF2-40B4-BE49-F238E27FC236}">
                    <a16:creationId xmlns:a16="http://schemas.microsoft.com/office/drawing/2014/main" id="{9BED0DC6-2D92-4102-8D1B-50A40572D077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19" name="Shape 138">
                <a:extLst>
                  <a:ext uri="{FF2B5EF4-FFF2-40B4-BE49-F238E27FC236}">
                    <a16:creationId xmlns:a16="http://schemas.microsoft.com/office/drawing/2014/main" id="{EE411360-D0D4-4F13-A0C5-0E247EA55733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20" name="Shape 139">
                <a:extLst>
                  <a:ext uri="{FF2B5EF4-FFF2-40B4-BE49-F238E27FC236}">
                    <a16:creationId xmlns:a16="http://schemas.microsoft.com/office/drawing/2014/main" id="{045C67DE-C6BE-4D96-A6D9-F794C7AE41D4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1" name="Shape 140">
              <a:extLst>
                <a:ext uri="{FF2B5EF4-FFF2-40B4-BE49-F238E27FC236}">
                  <a16:creationId xmlns:a16="http://schemas.microsoft.com/office/drawing/2014/main" id="{D2F11493-62A5-4BB5-B236-9D16343F3CD7}"/>
                </a:ext>
              </a:extLst>
            </p:cNvPr>
            <p:cNvGrpSpPr/>
            <p:nvPr/>
          </p:nvGrpSpPr>
          <p:grpSpPr>
            <a:xfrm>
              <a:off x="4015589" y="5194021"/>
              <a:ext cx="269003" cy="392810"/>
              <a:chOff x="3315835" y="5248872"/>
              <a:chExt cx="824050" cy="1046544"/>
            </a:xfrm>
          </p:grpSpPr>
          <p:sp>
            <p:nvSpPr>
              <p:cNvPr id="211" name="Shape 141">
                <a:extLst>
                  <a:ext uri="{FF2B5EF4-FFF2-40B4-BE49-F238E27FC236}">
                    <a16:creationId xmlns:a16="http://schemas.microsoft.com/office/drawing/2014/main" id="{C8D03A47-8380-4104-B35A-3D23D350DAA3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2" name="Shape 142">
                <a:extLst>
                  <a:ext uri="{FF2B5EF4-FFF2-40B4-BE49-F238E27FC236}">
                    <a16:creationId xmlns:a16="http://schemas.microsoft.com/office/drawing/2014/main" id="{1619B361-828F-4E86-BEF8-0EB9769D4E3C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13" name="Shape 143">
                <a:extLst>
                  <a:ext uri="{FF2B5EF4-FFF2-40B4-BE49-F238E27FC236}">
                    <a16:creationId xmlns:a16="http://schemas.microsoft.com/office/drawing/2014/main" id="{F55CB5AB-84C0-48F5-A80C-B9E5E1F9F043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14" name="Shape 144">
                <a:extLst>
                  <a:ext uri="{FF2B5EF4-FFF2-40B4-BE49-F238E27FC236}">
                    <a16:creationId xmlns:a16="http://schemas.microsoft.com/office/drawing/2014/main" id="{45C99053-2681-4DDA-A713-002171D7EF7D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15" name="Shape 145">
                <a:extLst>
                  <a:ext uri="{FF2B5EF4-FFF2-40B4-BE49-F238E27FC236}">
                    <a16:creationId xmlns:a16="http://schemas.microsoft.com/office/drawing/2014/main" id="{7AF297DD-CD0C-4413-9CAA-A1D0BC103375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2" name="Shape 146">
              <a:extLst>
                <a:ext uri="{FF2B5EF4-FFF2-40B4-BE49-F238E27FC236}">
                  <a16:creationId xmlns:a16="http://schemas.microsoft.com/office/drawing/2014/main" id="{13FF9591-0A90-41AB-80DC-DBCFBADB6881}"/>
                </a:ext>
              </a:extLst>
            </p:cNvPr>
            <p:cNvGrpSpPr/>
            <p:nvPr/>
          </p:nvGrpSpPr>
          <p:grpSpPr>
            <a:xfrm>
              <a:off x="4046723" y="6014643"/>
              <a:ext cx="269003" cy="392810"/>
              <a:chOff x="3315835" y="5248872"/>
              <a:chExt cx="824050" cy="1046544"/>
            </a:xfrm>
          </p:grpSpPr>
          <p:sp>
            <p:nvSpPr>
              <p:cNvPr id="206" name="Shape 147">
                <a:extLst>
                  <a:ext uri="{FF2B5EF4-FFF2-40B4-BE49-F238E27FC236}">
                    <a16:creationId xmlns:a16="http://schemas.microsoft.com/office/drawing/2014/main" id="{DA0DC509-3FAB-4534-AFBA-CA1E51B7834A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7" name="Shape 148">
                <a:extLst>
                  <a:ext uri="{FF2B5EF4-FFF2-40B4-BE49-F238E27FC236}">
                    <a16:creationId xmlns:a16="http://schemas.microsoft.com/office/drawing/2014/main" id="{C0B6B92F-61D3-427B-82BE-319220034B51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08" name="Shape 149">
                <a:extLst>
                  <a:ext uri="{FF2B5EF4-FFF2-40B4-BE49-F238E27FC236}">
                    <a16:creationId xmlns:a16="http://schemas.microsoft.com/office/drawing/2014/main" id="{830624F6-7570-49CB-BDD4-F688054C94F8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09" name="Shape 150">
                <a:extLst>
                  <a:ext uri="{FF2B5EF4-FFF2-40B4-BE49-F238E27FC236}">
                    <a16:creationId xmlns:a16="http://schemas.microsoft.com/office/drawing/2014/main" id="{B2F77992-F001-47D4-9000-BEB6D3A60C16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10" name="Shape 151">
                <a:extLst>
                  <a:ext uri="{FF2B5EF4-FFF2-40B4-BE49-F238E27FC236}">
                    <a16:creationId xmlns:a16="http://schemas.microsoft.com/office/drawing/2014/main" id="{3C8DB3CB-76C3-4026-9105-384B4BADB041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3" name="Shape 152">
              <a:extLst>
                <a:ext uri="{FF2B5EF4-FFF2-40B4-BE49-F238E27FC236}">
                  <a16:creationId xmlns:a16="http://schemas.microsoft.com/office/drawing/2014/main" id="{B9EA3DC6-0076-4A2F-BB07-12CC7615A72B}"/>
                </a:ext>
              </a:extLst>
            </p:cNvPr>
            <p:cNvGrpSpPr/>
            <p:nvPr/>
          </p:nvGrpSpPr>
          <p:grpSpPr>
            <a:xfrm>
              <a:off x="4643324" y="4401787"/>
              <a:ext cx="269003" cy="392810"/>
              <a:chOff x="3315835" y="5248872"/>
              <a:chExt cx="824050" cy="1046544"/>
            </a:xfrm>
          </p:grpSpPr>
          <p:sp>
            <p:nvSpPr>
              <p:cNvPr id="201" name="Shape 153">
                <a:extLst>
                  <a:ext uri="{FF2B5EF4-FFF2-40B4-BE49-F238E27FC236}">
                    <a16:creationId xmlns:a16="http://schemas.microsoft.com/office/drawing/2014/main" id="{7AFA0547-CE3A-4B44-8161-594CA9CD729C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2" name="Shape 154">
                <a:extLst>
                  <a:ext uri="{FF2B5EF4-FFF2-40B4-BE49-F238E27FC236}">
                    <a16:creationId xmlns:a16="http://schemas.microsoft.com/office/drawing/2014/main" id="{BF38008D-0327-4DFE-863A-0B842D6C1050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03" name="Shape 155">
                <a:extLst>
                  <a:ext uri="{FF2B5EF4-FFF2-40B4-BE49-F238E27FC236}">
                    <a16:creationId xmlns:a16="http://schemas.microsoft.com/office/drawing/2014/main" id="{6E3DED3E-0FD5-4CD2-AE45-7660DBFB6EF9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04" name="Shape 156">
                <a:extLst>
                  <a:ext uri="{FF2B5EF4-FFF2-40B4-BE49-F238E27FC236}">
                    <a16:creationId xmlns:a16="http://schemas.microsoft.com/office/drawing/2014/main" id="{A524B5D7-F71E-4720-85E9-ADB362FD672A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05" name="Shape 157">
                <a:extLst>
                  <a:ext uri="{FF2B5EF4-FFF2-40B4-BE49-F238E27FC236}">
                    <a16:creationId xmlns:a16="http://schemas.microsoft.com/office/drawing/2014/main" id="{4499C694-5F55-4F55-B2E6-8A1277F7081A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4" name="Shape 158">
              <a:extLst>
                <a:ext uri="{FF2B5EF4-FFF2-40B4-BE49-F238E27FC236}">
                  <a16:creationId xmlns:a16="http://schemas.microsoft.com/office/drawing/2014/main" id="{2BB6264B-4EB3-4208-9785-D680C8FA6440}"/>
                </a:ext>
              </a:extLst>
            </p:cNvPr>
            <p:cNvGrpSpPr/>
            <p:nvPr/>
          </p:nvGrpSpPr>
          <p:grpSpPr>
            <a:xfrm>
              <a:off x="4648186" y="4895656"/>
              <a:ext cx="269003" cy="392810"/>
              <a:chOff x="3315835" y="5248872"/>
              <a:chExt cx="824050" cy="1046544"/>
            </a:xfrm>
          </p:grpSpPr>
          <p:sp>
            <p:nvSpPr>
              <p:cNvPr id="196" name="Shape 159">
                <a:extLst>
                  <a:ext uri="{FF2B5EF4-FFF2-40B4-BE49-F238E27FC236}">
                    <a16:creationId xmlns:a16="http://schemas.microsoft.com/office/drawing/2014/main" id="{7951F5D8-B5B0-45D5-BC78-2B7E34408402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7" name="Shape 160">
                <a:extLst>
                  <a:ext uri="{FF2B5EF4-FFF2-40B4-BE49-F238E27FC236}">
                    <a16:creationId xmlns:a16="http://schemas.microsoft.com/office/drawing/2014/main" id="{566EF357-6390-48FC-96A3-AB7AA98B6831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98" name="Shape 161">
                <a:extLst>
                  <a:ext uri="{FF2B5EF4-FFF2-40B4-BE49-F238E27FC236}">
                    <a16:creationId xmlns:a16="http://schemas.microsoft.com/office/drawing/2014/main" id="{6114C8A7-624A-42E0-86D4-EDD60C7F2028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99" name="Shape 162">
                <a:extLst>
                  <a:ext uri="{FF2B5EF4-FFF2-40B4-BE49-F238E27FC236}">
                    <a16:creationId xmlns:a16="http://schemas.microsoft.com/office/drawing/2014/main" id="{CABD853C-918A-45B7-A444-8F3983A862E9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00" name="Shape 163">
                <a:extLst>
                  <a:ext uri="{FF2B5EF4-FFF2-40B4-BE49-F238E27FC236}">
                    <a16:creationId xmlns:a16="http://schemas.microsoft.com/office/drawing/2014/main" id="{67E925E5-A346-4521-9561-DF62556F6FB3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5" name="Shape 164">
              <a:extLst>
                <a:ext uri="{FF2B5EF4-FFF2-40B4-BE49-F238E27FC236}">
                  <a16:creationId xmlns:a16="http://schemas.microsoft.com/office/drawing/2014/main" id="{F3B2F14B-AE8F-401F-B86B-B1FA2B0AF241}"/>
                </a:ext>
              </a:extLst>
            </p:cNvPr>
            <p:cNvGrpSpPr/>
            <p:nvPr/>
          </p:nvGrpSpPr>
          <p:grpSpPr>
            <a:xfrm>
              <a:off x="4653336" y="6279321"/>
              <a:ext cx="269003" cy="392810"/>
              <a:chOff x="3315835" y="5248872"/>
              <a:chExt cx="824050" cy="1046544"/>
            </a:xfrm>
          </p:grpSpPr>
          <p:sp>
            <p:nvSpPr>
              <p:cNvPr id="191" name="Shape 165">
                <a:extLst>
                  <a:ext uri="{FF2B5EF4-FFF2-40B4-BE49-F238E27FC236}">
                    <a16:creationId xmlns:a16="http://schemas.microsoft.com/office/drawing/2014/main" id="{A29D0906-50CA-480D-92B4-B3F2611FCE60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2" name="Shape 166">
                <a:extLst>
                  <a:ext uri="{FF2B5EF4-FFF2-40B4-BE49-F238E27FC236}">
                    <a16:creationId xmlns:a16="http://schemas.microsoft.com/office/drawing/2014/main" id="{3C5E1452-BA15-407E-ACFF-EF430C6A2334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93" name="Shape 167">
                <a:extLst>
                  <a:ext uri="{FF2B5EF4-FFF2-40B4-BE49-F238E27FC236}">
                    <a16:creationId xmlns:a16="http://schemas.microsoft.com/office/drawing/2014/main" id="{CD0DDCE1-9105-4560-AE74-EB1A8E660635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94" name="Shape 168">
                <a:extLst>
                  <a:ext uri="{FF2B5EF4-FFF2-40B4-BE49-F238E27FC236}">
                    <a16:creationId xmlns:a16="http://schemas.microsoft.com/office/drawing/2014/main" id="{BD366E35-1845-484F-BAA1-840A7753F896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95" name="Shape 169">
                <a:extLst>
                  <a:ext uri="{FF2B5EF4-FFF2-40B4-BE49-F238E27FC236}">
                    <a16:creationId xmlns:a16="http://schemas.microsoft.com/office/drawing/2014/main" id="{3A288F00-31E5-4051-B467-1D58C570FF28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76" name="Shape 170">
              <a:extLst>
                <a:ext uri="{FF2B5EF4-FFF2-40B4-BE49-F238E27FC236}">
                  <a16:creationId xmlns:a16="http://schemas.microsoft.com/office/drawing/2014/main" id="{6FC2B0F2-E36C-441E-BE05-703A9D1401D1}"/>
                </a:ext>
              </a:extLst>
            </p:cNvPr>
            <p:cNvGrpSpPr/>
            <p:nvPr/>
          </p:nvGrpSpPr>
          <p:grpSpPr>
            <a:xfrm>
              <a:off x="4653710" y="5705887"/>
              <a:ext cx="269003" cy="392810"/>
              <a:chOff x="3315835" y="5248872"/>
              <a:chExt cx="824050" cy="1046544"/>
            </a:xfrm>
          </p:grpSpPr>
          <p:sp>
            <p:nvSpPr>
              <p:cNvPr id="186" name="Shape 171">
                <a:extLst>
                  <a:ext uri="{FF2B5EF4-FFF2-40B4-BE49-F238E27FC236}">
                    <a16:creationId xmlns:a16="http://schemas.microsoft.com/office/drawing/2014/main" id="{24A47949-A371-4617-BCC7-06766394B46D}"/>
                  </a:ext>
                </a:extLst>
              </p:cNvPr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7" name="Shape 172">
                <a:extLst>
                  <a:ext uri="{FF2B5EF4-FFF2-40B4-BE49-F238E27FC236}">
                    <a16:creationId xmlns:a16="http://schemas.microsoft.com/office/drawing/2014/main" id="{C36E7E53-5A69-4026-A7C3-1E768A66F8ED}"/>
                  </a:ext>
                </a:extLst>
              </p:cNvPr>
              <p:cNvCxnSpPr/>
              <p:nvPr/>
            </p:nvCxnSpPr>
            <p:spPr>
              <a:xfrm>
                <a:off x="3329639" y="5414540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88" name="Shape 173">
                <a:extLst>
                  <a:ext uri="{FF2B5EF4-FFF2-40B4-BE49-F238E27FC236}">
                    <a16:creationId xmlns:a16="http://schemas.microsoft.com/office/drawing/2014/main" id="{D2CE8178-D07D-4BD9-B7C3-6041B1E1D93C}"/>
                  </a:ext>
                </a:extLst>
              </p:cNvPr>
              <p:cNvCxnSpPr/>
              <p:nvPr/>
            </p:nvCxnSpPr>
            <p:spPr>
              <a:xfrm>
                <a:off x="3330184" y="5608358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89" name="Shape 174">
                <a:extLst>
                  <a:ext uri="{FF2B5EF4-FFF2-40B4-BE49-F238E27FC236}">
                    <a16:creationId xmlns:a16="http://schemas.microsoft.com/office/drawing/2014/main" id="{3BEBF391-1FAC-45AE-A3D8-263D5FB243D6}"/>
                  </a:ext>
                </a:extLst>
              </p:cNvPr>
              <p:cNvCxnSpPr/>
              <p:nvPr/>
            </p:nvCxnSpPr>
            <p:spPr>
              <a:xfrm>
                <a:off x="3330729" y="6119714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90" name="Shape 175">
                <a:extLst>
                  <a:ext uri="{FF2B5EF4-FFF2-40B4-BE49-F238E27FC236}">
                    <a16:creationId xmlns:a16="http://schemas.microsoft.com/office/drawing/2014/main" id="{D073C992-47A8-4388-AE35-6400080155E2}"/>
                  </a:ext>
                </a:extLst>
              </p:cNvPr>
              <p:cNvCxnSpPr/>
              <p:nvPr/>
            </p:nvCxnSpPr>
            <p:spPr>
              <a:xfrm>
                <a:off x="3316924" y="5954042"/>
                <a:ext cx="80915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cxnSp>
          <p:nvCxnSpPr>
            <p:cNvPr id="177" name="Shape 176">
              <a:extLst>
                <a:ext uri="{FF2B5EF4-FFF2-40B4-BE49-F238E27FC236}">
                  <a16:creationId xmlns:a16="http://schemas.microsoft.com/office/drawing/2014/main" id="{7C88149C-48B1-43A9-916B-8D2989F0F70B}"/>
                </a:ext>
              </a:extLst>
            </p:cNvPr>
            <p:cNvCxnSpPr>
              <a:endCxn id="206" idx="1"/>
            </p:cNvCxnSpPr>
            <p:nvPr/>
          </p:nvCxnSpPr>
          <p:spPr>
            <a:xfrm>
              <a:off x="3623123" y="5635048"/>
              <a:ext cx="423600" cy="57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8" name="Shape 177">
              <a:extLst>
                <a:ext uri="{FF2B5EF4-FFF2-40B4-BE49-F238E27FC236}">
                  <a16:creationId xmlns:a16="http://schemas.microsoft.com/office/drawing/2014/main" id="{21F4EED1-D7B0-4B4D-AFB2-DF9B53C84FBF}"/>
                </a:ext>
              </a:extLst>
            </p:cNvPr>
            <p:cNvCxnSpPr/>
            <p:nvPr/>
          </p:nvCxnSpPr>
          <p:spPr>
            <a:xfrm rot="10800000" flipH="1">
              <a:off x="3623067" y="4688496"/>
              <a:ext cx="387660" cy="6858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9" name="Shape 178">
              <a:extLst>
                <a:ext uri="{FF2B5EF4-FFF2-40B4-BE49-F238E27FC236}">
                  <a16:creationId xmlns:a16="http://schemas.microsoft.com/office/drawing/2014/main" id="{2C32CADB-757A-4962-8FEE-5A52815D3345}"/>
                </a:ext>
              </a:extLst>
            </p:cNvPr>
            <p:cNvCxnSpPr/>
            <p:nvPr/>
          </p:nvCxnSpPr>
          <p:spPr>
            <a:xfrm rot="10800000" flipH="1">
              <a:off x="3623067" y="5288297"/>
              <a:ext cx="387660" cy="19497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0" name="Shape 179">
              <a:extLst>
                <a:ext uri="{FF2B5EF4-FFF2-40B4-BE49-F238E27FC236}">
                  <a16:creationId xmlns:a16="http://schemas.microsoft.com/office/drawing/2014/main" id="{A6040267-AFED-43E0-9C83-3F0167DA6A2D}"/>
                </a:ext>
              </a:extLst>
            </p:cNvPr>
            <p:cNvCxnSpPr/>
            <p:nvPr/>
          </p:nvCxnSpPr>
          <p:spPr>
            <a:xfrm rot="10800000" flipH="1">
              <a:off x="4255664" y="4395577"/>
              <a:ext cx="387660" cy="28228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1" name="Shape 180">
              <a:extLst>
                <a:ext uri="{FF2B5EF4-FFF2-40B4-BE49-F238E27FC236}">
                  <a16:creationId xmlns:a16="http://schemas.microsoft.com/office/drawing/2014/main" id="{A532E2B9-0BA8-4DF1-A868-FF0EDD2068E2}"/>
                </a:ext>
              </a:extLst>
            </p:cNvPr>
            <p:cNvCxnSpPr/>
            <p:nvPr/>
          </p:nvCxnSpPr>
          <p:spPr>
            <a:xfrm>
              <a:off x="4255664" y="4938310"/>
              <a:ext cx="38766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2" name="Shape 181">
              <a:extLst>
                <a:ext uri="{FF2B5EF4-FFF2-40B4-BE49-F238E27FC236}">
                  <a16:creationId xmlns:a16="http://schemas.microsoft.com/office/drawing/2014/main" id="{4EDFB11A-4397-4D93-B4D6-5EA9B5408BE7}"/>
                </a:ext>
              </a:extLst>
            </p:cNvPr>
            <p:cNvCxnSpPr/>
            <p:nvPr/>
          </p:nvCxnSpPr>
          <p:spPr>
            <a:xfrm rot="10800000" flipH="1">
              <a:off x="4315726" y="5705887"/>
              <a:ext cx="327598" cy="326862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3" name="Shape 182">
              <a:extLst>
                <a:ext uri="{FF2B5EF4-FFF2-40B4-BE49-F238E27FC236}">
                  <a16:creationId xmlns:a16="http://schemas.microsoft.com/office/drawing/2014/main" id="{36442C40-B964-4C8E-A133-CA77421C142B}"/>
                </a:ext>
              </a:extLst>
            </p:cNvPr>
            <p:cNvCxnSpPr>
              <a:stCxn id="206" idx="3"/>
            </p:cNvCxnSpPr>
            <p:nvPr/>
          </p:nvCxnSpPr>
          <p:spPr>
            <a:xfrm>
              <a:off x="4315370" y="6211048"/>
              <a:ext cx="327900" cy="68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84" name="Shape 183">
              <a:extLst>
                <a:ext uri="{FF2B5EF4-FFF2-40B4-BE49-F238E27FC236}">
                  <a16:creationId xmlns:a16="http://schemas.microsoft.com/office/drawing/2014/main" id="{D765C344-C865-491D-9B4E-91F6030E53C5}"/>
                </a:ext>
              </a:extLst>
            </p:cNvPr>
            <p:cNvSpPr/>
            <p:nvPr/>
          </p:nvSpPr>
          <p:spPr>
            <a:xfrm rot="16200000">
              <a:off x="2842506" y="4563943"/>
              <a:ext cx="2417480" cy="1741470"/>
            </a:xfrm>
            <a:prstGeom prst="trapezoid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  <a:alpha val="17647"/>
              </a:scheme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Shape 184">
              <a:extLst>
                <a:ext uri="{FF2B5EF4-FFF2-40B4-BE49-F238E27FC236}">
                  <a16:creationId xmlns:a16="http://schemas.microsoft.com/office/drawing/2014/main" id="{4FB01995-8F1D-4F1A-B9C7-FF832B327C01}"/>
                </a:ext>
              </a:extLst>
            </p:cNvPr>
            <p:cNvCxnSpPr>
              <a:cxnSpLocks/>
              <a:endCxn id="184" idx="0"/>
            </p:cNvCxnSpPr>
            <p:nvPr/>
          </p:nvCxnSpPr>
          <p:spPr>
            <a:xfrm rot="5400000" flipV="1">
              <a:off x="1731425" y="3985594"/>
              <a:ext cx="1884298" cy="1013870"/>
            </a:xfrm>
            <a:prstGeom prst="curvedConnector2">
              <a:avLst/>
            </a:prstGeom>
            <a:noFill/>
            <a:ln w="476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235AD88B-09E6-4191-8BC5-8B728925E1D5}"/>
              </a:ext>
            </a:extLst>
          </p:cNvPr>
          <p:cNvSpPr txBox="1"/>
          <p:nvPr/>
        </p:nvSpPr>
        <p:spPr>
          <a:xfrm>
            <a:off x="177584" y="5762830"/>
            <a:ext cx="25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Nested Page </a:t>
            </a:r>
            <a:r>
              <a:rPr lang="en-US" b="1" dirty="0">
                <a:solidFill>
                  <a:srgbClr val="C00000"/>
                </a:solidFill>
              </a:rPr>
              <a:t>table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77F850B-009B-42E7-923C-6A56B61AD673}"/>
              </a:ext>
            </a:extLst>
          </p:cNvPr>
          <p:cNvSpPr txBox="1"/>
          <p:nvPr/>
        </p:nvSpPr>
        <p:spPr>
          <a:xfrm>
            <a:off x="2910928" y="4257764"/>
            <a:ext cx="2785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Managed by hypervisor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8FD07F9-DCB8-400D-8FFB-52E6DC4218B8}"/>
              </a:ext>
            </a:extLst>
          </p:cNvPr>
          <p:cNvSpPr txBox="1"/>
          <p:nvPr/>
        </p:nvSpPr>
        <p:spPr>
          <a:xfrm>
            <a:off x="7116" y="1299759"/>
            <a:ext cx="189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Managed by </a:t>
            </a:r>
            <a:br>
              <a:rPr lang="en-US" dirty="0"/>
            </a:br>
            <a:r>
              <a:rPr lang="en-US" dirty="0"/>
              <a:t>guest OS</a:t>
            </a:r>
          </a:p>
        </p:txBody>
      </p:sp>
    </p:spTree>
    <p:extLst>
      <p:ext uri="{BB962C8B-B14F-4D97-AF65-F5344CB8AC3E}">
        <p14:creationId xmlns:p14="http://schemas.microsoft.com/office/powerpoint/2010/main" val="12474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6D21-009F-49C3-BCC1-8D9027AA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Virtual Memory</a:t>
            </a:r>
          </a:p>
        </p:txBody>
      </p:sp>
      <p:sp>
        <p:nvSpPr>
          <p:cNvPr id="4" name="Down Arrow 8">
            <a:extLst>
              <a:ext uri="{FF2B5EF4-FFF2-40B4-BE49-F238E27FC236}">
                <a16:creationId xmlns:a16="http://schemas.microsoft.com/office/drawing/2014/main" id="{50502BE2-73AB-4B61-853D-665582236D4C}"/>
              </a:ext>
            </a:extLst>
          </p:cNvPr>
          <p:cNvSpPr/>
          <p:nvPr/>
        </p:nvSpPr>
        <p:spPr>
          <a:xfrm rot="16200000">
            <a:off x="1314450" y="3333750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7B941-11BE-436B-9042-38A2E6D782D1}"/>
              </a:ext>
            </a:extLst>
          </p:cNvPr>
          <p:cNvSpPr txBox="1"/>
          <p:nvPr/>
        </p:nvSpPr>
        <p:spPr>
          <a:xfrm>
            <a:off x="-152399" y="2057400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Guest Virtual </a:t>
            </a: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Address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73F86-A63F-4C81-BFEA-78E18A21CEFF}"/>
              </a:ext>
            </a:extLst>
          </p:cNvPr>
          <p:cNvSpPr txBox="1"/>
          <p:nvPr/>
        </p:nvSpPr>
        <p:spPr>
          <a:xfrm>
            <a:off x="3505200" y="20646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Guest Physical</a:t>
            </a: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Address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B0660E-AFD4-4AB7-A187-021DF440B1BB}"/>
              </a:ext>
            </a:extLst>
          </p:cNvPr>
          <p:cNvSpPr/>
          <p:nvPr/>
        </p:nvSpPr>
        <p:spPr>
          <a:xfrm>
            <a:off x="122685" y="3024143"/>
            <a:ext cx="1118236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gVA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Down Arrow 65">
            <a:extLst>
              <a:ext uri="{FF2B5EF4-FFF2-40B4-BE49-F238E27FC236}">
                <a16:creationId xmlns:a16="http://schemas.microsoft.com/office/drawing/2014/main" id="{902B5C3F-77D4-41A4-8F30-F872CA786474}"/>
              </a:ext>
            </a:extLst>
          </p:cNvPr>
          <p:cNvSpPr/>
          <p:nvPr/>
        </p:nvSpPr>
        <p:spPr>
          <a:xfrm rot="16200000">
            <a:off x="3752850" y="3333750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66">
            <a:extLst>
              <a:ext uri="{FF2B5EF4-FFF2-40B4-BE49-F238E27FC236}">
                <a16:creationId xmlns:a16="http://schemas.microsoft.com/office/drawing/2014/main" id="{A35D227A-BB2B-4B78-AC80-7A3941BC1263}"/>
              </a:ext>
            </a:extLst>
          </p:cNvPr>
          <p:cNvSpPr/>
          <p:nvPr/>
        </p:nvSpPr>
        <p:spPr>
          <a:xfrm rot="16200000">
            <a:off x="5200650" y="3333751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017A55-1DE8-4B69-868E-B188380C3CD4}"/>
              </a:ext>
            </a:extLst>
          </p:cNvPr>
          <p:cNvSpPr/>
          <p:nvPr/>
        </p:nvSpPr>
        <p:spPr>
          <a:xfrm>
            <a:off x="4038600" y="3048000"/>
            <a:ext cx="1118236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gPA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Down Arrow 67">
            <a:extLst>
              <a:ext uri="{FF2B5EF4-FFF2-40B4-BE49-F238E27FC236}">
                <a16:creationId xmlns:a16="http://schemas.microsoft.com/office/drawing/2014/main" id="{CBA70796-B96E-42C3-A569-9ADD34B84B21}"/>
              </a:ext>
            </a:extLst>
          </p:cNvPr>
          <p:cNvSpPr/>
          <p:nvPr/>
        </p:nvSpPr>
        <p:spPr>
          <a:xfrm rot="16200000">
            <a:off x="7639050" y="3333751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017744B-B09C-4C17-90C8-4EB52D106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554438"/>
              </p:ext>
            </p:extLst>
          </p:nvPr>
        </p:nvGraphicFramePr>
        <p:xfrm>
          <a:off x="5486400" y="2957513"/>
          <a:ext cx="21336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1124023" imgH="609660" progId="Visio.Drawing.11">
                  <p:embed/>
                </p:oleObj>
              </mc:Choice>
              <mc:Fallback>
                <p:oleObj name="Visio" r:id="rId3" imgW="1124023" imgH="609660" progId="Visio.Drawing.11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017744B-B09C-4C17-90C8-4EB52D106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57513"/>
                        <a:ext cx="2133600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48589961-0E17-45CF-A248-C30730EAFEE5}"/>
              </a:ext>
            </a:extLst>
          </p:cNvPr>
          <p:cNvSpPr/>
          <p:nvPr/>
        </p:nvSpPr>
        <p:spPr>
          <a:xfrm>
            <a:off x="7924800" y="3048000"/>
            <a:ext cx="1118236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sPA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FFD6C-216C-4FB7-B597-A5754478EE82}"/>
              </a:ext>
            </a:extLst>
          </p:cNvPr>
          <p:cNvSpPr txBox="1"/>
          <p:nvPr/>
        </p:nvSpPr>
        <p:spPr>
          <a:xfrm>
            <a:off x="6762750" y="2057400"/>
            <a:ext cx="253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System Physical</a:t>
            </a: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Address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5C688BD-182C-4356-8EF9-9C4A4EB81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71460"/>
              </p:ext>
            </p:extLst>
          </p:nvPr>
        </p:nvGraphicFramePr>
        <p:xfrm>
          <a:off x="1600200" y="2971800"/>
          <a:ext cx="21336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5" imgW="1133478" imgH="609660" progId="Visio.Drawing.11">
                  <p:embed/>
                </p:oleObj>
              </mc:Choice>
              <mc:Fallback>
                <p:oleObj name="Visio" r:id="rId5" imgW="1133478" imgH="609660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5C688BD-182C-4356-8EF9-9C4A4EB81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133600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F857DEC-974C-4A0B-B7ED-BD0576E0114A}"/>
              </a:ext>
            </a:extLst>
          </p:cNvPr>
          <p:cNvSpPr txBox="1"/>
          <p:nvPr/>
        </p:nvSpPr>
        <p:spPr>
          <a:xfrm>
            <a:off x="1752600" y="4114800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Guest 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Page 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000F7-27FA-4DC4-9526-784A31AB075B}"/>
              </a:ext>
            </a:extLst>
          </p:cNvPr>
          <p:cNvSpPr txBox="1"/>
          <p:nvPr/>
        </p:nvSpPr>
        <p:spPr>
          <a:xfrm>
            <a:off x="5562600" y="4114800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Nested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Page Table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2B37B4-BA98-4F1F-AAE5-26542221D9F8}"/>
              </a:ext>
            </a:extLst>
          </p:cNvPr>
          <p:cNvSpPr/>
          <p:nvPr/>
        </p:nvSpPr>
        <p:spPr>
          <a:xfrm>
            <a:off x="2438400" y="2288698"/>
            <a:ext cx="457200" cy="4545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75240D-FACA-4936-917E-0704E7F5EE75}"/>
              </a:ext>
            </a:extLst>
          </p:cNvPr>
          <p:cNvSpPr/>
          <p:nvPr/>
        </p:nvSpPr>
        <p:spPr>
          <a:xfrm>
            <a:off x="6305550" y="2252850"/>
            <a:ext cx="457200" cy="4545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D9478-5AE6-4599-A018-F342932D3AC4}"/>
              </a:ext>
            </a:extLst>
          </p:cNvPr>
          <p:cNvSpPr txBox="1"/>
          <p:nvPr/>
        </p:nvSpPr>
        <p:spPr>
          <a:xfrm>
            <a:off x="503685" y="5211702"/>
            <a:ext cx="8640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levels of address translation on each memory access by an application running inside a VM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143138E-98DC-4F74-96F4-553BA5AB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Based on "Efficient Memory Virtualization" Gandhi et. al., MICRO'14</a:t>
            </a:r>
          </a:p>
        </p:txBody>
      </p:sp>
    </p:spTree>
    <p:extLst>
      <p:ext uri="{BB962C8B-B14F-4D97-AF65-F5344CB8AC3E}">
        <p14:creationId xmlns:p14="http://schemas.microsoft.com/office/powerpoint/2010/main" val="14161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6" grpId="0"/>
      <p:bldP spid="17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What is (system) virtual machine?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256BAF-F759-49AA-90AB-0911B8C4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Virtual machine: </a:t>
            </a:r>
            <a:r>
              <a:rPr lang="en-US" sz="2800" dirty="0"/>
              <a:t>Complete compute environment with its own isolated processing capabilities, memory and communication channels.</a:t>
            </a:r>
          </a:p>
          <a:p>
            <a:pPr lvl="1"/>
            <a:r>
              <a:rPr lang="en-US" dirty="0"/>
              <a:t>Virtual machine is an efficient isolated duplicate of the physical machine [Goldberg, </a:t>
            </a:r>
            <a:r>
              <a:rPr lang="en-US" dirty="0" err="1"/>
              <a:t>Popek</a:t>
            </a:r>
            <a:r>
              <a:rPr lang="en-US" dirty="0"/>
              <a:t>] </a:t>
            </a:r>
          </a:p>
          <a:p>
            <a:r>
              <a:rPr lang="en-US" sz="2800" b="1" dirty="0"/>
              <a:t>Virtual Machine Monitor/Hypervisor: </a:t>
            </a:r>
            <a:r>
              <a:rPr lang="en-US" sz="2800" dirty="0"/>
              <a:t>System </a:t>
            </a:r>
            <a:r>
              <a:rPr lang="en-US" sz="2800" dirty="0">
                <a:solidFill>
                  <a:srgbClr val="FF0000"/>
                </a:solidFill>
              </a:rPr>
              <a:t>software </a:t>
            </a:r>
            <a:r>
              <a:rPr lang="en-US" sz="2800" dirty="0"/>
              <a:t>that creates and manages virtual machines</a:t>
            </a:r>
          </a:p>
          <a:p>
            <a:r>
              <a:rPr lang="en-US" sz="2800" b="1" dirty="0"/>
              <a:t>Desirable qualities of a VMM [Goldberg/</a:t>
            </a:r>
            <a:r>
              <a:rPr lang="en-US" sz="2800" b="1" dirty="0" err="1"/>
              <a:t>Popek</a:t>
            </a:r>
            <a:r>
              <a:rPr lang="en-US" sz="2800" b="1" dirty="0"/>
              <a:t>]:</a:t>
            </a:r>
          </a:p>
          <a:p>
            <a:pPr lvl="1"/>
            <a:r>
              <a:rPr lang="en-US" sz="2400" b="1" dirty="0"/>
              <a:t>Equivalence: </a:t>
            </a:r>
            <a:r>
              <a:rPr lang="en-US" sz="2400" dirty="0"/>
              <a:t>Virtual m/c interface similar to real m/c </a:t>
            </a:r>
          </a:p>
          <a:p>
            <a:pPr lvl="1"/>
            <a:r>
              <a:rPr lang="en-US" sz="2400" b="1" dirty="0"/>
              <a:t>Safety/Isolation: </a:t>
            </a:r>
            <a:r>
              <a:rPr lang="en-US" sz="2400" dirty="0"/>
              <a:t>Each VM should be isolated from other</a:t>
            </a:r>
          </a:p>
          <a:p>
            <a:pPr lvl="1"/>
            <a:r>
              <a:rPr lang="en-US" sz="2400" b="1" dirty="0"/>
              <a:t>Low performance overhead: </a:t>
            </a:r>
            <a:r>
              <a:rPr lang="en-US" sz="2400" dirty="0"/>
              <a:t>Perf. close to real m/c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AD7D-AFB0-4D93-BD9C-88226900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8F6F8-6696-42A2-A152-EBFCA4BA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A.K.A. Virtual Machine Introspection (VMI)</a:t>
            </a:r>
          </a:p>
          <a:p>
            <a:r>
              <a:rPr lang="en-US" dirty="0">
                <a:sym typeface="Wingdings" panose="05000000000000000000" pitchFamily="2" charset="2"/>
              </a:rPr>
              <a:t>Rootkit (OS malware) detection</a:t>
            </a:r>
          </a:p>
          <a:p>
            <a:r>
              <a:rPr lang="en-US" dirty="0">
                <a:sym typeface="Wingdings" panose="05000000000000000000" pitchFamily="2" charset="2"/>
              </a:rPr>
              <a:t>Better network intrusion detection</a:t>
            </a:r>
          </a:p>
          <a:p>
            <a:r>
              <a:rPr lang="en-US" dirty="0">
                <a:sym typeface="Wingdings" panose="05000000000000000000" pitchFamily="2" charset="2"/>
              </a:rPr>
              <a:t>Challenges: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Semantic Gap problem.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6197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Layered computer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dirty="0"/>
              <a:t>Modern computer systems are built using layers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5566934"/>
              <a:ext cx="1874674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5852" y="5566934"/>
              <a:ext cx="2220348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I/O devices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54326" y="5566934"/>
              <a:ext cx="1874674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5791200" y="4495800"/>
            <a:ext cx="569401" cy="438055"/>
            <a:chOff x="1824" y="1536"/>
            <a:chExt cx="672" cy="912"/>
          </a:xfrm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5684142" y="4191000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54227" y="4255812"/>
            <a:ext cx="960773" cy="78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11286" y="4255812"/>
            <a:ext cx="1462029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grpSp>
        <p:nvGrpSpPr>
          <p:cNvPr id="66" name="Group 26"/>
          <p:cNvGrpSpPr>
            <a:grpSpLocks/>
          </p:cNvGrpSpPr>
          <p:nvPr/>
        </p:nvGrpSpPr>
        <p:grpSpPr bwMode="auto">
          <a:xfrm>
            <a:off x="6477000" y="4495800"/>
            <a:ext cx="569401" cy="438055"/>
            <a:chOff x="1824" y="1536"/>
            <a:chExt cx="672" cy="912"/>
          </a:xfrm>
        </p:grpSpPr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6324600" y="4191000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7162800" y="42672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276600" y="3265212"/>
            <a:ext cx="1462029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</a:p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utilities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800601" y="3265212"/>
            <a:ext cx="990600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867400" y="3265212"/>
            <a:ext cx="990600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7010400" y="3276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7086600" y="2305145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144442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Fundamental principle in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5566934"/>
              <a:ext cx="1874674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5852" y="5566934"/>
              <a:ext cx="2220348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I/O devices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54326" y="5566934"/>
              <a:ext cx="1874674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5791200" y="4495800"/>
            <a:ext cx="569401" cy="438055"/>
            <a:chOff x="1824" y="1536"/>
            <a:chExt cx="672" cy="912"/>
          </a:xfrm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5684142" y="4191000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54227" y="4255812"/>
            <a:ext cx="960773" cy="78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11286" y="4255812"/>
            <a:ext cx="1462029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grpSp>
        <p:nvGrpSpPr>
          <p:cNvPr id="66" name="Group 26"/>
          <p:cNvGrpSpPr>
            <a:grpSpLocks/>
          </p:cNvGrpSpPr>
          <p:nvPr/>
        </p:nvGrpSpPr>
        <p:grpSpPr bwMode="auto">
          <a:xfrm>
            <a:off x="6477000" y="4495800"/>
            <a:ext cx="569401" cy="438055"/>
            <a:chOff x="1824" y="1536"/>
            <a:chExt cx="672" cy="912"/>
          </a:xfrm>
        </p:grpSpPr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6324600" y="4191000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7162800" y="42672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276600" y="3265212"/>
            <a:ext cx="1462029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</a:p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utilities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800601" y="3265212"/>
            <a:ext cx="990600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867400" y="3265212"/>
            <a:ext cx="990600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7010400" y="3276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7086600" y="2305145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52400" y="1066800"/>
            <a:ext cx="88392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b="1" dirty="0"/>
              <a:t>The lower you go, the more control you have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685800" y="2895600"/>
            <a:ext cx="408432" cy="304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228600" y="2362200"/>
            <a:ext cx="1371600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2000" dirty="0"/>
              <a:t>Least control</a:t>
            </a:r>
            <a:endParaRPr lang="en-US" sz="200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52400" y="5943600"/>
            <a:ext cx="1371600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2000" dirty="0"/>
              <a:t>Most control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266403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Malware detection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319288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Malware detection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289179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Malware detection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3435470"/>
            <a:ext cx="762000" cy="526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24400" y="3429000"/>
            <a:ext cx="762000" cy="526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flipH="1">
            <a:off x="3733800" y="2819400"/>
            <a:ext cx="1600200" cy="6096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38800" y="3429000"/>
            <a:ext cx="762000" cy="526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7010400" y="3276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381000" y="33528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630269"/>
            <a:ext cx="10182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55671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But utilities may be compromised!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343547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244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388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1017537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But utilities may be compromised!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343547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244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388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191000" y="2590800"/>
            <a:ext cx="1066800" cy="8382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343400" y="25908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1219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208" y="1143000"/>
            <a:ext cx="17556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Show me 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file contents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68691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But utilities may be compromised!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343547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244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388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191000" y="2590800"/>
            <a:ext cx="1066800" cy="83820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343400" y="25908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1219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208" y="1143000"/>
            <a:ext cx="17556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Show me 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file contents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20334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981200"/>
            <a:ext cx="18854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Fake, benign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2750026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Solution: Query the OS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102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8600" y="1219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0000" y="34290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" y="1143000"/>
            <a:ext cx="25587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Query with </a:t>
            </a:r>
            <a:r>
              <a:rPr lang="en-IN" sz="23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381000" y="43434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0045" y="4401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353601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Without</a:t>
            </a:r>
            <a:r>
              <a:rPr lang="en-US" dirty="0"/>
              <a:t> virtualization (bare metal)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848600" cy="4648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092">
            <a:off x="732384" y="5080633"/>
            <a:ext cx="1209675" cy="1104900"/>
          </a:xfrm>
          <a:prstGeom prst="rect">
            <a:avLst/>
          </a:prstGeom>
        </p:spPr>
      </p:pic>
      <p:pic>
        <p:nvPicPr>
          <p:cNvPr id="6" name="Picture 5" descr="memor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5105400"/>
            <a:ext cx="1104900" cy="1104900"/>
          </a:xfrm>
          <a:prstGeom prst="rect">
            <a:avLst/>
          </a:prstGeom>
        </p:spPr>
      </p:pic>
      <p:pic>
        <p:nvPicPr>
          <p:cNvPr id="7" name="Picture 6" descr="hard_dis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105400"/>
            <a:ext cx="1219200" cy="1076325"/>
          </a:xfrm>
          <a:prstGeom prst="rect">
            <a:avLst/>
          </a:prstGeom>
        </p:spPr>
      </p:pic>
      <p:pic>
        <p:nvPicPr>
          <p:cNvPr id="8" name="Picture 7" descr="nic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5105400"/>
            <a:ext cx="1152525" cy="1152525"/>
          </a:xfrm>
          <a:prstGeom prst="rect">
            <a:avLst/>
          </a:prstGeom>
        </p:spPr>
      </p:pic>
      <p:pic>
        <p:nvPicPr>
          <p:cNvPr id="9" name="Picture 8" descr="serialpor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5257800"/>
            <a:ext cx="1266825" cy="647700"/>
          </a:xfrm>
          <a:prstGeom prst="rect">
            <a:avLst/>
          </a:prstGeom>
        </p:spPr>
      </p:pic>
      <p:pic>
        <p:nvPicPr>
          <p:cNvPr id="10" name="Picture 9" descr="usbport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5181600"/>
            <a:ext cx="1143000" cy="962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3657600"/>
            <a:ext cx="78486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572000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1752600"/>
            <a:ext cx="1676400" cy="1905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</a:p>
          <a:p>
            <a:pPr algn="ctr"/>
            <a:r>
              <a:rPr lang="en-US" sz="2400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2362200"/>
            <a:ext cx="388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</a:p>
          <a:p>
            <a:pPr algn="ctr"/>
            <a:r>
              <a:rPr lang="en-US" sz="2400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7B020-DDF8-4C1C-A047-054769AD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Sorav</a:t>
            </a:r>
            <a:r>
              <a:rPr lang="en-US" dirty="0"/>
              <a:t> Bansal, IIT-Delhi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Solution: Query the OS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219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17526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" y="1143000"/>
            <a:ext cx="25587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Query with </a:t>
            </a:r>
            <a:r>
              <a:rPr lang="en-IN" sz="23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1752600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OS reads file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38600" y="3124200"/>
            <a:ext cx="914400" cy="114947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267200" y="3481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381000" y="43434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0045" y="4401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386021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Solution: Query the OS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219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17526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" y="22860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" y="1143000"/>
            <a:ext cx="25587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Query with </a:t>
            </a:r>
            <a:r>
              <a:rPr lang="en-IN" sz="23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1752600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OS reads file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2247781"/>
            <a:ext cx="18036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Returns true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file content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008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210000" y="3505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381000" y="43434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0045" y="4401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2420575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OS detects malicious utilities too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195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18048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72000" y="343547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6684" y="1153924"/>
            <a:ext cx="1172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684" y="1763524"/>
            <a:ext cx="13468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Read file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7156" y="2296924"/>
            <a:ext cx="2261244" cy="446276"/>
            <a:chOff x="177156" y="2296924"/>
            <a:chExt cx="2261244" cy="446276"/>
          </a:xfrm>
        </p:grpSpPr>
        <p:sp>
          <p:nvSpPr>
            <p:cNvPr id="30" name="Oval 29"/>
            <p:cNvSpPr/>
            <p:nvPr/>
          </p:nvSpPr>
          <p:spPr>
            <a:xfrm>
              <a:off x="762000" y="2338200"/>
              <a:ext cx="405000" cy="4050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600200" y="2338200"/>
              <a:ext cx="405000" cy="4050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7156" y="2296924"/>
              <a:ext cx="22612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300" b="1" dirty="0">
                  <a:latin typeface="Arial" panose="020B0604020202020204" pitchFamily="34" charset="0"/>
                  <a:cs typeface="Arial" panose="020B0604020202020204" pitchFamily="34" charset="0"/>
                </a:rPr>
                <a:t>diff      vs       ?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3581400" y="3124200"/>
            <a:ext cx="914400" cy="114947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38600" y="3124200"/>
            <a:ext cx="533400" cy="60960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200144" y="3352800"/>
            <a:ext cx="270000" cy="27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95344" y="3590544"/>
            <a:ext cx="270000" cy="27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Notched Right Arrow 33"/>
          <p:cNvSpPr/>
          <p:nvPr/>
        </p:nvSpPr>
        <p:spPr>
          <a:xfrm>
            <a:off x="381000" y="43434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0045" y="4401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2173466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What if the OS is malicious?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5410200" y="31242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436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4795356" y="3222995"/>
            <a:ext cx="624222" cy="617537"/>
          </a:xfrm>
          <a:prstGeom prst="mathMultiply">
            <a:avLst>
              <a:gd name="adj1" fmla="val 10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005178" y="3878263"/>
            <a:ext cx="624222" cy="617537"/>
          </a:xfrm>
          <a:prstGeom prst="mathMultiply">
            <a:avLst>
              <a:gd name="adj1" fmla="val 10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50890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en-IN" b="1" dirty="0"/>
              <a:t>Rootkit</a:t>
            </a:r>
            <a:r>
              <a:rPr lang="en-IN" dirty="0"/>
              <a:t> = Malware that infects 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5410200" y="31242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436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4795356" y="3222995"/>
            <a:ext cx="624222" cy="617537"/>
          </a:xfrm>
          <a:prstGeom prst="mathMultiply">
            <a:avLst>
              <a:gd name="adj1" fmla="val 10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005178" y="3878263"/>
            <a:ext cx="624222" cy="617537"/>
          </a:xfrm>
          <a:prstGeom prst="mathMultiply">
            <a:avLst>
              <a:gd name="adj1" fmla="val 10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" y="849124"/>
            <a:ext cx="8839200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1" dirty="0">
                <a:latin typeface="Arial" pitchFamily="-106" charset="0"/>
                <a:cs typeface="ＭＳ Ｐゴシック" pitchFamily="-106" charset="-128"/>
              </a:rPr>
              <a:t>Rootkits hide malware from detectors </a:t>
            </a:r>
            <a:r>
              <a:rPr lang="en-US" sz="2300" b="1" dirty="0">
                <a:latin typeface="Arial" pitchFamily="-106" charset="0"/>
                <a:cs typeface="ＭＳ Ｐゴシック" pitchFamily="-106" charset="-128"/>
                <a:sym typeface="Wingdings" panose="05000000000000000000" pitchFamily="2" charset="2"/>
              </a:rPr>
              <a:t> Long-term stealth</a:t>
            </a:r>
            <a:endParaRPr lang="en-US" sz="2300" b="1" dirty="0">
              <a:latin typeface="Arial" pitchFamily="-106" charset="0"/>
              <a:cs typeface="ＭＳ Ｐゴシック" pitchFamily="-106" charset="-12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1994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572000" y="2305145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209919"/>
            <a:ext cx="1438275" cy="91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98" y="2202712"/>
            <a:ext cx="1408814" cy="8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does an OS get infected?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Exploits of kernel vulnerabilities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Injecting malicious code by exploiting a memory error in the kernel</a:t>
            </a:r>
          </a:p>
          <a:p>
            <a:r>
              <a:rPr lang="en-IN" b="1" dirty="0"/>
              <a:t>Privilege escalation attacks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Exploit a </a:t>
            </a:r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IN" dirty="0"/>
              <a:t> process and use resulting administrative privileges to update the kernel</a:t>
            </a:r>
          </a:p>
          <a:p>
            <a:r>
              <a:rPr lang="en-IN" b="1" dirty="0"/>
              <a:t>Social engineering attacks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Trick user into installing fake kernel updates</a:t>
            </a:r>
          </a:p>
          <a:p>
            <a:pPr lvl="2"/>
            <a:r>
              <a:rPr lang="en-IN" dirty="0"/>
              <a:t>Defeated via signature verification of kernel updates</a:t>
            </a:r>
          </a:p>
          <a:p>
            <a:pPr lvl="2"/>
            <a:r>
              <a:rPr lang="en-IN" dirty="0"/>
              <a:t>Trivial to perform prior to the Windows Vista 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94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prevalent are rootkits?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00600"/>
          </a:xfrm>
        </p:spPr>
        <p:txBody>
          <a:bodyPr>
            <a:normAutofit/>
          </a:bodyPr>
          <a:lstStyle/>
          <a:p>
            <a:r>
              <a:rPr lang="en-US" b="1" dirty="0"/>
              <a:t>2010 Microsoft report</a:t>
            </a:r>
            <a:r>
              <a:rPr lang="en-US" dirty="0"/>
              <a:t>: 7%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all infections from client machines due to rootkits</a:t>
            </a:r>
            <a:r>
              <a:rPr lang="en-US" baseline="30000" dirty="0"/>
              <a:t>[1]</a:t>
            </a:r>
          </a:p>
          <a:p>
            <a:r>
              <a:rPr lang="en-IN" b="1" dirty="0"/>
              <a:t>2016 </a:t>
            </a:r>
            <a:r>
              <a:rPr lang="en-IN" b="1" dirty="0" err="1"/>
              <a:t>HummingBad</a:t>
            </a:r>
            <a:r>
              <a:rPr lang="en-IN" b="1" dirty="0"/>
              <a:t> </a:t>
            </a:r>
            <a:r>
              <a:rPr lang="en-IN" dirty="0"/>
              <a:t>Android rootkit:</a:t>
            </a:r>
            <a:r>
              <a:rPr lang="en-IN" baseline="30000" dirty="0"/>
              <a:t>[2]</a:t>
            </a:r>
          </a:p>
          <a:p>
            <a:pPr lvl="1"/>
            <a:r>
              <a:rPr lang="en-IN" dirty="0"/>
              <a:t>Up to 85 million Android devices infected? </a:t>
            </a:r>
          </a:p>
          <a:p>
            <a:pPr lvl="1"/>
            <a:r>
              <a:rPr lang="en-IN" dirty="0"/>
              <a:t>Earns malware authors $300,000 each week through fraudulent mobile advertisements</a:t>
            </a:r>
            <a:endParaRPr lang="en-US" dirty="0"/>
          </a:p>
          <a:p>
            <a:r>
              <a:rPr lang="en-US" dirty="0"/>
              <a:t>Used in many high-profile incidents:</a:t>
            </a:r>
          </a:p>
          <a:p>
            <a:pPr lvl="1"/>
            <a:r>
              <a:rPr lang="en-US" dirty="0" err="1"/>
              <a:t>Torpig</a:t>
            </a:r>
            <a:r>
              <a:rPr lang="en-US" dirty="0"/>
              <a:t> and Storm botnets</a:t>
            </a:r>
          </a:p>
          <a:p>
            <a:pPr lvl="1"/>
            <a:r>
              <a:rPr lang="en-US" dirty="0"/>
              <a:t>Sony BMG (2005), Greek wiretapping (2004/5)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2" y="5928360"/>
          <a:ext cx="8534398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Malware Protection </a:t>
                      </a:r>
                      <a:r>
                        <a:rPr lang="en-I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“</a:t>
                      </a:r>
                      <a:r>
                        <a:rPr lang="en-IN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Observations on Rootkits,</a:t>
                      </a:r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 January 2010,</a:t>
                      </a:r>
                    </a:p>
                    <a:p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https://blogs.technet.microsoft.com/mmpc/2010/01/07/some-observations-on-rootkits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CheckPoin</a:t>
                      </a:r>
                      <a:r>
                        <a:rPr lang="en-IN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IN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Software, </a:t>
                      </a:r>
                      <a:r>
                        <a:rPr lang="en-I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IN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IN" sz="11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HummingBad</a:t>
                      </a:r>
                      <a:r>
                        <a:rPr lang="en-IN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Worse,</a:t>
                      </a:r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July 2016, </a:t>
                      </a:r>
                    </a:p>
                    <a:p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http://blog.checkpoint.com/wp-content/uploads/2016/07/HummingBad-Research-report_FINAL-62916.pdf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5867400"/>
            <a:ext cx="25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52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7912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943600"/>
            <a:ext cx="6287819" cy="4572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How can we detect rootkits?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524000" y="5181600"/>
            <a:ext cx="6248400" cy="457200"/>
            <a:chOff x="1484581" y="5105400"/>
            <a:chExt cx="6287819" cy="990600"/>
          </a:xfrm>
        </p:grpSpPr>
        <p:sp>
          <p:nvSpPr>
            <p:cNvPr id="42" name="Rectangle 41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5195754"/>
              <a:ext cx="5678426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Hypervisor (a.k.a. Virtual Machine Monitor)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5000" y="849124"/>
            <a:ext cx="5413215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>
                <a:latin typeface="Arial" pitchFamily="-106" charset="0"/>
                <a:cs typeface="ＭＳ Ｐゴシック" pitchFamily="-106" charset="-128"/>
              </a:rPr>
              <a:t>Ask for help from the layers below</a:t>
            </a:r>
          </a:p>
        </p:txBody>
      </p:sp>
      <p:sp>
        <p:nvSpPr>
          <p:cNvPr id="23" name="Notched Right Arrow 22"/>
          <p:cNvSpPr/>
          <p:nvPr/>
        </p:nvSpPr>
        <p:spPr>
          <a:xfrm>
            <a:off x="381000" y="5154168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0045" y="521208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4120968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7912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943600"/>
            <a:ext cx="6287819" cy="4572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How low can we go?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524000" y="5181600"/>
            <a:ext cx="6248400" cy="457200"/>
            <a:chOff x="1484581" y="5105400"/>
            <a:chExt cx="6287819" cy="990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grp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5160628"/>
              <a:ext cx="1598921" cy="90024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Hypervisor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30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17790" y="5161746"/>
            <a:ext cx="29306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Bluepill</a:t>
            </a:r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Subvert]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381000" y="5916168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0045" y="597103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2357447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How low can we go?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grp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0" y="5161746"/>
              <a:ext cx="1645002" cy="4770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95600" y="5791200"/>
            <a:ext cx="36775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Stuxnet</a:t>
            </a:r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Trojaned</a:t>
            </a:r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ICs]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Notched Right Arrow 28"/>
          <p:cNvSpPr/>
          <p:nvPr/>
        </p:nvSpPr>
        <p:spPr>
          <a:xfrm>
            <a:off x="335280" y="6220968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222" y="5715000"/>
            <a:ext cx="823578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045" y="628192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</p:spTree>
    <p:extLst>
      <p:ext uri="{BB962C8B-B14F-4D97-AF65-F5344CB8AC3E}">
        <p14:creationId xmlns:p14="http://schemas.microsoft.com/office/powerpoint/2010/main" val="381411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With</a:t>
            </a:r>
            <a:r>
              <a:rPr lang="en-US" dirty="0"/>
              <a:t> virtualization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848600" cy="4648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32384" y="5080633"/>
            <a:ext cx="7497216" cy="1177292"/>
            <a:chOff x="732384" y="5080633"/>
            <a:chExt cx="7497216" cy="1177292"/>
          </a:xfrm>
        </p:grpSpPr>
        <p:pic>
          <p:nvPicPr>
            <p:cNvPr id="5" name="Picture 4" descr="cpu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7092">
              <a:off x="732384" y="5080633"/>
              <a:ext cx="1209675" cy="1104900"/>
            </a:xfrm>
            <a:prstGeom prst="rect">
              <a:avLst/>
            </a:prstGeom>
          </p:spPr>
        </p:pic>
        <p:pic>
          <p:nvPicPr>
            <p:cNvPr id="6" name="Picture 5" descr="memory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5105400"/>
              <a:ext cx="1104900" cy="1104900"/>
            </a:xfrm>
            <a:prstGeom prst="rect">
              <a:avLst/>
            </a:prstGeom>
          </p:spPr>
        </p:pic>
        <p:pic>
          <p:nvPicPr>
            <p:cNvPr id="7" name="Picture 6" descr="hard_disk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5105400"/>
              <a:ext cx="1219200" cy="1076325"/>
            </a:xfrm>
            <a:prstGeom prst="rect">
              <a:avLst/>
            </a:prstGeom>
          </p:spPr>
        </p:pic>
        <p:pic>
          <p:nvPicPr>
            <p:cNvPr id="8" name="Picture 7" descr="nic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5105400"/>
              <a:ext cx="1152525" cy="1152525"/>
            </a:xfrm>
            <a:prstGeom prst="rect">
              <a:avLst/>
            </a:prstGeom>
          </p:spPr>
        </p:pic>
        <p:pic>
          <p:nvPicPr>
            <p:cNvPr id="9" name="Picture 8" descr="serialport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5257800"/>
              <a:ext cx="1266825" cy="647700"/>
            </a:xfrm>
            <a:prstGeom prst="rect">
              <a:avLst/>
            </a:prstGeom>
          </p:spPr>
        </p:pic>
        <p:pic>
          <p:nvPicPr>
            <p:cNvPr id="10" name="Picture 9" descr="usbport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5181600"/>
              <a:ext cx="1143000" cy="96202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33400" y="4343400"/>
            <a:ext cx="78486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Virtual Machine Monitor (VMM)/Hypervisor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724400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876800" y="1600200"/>
            <a:ext cx="3200400" cy="2777492"/>
            <a:chOff x="4876800" y="1600200"/>
            <a:chExt cx="3200400" cy="2777492"/>
          </a:xfrm>
        </p:grpSpPr>
        <p:grpSp>
          <p:nvGrpSpPr>
            <p:cNvPr id="51" name="Group 50"/>
            <p:cNvGrpSpPr/>
            <p:nvPr/>
          </p:nvGrpSpPr>
          <p:grpSpPr>
            <a:xfrm>
              <a:off x="4876800" y="1600200"/>
              <a:ext cx="3200400" cy="2743200"/>
              <a:chOff x="685800" y="1600200"/>
              <a:chExt cx="3200400" cy="2743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800" y="1600200"/>
                <a:ext cx="3200400" cy="2743200"/>
              </a:xfrm>
              <a:prstGeom prst="rect">
                <a:avLst/>
              </a:prstGeom>
              <a:solidFill>
                <a:schemeClr val="bg2">
                  <a:lumMod val="50000"/>
                  <a:alpha val="4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47800" y="3352800"/>
                <a:ext cx="1783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Hardware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85800" y="2971800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Guest OS  2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38200" y="1828800"/>
                <a:ext cx="990600" cy="1143000"/>
              </a:xfrm>
              <a:prstGeom prst="rect">
                <a:avLst/>
              </a:prstGeom>
              <a:solidFill>
                <a:srgbClr val="FFFF00">
                  <a:alpha val="4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14600" y="1828800"/>
                <a:ext cx="990600" cy="1143000"/>
              </a:xfrm>
              <a:prstGeom prst="rect">
                <a:avLst/>
              </a:prstGeom>
              <a:solidFill>
                <a:schemeClr val="accent2">
                  <a:lumMod val="75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76800" y="3657600"/>
              <a:ext cx="3200400" cy="720092"/>
              <a:chOff x="732384" y="5080633"/>
              <a:chExt cx="7497216" cy="1177292"/>
            </a:xfrm>
          </p:grpSpPr>
          <p:pic>
            <p:nvPicPr>
              <p:cNvPr id="58" name="Picture 57" descr="cpu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87092">
                <a:off x="732384" y="5080633"/>
                <a:ext cx="1209675" cy="1104900"/>
              </a:xfrm>
              <a:prstGeom prst="rect">
                <a:avLst/>
              </a:prstGeom>
            </p:spPr>
          </p:pic>
          <p:pic>
            <p:nvPicPr>
              <p:cNvPr id="59" name="Picture 58" descr="memory.jpe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51054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60" name="Picture 59" descr="hard_disk.jpe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24200" y="5105400"/>
                <a:ext cx="1219200" cy="1076325"/>
              </a:xfrm>
              <a:prstGeom prst="rect">
                <a:avLst/>
              </a:prstGeom>
            </p:spPr>
          </p:pic>
          <p:pic>
            <p:nvPicPr>
              <p:cNvPr id="61" name="Picture 60" descr="nic.jpe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19600" y="5105400"/>
                <a:ext cx="1152525" cy="1152525"/>
              </a:xfrm>
              <a:prstGeom prst="rect">
                <a:avLst/>
              </a:prstGeom>
            </p:spPr>
          </p:pic>
          <p:pic>
            <p:nvPicPr>
              <p:cNvPr id="62" name="Picture 61" descr="serialport.jpe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38800" y="5257800"/>
                <a:ext cx="1266825" cy="647700"/>
              </a:xfrm>
              <a:prstGeom prst="rect">
                <a:avLst/>
              </a:prstGeom>
            </p:spPr>
          </p:pic>
          <p:pic>
            <p:nvPicPr>
              <p:cNvPr id="63" name="Picture 62" descr="usbport.jpe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86600" y="5181600"/>
                <a:ext cx="1143000" cy="962025"/>
              </a:xfrm>
              <a:prstGeom prst="rect">
                <a:avLst/>
              </a:prstGeom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838200" y="1600200"/>
            <a:ext cx="3200400" cy="2777492"/>
            <a:chOff x="4876800" y="1600200"/>
            <a:chExt cx="3200400" cy="2777492"/>
          </a:xfrm>
        </p:grpSpPr>
        <p:grpSp>
          <p:nvGrpSpPr>
            <p:cNvPr id="67" name="Group 50"/>
            <p:cNvGrpSpPr/>
            <p:nvPr/>
          </p:nvGrpSpPr>
          <p:grpSpPr>
            <a:xfrm>
              <a:off x="4876800" y="1600200"/>
              <a:ext cx="3200400" cy="2743200"/>
              <a:chOff x="685800" y="1600200"/>
              <a:chExt cx="3200400" cy="27432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85800" y="1600200"/>
                <a:ext cx="3200400" cy="2743200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447800" y="3352800"/>
                <a:ext cx="1783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Hardware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85800" y="2971800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Guest OS 1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8200" y="1828800"/>
                <a:ext cx="990600" cy="1143000"/>
              </a:xfrm>
              <a:prstGeom prst="rect">
                <a:avLst/>
              </a:prstGeom>
              <a:solidFill>
                <a:schemeClr val="accent6">
                  <a:lumMod val="75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514600" y="1828800"/>
                <a:ext cx="990600" cy="1143000"/>
              </a:xfrm>
              <a:prstGeom prst="rect">
                <a:avLst/>
              </a:prstGeom>
              <a:solidFill>
                <a:schemeClr val="accent2">
                  <a:lumMod val="75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</p:grpSp>
        <p:grpSp>
          <p:nvGrpSpPr>
            <p:cNvPr id="68" name="Group 56"/>
            <p:cNvGrpSpPr/>
            <p:nvPr/>
          </p:nvGrpSpPr>
          <p:grpSpPr>
            <a:xfrm>
              <a:off x="4876800" y="3657600"/>
              <a:ext cx="3200398" cy="720092"/>
              <a:chOff x="732384" y="5080633"/>
              <a:chExt cx="7497216" cy="1177292"/>
            </a:xfrm>
          </p:grpSpPr>
          <p:pic>
            <p:nvPicPr>
              <p:cNvPr id="69" name="Picture 68" descr="cpu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87092">
                <a:off x="732384" y="5080633"/>
                <a:ext cx="1209675" cy="1104900"/>
              </a:xfrm>
              <a:prstGeom prst="rect">
                <a:avLst/>
              </a:prstGeom>
            </p:spPr>
          </p:pic>
          <p:pic>
            <p:nvPicPr>
              <p:cNvPr id="70" name="Picture 69" descr="memory.jpe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51054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71" name="Picture 70" descr="hard_disk.jpe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24200" y="5105400"/>
                <a:ext cx="1219200" cy="1076325"/>
              </a:xfrm>
              <a:prstGeom prst="rect">
                <a:avLst/>
              </a:prstGeom>
            </p:spPr>
          </p:pic>
          <p:pic>
            <p:nvPicPr>
              <p:cNvPr id="72" name="Picture 71" descr="nic.jpe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19600" y="5105400"/>
                <a:ext cx="1152525" cy="1152525"/>
              </a:xfrm>
              <a:prstGeom prst="rect">
                <a:avLst/>
              </a:prstGeom>
            </p:spPr>
          </p:pic>
          <p:pic>
            <p:nvPicPr>
              <p:cNvPr id="73" name="Picture 72" descr="serialport.jpe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38800" y="5257800"/>
                <a:ext cx="1266825" cy="647700"/>
              </a:xfrm>
              <a:prstGeom prst="rect">
                <a:avLst/>
              </a:prstGeom>
            </p:spPr>
          </p:pic>
          <p:pic>
            <p:nvPicPr>
              <p:cNvPr id="74" name="Picture 73" descr="usbport.jpe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86600" y="5181600"/>
                <a:ext cx="1143000" cy="962025"/>
              </a:xfrm>
              <a:prstGeom prst="rect">
                <a:avLst/>
              </a:prstGeom>
            </p:spPr>
          </p:pic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43C82-CE2B-4671-9C2D-1DC50150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Sorav Bansal, IIT-Delhi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001524"/>
            <a:ext cx="8686800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>
                <a:latin typeface="Arial" pitchFamily="-106" charset="0"/>
                <a:cs typeface="ＭＳ Ｐゴシック" pitchFamily="-106" charset="-128"/>
              </a:rPr>
              <a:t>Analysis of memory snapshots obtained from target machine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52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 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</p:spTree>
    <p:extLst>
      <p:ext uri="{BB962C8B-B14F-4D97-AF65-F5344CB8AC3E}">
        <p14:creationId xmlns:p14="http://schemas.microsoft.com/office/powerpoint/2010/main" val="1422026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001524"/>
            <a:ext cx="8686800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>
                <a:latin typeface="Arial" pitchFamily="-106" charset="0"/>
                <a:cs typeface="ＭＳ Ｐゴシック" pitchFamily="-106" charset="-128"/>
              </a:rPr>
              <a:t>Analysis of memory snapshots obtained from target machine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52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 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53717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  <a:p>
            <a:pPr algn="ctr"/>
            <a:r>
              <a:rPr lang="en-IN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endParaRPr lang="en-US" b="1" dirty="0">
              <a:solidFill>
                <a:srgbClr val="006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13246"/>
            <a:ext cx="1638301" cy="16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</p:spTree>
    <p:extLst>
      <p:ext uri="{BB962C8B-B14F-4D97-AF65-F5344CB8AC3E}">
        <p14:creationId xmlns:p14="http://schemas.microsoft.com/office/powerpoint/2010/main" val="55177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001524"/>
            <a:ext cx="8686800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>
                <a:latin typeface="Arial" pitchFamily="-106" charset="0"/>
                <a:cs typeface="ＭＳ Ｐゴシック" pitchFamily="-106" charset="-128"/>
              </a:rPr>
              <a:t>Analysis of memory snapshots obtained from target machine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52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 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53717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  <a:p>
            <a:pPr algn="ctr"/>
            <a:r>
              <a:rPr lang="en-IN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endParaRPr lang="en-US" b="1" dirty="0">
              <a:solidFill>
                <a:srgbClr val="006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13246"/>
            <a:ext cx="1638301" cy="16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74" y="396240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246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2062" y="4495800"/>
            <a:ext cx="18327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pages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701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82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467600" y="48768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73000" y="51094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540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rved Up Arrow 74"/>
          <p:cNvSpPr/>
          <p:nvPr/>
        </p:nvSpPr>
        <p:spPr>
          <a:xfrm>
            <a:off x="3555685" y="5593080"/>
            <a:ext cx="3607115" cy="731520"/>
          </a:xfrm>
          <a:prstGeom prst="curvedUpArrow">
            <a:avLst>
              <a:gd name="adj1" fmla="val 25000"/>
              <a:gd name="adj2" fmla="val 50000"/>
              <a:gd name="adj3" fmla="val 367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4648200"/>
            <a:ext cx="484632" cy="5212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1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rootkits?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0292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What algorithm should we use for memory snapshot analysis?</a:t>
            </a:r>
          </a:p>
          <a:p>
            <a:pPr lvl="1"/>
            <a:r>
              <a:rPr lang="en-IN" dirty="0"/>
              <a:t>Concerns the </a:t>
            </a:r>
            <a:r>
              <a:rPr lang="en-IN" b="1" dirty="0"/>
              <a:t>policy</a:t>
            </a:r>
          </a:p>
          <a:p>
            <a:pPr lvl="1"/>
            <a:r>
              <a:rPr lang="en-IN" dirty="0"/>
              <a:t>Formulate rootkit detection problem as one of detecting </a:t>
            </a:r>
            <a:r>
              <a:rPr lang="en-IN" i="1" dirty="0"/>
              <a:t>invariant violations</a:t>
            </a:r>
          </a:p>
          <a:p>
            <a:pPr marL="457200" lvl="1" indent="0">
              <a:buNone/>
            </a:pPr>
            <a:endParaRPr lang="en-IN" i="1" dirty="0"/>
          </a:p>
          <a:p>
            <a:r>
              <a:rPr lang="en-IN" dirty="0"/>
              <a:t>How can we fetch memory pages without involving the target’s OS?</a:t>
            </a:r>
          </a:p>
          <a:p>
            <a:pPr lvl="1"/>
            <a:r>
              <a:rPr lang="en-IN" dirty="0"/>
              <a:t>Concerns the </a:t>
            </a:r>
            <a:r>
              <a:rPr lang="en-IN" b="1" dirty="0"/>
              <a:t>mechanism</a:t>
            </a:r>
          </a:p>
          <a:p>
            <a:pPr lvl="1"/>
            <a:r>
              <a:rPr lang="en-IN" b="1" dirty="0"/>
              <a:t>That is the feature provided by virtual machines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8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Example 1: Linux Adore rootkit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04800" y="239077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 b="1" dirty="0" err="1">
                <a:latin typeface="Courier" pitchFamily="-106" charset="0"/>
                <a:cs typeface="Arial" charset="0"/>
              </a:rPr>
              <a:t>int</a:t>
            </a:r>
            <a:r>
              <a:rPr lang="en-US" sz="1800" b="1" dirty="0">
                <a:latin typeface="Courier" pitchFamily="-106" charset="0"/>
                <a:cs typeface="Arial" charset="0"/>
              </a:rPr>
              <a:t> main()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open(…)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...</a:t>
            </a:r>
            <a:endParaRPr lang="en-US" sz="1800" b="1" dirty="0">
              <a:latin typeface="Courier" pitchFamily="-106" charset="0"/>
            </a:endParaRP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return(0)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}</a:t>
            </a:r>
          </a:p>
        </p:txBody>
      </p:sp>
      <p:graphicFrame>
        <p:nvGraphicFramePr>
          <p:cNvPr id="350250" name="Group 42"/>
          <p:cNvGraphicFramePr>
            <a:graphicFrameLocks noGrp="1"/>
          </p:cNvGraphicFramePr>
          <p:nvPr>
            <p:ph sz="half" idx="2"/>
          </p:nvPr>
        </p:nvGraphicFramePr>
        <p:xfrm>
          <a:off x="3735388" y="2209800"/>
          <a:ext cx="1293812" cy="2514602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Arial" pitchFamily="-106" charset="0"/>
                          <a:cs typeface="Arial" pitchFamily="-10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6400800" y="2057400"/>
            <a:ext cx="17526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sys_open(...)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    ...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}</a:t>
            </a:r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5029200" y="2693988"/>
            <a:ext cx="1371600" cy="747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4" name="Text Box 26"/>
          <p:cNvSpPr txBox="1">
            <a:spLocks noChangeArrowheads="1"/>
          </p:cNvSpPr>
          <p:nvPr/>
        </p:nvSpPr>
        <p:spPr bwMode="auto">
          <a:xfrm>
            <a:off x="3830637" y="3276600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latin typeface="Courier" pitchFamily="-106" charset="0"/>
                <a:cs typeface="Arial" charset="0"/>
              </a:rPr>
              <a:t>sys_open</a:t>
            </a:r>
            <a:endParaRPr lang="en-US" sz="1400" b="1" dirty="0">
              <a:latin typeface="Courier" pitchFamily="-106" charset="0"/>
              <a:cs typeface="Arial" charset="0"/>
            </a:endParaRPr>
          </a:p>
        </p:txBody>
      </p:sp>
      <p:sp>
        <p:nvSpPr>
          <p:cNvPr id="23577" name="Text Box 31"/>
          <p:cNvSpPr txBox="1">
            <a:spLocks noChangeArrowheads="1"/>
          </p:cNvSpPr>
          <p:nvPr/>
        </p:nvSpPr>
        <p:spPr bwMode="auto">
          <a:xfrm>
            <a:off x="3413125" y="47625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endParaRPr lang="en-US" sz="1200">
              <a:cs typeface="Arial" charset="0"/>
            </a:endParaRP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3581400" y="4724400"/>
            <a:ext cx="1646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>
                <a:cs typeface="Arial" charset="0"/>
              </a:rPr>
              <a:t>System call table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628900" y="1828800"/>
            <a:ext cx="0" cy="40386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6"/>
          <p:cNvSpPr txBox="1">
            <a:spLocks/>
          </p:cNvSpPr>
          <p:nvPr/>
        </p:nvSpPr>
        <p:spPr>
          <a:xfrm>
            <a:off x="8599488" y="6492875"/>
            <a:ext cx="544512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fld id="{DDC1AAD4-BEBE-4D78-AD9E-0DDFD3877068}" type="slidenum">
              <a:rPr lang="en-US" sz="1200">
                <a:solidFill>
                  <a:srgbClr val="898989"/>
                </a:solidFill>
                <a:latin typeface="Calibri" pitchFamily="-106" charset="0"/>
              </a:rPr>
              <a:pPr algn="r" eaLnBrk="1" hangingPunct="1"/>
              <a:t>44</a:t>
            </a:fld>
            <a:endParaRPr lang="en-US" sz="1200">
              <a:solidFill>
                <a:srgbClr val="898989"/>
              </a:solidFill>
              <a:latin typeface="Calibri" pitchFamily="-106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0" y="55014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IN" sz="1800" b="1" dirty="0">
                <a:cs typeface="Arial" charset="0"/>
              </a:rPr>
              <a:t>OS kernel</a:t>
            </a:r>
            <a:endParaRPr lang="en-US" sz="1800" b="1" dirty="0">
              <a:cs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44550" y="5500688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IN" sz="1800" b="1" dirty="0">
                <a:cs typeface="Arial" charset="0"/>
              </a:rPr>
              <a:t>User app</a:t>
            </a:r>
            <a:endParaRPr lang="en-US" sz="1800" b="1" dirty="0">
              <a:cs typeface="Arial" charset="0"/>
            </a:endParaRP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2057400" y="3276600"/>
            <a:ext cx="1677988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6912" y="6477000"/>
            <a:ext cx="4873487" cy="2921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Vinod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Ganapathy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Policies and Mechanisms for OS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4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Example 1: Linux Adore rootkit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04800" y="239077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 b="1" dirty="0" err="1">
                <a:latin typeface="Courier" pitchFamily="-106" charset="0"/>
                <a:cs typeface="Arial" charset="0"/>
              </a:rPr>
              <a:t>int</a:t>
            </a:r>
            <a:r>
              <a:rPr lang="en-US" sz="1800" b="1" dirty="0">
                <a:latin typeface="Courier" pitchFamily="-106" charset="0"/>
                <a:cs typeface="Arial" charset="0"/>
              </a:rPr>
              <a:t> main()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open(…)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...</a:t>
            </a:r>
            <a:endParaRPr lang="en-US" sz="1800" b="1" dirty="0">
              <a:latin typeface="Courier" pitchFamily="-106" charset="0"/>
            </a:endParaRP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return(0)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}</a:t>
            </a:r>
          </a:p>
        </p:txBody>
      </p:sp>
      <p:graphicFrame>
        <p:nvGraphicFramePr>
          <p:cNvPr id="350250" name="Group 42"/>
          <p:cNvGraphicFramePr>
            <a:graphicFrameLocks noGrp="1"/>
          </p:cNvGraphicFramePr>
          <p:nvPr>
            <p:ph sz="half" idx="2"/>
          </p:nvPr>
        </p:nvGraphicFramePr>
        <p:xfrm>
          <a:off x="3735388" y="2209800"/>
          <a:ext cx="1293812" cy="2514602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Arial" pitchFamily="-106" charset="0"/>
                          <a:cs typeface="Arial" pitchFamily="-10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6400800" y="2057400"/>
            <a:ext cx="17526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sys_open(...)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    ...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}</a:t>
            </a:r>
          </a:p>
        </p:txBody>
      </p:sp>
      <p:sp>
        <p:nvSpPr>
          <p:cNvPr id="350230" name="Text Box 22"/>
          <p:cNvSpPr txBox="1">
            <a:spLocks noChangeArrowheads="1"/>
          </p:cNvSpPr>
          <p:nvPr/>
        </p:nvSpPr>
        <p:spPr bwMode="auto">
          <a:xfrm>
            <a:off x="6400800" y="4038600"/>
            <a:ext cx="190500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latin typeface="Courier" pitchFamily="-106" charset="0"/>
                <a:cs typeface="Arial" charset="0"/>
              </a:rPr>
              <a:t>evil_open</a:t>
            </a:r>
            <a:r>
              <a:rPr lang="en-US" sz="1400" b="1" dirty="0">
                <a:latin typeface="Courier" pitchFamily="-106" charset="0"/>
                <a:cs typeface="Arial" charset="0"/>
              </a:rPr>
              <a:t>(...)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  malicious();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  </a:t>
            </a:r>
            <a:r>
              <a:rPr lang="en-US" sz="1400" b="1" dirty="0" err="1">
                <a:latin typeface="Courier" pitchFamily="-106" charset="0"/>
                <a:cs typeface="Arial" charset="0"/>
              </a:rPr>
              <a:t>sys_open</a:t>
            </a:r>
            <a:r>
              <a:rPr lang="en-US" sz="1400" b="1" dirty="0">
                <a:latin typeface="Courier" pitchFamily="-106" charset="0"/>
                <a:cs typeface="Arial" charset="0"/>
              </a:rPr>
              <a:t>(...)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}</a:t>
            </a:r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>
            <a:off x="5029200" y="3441700"/>
            <a:ext cx="1371600" cy="1074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50232" name="AutoShape 24"/>
          <p:cNvCxnSpPr>
            <a:cxnSpLocks noChangeShapeType="1"/>
            <a:stCxn id="350230" idx="3"/>
            <a:endCxn id="350228" idx="3"/>
          </p:cNvCxnSpPr>
          <p:nvPr/>
        </p:nvCxnSpPr>
        <p:spPr bwMode="auto">
          <a:xfrm flipH="1" flipV="1">
            <a:off x="8153400" y="2534444"/>
            <a:ext cx="152400" cy="2088932"/>
          </a:xfrm>
          <a:prstGeom prst="curvedConnector3">
            <a:avLst>
              <a:gd name="adj1" fmla="val -150000"/>
            </a:avLst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0235" name="Text Box 27"/>
          <p:cNvSpPr txBox="1">
            <a:spLocks noChangeArrowheads="1"/>
          </p:cNvSpPr>
          <p:nvPr/>
        </p:nvSpPr>
        <p:spPr bwMode="auto">
          <a:xfrm>
            <a:off x="3810000" y="3276600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FF0000"/>
                </a:solidFill>
                <a:latin typeface="Courier" pitchFamily="-106" charset="0"/>
                <a:cs typeface="Arial" charset="0"/>
              </a:rPr>
              <a:t>evil_open</a:t>
            </a:r>
            <a:endParaRPr lang="en-US" sz="1400" b="1" dirty="0">
              <a:solidFill>
                <a:srgbClr val="FF0000"/>
              </a:solidFill>
              <a:latin typeface="Courier" pitchFamily="-106" charset="0"/>
              <a:cs typeface="Arial" charset="0"/>
            </a:endParaRPr>
          </a:p>
        </p:txBody>
      </p:sp>
      <p:sp>
        <p:nvSpPr>
          <p:cNvPr id="23577" name="Text Box 31"/>
          <p:cNvSpPr txBox="1">
            <a:spLocks noChangeArrowheads="1"/>
          </p:cNvSpPr>
          <p:nvPr/>
        </p:nvSpPr>
        <p:spPr bwMode="auto">
          <a:xfrm>
            <a:off x="3413125" y="47625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endParaRPr lang="en-US" sz="1200">
              <a:cs typeface="Arial" charset="0"/>
            </a:endParaRP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3581400" y="4724400"/>
            <a:ext cx="1646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>
                <a:cs typeface="Arial" charset="0"/>
              </a:rPr>
              <a:t>System call table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628900" y="1828800"/>
            <a:ext cx="0" cy="40386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6"/>
          <p:cNvSpPr txBox="1">
            <a:spLocks/>
          </p:cNvSpPr>
          <p:nvPr/>
        </p:nvSpPr>
        <p:spPr>
          <a:xfrm>
            <a:off x="8599488" y="6492875"/>
            <a:ext cx="544512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fld id="{DDC1AAD4-BEBE-4D78-AD9E-0DDFD3877068}" type="slidenum">
              <a:rPr lang="en-US" sz="1200">
                <a:solidFill>
                  <a:srgbClr val="898989"/>
                </a:solidFill>
                <a:latin typeface="Calibri" pitchFamily="-106" charset="0"/>
              </a:rPr>
              <a:pPr algn="r" eaLnBrk="1" hangingPunct="1"/>
              <a:t>45</a:t>
            </a:fld>
            <a:endParaRPr lang="en-US" sz="1200">
              <a:solidFill>
                <a:srgbClr val="898989"/>
              </a:solidFill>
              <a:latin typeface="Calibri" pitchFamily="-106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0" y="55014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IN" sz="1800" b="1" dirty="0">
                <a:cs typeface="Arial" charset="0"/>
              </a:rPr>
              <a:t>OS kernel</a:t>
            </a:r>
            <a:endParaRPr lang="en-US" sz="1800" b="1" dirty="0">
              <a:cs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44550" y="5500688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IN" sz="1800" b="1" dirty="0">
                <a:cs typeface="Arial" charset="0"/>
              </a:rPr>
              <a:t>User app</a:t>
            </a:r>
            <a:endParaRPr lang="en-US" sz="1800" b="1" dirty="0"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362200"/>
            <a:ext cx="806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2057400" y="3276600"/>
            <a:ext cx="1677988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6912" y="6477000"/>
            <a:ext cx="4873487" cy="2921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Vinod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Ganapathy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Policies and Mechanisms for OS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552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Example 1: Linux Adore rootkit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04800" y="239077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 b="1" dirty="0" err="1">
                <a:latin typeface="Courier" pitchFamily="-106" charset="0"/>
                <a:cs typeface="Arial" charset="0"/>
              </a:rPr>
              <a:t>int</a:t>
            </a:r>
            <a:r>
              <a:rPr lang="en-US" sz="1800" b="1" dirty="0">
                <a:latin typeface="Courier" pitchFamily="-106" charset="0"/>
                <a:cs typeface="Arial" charset="0"/>
              </a:rPr>
              <a:t> main()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open(…)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...</a:t>
            </a:r>
            <a:endParaRPr lang="en-US" sz="1800" b="1" dirty="0">
              <a:latin typeface="Courier" pitchFamily="-106" charset="0"/>
            </a:endParaRP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    return(0)</a:t>
            </a:r>
          </a:p>
          <a:p>
            <a:pPr eaLnBrk="1" hangingPunct="1"/>
            <a:r>
              <a:rPr lang="en-US" sz="1800" b="1" dirty="0">
                <a:latin typeface="Courier" pitchFamily="-106" charset="0"/>
                <a:cs typeface="Arial" charset="0"/>
              </a:rPr>
              <a:t>}</a:t>
            </a:r>
          </a:p>
        </p:txBody>
      </p:sp>
      <p:graphicFrame>
        <p:nvGraphicFramePr>
          <p:cNvPr id="350250" name="Group 42"/>
          <p:cNvGraphicFramePr>
            <a:graphicFrameLocks noGrp="1"/>
          </p:cNvGraphicFramePr>
          <p:nvPr>
            <p:ph sz="half" idx="2"/>
          </p:nvPr>
        </p:nvGraphicFramePr>
        <p:xfrm>
          <a:off x="3735388" y="2209800"/>
          <a:ext cx="1293812" cy="2514602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Arial" pitchFamily="-106" charset="0"/>
                          <a:cs typeface="Arial" pitchFamily="-10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6400800" y="2057400"/>
            <a:ext cx="17526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sys_open(...)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    ...</a:t>
            </a:r>
          </a:p>
          <a:p>
            <a:pPr eaLnBrk="1" hangingPunct="1"/>
            <a:r>
              <a:rPr lang="en-US" sz="1400" b="1">
                <a:latin typeface="Courier" pitchFamily="-106" charset="0"/>
                <a:cs typeface="Arial" charset="0"/>
              </a:rPr>
              <a:t>}</a:t>
            </a:r>
          </a:p>
        </p:txBody>
      </p:sp>
      <p:sp>
        <p:nvSpPr>
          <p:cNvPr id="350230" name="Text Box 22"/>
          <p:cNvSpPr txBox="1">
            <a:spLocks noChangeArrowheads="1"/>
          </p:cNvSpPr>
          <p:nvPr/>
        </p:nvSpPr>
        <p:spPr bwMode="auto">
          <a:xfrm>
            <a:off x="6400800" y="4038600"/>
            <a:ext cx="1905000" cy="1169551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latin typeface="Courier" pitchFamily="-106" charset="0"/>
                <a:cs typeface="Arial" charset="0"/>
              </a:rPr>
              <a:t>evil_open</a:t>
            </a:r>
            <a:r>
              <a:rPr lang="en-US" sz="1400" b="1" dirty="0">
                <a:latin typeface="Courier" pitchFamily="-106" charset="0"/>
                <a:cs typeface="Arial" charset="0"/>
              </a:rPr>
              <a:t>(...)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{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  malicious();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  </a:t>
            </a:r>
            <a:r>
              <a:rPr lang="en-US" sz="1400" b="1" dirty="0" err="1">
                <a:latin typeface="Courier" pitchFamily="-106" charset="0"/>
                <a:cs typeface="Arial" charset="0"/>
              </a:rPr>
              <a:t>sys_open</a:t>
            </a:r>
            <a:r>
              <a:rPr lang="en-US" sz="1400" b="1" dirty="0">
                <a:latin typeface="Courier" pitchFamily="-106" charset="0"/>
                <a:cs typeface="Arial" charset="0"/>
              </a:rPr>
              <a:t>(...)</a:t>
            </a:r>
          </a:p>
          <a:p>
            <a:pPr eaLnBrk="1" hangingPunct="1"/>
            <a:r>
              <a:rPr lang="en-US" sz="1400" b="1" dirty="0">
                <a:latin typeface="Courier" pitchFamily="-106" charset="0"/>
                <a:cs typeface="Arial" charset="0"/>
              </a:rPr>
              <a:t>}</a:t>
            </a:r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>
            <a:off x="5029200" y="3441700"/>
            <a:ext cx="1371600" cy="1074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50232" name="AutoShape 24"/>
          <p:cNvCxnSpPr>
            <a:cxnSpLocks noChangeShapeType="1"/>
            <a:stCxn id="350230" idx="3"/>
            <a:endCxn id="350228" idx="3"/>
          </p:cNvCxnSpPr>
          <p:nvPr/>
        </p:nvCxnSpPr>
        <p:spPr bwMode="auto">
          <a:xfrm flipH="1" flipV="1">
            <a:off x="8153400" y="2534444"/>
            <a:ext cx="152400" cy="2088932"/>
          </a:xfrm>
          <a:prstGeom prst="curvedConnector3">
            <a:avLst>
              <a:gd name="adj1" fmla="val -150000"/>
            </a:avLst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0235" name="Text Box 27"/>
          <p:cNvSpPr txBox="1">
            <a:spLocks noChangeArrowheads="1"/>
          </p:cNvSpPr>
          <p:nvPr/>
        </p:nvSpPr>
        <p:spPr bwMode="auto">
          <a:xfrm>
            <a:off x="3810000" y="3276600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FF0000"/>
                </a:solidFill>
                <a:latin typeface="Courier" pitchFamily="-106" charset="0"/>
                <a:cs typeface="Arial" charset="0"/>
              </a:rPr>
              <a:t>evil_open</a:t>
            </a:r>
            <a:endParaRPr lang="en-US" sz="1400" b="1" dirty="0">
              <a:solidFill>
                <a:srgbClr val="FF0000"/>
              </a:solidFill>
              <a:latin typeface="Courier" pitchFamily="-106" charset="0"/>
              <a:cs typeface="Arial" charset="0"/>
            </a:endParaRPr>
          </a:p>
        </p:txBody>
      </p:sp>
      <p:sp>
        <p:nvSpPr>
          <p:cNvPr id="23577" name="Text Box 31"/>
          <p:cNvSpPr txBox="1">
            <a:spLocks noChangeArrowheads="1"/>
          </p:cNvSpPr>
          <p:nvPr/>
        </p:nvSpPr>
        <p:spPr bwMode="auto">
          <a:xfrm>
            <a:off x="3413125" y="47625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endParaRPr lang="en-US" sz="1200">
              <a:cs typeface="Arial" charset="0"/>
            </a:endParaRP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3581400" y="4724400"/>
            <a:ext cx="1646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>
                <a:cs typeface="Arial" charset="0"/>
              </a:rPr>
              <a:t>System call table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628900" y="1828800"/>
            <a:ext cx="0" cy="40386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6"/>
          <p:cNvSpPr txBox="1">
            <a:spLocks/>
          </p:cNvSpPr>
          <p:nvPr/>
        </p:nvSpPr>
        <p:spPr>
          <a:xfrm>
            <a:off x="8599488" y="6492875"/>
            <a:ext cx="544512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fld id="{DDC1AAD4-BEBE-4D78-AD9E-0DDFD3877068}" type="slidenum">
              <a:rPr lang="en-US" sz="1200">
                <a:solidFill>
                  <a:srgbClr val="898989"/>
                </a:solidFill>
                <a:latin typeface="Calibri" pitchFamily="-106" charset="0"/>
              </a:rPr>
              <a:pPr algn="r" eaLnBrk="1" hangingPunct="1"/>
              <a:t>46</a:t>
            </a:fld>
            <a:endParaRPr lang="en-US" sz="1200">
              <a:solidFill>
                <a:srgbClr val="898989"/>
              </a:solidFill>
              <a:latin typeface="Calibri" pitchFamily="-106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0" y="55014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IN" sz="1800" b="1" dirty="0">
                <a:cs typeface="Arial" charset="0"/>
              </a:rPr>
              <a:t>OS kernel</a:t>
            </a:r>
            <a:endParaRPr lang="en-US" sz="1800" b="1" dirty="0">
              <a:cs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44550" y="5500688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IN" sz="1800" b="1" dirty="0">
                <a:cs typeface="Arial" charset="0"/>
              </a:rPr>
              <a:t>User app</a:t>
            </a:r>
            <a:endParaRPr lang="en-US" sz="1800" b="1" dirty="0"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362200"/>
            <a:ext cx="806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2057400" y="3276600"/>
            <a:ext cx="1677988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6912" y="6477000"/>
            <a:ext cx="4873487" cy="2921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Vinod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Ganapathy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Policies and Mechanisms for OS Security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24505" y="902176"/>
            <a:ext cx="6270947" cy="9848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900" b="1" dirty="0">
                <a:latin typeface="Arial" pitchFamily="-106" charset="0"/>
                <a:cs typeface="ＭＳ Ｐゴシック" pitchFamily="-106" charset="-128"/>
              </a:rPr>
              <a:t>Violated</a:t>
            </a:r>
            <a:r>
              <a:rPr lang="en-US" sz="2900" dirty="0">
                <a:latin typeface="Arial" pitchFamily="-106" charset="0"/>
                <a:cs typeface="ＭＳ Ｐゴシック" pitchFamily="-106" charset="-128"/>
              </a:rPr>
              <a:t>: Function pointer values in </a:t>
            </a:r>
          </a:p>
          <a:p>
            <a:pPr algn="ctr">
              <a:defRPr/>
            </a:pPr>
            <a:r>
              <a:rPr lang="en-US" sz="2900" dirty="0">
                <a:latin typeface="Arial" pitchFamily="-106" charset="0"/>
                <a:cs typeface="ＭＳ Ｐゴシック" pitchFamily="-106" charset="-128"/>
              </a:rPr>
              <a:t>system call table should not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90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/>
              <a:t>Example 2: Windows Fu rootkit</a:t>
            </a:r>
            <a:endParaRPr lang="en-US" dirty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20788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1220788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1220788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1220788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447800" y="3352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run_list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371600" y="38100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15" name="Rectangle 20"/>
          <p:cNvSpPr>
            <a:spLocks noChangeArrowheads="1"/>
          </p:cNvSpPr>
          <p:nvPr/>
        </p:nvSpPr>
        <p:spPr bwMode="auto">
          <a:xfrm>
            <a:off x="5124450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Line 21"/>
          <p:cNvSpPr>
            <a:spLocks noChangeShapeType="1"/>
          </p:cNvSpPr>
          <p:nvPr/>
        </p:nvSpPr>
        <p:spPr bwMode="auto">
          <a:xfrm>
            <a:off x="5124450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7" name="Line 22"/>
          <p:cNvSpPr>
            <a:spLocks noChangeShapeType="1"/>
          </p:cNvSpPr>
          <p:nvPr/>
        </p:nvSpPr>
        <p:spPr bwMode="auto">
          <a:xfrm>
            <a:off x="5124450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8" name="Line 23"/>
          <p:cNvSpPr>
            <a:spLocks noChangeShapeType="1"/>
          </p:cNvSpPr>
          <p:nvPr/>
        </p:nvSpPr>
        <p:spPr bwMode="auto">
          <a:xfrm>
            <a:off x="5124450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9" name="Text Box 24"/>
          <p:cNvSpPr txBox="1">
            <a:spLocks noChangeArrowheads="1"/>
          </p:cNvSpPr>
          <p:nvPr/>
        </p:nvSpPr>
        <p:spPr bwMode="auto">
          <a:xfrm>
            <a:off x="5410200" y="3352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run_list</a:t>
            </a:r>
          </a:p>
        </p:txBody>
      </p:sp>
      <p:sp>
        <p:nvSpPr>
          <p:cNvPr id="25620" name="Text Box 25"/>
          <p:cNvSpPr txBox="1">
            <a:spLocks noChangeArrowheads="1"/>
          </p:cNvSpPr>
          <p:nvPr/>
        </p:nvSpPr>
        <p:spPr bwMode="auto">
          <a:xfrm>
            <a:off x="5334000" y="38100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21" name="Rectangle 27"/>
          <p:cNvSpPr>
            <a:spLocks noChangeArrowheads="1"/>
          </p:cNvSpPr>
          <p:nvPr/>
        </p:nvSpPr>
        <p:spPr bwMode="auto">
          <a:xfrm>
            <a:off x="6961188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961188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>
            <a:off x="6961188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6961188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5" name="Text Box 31"/>
          <p:cNvSpPr txBox="1">
            <a:spLocks noChangeArrowheads="1"/>
          </p:cNvSpPr>
          <p:nvPr/>
        </p:nvSpPr>
        <p:spPr bwMode="auto">
          <a:xfrm>
            <a:off x="7224713" y="3351213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run_list</a:t>
            </a:r>
          </a:p>
        </p:txBody>
      </p:sp>
      <p:sp>
        <p:nvSpPr>
          <p:cNvPr id="25626" name="Text Box 32"/>
          <p:cNvSpPr txBox="1">
            <a:spLocks noChangeArrowheads="1"/>
          </p:cNvSpPr>
          <p:nvPr/>
        </p:nvSpPr>
        <p:spPr bwMode="auto">
          <a:xfrm>
            <a:off x="7162800" y="380841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29" name="Line 36"/>
          <p:cNvSpPr>
            <a:spLocks noChangeShapeType="1"/>
          </p:cNvSpPr>
          <p:nvPr/>
        </p:nvSpPr>
        <p:spPr bwMode="auto">
          <a:xfrm>
            <a:off x="762000" y="3544888"/>
            <a:ext cx="4587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0" name="Line 37"/>
          <p:cNvSpPr>
            <a:spLocks noChangeShapeType="1"/>
          </p:cNvSpPr>
          <p:nvPr/>
        </p:nvSpPr>
        <p:spPr bwMode="auto">
          <a:xfrm flipV="1">
            <a:off x="762000" y="2398713"/>
            <a:ext cx="0" cy="1146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1" name="Line 38"/>
          <p:cNvSpPr>
            <a:spLocks noChangeShapeType="1"/>
          </p:cNvSpPr>
          <p:nvPr/>
        </p:nvSpPr>
        <p:spPr bwMode="auto">
          <a:xfrm>
            <a:off x="762000" y="2398713"/>
            <a:ext cx="7924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2" name="Line 39"/>
          <p:cNvSpPr>
            <a:spLocks noChangeShapeType="1"/>
          </p:cNvSpPr>
          <p:nvPr/>
        </p:nvSpPr>
        <p:spPr bwMode="auto">
          <a:xfrm flipV="1">
            <a:off x="8686800" y="2398713"/>
            <a:ext cx="0" cy="1146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3" name="Line 40"/>
          <p:cNvSpPr>
            <a:spLocks noChangeShapeType="1"/>
          </p:cNvSpPr>
          <p:nvPr/>
        </p:nvSpPr>
        <p:spPr bwMode="auto">
          <a:xfrm>
            <a:off x="8305800" y="3544888"/>
            <a:ext cx="381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4" name="Line 43"/>
          <p:cNvSpPr>
            <a:spLocks noChangeShapeType="1"/>
          </p:cNvSpPr>
          <p:nvPr/>
        </p:nvSpPr>
        <p:spPr bwMode="auto">
          <a:xfrm>
            <a:off x="6481763" y="3962400"/>
            <a:ext cx="4794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5" name="Line 44"/>
          <p:cNvSpPr>
            <a:spLocks noChangeShapeType="1"/>
          </p:cNvSpPr>
          <p:nvPr/>
        </p:nvSpPr>
        <p:spPr bwMode="auto">
          <a:xfrm>
            <a:off x="762000" y="5213350"/>
            <a:ext cx="792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6" name="Line 45"/>
          <p:cNvSpPr>
            <a:spLocks noChangeShapeType="1"/>
          </p:cNvSpPr>
          <p:nvPr/>
        </p:nvSpPr>
        <p:spPr bwMode="auto">
          <a:xfrm flipV="1">
            <a:off x="8686800" y="3962400"/>
            <a:ext cx="0" cy="1250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7" name="Line 46"/>
          <p:cNvSpPr>
            <a:spLocks noChangeShapeType="1"/>
          </p:cNvSpPr>
          <p:nvPr/>
        </p:nvSpPr>
        <p:spPr bwMode="auto">
          <a:xfrm flipV="1">
            <a:off x="762000" y="3962400"/>
            <a:ext cx="0" cy="1250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>
            <a:off x="762000" y="3962400"/>
            <a:ext cx="4587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9" name="Line 48"/>
          <p:cNvSpPr>
            <a:spLocks noChangeShapeType="1"/>
          </p:cNvSpPr>
          <p:nvPr/>
        </p:nvSpPr>
        <p:spPr bwMode="auto">
          <a:xfrm>
            <a:off x="8308975" y="3962400"/>
            <a:ext cx="3778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43" name="Text Box 52"/>
          <p:cNvSpPr txBox="1">
            <a:spLocks noChangeArrowheads="1"/>
          </p:cNvSpPr>
          <p:nvPr/>
        </p:nvSpPr>
        <p:spPr bwMode="auto">
          <a:xfrm>
            <a:off x="762000" y="5370513"/>
            <a:ext cx="4612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all-tasks:</a:t>
            </a:r>
            <a:r>
              <a:rPr lang="en-US" sz="2000" dirty="0">
                <a:cs typeface="Arial" charset="0"/>
              </a:rPr>
              <a:t> Used for process accounting</a:t>
            </a:r>
          </a:p>
        </p:txBody>
      </p:sp>
      <p:sp>
        <p:nvSpPr>
          <p:cNvPr id="25644" name="Text Box 53"/>
          <p:cNvSpPr txBox="1">
            <a:spLocks noChangeArrowheads="1"/>
          </p:cNvSpPr>
          <p:nvPr/>
        </p:nvSpPr>
        <p:spPr bwMode="auto">
          <a:xfrm>
            <a:off x="762000" y="1952625"/>
            <a:ext cx="7786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run-list: </a:t>
            </a:r>
            <a:r>
              <a:rPr lang="en-US" sz="2000" dirty="0">
                <a:cs typeface="Arial" charset="0"/>
              </a:rPr>
              <a:t>Used by the scheduler to select processes for execution</a:t>
            </a:r>
          </a:p>
        </p:txBody>
      </p:sp>
      <p:sp>
        <p:nvSpPr>
          <p:cNvPr id="25646" name="Line 56"/>
          <p:cNvSpPr>
            <a:spLocks noChangeShapeType="1"/>
          </p:cNvSpPr>
          <p:nvPr/>
        </p:nvSpPr>
        <p:spPr bwMode="auto">
          <a:xfrm>
            <a:off x="6464300" y="3505200"/>
            <a:ext cx="4968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50" name="Text Box 61"/>
          <p:cNvSpPr txBox="1">
            <a:spLocks noChangeArrowheads="1"/>
          </p:cNvSpPr>
          <p:nvPr/>
        </p:nvSpPr>
        <p:spPr bwMode="auto">
          <a:xfrm>
            <a:off x="1338263" y="2438400"/>
            <a:ext cx="1176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A</a:t>
            </a:r>
          </a:p>
        </p:txBody>
      </p:sp>
      <p:sp>
        <p:nvSpPr>
          <p:cNvPr id="25651" name="Text Box 62"/>
          <p:cNvSpPr txBox="1">
            <a:spLocks noChangeArrowheads="1"/>
          </p:cNvSpPr>
          <p:nvPr/>
        </p:nvSpPr>
        <p:spPr bwMode="auto">
          <a:xfrm>
            <a:off x="5181600" y="2438400"/>
            <a:ext cx="1176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B</a:t>
            </a:r>
          </a:p>
        </p:txBody>
      </p:sp>
      <p:sp>
        <p:nvSpPr>
          <p:cNvPr id="25652" name="Text Box 63"/>
          <p:cNvSpPr txBox="1">
            <a:spLocks noChangeArrowheads="1"/>
          </p:cNvSpPr>
          <p:nvPr/>
        </p:nvSpPr>
        <p:spPr bwMode="auto">
          <a:xfrm>
            <a:off x="7053263" y="2438400"/>
            <a:ext cx="1176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C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2B8F3642-09C6-44E1-9A02-4212CDAB0669}" type="slidenum">
              <a:rPr lang="en-US" sz="1200">
                <a:solidFill>
                  <a:srgbClr val="898989"/>
                </a:solidFill>
                <a:latin typeface="Calibri" pitchFamily="-106" charset="0"/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  <a:latin typeface="Calibri" pitchFamily="-106" charset="0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>
            <a:off x="2560638" y="3581400"/>
            <a:ext cx="2565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2560638" y="3962400"/>
            <a:ext cx="2565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Vinod </a:t>
            </a:r>
            <a:r>
              <a:rPr lang="en-US" dirty="0" err="1"/>
              <a:t>Ganapathy</a:t>
            </a:r>
            <a:r>
              <a:rPr lang="en-US" dirty="0"/>
              <a:t> - Policies and Mechanisms for OS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86215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1176338" y="3376613"/>
            <a:ext cx="1447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5083175" y="3352800"/>
            <a:ext cx="1447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/>
              <a:t>Example 2: Windows Fu rootkit</a:t>
            </a:r>
            <a:endParaRPr lang="en-US" dirty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20788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1220788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1220788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1220788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447800" y="3352800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cs typeface="Arial" charset="0"/>
              </a:rPr>
              <a:t>run_list</a:t>
            </a:r>
            <a:endParaRPr lang="en-US" sz="1400" b="1" dirty="0">
              <a:cs typeface="Arial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371600" y="38100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3171825" y="2825750"/>
            <a:ext cx="1339850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3171825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3171825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3171825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3429000" y="3363913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dirty="0" err="1">
                <a:cs typeface="Arial" charset="0"/>
              </a:rPr>
              <a:t>run_list</a:t>
            </a:r>
            <a:endParaRPr lang="en-US" sz="1400" dirty="0">
              <a:cs typeface="Arial" charset="0"/>
            </a:endParaRP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3352800" y="377666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15" name="Rectangle 20"/>
          <p:cNvSpPr>
            <a:spLocks noChangeArrowheads="1"/>
          </p:cNvSpPr>
          <p:nvPr/>
        </p:nvSpPr>
        <p:spPr bwMode="auto">
          <a:xfrm>
            <a:off x="5124450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Line 21"/>
          <p:cNvSpPr>
            <a:spLocks noChangeShapeType="1"/>
          </p:cNvSpPr>
          <p:nvPr/>
        </p:nvSpPr>
        <p:spPr bwMode="auto">
          <a:xfrm>
            <a:off x="5124450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7" name="Line 22"/>
          <p:cNvSpPr>
            <a:spLocks noChangeShapeType="1"/>
          </p:cNvSpPr>
          <p:nvPr/>
        </p:nvSpPr>
        <p:spPr bwMode="auto">
          <a:xfrm>
            <a:off x="5124450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8" name="Line 23"/>
          <p:cNvSpPr>
            <a:spLocks noChangeShapeType="1"/>
          </p:cNvSpPr>
          <p:nvPr/>
        </p:nvSpPr>
        <p:spPr bwMode="auto">
          <a:xfrm>
            <a:off x="5124450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9" name="Text Box 24"/>
          <p:cNvSpPr txBox="1">
            <a:spLocks noChangeArrowheads="1"/>
          </p:cNvSpPr>
          <p:nvPr/>
        </p:nvSpPr>
        <p:spPr bwMode="auto">
          <a:xfrm>
            <a:off x="5410200" y="3352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cs typeface="Arial" charset="0"/>
              </a:rPr>
              <a:t>run_list</a:t>
            </a:r>
            <a:endParaRPr lang="en-US" sz="1400" b="1" dirty="0">
              <a:cs typeface="Arial" charset="0"/>
            </a:endParaRPr>
          </a:p>
        </p:txBody>
      </p:sp>
      <p:sp>
        <p:nvSpPr>
          <p:cNvPr id="25620" name="Text Box 25"/>
          <p:cNvSpPr txBox="1">
            <a:spLocks noChangeArrowheads="1"/>
          </p:cNvSpPr>
          <p:nvPr/>
        </p:nvSpPr>
        <p:spPr bwMode="auto">
          <a:xfrm>
            <a:off x="5334000" y="38100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21" name="Rectangle 27"/>
          <p:cNvSpPr>
            <a:spLocks noChangeArrowheads="1"/>
          </p:cNvSpPr>
          <p:nvPr/>
        </p:nvSpPr>
        <p:spPr bwMode="auto">
          <a:xfrm>
            <a:off x="6961188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961188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>
            <a:off x="6961188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6961188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5" name="Text Box 31"/>
          <p:cNvSpPr txBox="1">
            <a:spLocks noChangeArrowheads="1"/>
          </p:cNvSpPr>
          <p:nvPr/>
        </p:nvSpPr>
        <p:spPr bwMode="auto">
          <a:xfrm>
            <a:off x="7224713" y="3351213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run_list</a:t>
            </a:r>
          </a:p>
        </p:txBody>
      </p:sp>
      <p:sp>
        <p:nvSpPr>
          <p:cNvPr id="25626" name="Text Box 32"/>
          <p:cNvSpPr txBox="1">
            <a:spLocks noChangeArrowheads="1"/>
          </p:cNvSpPr>
          <p:nvPr/>
        </p:nvSpPr>
        <p:spPr bwMode="auto">
          <a:xfrm>
            <a:off x="7162800" y="380841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2578100" y="3556000"/>
            <a:ext cx="5730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4511675" y="3556000"/>
            <a:ext cx="614363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9" name="Line 36"/>
          <p:cNvSpPr>
            <a:spLocks noChangeShapeType="1"/>
          </p:cNvSpPr>
          <p:nvPr/>
        </p:nvSpPr>
        <p:spPr bwMode="auto">
          <a:xfrm>
            <a:off x="762000" y="3544888"/>
            <a:ext cx="4587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0" name="Line 37"/>
          <p:cNvSpPr>
            <a:spLocks noChangeShapeType="1"/>
          </p:cNvSpPr>
          <p:nvPr/>
        </p:nvSpPr>
        <p:spPr bwMode="auto">
          <a:xfrm flipV="1">
            <a:off x="762000" y="2398713"/>
            <a:ext cx="0" cy="1146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1" name="Line 38"/>
          <p:cNvSpPr>
            <a:spLocks noChangeShapeType="1"/>
          </p:cNvSpPr>
          <p:nvPr/>
        </p:nvSpPr>
        <p:spPr bwMode="auto">
          <a:xfrm>
            <a:off x="762000" y="2398713"/>
            <a:ext cx="7924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2" name="Line 39"/>
          <p:cNvSpPr>
            <a:spLocks noChangeShapeType="1"/>
          </p:cNvSpPr>
          <p:nvPr/>
        </p:nvSpPr>
        <p:spPr bwMode="auto">
          <a:xfrm flipV="1">
            <a:off x="8686800" y="2398713"/>
            <a:ext cx="0" cy="1146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3" name="Line 40"/>
          <p:cNvSpPr>
            <a:spLocks noChangeShapeType="1"/>
          </p:cNvSpPr>
          <p:nvPr/>
        </p:nvSpPr>
        <p:spPr bwMode="auto">
          <a:xfrm>
            <a:off x="8305800" y="3544888"/>
            <a:ext cx="381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4" name="Line 43"/>
          <p:cNvSpPr>
            <a:spLocks noChangeShapeType="1"/>
          </p:cNvSpPr>
          <p:nvPr/>
        </p:nvSpPr>
        <p:spPr bwMode="auto">
          <a:xfrm>
            <a:off x="6481763" y="3962400"/>
            <a:ext cx="4794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5" name="Line 44"/>
          <p:cNvSpPr>
            <a:spLocks noChangeShapeType="1"/>
          </p:cNvSpPr>
          <p:nvPr/>
        </p:nvSpPr>
        <p:spPr bwMode="auto">
          <a:xfrm>
            <a:off x="762000" y="5213350"/>
            <a:ext cx="792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6" name="Line 45"/>
          <p:cNvSpPr>
            <a:spLocks noChangeShapeType="1"/>
          </p:cNvSpPr>
          <p:nvPr/>
        </p:nvSpPr>
        <p:spPr bwMode="auto">
          <a:xfrm flipV="1">
            <a:off x="8686800" y="3962400"/>
            <a:ext cx="0" cy="1250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7" name="Line 46"/>
          <p:cNvSpPr>
            <a:spLocks noChangeShapeType="1"/>
          </p:cNvSpPr>
          <p:nvPr/>
        </p:nvSpPr>
        <p:spPr bwMode="auto">
          <a:xfrm flipV="1">
            <a:off x="762000" y="3962400"/>
            <a:ext cx="0" cy="1250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>
            <a:off x="762000" y="3962400"/>
            <a:ext cx="4587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9" name="Line 48"/>
          <p:cNvSpPr>
            <a:spLocks noChangeShapeType="1"/>
          </p:cNvSpPr>
          <p:nvPr/>
        </p:nvSpPr>
        <p:spPr bwMode="auto">
          <a:xfrm>
            <a:off x="8308975" y="3962400"/>
            <a:ext cx="3778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85" name="Line 49"/>
          <p:cNvSpPr>
            <a:spLocks noChangeShapeType="1"/>
          </p:cNvSpPr>
          <p:nvPr/>
        </p:nvSpPr>
        <p:spPr bwMode="auto">
          <a:xfrm flipH="1">
            <a:off x="2819400" y="3962400"/>
            <a:ext cx="9525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86" name="Line 50"/>
          <p:cNvSpPr>
            <a:spLocks noChangeShapeType="1"/>
          </p:cNvSpPr>
          <p:nvPr/>
        </p:nvSpPr>
        <p:spPr bwMode="auto">
          <a:xfrm>
            <a:off x="2828925" y="5029200"/>
            <a:ext cx="19716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87" name="Line 51"/>
          <p:cNvSpPr>
            <a:spLocks noChangeShapeType="1"/>
          </p:cNvSpPr>
          <p:nvPr/>
        </p:nvSpPr>
        <p:spPr bwMode="auto">
          <a:xfrm>
            <a:off x="4781550" y="3962400"/>
            <a:ext cx="1905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43" name="Text Box 52"/>
          <p:cNvSpPr txBox="1">
            <a:spLocks noChangeArrowheads="1"/>
          </p:cNvSpPr>
          <p:nvPr/>
        </p:nvSpPr>
        <p:spPr bwMode="auto">
          <a:xfrm>
            <a:off x="762000" y="5370513"/>
            <a:ext cx="4612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all-tasks:</a:t>
            </a:r>
            <a:r>
              <a:rPr lang="en-US" sz="2000" dirty="0">
                <a:cs typeface="Arial" charset="0"/>
              </a:rPr>
              <a:t> Used for process accounting</a:t>
            </a:r>
          </a:p>
        </p:txBody>
      </p:sp>
      <p:sp>
        <p:nvSpPr>
          <p:cNvPr id="25644" name="Text Box 53"/>
          <p:cNvSpPr txBox="1">
            <a:spLocks noChangeArrowheads="1"/>
          </p:cNvSpPr>
          <p:nvPr/>
        </p:nvSpPr>
        <p:spPr bwMode="auto">
          <a:xfrm>
            <a:off x="762000" y="1952625"/>
            <a:ext cx="7786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run-list: </a:t>
            </a:r>
            <a:r>
              <a:rPr lang="en-US" sz="2000" dirty="0">
                <a:cs typeface="Arial" charset="0"/>
              </a:rPr>
              <a:t>Used by the scheduler to select processes for execution</a:t>
            </a:r>
          </a:p>
        </p:txBody>
      </p:sp>
      <p:sp>
        <p:nvSpPr>
          <p:cNvPr id="29743" name="Text Box 54"/>
          <p:cNvSpPr txBox="1">
            <a:spLocks noChangeArrowheads="1"/>
          </p:cNvSpPr>
          <p:nvPr/>
        </p:nvSpPr>
        <p:spPr bwMode="auto">
          <a:xfrm>
            <a:off x="3017838" y="2449513"/>
            <a:ext cx="1706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Hidden process</a:t>
            </a:r>
          </a:p>
        </p:txBody>
      </p:sp>
      <p:sp>
        <p:nvSpPr>
          <p:cNvPr id="25646" name="Line 56"/>
          <p:cNvSpPr>
            <a:spLocks noChangeShapeType="1"/>
          </p:cNvSpPr>
          <p:nvPr/>
        </p:nvSpPr>
        <p:spPr bwMode="auto">
          <a:xfrm>
            <a:off x="6464300" y="3505200"/>
            <a:ext cx="4968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94" name="Line 58"/>
          <p:cNvSpPr>
            <a:spLocks noChangeShapeType="1"/>
          </p:cNvSpPr>
          <p:nvPr/>
        </p:nvSpPr>
        <p:spPr bwMode="auto">
          <a:xfrm>
            <a:off x="2560638" y="3962400"/>
            <a:ext cx="2698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47" name="Line 59"/>
          <p:cNvSpPr>
            <a:spLocks noChangeShapeType="1"/>
          </p:cNvSpPr>
          <p:nvPr/>
        </p:nvSpPr>
        <p:spPr bwMode="auto">
          <a:xfrm>
            <a:off x="4778375" y="3962400"/>
            <a:ext cx="3460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50" name="Text Box 61"/>
          <p:cNvSpPr txBox="1">
            <a:spLocks noChangeArrowheads="1"/>
          </p:cNvSpPr>
          <p:nvPr/>
        </p:nvSpPr>
        <p:spPr bwMode="auto">
          <a:xfrm>
            <a:off x="1338263" y="2438400"/>
            <a:ext cx="1176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A</a:t>
            </a:r>
          </a:p>
        </p:txBody>
      </p:sp>
      <p:sp>
        <p:nvSpPr>
          <p:cNvPr id="25651" name="Text Box 62"/>
          <p:cNvSpPr txBox="1">
            <a:spLocks noChangeArrowheads="1"/>
          </p:cNvSpPr>
          <p:nvPr/>
        </p:nvSpPr>
        <p:spPr bwMode="auto">
          <a:xfrm>
            <a:off x="5181600" y="2438400"/>
            <a:ext cx="1176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B</a:t>
            </a:r>
          </a:p>
        </p:txBody>
      </p:sp>
      <p:sp>
        <p:nvSpPr>
          <p:cNvPr id="25652" name="Text Box 63"/>
          <p:cNvSpPr txBox="1">
            <a:spLocks noChangeArrowheads="1"/>
          </p:cNvSpPr>
          <p:nvPr/>
        </p:nvSpPr>
        <p:spPr bwMode="auto">
          <a:xfrm>
            <a:off x="7053263" y="2438400"/>
            <a:ext cx="1176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C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2B8F3642-09C6-44E1-9A02-4212CDAB0669}" type="slidenum">
              <a:rPr lang="en-US" sz="1200">
                <a:solidFill>
                  <a:srgbClr val="898989"/>
                </a:solidFill>
                <a:latin typeface="Calibri" pitchFamily="-106" charset="0"/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  <a:latin typeface="Calibri" pitchFamily="-106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12000"/>
            <a:ext cx="50307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Vinod </a:t>
            </a:r>
            <a:r>
              <a:rPr lang="en-US" dirty="0" err="1"/>
              <a:t>Ganapathy</a:t>
            </a:r>
            <a:r>
              <a:rPr lang="en-US" dirty="0"/>
              <a:t> - Policies and Mechanisms for OS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02589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1176338" y="3376613"/>
            <a:ext cx="1447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5083175" y="3352800"/>
            <a:ext cx="14478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/>
              <a:t>Example 2: Windows Fu rootkit</a:t>
            </a:r>
            <a:endParaRPr lang="en-US" dirty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20788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1220788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1220788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1220788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447800" y="3352800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cs typeface="Arial" charset="0"/>
              </a:rPr>
              <a:t>run_list</a:t>
            </a:r>
            <a:endParaRPr lang="en-US" sz="1400" b="1" dirty="0">
              <a:cs typeface="Arial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371600" y="38100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3171825" y="2825750"/>
            <a:ext cx="1339850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3171825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3171825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3171825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3429000" y="3363913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dirty="0" err="1">
                <a:cs typeface="Arial" charset="0"/>
              </a:rPr>
              <a:t>run_list</a:t>
            </a:r>
            <a:endParaRPr lang="en-US" sz="1400" dirty="0">
              <a:cs typeface="Arial" charset="0"/>
            </a:endParaRP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3352800" y="377666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15" name="Rectangle 20"/>
          <p:cNvSpPr>
            <a:spLocks noChangeArrowheads="1"/>
          </p:cNvSpPr>
          <p:nvPr/>
        </p:nvSpPr>
        <p:spPr bwMode="auto">
          <a:xfrm>
            <a:off x="5124450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Line 21"/>
          <p:cNvSpPr>
            <a:spLocks noChangeShapeType="1"/>
          </p:cNvSpPr>
          <p:nvPr/>
        </p:nvSpPr>
        <p:spPr bwMode="auto">
          <a:xfrm>
            <a:off x="5124450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7" name="Line 22"/>
          <p:cNvSpPr>
            <a:spLocks noChangeShapeType="1"/>
          </p:cNvSpPr>
          <p:nvPr/>
        </p:nvSpPr>
        <p:spPr bwMode="auto">
          <a:xfrm>
            <a:off x="5124450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8" name="Line 23"/>
          <p:cNvSpPr>
            <a:spLocks noChangeShapeType="1"/>
          </p:cNvSpPr>
          <p:nvPr/>
        </p:nvSpPr>
        <p:spPr bwMode="auto">
          <a:xfrm>
            <a:off x="5124450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9" name="Text Box 24"/>
          <p:cNvSpPr txBox="1">
            <a:spLocks noChangeArrowheads="1"/>
          </p:cNvSpPr>
          <p:nvPr/>
        </p:nvSpPr>
        <p:spPr bwMode="auto">
          <a:xfrm>
            <a:off x="5410200" y="3352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 b="1" dirty="0" err="1">
                <a:cs typeface="Arial" charset="0"/>
              </a:rPr>
              <a:t>run_list</a:t>
            </a:r>
            <a:endParaRPr lang="en-US" sz="1400" b="1" dirty="0">
              <a:cs typeface="Arial" charset="0"/>
            </a:endParaRPr>
          </a:p>
        </p:txBody>
      </p:sp>
      <p:sp>
        <p:nvSpPr>
          <p:cNvPr id="25620" name="Text Box 25"/>
          <p:cNvSpPr txBox="1">
            <a:spLocks noChangeArrowheads="1"/>
          </p:cNvSpPr>
          <p:nvPr/>
        </p:nvSpPr>
        <p:spPr bwMode="auto">
          <a:xfrm>
            <a:off x="5334000" y="38100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5621" name="Rectangle 27"/>
          <p:cNvSpPr>
            <a:spLocks noChangeArrowheads="1"/>
          </p:cNvSpPr>
          <p:nvPr/>
        </p:nvSpPr>
        <p:spPr bwMode="auto">
          <a:xfrm>
            <a:off x="6961188" y="2814638"/>
            <a:ext cx="133985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961188" y="33353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>
            <a:off x="6961188" y="37528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6961188" y="4170363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5" name="Text Box 31"/>
          <p:cNvSpPr txBox="1">
            <a:spLocks noChangeArrowheads="1"/>
          </p:cNvSpPr>
          <p:nvPr/>
        </p:nvSpPr>
        <p:spPr bwMode="auto">
          <a:xfrm>
            <a:off x="7224713" y="3351213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run_list</a:t>
            </a:r>
          </a:p>
        </p:txBody>
      </p:sp>
      <p:sp>
        <p:nvSpPr>
          <p:cNvPr id="25626" name="Text Box 32"/>
          <p:cNvSpPr txBox="1">
            <a:spLocks noChangeArrowheads="1"/>
          </p:cNvSpPr>
          <p:nvPr/>
        </p:nvSpPr>
        <p:spPr bwMode="auto">
          <a:xfrm>
            <a:off x="7162800" y="380841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next_task</a:t>
            </a:r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2578100" y="3556000"/>
            <a:ext cx="5730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4511675" y="3556000"/>
            <a:ext cx="614363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9" name="Line 36"/>
          <p:cNvSpPr>
            <a:spLocks noChangeShapeType="1"/>
          </p:cNvSpPr>
          <p:nvPr/>
        </p:nvSpPr>
        <p:spPr bwMode="auto">
          <a:xfrm>
            <a:off x="762000" y="3544888"/>
            <a:ext cx="4587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0" name="Line 37"/>
          <p:cNvSpPr>
            <a:spLocks noChangeShapeType="1"/>
          </p:cNvSpPr>
          <p:nvPr/>
        </p:nvSpPr>
        <p:spPr bwMode="auto">
          <a:xfrm flipV="1">
            <a:off x="762000" y="2398713"/>
            <a:ext cx="0" cy="1146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1" name="Line 38"/>
          <p:cNvSpPr>
            <a:spLocks noChangeShapeType="1"/>
          </p:cNvSpPr>
          <p:nvPr/>
        </p:nvSpPr>
        <p:spPr bwMode="auto">
          <a:xfrm>
            <a:off x="762000" y="2398713"/>
            <a:ext cx="7924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2" name="Line 39"/>
          <p:cNvSpPr>
            <a:spLocks noChangeShapeType="1"/>
          </p:cNvSpPr>
          <p:nvPr/>
        </p:nvSpPr>
        <p:spPr bwMode="auto">
          <a:xfrm flipV="1">
            <a:off x="8686800" y="2398713"/>
            <a:ext cx="0" cy="11461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3" name="Line 40"/>
          <p:cNvSpPr>
            <a:spLocks noChangeShapeType="1"/>
          </p:cNvSpPr>
          <p:nvPr/>
        </p:nvSpPr>
        <p:spPr bwMode="auto">
          <a:xfrm>
            <a:off x="8305800" y="3544888"/>
            <a:ext cx="381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4" name="Line 43"/>
          <p:cNvSpPr>
            <a:spLocks noChangeShapeType="1"/>
          </p:cNvSpPr>
          <p:nvPr/>
        </p:nvSpPr>
        <p:spPr bwMode="auto">
          <a:xfrm>
            <a:off x="6481763" y="3962400"/>
            <a:ext cx="4794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5" name="Line 44"/>
          <p:cNvSpPr>
            <a:spLocks noChangeShapeType="1"/>
          </p:cNvSpPr>
          <p:nvPr/>
        </p:nvSpPr>
        <p:spPr bwMode="auto">
          <a:xfrm>
            <a:off x="762000" y="5213350"/>
            <a:ext cx="792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6" name="Line 45"/>
          <p:cNvSpPr>
            <a:spLocks noChangeShapeType="1"/>
          </p:cNvSpPr>
          <p:nvPr/>
        </p:nvSpPr>
        <p:spPr bwMode="auto">
          <a:xfrm flipV="1">
            <a:off x="8686800" y="3962400"/>
            <a:ext cx="0" cy="1250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7" name="Line 46"/>
          <p:cNvSpPr>
            <a:spLocks noChangeShapeType="1"/>
          </p:cNvSpPr>
          <p:nvPr/>
        </p:nvSpPr>
        <p:spPr bwMode="auto">
          <a:xfrm flipV="1">
            <a:off x="762000" y="3962400"/>
            <a:ext cx="0" cy="1250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>
            <a:off x="762000" y="3962400"/>
            <a:ext cx="4587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9" name="Line 48"/>
          <p:cNvSpPr>
            <a:spLocks noChangeShapeType="1"/>
          </p:cNvSpPr>
          <p:nvPr/>
        </p:nvSpPr>
        <p:spPr bwMode="auto">
          <a:xfrm>
            <a:off x="8308975" y="3962400"/>
            <a:ext cx="3778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85" name="Line 49"/>
          <p:cNvSpPr>
            <a:spLocks noChangeShapeType="1"/>
          </p:cNvSpPr>
          <p:nvPr/>
        </p:nvSpPr>
        <p:spPr bwMode="auto">
          <a:xfrm flipH="1">
            <a:off x="2819400" y="3962400"/>
            <a:ext cx="9525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86" name="Line 50"/>
          <p:cNvSpPr>
            <a:spLocks noChangeShapeType="1"/>
          </p:cNvSpPr>
          <p:nvPr/>
        </p:nvSpPr>
        <p:spPr bwMode="auto">
          <a:xfrm>
            <a:off x="2828925" y="5029200"/>
            <a:ext cx="19716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87" name="Line 51"/>
          <p:cNvSpPr>
            <a:spLocks noChangeShapeType="1"/>
          </p:cNvSpPr>
          <p:nvPr/>
        </p:nvSpPr>
        <p:spPr bwMode="auto">
          <a:xfrm>
            <a:off x="4781550" y="3962400"/>
            <a:ext cx="1905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43" name="Text Box 52"/>
          <p:cNvSpPr txBox="1">
            <a:spLocks noChangeArrowheads="1"/>
          </p:cNvSpPr>
          <p:nvPr/>
        </p:nvSpPr>
        <p:spPr bwMode="auto">
          <a:xfrm>
            <a:off x="762000" y="5370513"/>
            <a:ext cx="4612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all-tasks:</a:t>
            </a:r>
            <a:r>
              <a:rPr lang="en-US" sz="2000" dirty="0">
                <a:cs typeface="Arial" charset="0"/>
              </a:rPr>
              <a:t> Used for process accounting</a:t>
            </a:r>
          </a:p>
        </p:txBody>
      </p:sp>
      <p:sp>
        <p:nvSpPr>
          <p:cNvPr id="25644" name="Text Box 53"/>
          <p:cNvSpPr txBox="1">
            <a:spLocks noChangeArrowheads="1"/>
          </p:cNvSpPr>
          <p:nvPr/>
        </p:nvSpPr>
        <p:spPr bwMode="auto">
          <a:xfrm>
            <a:off x="762000" y="1952625"/>
            <a:ext cx="7786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run-list: </a:t>
            </a:r>
            <a:r>
              <a:rPr lang="en-US" sz="2000" dirty="0">
                <a:cs typeface="Arial" charset="0"/>
              </a:rPr>
              <a:t>Used by the scheduler to select processes for execution</a:t>
            </a:r>
          </a:p>
        </p:txBody>
      </p:sp>
      <p:sp>
        <p:nvSpPr>
          <p:cNvPr id="29743" name="Text Box 54"/>
          <p:cNvSpPr txBox="1">
            <a:spLocks noChangeArrowheads="1"/>
          </p:cNvSpPr>
          <p:nvPr/>
        </p:nvSpPr>
        <p:spPr bwMode="auto">
          <a:xfrm>
            <a:off x="3017838" y="2449513"/>
            <a:ext cx="1706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Hidden process</a:t>
            </a:r>
          </a:p>
        </p:txBody>
      </p:sp>
      <p:sp>
        <p:nvSpPr>
          <p:cNvPr id="25646" name="Line 56"/>
          <p:cNvSpPr>
            <a:spLocks noChangeShapeType="1"/>
          </p:cNvSpPr>
          <p:nvPr/>
        </p:nvSpPr>
        <p:spPr bwMode="auto">
          <a:xfrm>
            <a:off x="6464300" y="3505200"/>
            <a:ext cx="4968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94" name="Line 58"/>
          <p:cNvSpPr>
            <a:spLocks noChangeShapeType="1"/>
          </p:cNvSpPr>
          <p:nvPr/>
        </p:nvSpPr>
        <p:spPr bwMode="auto">
          <a:xfrm>
            <a:off x="2560638" y="3962400"/>
            <a:ext cx="2698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47" name="Line 59"/>
          <p:cNvSpPr>
            <a:spLocks noChangeShapeType="1"/>
          </p:cNvSpPr>
          <p:nvPr/>
        </p:nvSpPr>
        <p:spPr bwMode="auto">
          <a:xfrm>
            <a:off x="4778375" y="3962400"/>
            <a:ext cx="3460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50" name="Text Box 61"/>
          <p:cNvSpPr txBox="1">
            <a:spLocks noChangeArrowheads="1"/>
          </p:cNvSpPr>
          <p:nvPr/>
        </p:nvSpPr>
        <p:spPr bwMode="auto">
          <a:xfrm>
            <a:off x="1338263" y="2438400"/>
            <a:ext cx="1176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A</a:t>
            </a:r>
          </a:p>
        </p:txBody>
      </p:sp>
      <p:sp>
        <p:nvSpPr>
          <p:cNvPr id="25651" name="Text Box 62"/>
          <p:cNvSpPr txBox="1">
            <a:spLocks noChangeArrowheads="1"/>
          </p:cNvSpPr>
          <p:nvPr/>
        </p:nvSpPr>
        <p:spPr bwMode="auto">
          <a:xfrm>
            <a:off x="5181600" y="2438400"/>
            <a:ext cx="1176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B</a:t>
            </a:r>
          </a:p>
        </p:txBody>
      </p:sp>
      <p:sp>
        <p:nvSpPr>
          <p:cNvPr id="25652" name="Text Box 63"/>
          <p:cNvSpPr txBox="1">
            <a:spLocks noChangeArrowheads="1"/>
          </p:cNvSpPr>
          <p:nvPr/>
        </p:nvSpPr>
        <p:spPr bwMode="auto">
          <a:xfrm>
            <a:off x="7053263" y="2438400"/>
            <a:ext cx="1176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Process C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fld id="{2B8F3642-09C6-44E1-9A02-4212CDAB0669}" type="slidenum">
              <a:rPr lang="en-US" sz="1200">
                <a:solidFill>
                  <a:srgbClr val="898989"/>
                </a:solidFill>
                <a:latin typeface="Calibri" pitchFamily="-106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latin typeface="Calibri" pitchFamily="-106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12000"/>
            <a:ext cx="50307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Vinod </a:t>
            </a:r>
            <a:r>
              <a:rPr lang="en-US" dirty="0" err="1"/>
              <a:t>Ganapathy</a:t>
            </a:r>
            <a:r>
              <a:rPr lang="en-US" dirty="0"/>
              <a:t> - Policies and Mechanisms for OS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>
                <a:spLocks noChangeArrowheads="1"/>
              </p:cNvSpPr>
              <p:nvPr/>
            </p:nvSpPr>
            <p:spPr bwMode="auto">
              <a:xfrm>
                <a:off x="2012999" y="1072515"/>
                <a:ext cx="4893967" cy="5386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900" b="1" dirty="0">
                    <a:latin typeface="Arial" pitchFamily="-106" charset="0"/>
                    <a:cs typeface="ＭＳ Ｐゴシック" pitchFamily="-106" charset="-128"/>
                  </a:rPr>
                  <a:t>Violated</a:t>
                </a:r>
                <a:r>
                  <a:rPr lang="en-US" sz="2900" dirty="0">
                    <a:latin typeface="Arial" pitchFamily="-106" charset="0"/>
                    <a:cs typeface="ＭＳ Ｐゴシック" pitchFamily="-106" charset="-128"/>
                  </a:rPr>
                  <a:t>: run-list </a:t>
                </a:r>
                <a14:m>
                  <m:oMath xmlns:m="http://schemas.openxmlformats.org/officeDocument/2006/math">
                    <m:r>
                      <a:rPr lang="en-IN" sz="2900" b="0" i="1" smtClean="0">
                        <a:latin typeface="Cambria Math" panose="02040503050406030204" pitchFamily="18" charset="0"/>
                        <a:cs typeface="ＭＳ Ｐゴシック" pitchFamily="-106" charset="-128"/>
                      </a:rPr>
                      <m:t>⊆</m:t>
                    </m:r>
                  </m:oMath>
                </a14:m>
                <a:r>
                  <a:rPr lang="en-US" sz="2900" dirty="0">
                    <a:latin typeface="Arial" pitchFamily="-106" charset="0"/>
                    <a:cs typeface="ＭＳ Ｐゴシック" pitchFamily="-106" charset="-128"/>
                  </a:rPr>
                  <a:t> all-tasks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2999" y="1072515"/>
                <a:ext cx="4893967" cy="538609"/>
              </a:xfrm>
              <a:prstGeom prst="rect">
                <a:avLst/>
              </a:prstGeom>
              <a:blipFill rotWithShape="0">
                <a:blip r:embed="rId5"/>
                <a:stretch>
                  <a:fillRect l="-996" t="-11364" r="-1121" b="-3295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77596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OS on same H/W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848600" cy="4648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32384" y="5080633"/>
            <a:ext cx="7497216" cy="1177292"/>
            <a:chOff x="732384" y="5080633"/>
            <a:chExt cx="7497216" cy="1177292"/>
          </a:xfrm>
        </p:grpSpPr>
        <p:pic>
          <p:nvPicPr>
            <p:cNvPr id="5" name="Picture 4" descr="cpu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7092">
              <a:off x="732384" y="5080633"/>
              <a:ext cx="1209675" cy="1104900"/>
            </a:xfrm>
            <a:prstGeom prst="rect">
              <a:avLst/>
            </a:prstGeom>
          </p:spPr>
        </p:pic>
        <p:pic>
          <p:nvPicPr>
            <p:cNvPr id="6" name="Picture 5" descr="memory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5105400"/>
              <a:ext cx="1104900" cy="1104900"/>
            </a:xfrm>
            <a:prstGeom prst="rect">
              <a:avLst/>
            </a:prstGeom>
          </p:spPr>
        </p:pic>
        <p:pic>
          <p:nvPicPr>
            <p:cNvPr id="7" name="Picture 6" descr="hard_disk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5105400"/>
              <a:ext cx="1219200" cy="1076325"/>
            </a:xfrm>
            <a:prstGeom prst="rect">
              <a:avLst/>
            </a:prstGeom>
          </p:spPr>
        </p:pic>
        <p:pic>
          <p:nvPicPr>
            <p:cNvPr id="8" name="Picture 7" descr="nic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5105400"/>
              <a:ext cx="1152525" cy="1152525"/>
            </a:xfrm>
            <a:prstGeom prst="rect">
              <a:avLst/>
            </a:prstGeom>
          </p:spPr>
        </p:pic>
        <p:pic>
          <p:nvPicPr>
            <p:cNvPr id="9" name="Picture 8" descr="serialport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5257800"/>
              <a:ext cx="1266825" cy="647700"/>
            </a:xfrm>
            <a:prstGeom prst="rect">
              <a:avLst/>
            </a:prstGeom>
          </p:spPr>
        </p:pic>
        <p:pic>
          <p:nvPicPr>
            <p:cNvPr id="10" name="Picture 9" descr="usbport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5181600"/>
              <a:ext cx="1143000" cy="96202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33400" y="4343400"/>
            <a:ext cx="78486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Virtual Machine Monitor (VMM)/Hypervisor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724400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876800" y="1600200"/>
            <a:ext cx="3200400" cy="2777492"/>
            <a:chOff x="4876800" y="1600200"/>
            <a:chExt cx="3200400" cy="2777492"/>
          </a:xfrm>
        </p:grpSpPr>
        <p:grpSp>
          <p:nvGrpSpPr>
            <p:cNvPr id="51" name="Group 50"/>
            <p:cNvGrpSpPr/>
            <p:nvPr/>
          </p:nvGrpSpPr>
          <p:grpSpPr>
            <a:xfrm>
              <a:off x="4876800" y="1600200"/>
              <a:ext cx="3200400" cy="2743200"/>
              <a:chOff x="685800" y="1600200"/>
              <a:chExt cx="3200400" cy="2743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800" y="1600200"/>
                <a:ext cx="3200400" cy="2743200"/>
              </a:xfrm>
              <a:prstGeom prst="rect">
                <a:avLst/>
              </a:prstGeom>
              <a:solidFill>
                <a:schemeClr val="bg2">
                  <a:lumMod val="50000"/>
                  <a:alpha val="4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47800" y="3352800"/>
                <a:ext cx="1783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Hardware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85800" y="2971800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Windows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38200" y="1828800"/>
                <a:ext cx="990600" cy="1143000"/>
              </a:xfrm>
              <a:prstGeom prst="rect">
                <a:avLst/>
              </a:prstGeom>
              <a:solidFill>
                <a:srgbClr val="FFFF00">
                  <a:alpha val="4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14600" y="1828800"/>
                <a:ext cx="990600" cy="1143000"/>
              </a:xfrm>
              <a:prstGeom prst="rect">
                <a:avLst/>
              </a:prstGeom>
              <a:solidFill>
                <a:schemeClr val="accent2">
                  <a:lumMod val="75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76800" y="3657600"/>
              <a:ext cx="3200400" cy="720092"/>
              <a:chOff x="732384" y="5080633"/>
              <a:chExt cx="7497216" cy="1177292"/>
            </a:xfrm>
          </p:grpSpPr>
          <p:pic>
            <p:nvPicPr>
              <p:cNvPr id="58" name="Picture 57" descr="cpu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87092">
                <a:off x="732384" y="5080633"/>
                <a:ext cx="1209675" cy="1104900"/>
              </a:xfrm>
              <a:prstGeom prst="rect">
                <a:avLst/>
              </a:prstGeom>
            </p:spPr>
          </p:pic>
          <p:pic>
            <p:nvPicPr>
              <p:cNvPr id="59" name="Picture 58" descr="memory.jpe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51054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60" name="Picture 59" descr="hard_disk.jpe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24200" y="5105400"/>
                <a:ext cx="1219200" cy="1076325"/>
              </a:xfrm>
              <a:prstGeom prst="rect">
                <a:avLst/>
              </a:prstGeom>
            </p:spPr>
          </p:pic>
          <p:pic>
            <p:nvPicPr>
              <p:cNvPr id="61" name="Picture 60" descr="nic.jpe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19600" y="5105400"/>
                <a:ext cx="1152525" cy="1152525"/>
              </a:xfrm>
              <a:prstGeom prst="rect">
                <a:avLst/>
              </a:prstGeom>
            </p:spPr>
          </p:pic>
          <p:pic>
            <p:nvPicPr>
              <p:cNvPr id="62" name="Picture 61" descr="serialport.jpe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38800" y="5257800"/>
                <a:ext cx="1266825" cy="647700"/>
              </a:xfrm>
              <a:prstGeom prst="rect">
                <a:avLst/>
              </a:prstGeom>
            </p:spPr>
          </p:pic>
          <p:pic>
            <p:nvPicPr>
              <p:cNvPr id="63" name="Picture 62" descr="usbport.jpe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86600" y="5181600"/>
                <a:ext cx="1143000" cy="962025"/>
              </a:xfrm>
              <a:prstGeom prst="rect">
                <a:avLst/>
              </a:prstGeom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838200" y="1600200"/>
            <a:ext cx="3200400" cy="2777492"/>
            <a:chOff x="4876800" y="1600200"/>
            <a:chExt cx="3200400" cy="2777492"/>
          </a:xfrm>
        </p:grpSpPr>
        <p:grpSp>
          <p:nvGrpSpPr>
            <p:cNvPr id="67" name="Group 50"/>
            <p:cNvGrpSpPr/>
            <p:nvPr/>
          </p:nvGrpSpPr>
          <p:grpSpPr>
            <a:xfrm>
              <a:off x="4876800" y="1600200"/>
              <a:ext cx="3200400" cy="2743200"/>
              <a:chOff x="685800" y="1600200"/>
              <a:chExt cx="3200400" cy="27432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85800" y="1600200"/>
                <a:ext cx="3200400" cy="2743200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447800" y="3352800"/>
                <a:ext cx="1783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Virtual Hardware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85800" y="2971800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Linux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8200" y="1828800"/>
                <a:ext cx="990600" cy="1143000"/>
              </a:xfrm>
              <a:prstGeom prst="rect">
                <a:avLst/>
              </a:prstGeom>
              <a:solidFill>
                <a:schemeClr val="accent6">
                  <a:lumMod val="75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514600" y="1828800"/>
                <a:ext cx="990600" cy="1143000"/>
              </a:xfrm>
              <a:prstGeom prst="rect">
                <a:avLst/>
              </a:prstGeom>
              <a:solidFill>
                <a:schemeClr val="accent2">
                  <a:lumMod val="75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</a:t>
                </a:r>
              </a:p>
            </p:txBody>
          </p:sp>
        </p:grpSp>
        <p:grpSp>
          <p:nvGrpSpPr>
            <p:cNvPr id="68" name="Group 56"/>
            <p:cNvGrpSpPr/>
            <p:nvPr/>
          </p:nvGrpSpPr>
          <p:grpSpPr>
            <a:xfrm>
              <a:off x="4876800" y="3657600"/>
              <a:ext cx="3200398" cy="720092"/>
              <a:chOff x="732384" y="5080633"/>
              <a:chExt cx="7497216" cy="1177292"/>
            </a:xfrm>
          </p:grpSpPr>
          <p:pic>
            <p:nvPicPr>
              <p:cNvPr id="69" name="Picture 68" descr="cpu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87092">
                <a:off x="732384" y="5080633"/>
                <a:ext cx="1209675" cy="1104900"/>
              </a:xfrm>
              <a:prstGeom prst="rect">
                <a:avLst/>
              </a:prstGeom>
            </p:spPr>
          </p:pic>
          <p:pic>
            <p:nvPicPr>
              <p:cNvPr id="70" name="Picture 69" descr="memory.jpe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51054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71" name="Picture 70" descr="hard_disk.jpe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24200" y="5105400"/>
                <a:ext cx="1219200" cy="1076325"/>
              </a:xfrm>
              <a:prstGeom prst="rect">
                <a:avLst/>
              </a:prstGeom>
            </p:spPr>
          </p:pic>
          <p:pic>
            <p:nvPicPr>
              <p:cNvPr id="72" name="Picture 71" descr="nic.jpe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19600" y="5105400"/>
                <a:ext cx="1152525" cy="1152525"/>
              </a:xfrm>
              <a:prstGeom prst="rect">
                <a:avLst/>
              </a:prstGeom>
            </p:spPr>
          </p:pic>
          <p:pic>
            <p:nvPicPr>
              <p:cNvPr id="73" name="Picture 72" descr="serialport.jpe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38800" y="5257800"/>
                <a:ext cx="1266825" cy="647700"/>
              </a:xfrm>
              <a:prstGeom prst="rect">
                <a:avLst/>
              </a:prstGeom>
            </p:spPr>
          </p:pic>
          <p:pic>
            <p:nvPicPr>
              <p:cNvPr id="74" name="Picture 73" descr="usbport.jpe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86600" y="5181600"/>
                <a:ext cx="1143000" cy="962025"/>
              </a:xfrm>
              <a:prstGeom prst="rect">
                <a:avLst/>
              </a:prstGeom>
            </p:spPr>
          </p:pic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95FB0-8AB2-4A99-BBF5-B8ACB246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Sorav Bansal, IIT-Delhi</a:t>
            </a:r>
          </a:p>
        </p:txBody>
      </p:sp>
    </p:spTree>
    <p:extLst>
      <p:ext uri="{BB962C8B-B14F-4D97-AF65-F5344CB8AC3E}">
        <p14:creationId xmlns:p14="http://schemas.microsoft.com/office/powerpoint/2010/main" val="1551940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Offline training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bg1"/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120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reference machine </a:t>
            </a:r>
          </a:p>
          <a:p>
            <a:pPr algn="ctr"/>
            <a:r>
              <a:rPr lang="en-IN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rootkit infected</a:t>
            </a:r>
            <a:endParaRPr lang="en-US" b="1" dirty="0">
              <a:solidFill>
                <a:srgbClr val="006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1196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</p:txBody>
      </p:sp>
      <p:pic>
        <p:nvPicPr>
          <p:cNvPr id="60" name="Picture 59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74" y="4072422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246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2062" y="4495800"/>
            <a:ext cx="18327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pages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701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82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467600" y="48768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73000" y="51094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540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rved Up Arrow 74"/>
          <p:cNvSpPr/>
          <p:nvPr/>
        </p:nvSpPr>
        <p:spPr>
          <a:xfrm>
            <a:off x="3555685" y="5593080"/>
            <a:ext cx="3607115" cy="731520"/>
          </a:xfrm>
          <a:prstGeom prst="curvedUpArrow">
            <a:avLst>
              <a:gd name="adj1" fmla="val 25000"/>
              <a:gd name="adj2" fmla="val 50000"/>
              <a:gd name="adj3" fmla="val 367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4648200"/>
            <a:ext cx="484632" cy="5212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0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Offline training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bg1"/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120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reference machine </a:t>
            </a:r>
          </a:p>
          <a:p>
            <a:pPr algn="ctr"/>
            <a:r>
              <a:rPr lang="en-IN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rootkit infected</a:t>
            </a:r>
            <a:endParaRPr lang="en-US" b="1" dirty="0">
              <a:solidFill>
                <a:srgbClr val="006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1196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</p:txBody>
      </p:sp>
      <p:pic>
        <p:nvPicPr>
          <p:cNvPr id="60" name="Picture 59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74" y="4072422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246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2062" y="4495800"/>
            <a:ext cx="18327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pages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701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82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467600" y="48768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73000" y="51094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540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rved Up Arrow 74"/>
          <p:cNvSpPr/>
          <p:nvPr/>
        </p:nvSpPr>
        <p:spPr>
          <a:xfrm>
            <a:off x="3555685" y="5593080"/>
            <a:ext cx="3607115" cy="731520"/>
          </a:xfrm>
          <a:prstGeom prst="curvedUpArrow">
            <a:avLst>
              <a:gd name="adj1" fmla="val 25000"/>
              <a:gd name="adj2" fmla="val 50000"/>
              <a:gd name="adj3" fmla="val 367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4648200"/>
            <a:ext cx="484632" cy="5212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10800000">
            <a:off x="7198593" y="4090903"/>
            <a:ext cx="484632" cy="4048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3693600"/>
            <a:ext cx="1891015" cy="3692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Down Arrow 50"/>
          <p:cNvSpPr/>
          <p:nvPr/>
        </p:nvSpPr>
        <p:spPr>
          <a:xfrm rot="10800000">
            <a:off x="7211568" y="2381310"/>
            <a:ext cx="484632" cy="1295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rect Access Storage 20"/>
          <p:cNvSpPr/>
          <p:nvPr/>
        </p:nvSpPr>
        <p:spPr>
          <a:xfrm rot="16200000">
            <a:off x="7046401" y="1106999"/>
            <a:ext cx="761999" cy="1748401"/>
          </a:xfrm>
          <a:prstGeom prst="flowChartMagneticDru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53200" y="1905000"/>
            <a:ext cx="178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Invariant DB</a:t>
            </a:r>
          </a:p>
        </p:txBody>
      </p:sp>
    </p:spTree>
    <p:extLst>
      <p:ext uri="{BB962C8B-B14F-4D97-AF65-F5344CB8AC3E}">
        <p14:creationId xmlns:p14="http://schemas.microsoft.com/office/powerpoint/2010/main" val="3267383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Online enforcement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1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 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 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1196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</p:txBody>
      </p:sp>
      <p:pic>
        <p:nvPicPr>
          <p:cNvPr id="60" name="Picture 59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74" y="4072422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246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2062" y="4495800"/>
            <a:ext cx="18327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pages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701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82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467600" y="48768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73000" y="51094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540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rved Up Arrow 74"/>
          <p:cNvSpPr/>
          <p:nvPr/>
        </p:nvSpPr>
        <p:spPr>
          <a:xfrm>
            <a:off x="3555685" y="5593080"/>
            <a:ext cx="3607115" cy="731520"/>
          </a:xfrm>
          <a:prstGeom prst="curvedUpArrow">
            <a:avLst>
              <a:gd name="adj1" fmla="val 25000"/>
              <a:gd name="adj2" fmla="val 50000"/>
              <a:gd name="adj3" fmla="val 367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4648200"/>
            <a:ext cx="484632" cy="5212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10800000">
            <a:off x="7198593" y="4090903"/>
            <a:ext cx="484632" cy="4048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3693600"/>
            <a:ext cx="1891015" cy="3692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irect Access Storage 20"/>
          <p:cNvSpPr/>
          <p:nvPr/>
        </p:nvSpPr>
        <p:spPr>
          <a:xfrm rot="16200000">
            <a:off x="7046401" y="1106999"/>
            <a:ext cx="761999" cy="1748401"/>
          </a:xfrm>
          <a:prstGeom prst="flowChartMagneticDru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53200" y="1905000"/>
            <a:ext cx="178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Invariant DB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Down Arrow 62"/>
          <p:cNvSpPr/>
          <p:nvPr/>
        </p:nvSpPr>
        <p:spPr>
          <a:xfrm>
            <a:off x="7200000" y="2362200"/>
            <a:ext cx="484632" cy="4048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 rot="10800000">
            <a:off x="7200000" y="3276600"/>
            <a:ext cx="484632" cy="4048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477000" y="2793600"/>
            <a:ext cx="1891015" cy="442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9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Reconstructing data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1174" y="5619655"/>
            <a:ext cx="22053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Snapshot of memory pages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38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48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810000" y="4800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5400" y="50332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64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2000" y="1295400"/>
            <a:ext cx="365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Entry-points into the kernel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1296000"/>
            <a:ext cx="2900062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342900" indent="-342900" algn="ctr">
              <a:buAutoNum type="arabicParenBoth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data structure type definitions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879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655945" y="1752600"/>
            <a:ext cx="29546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ffffe400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init_task</a:t>
            </a:r>
            <a:b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ffffe410</a:t>
            </a:r>
            <a:r>
              <a:rPr kumimoji="0" lang="en-US" altLang="en-US" sz="1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phys_base</a:t>
            </a:r>
            <a:b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ffffe420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loops_per_jiffy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3400" y="1803737"/>
            <a:ext cx="29546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list_head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siginfo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88055" y="2057400"/>
            <a:ext cx="931545" cy="28194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48201" y="2057400"/>
            <a:ext cx="1007744" cy="28194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21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BDEE-7547-B94A-AC7B-A5A09308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interpret raw dump?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8826-CC41-6045-903D-BF452759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</a:t>
            </a:r>
            <a:r>
              <a:rPr lang="en-US" b="1" dirty="0"/>
              <a:t>semantic gap </a:t>
            </a:r>
            <a:r>
              <a:rPr lang="en-US" dirty="0"/>
              <a:t>problem</a:t>
            </a:r>
          </a:p>
          <a:p>
            <a:r>
              <a:rPr lang="en-US" dirty="0"/>
              <a:t>Hypervisor only sees:</a:t>
            </a:r>
          </a:p>
          <a:p>
            <a:pPr lvl="1"/>
            <a:r>
              <a:rPr lang="en-US" dirty="0"/>
              <a:t>Raw memory snapshots.</a:t>
            </a:r>
          </a:p>
          <a:p>
            <a:pPr lvl="1"/>
            <a:r>
              <a:rPr lang="en-US" dirty="0"/>
              <a:t>If doing live monitoring, only sees low level hardware events (e.g., a fault)</a:t>
            </a:r>
          </a:p>
          <a:p>
            <a:r>
              <a:rPr lang="en-US" dirty="0"/>
              <a:t>Has to figure out how to interpret these snapshots or events</a:t>
            </a:r>
          </a:p>
          <a:p>
            <a:pPr lvl="1"/>
            <a:r>
              <a:rPr lang="en-US" dirty="0"/>
              <a:t>May need help from the (untrusted) guest OS!</a:t>
            </a:r>
          </a:p>
          <a:p>
            <a:pPr lvl="1"/>
            <a:r>
              <a:rPr lang="en-US" dirty="0" err="1"/>
              <a:t>Soln</a:t>
            </a:r>
            <a:r>
              <a:rPr lang="en-US" dirty="0"/>
              <a:t>: Use a semantic gap bridging library</a:t>
            </a:r>
          </a:p>
        </p:txBody>
      </p:sp>
    </p:spTree>
    <p:extLst>
      <p:ext uri="{BB962C8B-B14F-4D97-AF65-F5344CB8AC3E}">
        <p14:creationId xmlns:p14="http://schemas.microsoft.com/office/powerpoint/2010/main" val="576678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Reconstructing data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1174" y="5619655"/>
            <a:ext cx="22053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Snapshot of memory pages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38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48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810000" y="4800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5400" y="50332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64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2000" y="1295400"/>
            <a:ext cx="365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Entry-points into the kernel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1296000"/>
            <a:ext cx="2900062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342900" indent="-342900" algn="ctr">
              <a:buAutoNum type="arabicParenBoth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data structure type definitions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879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655945" y="1752600"/>
            <a:ext cx="29546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ffffe400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init_task</a:t>
            </a:r>
            <a:b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ffffe410</a:t>
            </a:r>
            <a:r>
              <a:rPr kumimoji="0" lang="en-US" altLang="en-US" sz="1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phys_base</a:t>
            </a:r>
            <a:b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ffffe420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loops_per_jiffy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3400" y="1803737"/>
            <a:ext cx="29546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list_head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siginfo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28600" y="3399472"/>
            <a:ext cx="34163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*next;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7268" y="3632537"/>
            <a:ext cx="11079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00000001</a:t>
            </a:r>
          </a:p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0034ea23</a:t>
            </a:r>
            <a:endParaRPr lang="en-US" sz="15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ac3456bc</a:t>
            </a:r>
          </a:p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2971800"/>
            <a:ext cx="365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at </a:t>
            </a:r>
            <a:r>
              <a:rPr lang="en-IN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0xffffe400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4138" y="2819400"/>
            <a:ext cx="3281062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IN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IN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81200" y="3810000"/>
            <a:ext cx="465606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29400" y="4038600"/>
            <a:ext cx="4500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267200"/>
            <a:ext cx="2952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 rot="10800000" flipV="1">
            <a:off x="6934200" y="4648200"/>
            <a:ext cx="457199" cy="508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791200" y="5156537"/>
            <a:ext cx="31242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init_task.state</a:t>
            </a:r>
            <a:r>
              <a:rPr lang="en-US" sz="1600" dirty="0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 = 1</a:t>
            </a:r>
          </a:p>
          <a:p>
            <a:pPr>
              <a:defRPr/>
            </a:pPr>
            <a:r>
              <a:rPr lang="en-IN" sz="1600" dirty="0" err="1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init_task.counter</a:t>
            </a:r>
            <a:r>
              <a:rPr lang="en-IN" sz="1600" dirty="0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 = </a:t>
            </a:r>
            <a:r>
              <a:rPr lang="en-IN" sz="1600" b="1" dirty="0">
                <a:latin typeface="Courier New" panose="02070309020205020404" pitchFamily="49" charset="0"/>
                <a:ea typeface="Arial" pitchFamily="-106" charset="0"/>
                <a:cs typeface="Courier New" panose="02070309020205020404" pitchFamily="49" charset="0"/>
              </a:rPr>
              <a:t>0x34ea23</a:t>
            </a:r>
          </a:p>
          <a:p>
            <a:pPr>
              <a:defRPr/>
            </a:pPr>
            <a:r>
              <a:rPr lang="en-IN" sz="1600" dirty="0" err="1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init_task.next</a:t>
            </a:r>
            <a:r>
              <a:rPr lang="en-IN" sz="1600" dirty="0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 = </a:t>
            </a:r>
            <a:r>
              <a:rPr lang="en-IN" sz="1600" b="1" dirty="0">
                <a:latin typeface="Courier New" panose="02070309020205020404" pitchFamily="49" charset="0"/>
                <a:ea typeface="Arial" pitchFamily="-106" charset="0"/>
                <a:cs typeface="Courier New" panose="02070309020205020404" pitchFamily="49" charset="0"/>
              </a:rPr>
              <a:t>0xac3456bc</a:t>
            </a:r>
            <a:endParaRPr lang="en-US" sz="1600" b="1" dirty="0">
              <a:latin typeface="Courier New" panose="02070309020205020404" pitchFamily="49" charset="0"/>
              <a:ea typeface="Arial" pitchFamily="-106" charset="0"/>
              <a:cs typeface="Courier New" panose="02070309020205020404" pitchFamily="49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5257535" y="1886129"/>
            <a:ext cx="457465" cy="1415534"/>
          </a:xfrm>
          <a:prstGeom prst="curvedRightArrow">
            <a:avLst>
              <a:gd name="adj1" fmla="val 25000"/>
              <a:gd name="adj2" fmla="val 50000"/>
              <a:gd name="adj3" fmla="val 26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848600" y="4165936"/>
            <a:ext cx="228599" cy="1774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2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Reconstructing data structures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Policies and Mechanisms for OS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1174" y="5619655"/>
            <a:ext cx="22053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Snapshot of memory pages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38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48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810000" y="4800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5400" y="50332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6400" y="50292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2000" y="1295400"/>
            <a:ext cx="365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Entry-points into the kernel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1296000"/>
            <a:ext cx="2900062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342900" indent="-342900" algn="ctr">
              <a:buAutoNum type="arabicParenBoth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data structure type definitions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879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655945" y="1752600"/>
            <a:ext cx="29546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ffffe400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init_task</a:t>
            </a:r>
            <a:b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ffffe410</a:t>
            </a:r>
            <a:r>
              <a:rPr kumimoji="0" lang="en-US" altLang="en-US" sz="15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phys_base</a:t>
            </a:r>
            <a:b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ffffe420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loops_per_jiffy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3400" y="1803737"/>
            <a:ext cx="29546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list_head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siginfo</a:t>
            </a:r>
            <a:r>
              <a:rPr lang="en-IN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28600" y="3399472"/>
            <a:ext cx="34163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altLang="en-US" sz="15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*next;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2971800"/>
            <a:ext cx="365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at </a:t>
            </a:r>
            <a:r>
              <a:rPr lang="en-IN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0xac3456bc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4138" y="2819400"/>
            <a:ext cx="3281062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IN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IN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81200" y="3810000"/>
            <a:ext cx="465606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29400" y="4038600"/>
            <a:ext cx="4500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267200"/>
            <a:ext cx="2952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410200" y="5156537"/>
            <a:ext cx="3517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init_task.next.state</a:t>
            </a:r>
            <a:r>
              <a:rPr lang="en-US" sz="1600" dirty="0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 = 0</a:t>
            </a:r>
          </a:p>
          <a:p>
            <a:pPr>
              <a:defRPr/>
            </a:pPr>
            <a:r>
              <a:rPr lang="en-IN" sz="1600" dirty="0" err="1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init_task.next.counter</a:t>
            </a:r>
            <a:r>
              <a:rPr lang="en-IN" sz="1600" dirty="0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 = </a:t>
            </a:r>
            <a:r>
              <a:rPr lang="en-IN" sz="1600" b="1" dirty="0">
                <a:latin typeface="Courier New" panose="02070309020205020404" pitchFamily="49" charset="0"/>
                <a:ea typeface="Arial" pitchFamily="-106" charset="0"/>
                <a:cs typeface="Courier New" panose="02070309020205020404" pitchFamily="49" charset="0"/>
              </a:rPr>
              <a:t>0x56ae71</a:t>
            </a:r>
          </a:p>
          <a:p>
            <a:pPr>
              <a:defRPr/>
            </a:pPr>
            <a:r>
              <a:rPr lang="en-IN" sz="1600" dirty="0" err="1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init_task.next.next</a:t>
            </a:r>
            <a:r>
              <a:rPr lang="en-IN" sz="1600" dirty="0"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rPr>
              <a:t> = </a:t>
            </a:r>
            <a:r>
              <a:rPr lang="en-IN" sz="1600" b="1" dirty="0">
                <a:latin typeface="Courier New" panose="02070309020205020404" pitchFamily="49" charset="0"/>
                <a:ea typeface="Arial" pitchFamily="-106" charset="0"/>
                <a:cs typeface="Courier New" panose="02070309020205020404" pitchFamily="49" charset="0"/>
              </a:rPr>
              <a:t>0xbf6723ae</a:t>
            </a:r>
            <a:endParaRPr lang="en-US" sz="1600" b="1" dirty="0">
              <a:latin typeface="Courier New" panose="02070309020205020404" pitchFamily="49" charset="0"/>
              <a:ea typeface="Arial" pitchFamily="-106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3632537"/>
            <a:ext cx="11079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</a:t>
            </a:r>
          </a:p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0056ae71</a:t>
            </a:r>
            <a:endParaRPr lang="en-US" sz="15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bf6723ae</a:t>
            </a:r>
          </a:p>
          <a:p>
            <a:r>
              <a:rPr lang="en-IN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8" name="Down Arrow 27"/>
          <p:cNvSpPr/>
          <p:nvPr/>
        </p:nvSpPr>
        <p:spPr>
          <a:xfrm rot="10800000" flipV="1">
            <a:off x="6934200" y="4648200"/>
            <a:ext cx="457199" cy="508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486400" y="3124200"/>
            <a:ext cx="228599" cy="1774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7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7510" y="4633111"/>
            <a:ext cx="8493388" cy="13866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510" y="1371600"/>
            <a:ext cx="3133032" cy="3023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4900" y="1371600"/>
            <a:ext cx="5165998" cy="3020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97484" y="1905000"/>
            <a:ext cx="3418140" cy="21916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irect Access Storage 20"/>
          <p:cNvSpPr/>
          <p:nvPr/>
        </p:nvSpPr>
        <p:spPr>
          <a:xfrm rot="16200000">
            <a:off x="7070328" y="2530873"/>
            <a:ext cx="2052321" cy="1105376"/>
          </a:xfrm>
          <a:prstGeom prst="flowChartMagneticDru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410200"/>
            <a:ext cx="2191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itchFamily="34" charset="0"/>
                <a:cs typeface="Arial" pitchFamily="34" charset="0"/>
              </a:rPr>
              <a:t>Hypervisor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1524000"/>
            <a:ext cx="315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Guest domain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1400" y="1371600"/>
            <a:ext cx="509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Trusted domain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209800"/>
            <a:ext cx="20377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Code: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OS &amp; </a:t>
            </a:r>
          </a:p>
          <a:p>
            <a:pPr algn="ctr"/>
            <a:r>
              <a:rPr lang="en-US" sz="2500" dirty="0"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7285" y="2057400"/>
            <a:ext cx="29434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Checking daemon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0" y="2819400"/>
            <a:ext cx="9669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Hash</a:t>
            </a:r>
          </a:p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DB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641705" y="3247866"/>
            <a:ext cx="641684" cy="781135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7748" y="3154290"/>
            <a:ext cx="9701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>
                <a:latin typeface="Arial" pitchFamily="34" charset="0"/>
                <a:cs typeface="Arial" pitchFamily="34" charset="0"/>
              </a:rPr>
              <a:t>Code </a:t>
            </a:r>
          </a:p>
          <a:p>
            <a:pPr algn="ctr"/>
            <a:r>
              <a:rPr lang="en-US" sz="2300" dirty="0">
                <a:latin typeface="Arial" pitchFamily="34" charset="0"/>
                <a:cs typeface="Arial" pitchFamily="34" charset="0"/>
              </a:rPr>
              <a:t>page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63608" y="4465592"/>
            <a:ext cx="703172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14400" y="4800600"/>
            <a:ext cx="3657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038600" y="4267200"/>
            <a:ext cx="10668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38800" y="2895600"/>
            <a:ext cx="1958047" cy="295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999047" y="4285496"/>
            <a:ext cx="1208615" cy="159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3"/>
          </p:cNvCxnSpPr>
          <p:nvPr/>
        </p:nvCxnSpPr>
        <p:spPr>
          <a:xfrm>
            <a:off x="6984914" y="3387566"/>
            <a:ext cx="562712" cy="476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9"/>
          <p:cNvGrpSpPr/>
          <p:nvPr/>
        </p:nvGrpSpPr>
        <p:grpSpPr>
          <a:xfrm>
            <a:off x="5105400" y="4800600"/>
            <a:ext cx="1282322" cy="1136631"/>
            <a:chOff x="4983645" y="4625287"/>
            <a:chExt cx="1282322" cy="1136631"/>
          </a:xfrm>
        </p:grpSpPr>
        <p:sp>
          <p:nvSpPr>
            <p:cNvPr id="43" name="TextBox 42"/>
            <p:cNvSpPr txBox="1"/>
            <p:nvPr/>
          </p:nvSpPr>
          <p:spPr>
            <a:xfrm>
              <a:off x="4983645" y="4992477"/>
              <a:ext cx="12823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Arial" pitchFamily="34" charset="0"/>
                  <a:cs typeface="Arial" pitchFamily="34" charset="0"/>
                </a:rPr>
                <a:t>Resume </a:t>
              </a:r>
            </a:p>
            <a:p>
              <a:pPr algn="ctr"/>
              <a:r>
                <a:rPr lang="en-US" sz="2200" dirty="0">
                  <a:latin typeface="Arial" pitchFamily="34" charset="0"/>
                  <a:cs typeface="Arial" pitchFamily="34" charset="0"/>
                </a:rPr>
                <a:t>guest</a:t>
              </a:r>
            </a:p>
          </p:txBody>
        </p:sp>
        <p:sp>
          <p:nvSpPr>
            <p:cNvPr id="44" name="L-Shape 43"/>
            <p:cNvSpPr/>
            <p:nvPr/>
          </p:nvSpPr>
          <p:spPr>
            <a:xfrm rot="18954529">
              <a:off x="5401658" y="4625287"/>
              <a:ext cx="604277" cy="239817"/>
            </a:xfrm>
            <a:prstGeom prst="corner">
              <a:avLst>
                <a:gd name="adj1" fmla="val 42633"/>
                <a:gd name="adj2" fmla="val 42484"/>
              </a:avLst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376644" y="4274142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5867400" y="2667000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5988023" y="3542913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Alternate Process 48"/>
          <p:cNvSpPr/>
          <p:nvPr/>
        </p:nvSpPr>
        <p:spPr>
          <a:xfrm>
            <a:off x="3810000" y="2590800"/>
            <a:ext cx="1800776" cy="1106566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0" y="2895600"/>
            <a:ext cx="18729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Arial" pitchFamily="34" charset="0"/>
                <a:cs typeface="Arial" pitchFamily="34" charset="0"/>
              </a:rPr>
              <a:t>hash(page)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715000" y="3429000"/>
            <a:ext cx="9144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4991894" y="4152106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48"/>
          <p:cNvGrpSpPr/>
          <p:nvPr/>
        </p:nvGrpSpPr>
        <p:grpSpPr>
          <a:xfrm>
            <a:off x="6255843" y="4717247"/>
            <a:ext cx="777589" cy="1307602"/>
            <a:chOff x="5450703" y="4471524"/>
            <a:chExt cx="777589" cy="1307602"/>
          </a:xfrm>
        </p:grpSpPr>
        <p:sp>
          <p:nvSpPr>
            <p:cNvPr id="55" name="Multiply 54"/>
            <p:cNvSpPr/>
            <p:nvPr/>
          </p:nvSpPr>
          <p:spPr>
            <a:xfrm>
              <a:off x="5496941" y="4471524"/>
              <a:ext cx="624442" cy="762000"/>
            </a:xfrm>
            <a:prstGeom prst="mathMultiply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50703" y="5009685"/>
              <a:ext cx="7775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Arial" pitchFamily="34" charset="0"/>
                  <a:cs typeface="Arial" pitchFamily="34" charset="0"/>
                </a:rPr>
                <a:t>Alert</a:t>
              </a:r>
            </a:p>
            <a:p>
              <a:pPr algn="ctr"/>
              <a:r>
                <a:rPr lang="en-US" sz="2200" dirty="0">
                  <a:latin typeface="Arial" pitchFamily="34" charset="0"/>
                  <a:cs typeface="Arial" pitchFamily="34" charset="0"/>
                </a:rPr>
                <a:t>user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Mobisys 6/30/2011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E93C-32F0-498B-85F1-4F8D40DD30B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1" name="Decision 40"/>
          <p:cNvSpPr/>
          <p:nvPr/>
        </p:nvSpPr>
        <p:spPr>
          <a:xfrm>
            <a:off x="6247189" y="3081242"/>
            <a:ext cx="737725" cy="612648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1D1A41F-00ED-AB4B-952C-F672BAEE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Preventing malicious code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5" grpId="0" animBg="1"/>
      <p:bldP spid="47" grpId="0" animBg="1"/>
      <p:bldP spid="48" grpId="0" animBg="1"/>
      <p:bldP spid="49" grpId="0" animBg="1"/>
      <p:bldP spid="5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DE2B-CD59-474A-8C7A-0F4509F8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Virtual Machines?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B159F-4316-492B-B1B6-949105B5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Operating system diversity: </a:t>
            </a:r>
            <a:r>
              <a:rPr lang="en-US" dirty="0"/>
              <a:t>Can run both Linux and Windows on same h/w</a:t>
            </a:r>
          </a:p>
          <a:p>
            <a:r>
              <a:rPr lang="en-US" b="1" dirty="0"/>
              <a:t>Security/Isolation: </a:t>
            </a:r>
            <a:r>
              <a:rPr lang="en-US" dirty="0"/>
              <a:t>Hypervisor separates the VMs from each other and isolates VMs from H/W</a:t>
            </a:r>
          </a:p>
          <a:p>
            <a:r>
              <a:rPr lang="en-US" dirty="0"/>
              <a:t> </a:t>
            </a:r>
            <a:r>
              <a:rPr lang="en-US" b="1" dirty="0"/>
              <a:t>Rapid provisioning/Cloud/ Server consolidation: </a:t>
            </a:r>
            <a:r>
              <a:rPr lang="en-US" dirty="0"/>
              <a:t>On demand provisioning of hardware resources</a:t>
            </a:r>
          </a:p>
        </p:txBody>
      </p:sp>
    </p:spTree>
    <p:extLst>
      <p:ext uri="{BB962C8B-B14F-4D97-AF65-F5344CB8AC3E}">
        <p14:creationId xmlns:p14="http://schemas.microsoft.com/office/powerpoint/2010/main" val="381175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DE2B-CD59-474A-8C7A-0F4509F8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Virtual Machines?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B159F-4316-492B-B1B6-949105B5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Operating system diversity: </a:t>
            </a:r>
            <a:r>
              <a:rPr lang="en-US" dirty="0"/>
              <a:t>Can run both Linux and Windows on same h/w</a:t>
            </a:r>
          </a:p>
          <a:p>
            <a:r>
              <a:rPr lang="en-US" b="1" dirty="0"/>
              <a:t>Security/Isolation: </a:t>
            </a:r>
            <a:r>
              <a:rPr lang="en-US" dirty="0"/>
              <a:t>Hypervisor separates the VMs from each other and isolates VMs from H/W</a:t>
            </a:r>
          </a:p>
          <a:p>
            <a:r>
              <a:rPr lang="en-US" dirty="0"/>
              <a:t> </a:t>
            </a:r>
            <a:r>
              <a:rPr lang="en-US" b="1" dirty="0"/>
              <a:t>Rapid provisioning/Server consolidation: </a:t>
            </a:r>
            <a:r>
              <a:rPr lang="en-US" dirty="0"/>
              <a:t>On demand provisioning of hardware resources</a:t>
            </a:r>
          </a:p>
          <a:p>
            <a:r>
              <a:rPr lang="en-US" b="1" dirty="0"/>
              <a:t>High availability/Load balancing: </a:t>
            </a:r>
            <a:r>
              <a:rPr lang="en-US" dirty="0"/>
              <a:t>Ability to live-migrate a VM to other physical server</a:t>
            </a:r>
          </a:p>
          <a:p>
            <a:r>
              <a:rPr lang="en-US" b="1" dirty="0"/>
              <a:t>Encapsulation: </a:t>
            </a:r>
            <a:r>
              <a:rPr lang="en-US" dirty="0"/>
              <a:t>The execution environment of an application is encapsulated within VM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6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25CB-FE38-40C1-88EE-4F0C36E1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“virtual machines(?)”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FB44E-85EB-4EC5-B9B7-09B857E6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Language VM: Language runtime focused on running a single application</a:t>
            </a:r>
          </a:p>
          <a:p>
            <a:pPr lvl="1"/>
            <a:r>
              <a:rPr lang="en-US" dirty="0"/>
              <a:t>e.g., Java Virtual Machine, Microsoft Common Language runtime, </a:t>
            </a:r>
            <a:r>
              <a:rPr lang="en-US" dirty="0" err="1"/>
              <a:t>Javascripts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“Lightweight” VM: Does not run guest OS; Isolate applications from other</a:t>
            </a:r>
          </a:p>
          <a:p>
            <a:pPr lvl="1"/>
            <a:r>
              <a:rPr lang="en-US" dirty="0"/>
              <a:t>e.g., Docker, FreeBSD’s Jail, Google’s Native Client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Our focus is </a:t>
            </a:r>
            <a:r>
              <a:rPr lang="en-US" dirty="0">
                <a:solidFill>
                  <a:srgbClr val="C00000"/>
                </a:solidFill>
              </a:rPr>
              <a:t>System</a:t>
            </a:r>
            <a:r>
              <a:rPr lang="en-US" dirty="0"/>
              <a:t> virtual machine: presents a “copy” of whole machine</a:t>
            </a:r>
          </a:p>
        </p:txBody>
      </p:sp>
    </p:spTree>
    <p:extLst>
      <p:ext uri="{BB962C8B-B14F-4D97-AF65-F5344CB8AC3E}">
        <p14:creationId xmlns:p14="http://schemas.microsoft.com/office/powerpoint/2010/main" val="366844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4988-211B-404D-AE85-E047FC04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 virtual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955A-9049-4EAE-93DA-CE54039C7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1 (Bare metal): VMM runs on bare metal; directly control the physical machine</a:t>
            </a:r>
          </a:p>
          <a:p>
            <a:pPr lvl="1"/>
            <a:r>
              <a:rPr lang="en-US" dirty="0"/>
              <a:t>e.g., Xen, VMWare ESX server</a:t>
            </a:r>
          </a:p>
          <a:p>
            <a:pPr lvl="1"/>
            <a:endParaRPr lang="en-US" dirty="0"/>
          </a:p>
          <a:p>
            <a:r>
              <a:rPr lang="en-US" dirty="0"/>
              <a:t>Type 2 (Hosted): VMM runs as part of/on top of an OS</a:t>
            </a:r>
          </a:p>
          <a:p>
            <a:pPr lvl="1"/>
            <a:r>
              <a:rPr lang="en-US" dirty="0"/>
              <a:t>e.g., KVM, VMWare workstation  </a:t>
            </a:r>
          </a:p>
        </p:txBody>
      </p:sp>
    </p:spTree>
    <p:extLst>
      <p:ext uri="{BB962C8B-B14F-4D97-AF65-F5344CB8AC3E}">
        <p14:creationId xmlns:p14="http://schemas.microsoft.com/office/powerpoint/2010/main" val="1981700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5|13.3|16.4|10.3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5|13.3|16.4|10.3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5|13.3|16.4|10.3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1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1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1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AMD WIDE WHT">
  <a:themeElements>
    <a:clrScheme name="Custom 9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26522"/>
      </a:accent1>
      <a:accent2>
        <a:srgbClr val="ED1C24"/>
      </a:accent2>
      <a:accent3>
        <a:srgbClr val="00AAB5"/>
      </a:accent3>
      <a:accent4>
        <a:srgbClr val="A6CE39"/>
      </a:accent4>
      <a:accent5>
        <a:srgbClr val="812990"/>
      </a:accent5>
      <a:accent6>
        <a:srgbClr val="C7C8CA"/>
      </a:accent6>
      <a:hlink>
        <a:srgbClr val="ED1C24"/>
      </a:hlink>
      <a:folHlink>
        <a:srgbClr val="C7C8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fontAlgn="auto">
          <a:spcBef>
            <a:spcPts val="0"/>
          </a:spcBef>
          <a:spcAft>
            <a:spcPts val="0"/>
          </a:spcAft>
          <a:defRPr sz="32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300"/>
          </a:spcAft>
          <a:buClr>
            <a:srgbClr val="FFFFFF"/>
          </a:buClr>
          <a:buSzTx/>
          <a:buFont typeface="Wingdings 3" pitchFamily="18" charset="2"/>
          <a:buNone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32094</TotalTime>
  <Words>2989</Words>
  <Application>Microsoft Macintosh PowerPoint</Application>
  <PresentationFormat>On-screen Show (4:3)</PresentationFormat>
  <Paragraphs>867</Paragraphs>
  <Slides>57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Cambria Math</vt:lpstr>
      <vt:lpstr>Courier</vt:lpstr>
      <vt:lpstr>Courier New</vt:lpstr>
      <vt:lpstr>Wingdings 3</vt:lpstr>
      <vt:lpstr>Office Theme</vt:lpstr>
      <vt:lpstr>2_AMD WIDE WHT</vt:lpstr>
      <vt:lpstr>Visio</vt:lpstr>
      <vt:lpstr>Virtual Machines for Security</vt:lpstr>
      <vt:lpstr>What is (system) virtual machine?</vt:lpstr>
      <vt:lpstr>Without virtualization (bare metal)</vt:lpstr>
      <vt:lpstr>With virtualization</vt:lpstr>
      <vt:lpstr>Different OS on same H/W</vt:lpstr>
      <vt:lpstr>Why Virtual Machines?</vt:lpstr>
      <vt:lpstr>Why Virtual Machines?</vt:lpstr>
      <vt:lpstr>Other “virtual machines(?)”</vt:lpstr>
      <vt:lpstr>Types of system virtual machine</vt:lpstr>
      <vt:lpstr>Implementing a VMM</vt:lpstr>
      <vt:lpstr>Direct Execution + ???</vt:lpstr>
      <vt:lpstr>Direct Execution + Trap and Emulate</vt:lpstr>
      <vt:lpstr>How to do Trap and Emulate?</vt:lpstr>
      <vt:lpstr>How to do Trap and Emulate?</vt:lpstr>
      <vt:lpstr>Formalizing Direct exec. + Trap &amp; emulate</vt:lpstr>
      <vt:lpstr>Virtual Memory in un-virtualized system</vt:lpstr>
      <vt:lpstr>Requirement for memory virtualization</vt:lpstr>
      <vt:lpstr>Virtualizing Virtual Memory</vt:lpstr>
      <vt:lpstr>Virtualizing Virtual Memory</vt:lpstr>
      <vt:lpstr>Applications of VM</vt:lpstr>
      <vt:lpstr>Layered computer system design</vt:lpstr>
      <vt:lpstr>Fundamental principle in security</vt:lpstr>
      <vt:lpstr>Example: Malware detection</vt:lpstr>
      <vt:lpstr>Example: Malware detection</vt:lpstr>
      <vt:lpstr>Example: Malware detection</vt:lpstr>
      <vt:lpstr>But utilities may be compromised!</vt:lpstr>
      <vt:lpstr> But utilities may be compromised!</vt:lpstr>
      <vt:lpstr> But utilities may be compromised!</vt:lpstr>
      <vt:lpstr> Solution: Query the OS</vt:lpstr>
      <vt:lpstr> Solution: Query the OS</vt:lpstr>
      <vt:lpstr> Solution: Query the OS</vt:lpstr>
      <vt:lpstr> OS detects malicious utilities too</vt:lpstr>
      <vt:lpstr> What if the OS is malicious?</vt:lpstr>
      <vt:lpstr> Rootkit = Malware that infects OS</vt:lpstr>
      <vt:lpstr>How does an OS get infected?</vt:lpstr>
      <vt:lpstr>How prevalent are rootkits?</vt:lpstr>
      <vt:lpstr>How can we detect rootkits?</vt:lpstr>
      <vt:lpstr>How low can we go?</vt:lpstr>
      <vt:lpstr>How low can we go?</vt:lpstr>
      <vt:lpstr>PowerPoint Presentation</vt:lpstr>
      <vt:lpstr>PowerPoint Presentation</vt:lpstr>
      <vt:lpstr>PowerPoint Presentation</vt:lpstr>
      <vt:lpstr>How to detect rootkits?</vt:lpstr>
      <vt:lpstr>Example 1: Linux Adore rootkit</vt:lpstr>
      <vt:lpstr>Example 1: Linux Adore rootkit</vt:lpstr>
      <vt:lpstr>Example 1: Linux Adore rootkit</vt:lpstr>
      <vt:lpstr>Example 2: Windows Fu rootkit</vt:lpstr>
      <vt:lpstr>Example 2: Windows Fu rootkit</vt:lpstr>
      <vt:lpstr>Example 2: Windows Fu rootkit</vt:lpstr>
      <vt:lpstr>Offline training phase</vt:lpstr>
      <vt:lpstr>Offline training phase</vt:lpstr>
      <vt:lpstr>Online enforcement phase</vt:lpstr>
      <vt:lpstr>Reconstructing data structures</vt:lpstr>
      <vt:lpstr>How to interpret raw dump?</vt:lpstr>
      <vt:lpstr>Reconstructing data structures</vt:lpstr>
      <vt:lpstr>Reconstructing data structures</vt:lpstr>
      <vt:lpstr>Preventing malicious code execution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Machines</dc:title>
  <dc:creator>Sorav Bansal</dc:creator>
  <cp:lastModifiedBy>Vinod Ganapathy</cp:lastModifiedBy>
  <cp:revision>70</cp:revision>
  <dcterms:created xsi:type="dcterms:W3CDTF">2009-03-14T10:15:23Z</dcterms:created>
  <dcterms:modified xsi:type="dcterms:W3CDTF">2019-09-23T09:51:46Z</dcterms:modified>
</cp:coreProperties>
</file>